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 id="2147483962" r:id="rId2"/>
    <p:sldMasterId id="2147484064" r:id="rId3"/>
    <p:sldMasterId id="2147484076" r:id="rId4"/>
  </p:sldMasterIdLst>
  <p:notesMasterIdLst>
    <p:notesMasterId r:id="rId84"/>
  </p:notesMasterIdLst>
  <p:handoutMasterIdLst>
    <p:handoutMasterId r:id="rId85"/>
  </p:handoutMasterIdLst>
  <p:sldIdLst>
    <p:sldId id="715" r:id="rId5"/>
    <p:sldId id="744" r:id="rId6"/>
    <p:sldId id="754" r:id="rId7"/>
    <p:sldId id="755" r:id="rId8"/>
    <p:sldId id="726" r:id="rId9"/>
    <p:sldId id="727" r:id="rId10"/>
    <p:sldId id="728" r:id="rId11"/>
    <p:sldId id="756" r:id="rId12"/>
    <p:sldId id="757" r:id="rId13"/>
    <p:sldId id="758" r:id="rId14"/>
    <p:sldId id="759" r:id="rId15"/>
    <p:sldId id="760" r:id="rId16"/>
    <p:sldId id="761" r:id="rId17"/>
    <p:sldId id="762" r:id="rId18"/>
    <p:sldId id="763" r:id="rId19"/>
    <p:sldId id="764" r:id="rId20"/>
    <p:sldId id="765" r:id="rId21"/>
    <p:sldId id="766" r:id="rId22"/>
    <p:sldId id="767" r:id="rId23"/>
    <p:sldId id="768" r:id="rId24"/>
    <p:sldId id="769" r:id="rId25"/>
    <p:sldId id="770" r:id="rId26"/>
    <p:sldId id="771" r:id="rId27"/>
    <p:sldId id="772" r:id="rId28"/>
    <p:sldId id="773" r:id="rId29"/>
    <p:sldId id="774" r:id="rId30"/>
    <p:sldId id="775" r:id="rId31"/>
    <p:sldId id="776" r:id="rId32"/>
    <p:sldId id="777" r:id="rId33"/>
    <p:sldId id="778" r:id="rId34"/>
    <p:sldId id="779" r:id="rId35"/>
    <p:sldId id="743" r:id="rId36"/>
    <p:sldId id="716" r:id="rId37"/>
    <p:sldId id="960" r:id="rId38"/>
    <p:sldId id="961" r:id="rId39"/>
    <p:sldId id="894" r:id="rId40"/>
    <p:sldId id="931" r:id="rId41"/>
    <p:sldId id="932" r:id="rId42"/>
    <p:sldId id="780" r:id="rId43"/>
    <p:sldId id="838" r:id="rId44"/>
    <p:sldId id="962" r:id="rId45"/>
    <p:sldId id="926" r:id="rId46"/>
    <p:sldId id="867" r:id="rId47"/>
    <p:sldId id="949" r:id="rId48"/>
    <p:sldId id="868" r:id="rId49"/>
    <p:sldId id="950" r:id="rId50"/>
    <p:sldId id="951" r:id="rId51"/>
    <p:sldId id="952" r:id="rId52"/>
    <p:sldId id="953" r:id="rId53"/>
    <p:sldId id="954" r:id="rId54"/>
    <p:sldId id="257" r:id="rId55"/>
    <p:sldId id="371" r:id="rId56"/>
    <p:sldId id="963" r:id="rId57"/>
    <p:sldId id="784" r:id="rId58"/>
    <p:sldId id="854" r:id="rId59"/>
    <p:sldId id="855" r:id="rId60"/>
    <p:sldId id="258" r:id="rId61"/>
    <p:sldId id="259" r:id="rId62"/>
    <p:sldId id="788" r:id="rId63"/>
    <p:sldId id="789" r:id="rId64"/>
    <p:sldId id="790" r:id="rId65"/>
    <p:sldId id="792" r:id="rId66"/>
    <p:sldId id="813" r:id="rId67"/>
    <p:sldId id="851" r:id="rId68"/>
    <p:sldId id="793" r:id="rId69"/>
    <p:sldId id="794" r:id="rId70"/>
    <p:sldId id="795" r:id="rId71"/>
    <p:sldId id="817" r:id="rId72"/>
    <p:sldId id="852" r:id="rId73"/>
    <p:sldId id="269" r:id="rId74"/>
    <p:sldId id="256" r:id="rId75"/>
    <p:sldId id="672" r:id="rId76"/>
    <p:sldId id="673" r:id="rId77"/>
    <p:sldId id="782" r:id="rId78"/>
    <p:sldId id="836" r:id="rId79"/>
    <p:sldId id="837" r:id="rId80"/>
    <p:sldId id="807" r:id="rId81"/>
    <p:sldId id="964" r:id="rId82"/>
    <p:sldId id="812" r:id="rId83"/>
  </p:sldIdLst>
  <p:sldSz cx="9144000" cy="6858000" type="screen4x3"/>
  <p:notesSz cx="6858000" cy="9945688"/>
  <p:custDataLst>
    <p:tags r:id="rId86"/>
  </p:custDataLst>
  <p:defaultTextStyle>
    <a:defPPr>
      <a:defRPr lang="ja-JP"/>
    </a:defPPr>
    <a:lvl1pPr algn="l" rtl="0" eaLnBrk="0" fontAlgn="base" hangingPunct="0">
      <a:spcBef>
        <a:spcPct val="0"/>
      </a:spcBef>
      <a:spcAft>
        <a:spcPct val="0"/>
      </a:spcAft>
      <a:defRPr kumimoji="1" sz="2000" kern="1200">
        <a:solidFill>
          <a:schemeClr val="tx1"/>
        </a:solidFill>
        <a:latin typeface="Tahoma" panose="020B060403050404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000" kern="1200">
        <a:solidFill>
          <a:schemeClr val="tx1"/>
        </a:solidFill>
        <a:latin typeface="Tahoma" panose="020B060403050404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000" kern="1200">
        <a:solidFill>
          <a:schemeClr val="tx1"/>
        </a:solidFill>
        <a:latin typeface="Tahoma" panose="020B060403050404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000" kern="1200">
        <a:solidFill>
          <a:schemeClr val="tx1"/>
        </a:solidFill>
        <a:latin typeface="Tahoma" panose="020B060403050404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000" kern="1200">
        <a:solidFill>
          <a:schemeClr val="tx1"/>
        </a:solidFill>
        <a:latin typeface="Tahoma" panose="020B0604030504040204" pitchFamily="34" charset="0"/>
        <a:ea typeface="ＭＳ Ｐゴシック" panose="020B0600070205080204" pitchFamily="50" charset="-128"/>
        <a:cs typeface="+mn-cs"/>
      </a:defRPr>
    </a:lvl5pPr>
    <a:lvl6pPr marL="2286000" algn="l" defTabSz="914400" rtl="0" eaLnBrk="1" latinLnBrk="0" hangingPunct="1">
      <a:defRPr kumimoji="1" sz="2000" kern="1200">
        <a:solidFill>
          <a:schemeClr val="tx1"/>
        </a:solidFill>
        <a:latin typeface="Tahoma" panose="020B0604030504040204" pitchFamily="34" charset="0"/>
        <a:ea typeface="ＭＳ Ｐゴシック" panose="020B0600070205080204" pitchFamily="50" charset="-128"/>
        <a:cs typeface="+mn-cs"/>
      </a:defRPr>
    </a:lvl6pPr>
    <a:lvl7pPr marL="2743200" algn="l" defTabSz="914400" rtl="0" eaLnBrk="1" latinLnBrk="0" hangingPunct="1">
      <a:defRPr kumimoji="1" sz="2000" kern="1200">
        <a:solidFill>
          <a:schemeClr val="tx1"/>
        </a:solidFill>
        <a:latin typeface="Tahoma" panose="020B0604030504040204" pitchFamily="34" charset="0"/>
        <a:ea typeface="ＭＳ Ｐゴシック" panose="020B0600070205080204" pitchFamily="50" charset="-128"/>
        <a:cs typeface="+mn-cs"/>
      </a:defRPr>
    </a:lvl7pPr>
    <a:lvl8pPr marL="3200400" algn="l" defTabSz="914400" rtl="0" eaLnBrk="1" latinLnBrk="0" hangingPunct="1">
      <a:defRPr kumimoji="1" sz="2000" kern="1200">
        <a:solidFill>
          <a:schemeClr val="tx1"/>
        </a:solidFill>
        <a:latin typeface="Tahoma" panose="020B0604030504040204" pitchFamily="34" charset="0"/>
        <a:ea typeface="ＭＳ Ｐゴシック" panose="020B0600070205080204" pitchFamily="50" charset="-128"/>
        <a:cs typeface="+mn-cs"/>
      </a:defRPr>
    </a:lvl8pPr>
    <a:lvl9pPr marL="3657600" algn="l" defTabSz="914400" rtl="0" eaLnBrk="1" latinLnBrk="0" hangingPunct="1">
      <a:defRPr kumimoji="1" sz="2000" kern="1200">
        <a:solidFill>
          <a:schemeClr val="tx1"/>
        </a:solidFill>
        <a:latin typeface="Tahoma" panose="020B060403050404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66"/>
    <a:srgbClr val="000099"/>
    <a:srgbClr val="CCCCFF"/>
    <a:srgbClr val="FFFFCC"/>
    <a:srgbClr val="FFFF00"/>
    <a:srgbClr val="99FFCC"/>
    <a:srgbClr val="FF9999"/>
    <a:srgbClr val="FF99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5" autoAdjust="0"/>
    <p:restoredTop sz="90621" autoAdjust="0"/>
  </p:normalViewPr>
  <p:slideViewPr>
    <p:cSldViewPr snapToGrid="0">
      <p:cViewPr varScale="1">
        <p:scale>
          <a:sx n="74" d="100"/>
          <a:sy n="74" d="100"/>
        </p:scale>
        <p:origin x="1454" y="6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7440"/>
    </p:cViewPr>
  </p:sorterViewPr>
  <p:notesViewPr>
    <p:cSldViewPr snapToGrid="0">
      <p:cViewPr varScale="1">
        <p:scale>
          <a:sx n="115" d="100"/>
          <a:sy n="115" d="100"/>
        </p:scale>
        <p:origin x="2846"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ableStyles" Target="tableStyles.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70DA2F-BAE1-4E45-AF9A-35C217A6FC29}" type="doc">
      <dgm:prSet loTypeId="urn:microsoft.com/office/officeart/2005/8/layout/radial1" loCatId="relationship" qsTypeId="urn:microsoft.com/office/officeart/2005/8/quickstyle/3d2" qsCatId="3D" csTypeId="urn:microsoft.com/office/officeart/2005/8/colors/colorful3" csCatId="colorful" phldr="1"/>
      <dgm:spPr/>
      <dgm:t>
        <a:bodyPr/>
        <a:lstStyle/>
        <a:p>
          <a:endParaRPr kumimoji="1" lang="ja-JP" altLang="en-US"/>
        </a:p>
      </dgm:t>
    </dgm:pt>
    <dgm:pt modelId="{ECF0A86C-0511-498A-BCEA-3D8F3BC41F94}">
      <dgm:prSet phldrT="[テキスト]"/>
      <dgm:spPr/>
      <dgm:t>
        <a:bodyPr/>
        <a:lstStyle/>
        <a:p>
          <a:r>
            <a:rPr kumimoji="1" lang="ja-JP" altLang="en-US" dirty="0"/>
            <a:t>研修基幹施設</a:t>
          </a:r>
        </a:p>
      </dgm:t>
    </dgm:pt>
    <dgm:pt modelId="{3E3771A9-83B4-46CD-A45E-0D111ACEAFEA}" type="parTrans" cxnId="{60948A9C-B516-45F7-9DDD-BDACE6D87BE7}">
      <dgm:prSet/>
      <dgm:spPr/>
      <dgm:t>
        <a:bodyPr/>
        <a:lstStyle/>
        <a:p>
          <a:endParaRPr kumimoji="1" lang="ja-JP" altLang="en-US"/>
        </a:p>
      </dgm:t>
    </dgm:pt>
    <dgm:pt modelId="{2A2A4940-6B64-404D-A862-A00577E9AE87}" type="sibTrans" cxnId="{60948A9C-B516-45F7-9DDD-BDACE6D87BE7}">
      <dgm:prSet/>
      <dgm:spPr/>
      <dgm:t>
        <a:bodyPr/>
        <a:lstStyle/>
        <a:p>
          <a:endParaRPr kumimoji="1" lang="ja-JP" altLang="en-US"/>
        </a:p>
      </dgm:t>
    </dgm:pt>
    <dgm:pt modelId="{B5042B2F-58B1-4B32-8DC9-577E4B2EDE7D}">
      <dgm:prSet phldrT="[テキスト]"/>
      <dgm:spPr/>
      <dgm:t>
        <a:bodyPr/>
        <a:lstStyle/>
        <a:p>
          <a:r>
            <a:rPr kumimoji="1" lang="ja-JP" altLang="en-US" dirty="0">
              <a:solidFill>
                <a:schemeClr val="tx1"/>
              </a:solidFill>
            </a:rPr>
            <a:t>連携施設</a:t>
          </a:r>
        </a:p>
      </dgm:t>
    </dgm:pt>
    <dgm:pt modelId="{1AA9C638-D09E-443F-B353-8C90A059927E}" type="parTrans" cxnId="{79516E8D-9500-4F9B-858A-B0DD3BBD68D7}">
      <dgm:prSet/>
      <dgm:spPr/>
      <dgm:t>
        <a:bodyPr/>
        <a:lstStyle/>
        <a:p>
          <a:endParaRPr kumimoji="1" lang="ja-JP" altLang="en-US"/>
        </a:p>
      </dgm:t>
    </dgm:pt>
    <dgm:pt modelId="{2CEFAA60-E3E4-4AE8-A23A-3ACD852E9092}" type="sibTrans" cxnId="{79516E8D-9500-4F9B-858A-B0DD3BBD68D7}">
      <dgm:prSet/>
      <dgm:spPr/>
      <dgm:t>
        <a:bodyPr/>
        <a:lstStyle/>
        <a:p>
          <a:endParaRPr kumimoji="1" lang="ja-JP" altLang="en-US"/>
        </a:p>
      </dgm:t>
    </dgm:pt>
    <dgm:pt modelId="{442F7072-34E8-4411-9D39-F52362F0B02A}">
      <dgm:prSet phldrT="[テキスト]"/>
      <dgm:spPr/>
      <dgm:t>
        <a:bodyPr/>
        <a:lstStyle/>
        <a:p>
          <a:r>
            <a:rPr kumimoji="1" lang="ja-JP" altLang="en-US" dirty="0">
              <a:solidFill>
                <a:schemeClr val="tx1"/>
              </a:solidFill>
            </a:rPr>
            <a:t>連携施設</a:t>
          </a:r>
        </a:p>
      </dgm:t>
    </dgm:pt>
    <dgm:pt modelId="{DA3F5856-4BBD-4AF4-AEDD-E10BE54A8B73}" type="parTrans" cxnId="{F2D308FA-2C3F-4BF4-B140-81B8C72C6926}">
      <dgm:prSet/>
      <dgm:spPr/>
      <dgm:t>
        <a:bodyPr/>
        <a:lstStyle/>
        <a:p>
          <a:endParaRPr kumimoji="1" lang="ja-JP" altLang="en-US"/>
        </a:p>
      </dgm:t>
    </dgm:pt>
    <dgm:pt modelId="{00819E6F-4DC1-4418-87B2-4B8CF56889AC}" type="sibTrans" cxnId="{F2D308FA-2C3F-4BF4-B140-81B8C72C6926}">
      <dgm:prSet/>
      <dgm:spPr/>
      <dgm:t>
        <a:bodyPr/>
        <a:lstStyle/>
        <a:p>
          <a:endParaRPr kumimoji="1" lang="ja-JP" altLang="en-US"/>
        </a:p>
      </dgm:t>
    </dgm:pt>
    <dgm:pt modelId="{4B48AA40-6B74-4F7C-B6FE-9276E0119634}">
      <dgm:prSet phldrT="[テキスト]"/>
      <dgm:spPr/>
      <dgm:t>
        <a:bodyPr/>
        <a:lstStyle/>
        <a:p>
          <a:r>
            <a:rPr kumimoji="1" lang="ja-JP" altLang="en-US" dirty="0">
              <a:solidFill>
                <a:schemeClr val="tx1"/>
              </a:solidFill>
            </a:rPr>
            <a:t>連携施設</a:t>
          </a:r>
        </a:p>
      </dgm:t>
    </dgm:pt>
    <dgm:pt modelId="{B8F2AACC-6A92-4FD1-B72A-5D6C27CD4D9C}" type="parTrans" cxnId="{A185C747-03A5-4BBB-A36C-6E2071FEB32E}">
      <dgm:prSet/>
      <dgm:spPr/>
      <dgm:t>
        <a:bodyPr/>
        <a:lstStyle/>
        <a:p>
          <a:endParaRPr kumimoji="1" lang="ja-JP" altLang="en-US"/>
        </a:p>
      </dgm:t>
    </dgm:pt>
    <dgm:pt modelId="{22CB0EA6-DC67-487D-8EF8-9DEE59BDEA19}" type="sibTrans" cxnId="{A185C747-03A5-4BBB-A36C-6E2071FEB32E}">
      <dgm:prSet/>
      <dgm:spPr/>
      <dgm:t>
        <a:bodyPr/>
        <a:lstStyle/>
        <a:p>
          <a:endParaRPr kumimoji="1" lang="ja-JP" altLang="en-US"/>
        </a:p>
      </dgm:t>
    </dgm:pt>
    <dgm:pt modelId="{EEF7D3F8-EB5D-4092-B6DE-A58D193CF326}">
      <dgm:prSet phldrT="[テキスト]"/>
      <dgm:spPr/>
      <dgm:t>
        <a:bodyPr/>
        <a:lstStyle/>
        <a:p>
          <a:r>
            <a:rPr kumimoji="1" lang="ja-JP" altLang="en-US" dirty="0">
              <a:solidFill>
                <a:schemeClr val="tx1"/>
              </a:solidFill>
            </a:rPr>
            <a:t>連携施設</a:t>
          </a:r>
        </a:p>
      </dgm:t>
    </dgm:pt>
    <dgm:pt modelId="{1B8136A8-93F8-48CD-A9C7-F07E50006F1C}" type="parTrans" cxnId="{2583366C-4B4F-4F44-8FB2-154E93224009}">
      <dgm:prSet/>
      <dgm:spPr/>
      <dgm:t>
        <a:bodyPr/>
        <a:lstStyle/>
        <a:p>
          <a:endParaRPr kumimoji="1" lang="ja-JP" altLang="en-US"/>
        </a:p>
      </dgm:t>
    </dgm:pt>
    <dgm:pt modelId="{57EA5E1A-88F0-4378-9480-6B7E0C3F8890}" type="sibTrans" cxnId="{2583366C-4B4F-4F44-8FB2-154E93224009}">
      <dgm:prSet/>
      <dgm:spPr/>
      <dgm:t>
        <a:bodyPr/>
        <a:lstStyle/>
        <a:p>
          <a:endParaRPr kumimoji="1" lang="ja-JP" altLang="en-US"/>
        </a:p>
      </dgm:t>
    </dgm:pt>
    <dgm:pt modelId="{2B808050-2FBF-491A-9130-9700B350B979}">
      <dgm:prSet phldrT="[テキスト]"/>
      <dgm:spPr/>
      <dgm:t>
        <a:bodyPr/>
        <a:lstStyle/>
        <a:p>
          <a:r>
            <a:rPr kumimoji="1" lang="ja-JP" altLang="en-US" dirty="0"/>
            <a:t>連携施設</a:t>
          </a:r>
        </a:p>
      </dgm:t>
    </dgm:pt>
    <dgm:pt modelId="{95F22415-AA60-430F-A053-8ED6289CB3AF}" type="parTrans" cxnId="{0C138D7D-E618-4426-802F-D72FD6DE104C}">
      <dgm:prSet/>
      <dgm:spPr/>
      <dgm:t>
        <a:bodyPr/>
        <a:lstStyle/>
        <a:p>
          <a:endParaRPr kumimoji="1" lang="ja-JP" altLang="en-US"/>
        </a:p>
      </dgm:t>
    </dgm:pt>
    <dgm:pt modelId="{F80A3F92-4052-4D4A-953B-0A8ED009E5F3}" type="sibTrans" cxnId="{0C138D7D-E618-4426-802F-D72FD6DE104C}">
      <dgm:prSet/>
      <dgm:spPr/>
      <dgm:t>
        <a:bodyPr/>
        <a:lstStyle/>
        <a:p>
          <a:endParaRPr kumimoji="1" lang="ja-JP" altLang="en-US"/>
        </a:p>
      </dgm:t>
    </dgm:pt>
    <dgm:pt modelId="{7E1F1F48-3F44-4C3E-AB9D-FF514E580E6F}">
      <dgm:prSet phldrT="[テキスト]"/>
      <dgm:spPr/>
      <dgm:t>
        <a:bodyPr/>
        <a:lstStyle/>
        <a:p>
          <a:r>
            <a:rPr kumimoji="1" lang="ja-JP" altLang="en-US" dirty="0"/>
            <a:t>連携施設</a:t>
          </a:r>
        </a:p>
      </dgm:t>
    </dgm:pt>
    <dgm:pt modelId="{00554168-1D74-4115-85D0-4184C147BC2D}" type="parTrans" cxnId="{A0C76DB9-681C-40B6-8C43-715F1572FD1A}">
      <dgm:prSet/>
      <dgm:spPr/>
      <dgm:t>
        <a:bodyPr/>
        <a:lstStyle/>
        <a:p>
          <a:endParaRPr kumimoji="1" lang="ja-JP" altLang="en-US"/>
        </a:p>
      </dgm:t>
    </dgm:pt>
    <dgm:pt modelId="{073B65F7-0849-43A5-98A6-C6C1C72333CF}" type="sibTrans" cxnId="{A0C76DB9-681C-40B6-8C43-715F1572FD1A}">
      <dgm:prSet/>
      <dgm:spPr/>
      <dgm:t>
        <a:bodyPr/>
        <a:lstStyle/>
        <a:p>
          <a:endParaRPr kumimoji="1" lang="ja-JP" altLang="en-US"/>
        </a:p>
      </dgm:t>
    </dgm:pt>
    <dgm:pt modelId="{0F6C8F28-1B72-40D4-B49B-BF2CF142714F}">
      <dgm:prSet phldrT="[テキスト]"/>
      <dgm:spPr/>
      <dgm:t>
        <a:bodyPr/>
        <a:lstStyle/>
        <a:p>
          <a:r>
            <a:rPr kumimoji="1" lang="ja-JP" altLang="en-US" dirty="0"/>
            <a:t>連携施設</a:t>
          </a:r>
        </a:p>
      </dgm:t>
    </dgm:pt>
    <dgm:pt modelId="{1EDB6386-A9E6-4C8D-987F-5DE01F14851E}" type="parTrans" cxnId="{4966E0D7-429B-4D89-806E-8016D6362329}">
      <dgm:prSet/>
      <dgm:spPr/>
      <dgm:t>
        <a:bodyPr/>
        <a:lstStyle/>
        <a:p>
          <a:endParaRPr kumimoji="1" lang="ja-JP" altLang="en-US"/>
        </a:p>
      </dgm:t>
    </dgm:pt>
    <dgm:pt modelId="{73D5B783-62FC-40ED-9AFD-5A134BD80CEE}" type="sibTrans" cxnId="{4966E0D7-429B-4D89-806E-8016D6362329}">
      <dgm:prSet/>
      <dgm:spPr/>
      <dgm:t>
        <a:bodyPr/>
        <a:lstStyle/>
        <a:p>
          <a:endParaRPr kumimoji="1" lang="ja-JP" altLang="en-US"/>
        </a:p>
      </dgm:t>
    </dgm:pt>
    <dgm:pt modelId="{BCC95D2B-A90E-43CB-AE94-46437C423C6B}">
      <dgm:prSet phldrT="[テキスト]"/>
      <dgm:spPr/>
      <dgm:t>
        <a:bodyPr/>
        <a:lstStyle/>
        <a:p>
          <a:endParaRPr kumimoji="1" lang="ja-JP" altLang="en-US" dirty="0"/>
        </a:p>
      </dgm:t>
    </dgm:pt>
    <dgm:pt modelId="{56EA2C99-2CBF-4DD6-A12F-6AB9C710F8BF}" type="parTrans" cxnId="{DF6151ED-A7B0-4F29-BDFB-E51C50D4DF26}">
      <dgm:prSet/>
      <dgm:spPr/>
      <dgm:t>
        <a:bodyPr/>
        <a:lstStyle/>
        <a:p>
          <a:endParaRPr kumimoji="1" lang="ja-JP" altLang="en-US"/>
        </a:p>
      </dgm:t>
    </dgm:pt>
    <dgm:pt modelId="{4B350F02-5E1D-4647-82C3-56E0FC8D7EFD}" type="sibTrans" cxnId="{DF6151ED-A7B0-4F29-BDFB-E51C50D4DF26}">
      <dgm:prSet/>
      <dgm:spPr/>
      <dgm:t>
        <a:bodyPr/>
        <a:lstStyle/>
        <a:p>
          <a:endParaRPr kumimoji="1" lang="ja-JP" altLang="en-US"/>
        </a:p>
      </dgm:t>
    </dgm:pt>
    <dgm:pt modelId="{CD954CDB-2066-4A3C-B5AB-B5F050F12BEA}" type="pres">
      <dgm:prSet presAssocID="{7F70DA2F-BAE1-4E45-AF9A-35C217A6FC29}" presName="cycle" presStyleCnt="0">
        <dgm:presLayoutVars>
          <dgm:chMax val="1"/>
          <dgm:dir/>
          <dgm:animLvl val="ctr"/>
          <dgm:resizeHandles val="exact"/>
        </dgm:presLayoutVars>
      </dgm:prSet>
      <dgm:spPr/>
    </dgm:pt>
    <dgm:pt modelId="{4FF4D7D3-1B69-4E6E-AE31-FD7F6CE4A883}" type="pres">
      <dgm:prSet presAssocID="{ECF0A86C-0511-498A-BCEA-3D8F3BC41F94}" presName="centerShape" presStyleLbl="node0" presStyleIdx="0" presStyleCnt="1" custScaleX="158171" custScaleY="150876"/>
      <dgm:spPr/>
    </dgm:pt>
    <dgm:pt modelId="{A1B6C28A-7CE8-4BCE-8463-BF4BFD932DF2}" type="pres">
      <dgm:prSet presAssocID="{1AA9C638-D09E-443F-B353-8C90A059927E}" presName="Name9" presStyleLbl="parChTrans1D2" presStyleIdx="0" presStyleCnt="7"/>
      <dgm:spPr/>
    </dgm:pt>
    <dgm:pt modelId="{CEC1D814-CD64-44A2-85C1-667836B6B433}" type="pres">
      <dgm:prSet presAssocID="{1AA9C638-D09E-443F-B353-8C90A059927E}" presName="connTx" presStyleLbl="parChTrans1D2" presStyleIdx="0" presStyleCnt="7"/>
      <dgm:spPr/>
    </dgm:pt>
    <dgm:pt modelId="{25D84D7C-0393-4595-B34B-D5ABA111B22B}" type="pres">
      <dgm:prSet presAssocID="{B5042B2F-58B1-4B32-8DC9-577E4B2EDE7D}" presName="node" presStyleLbl="node1" presStyleIdx="0" presStyleCnt="7">
        <dgm:presLayoutVars>
          <dgm:bulletEnabled val="1"/>
        </dgm:presLayoutVars>
      </dgm:prSet>
      <dgm:spPr/>
    </dgm:pt>
    <dgm:pt modelId="{6F75D770-CEEE-4D03-ACC1-568054505234}" type="pres">
      <dgm:prSet presAssocID="{DA3F5856-4BBD-4AF4-AEDD-E10BE54A8B73}" presName="Name9" presStyleLbl="parChTrans1D2" presStyleIdx="1" presStyleCnt="7"/>
      <dgm:spPr/>
    </dgm:pt>
    <dgm:pt modelId="{AB29D864-DA2D-4918-8D76-B8C4FDC6DD8D}" type="pres">
      <dgm:prSet presAssocID="{DA3F5856-4BBD-4AF4-AEDD-E10BE54A8B73}" presName="connTx" presStyleLbl="parChTrans1D2" presStyleIdx="1" presStyleCnt="7"/>
      <dgm:spPr/>
    </dgm:pt>
    <dgm:pt modelId="{5B149C9E-8DA8-4DC1-A126-2917E557B739}" type="pres">
      <dgm:prSet presAssocID="{442F7072-34E8-4411-9D39-F52362F0B02A}" presName="node" presStyleLbl="node1" presStyleIdx="1" presStyleCnt="7">
        <dgm:presLayoutVars>
          <dgm:bulletEnabled val="1"/>
        </dgm:presLayoutVars>
      </dgm:prSet>
      <dgm:spPr/>
    </dgm:pt>
    <dgm:pt modelId="{774C3ECD-9493-480D-A5F6-DBA638AFC785}" type="pres">
      <dgm:prSet presAssocID="{B8F2AACC-6A92-4FD1-B72A-5D6C27CD4D9C}" presName="Name9" presStyleLbl="parChTrans1D2" presStyleIdx="2" presStyleCnt="7"/>
      <dgm:spPr/>
    </dgm:pt>
    <dgm:pt modelId="{5359522F-BD9F-46C1-9924-2A8A205FF8F5}" type="pres">
      <dgm:prSet presAssocID="{B8F2AACC-6A92-4FD1-B72A-5D6C27CD4D9C}" presName="connTx" presStyleLbl="parChTrans1D2" presStyleIdx="2" presStyleCnt="7"/>
      <dgm:spPr/>
    </dgm:pt>
    <dgm:pt modelId="{DA2DD831-450D-4E67-BE7D-FC26CA7734F6}" type="pres">
      <dgm:prSet presAssocID="{4B48AA40-6B74-4F7C-B6FE-9276E0119634}" presName="node" presStyleLbl="node1" presStyleIdx="2" presStyleCnt="7">
        <dgm:presLayoutVars>
          <dgm:bulletEnabled val="1"/>
        </dgm:presLayoutVars>
      </dgm:prSet>
      <dgm:spPr/>
    </dgm:pt>
    <dgm:pt modelId="{E5B0C60F-48AF-4B5D-8A18-DE05F6CF7CAA}" type="pres">
      <dgm:prSet presAssocID="{1B8136A8-93F8-48CD-A9C7-F07E50006F1C}" presName="Name9" presStyleLbl="parChTrans1D2" presStyleIdx="3" presStyleCnt="7"/>
      <dgm:spPr/>
    </dgm:pt>
    <dgm:pt modelId="{E09FAEC1-DDB2-4F26-B9BF-7395E1AF0E1F}" type="pres">
      <dgm:prSet presAssocID="{1B8136A8-93F8-48CD-A9C7-F07E50006F1C}" presName="connTx" presStyleLbl="parChTrans1D2" presStyleIdx="3" presStyleCnt="7"/>
      <dgm:spPr/>
    </dgm:pt>
    <dgm:pt modelId="{85ADDFF1-4D42-493C-BD67-71B67178BC18}" type="pres">
      <dgm:prSet presAssocID="{EEF7D3F8-EB5D-4092-B6DE-A58D193CF326}" presName="node" presStyleLbl="node1" presStyleIdx="3" presStyleCnt="7">
        <dgm:presLayoutVars>
          <dgm:bulletEnabled val="1"/>
        </dgm:presLayoutVars>
      </dgm:prSet>
      <dgm:spPr/>
    </dgm:pt>
    <dgm:pt modelId="{8231AEF9-3F34-4831-8A48-2880EB61B12D}" type="pres">
      <dgm:prSet presAssocID="{95F22415-AA60-430F-A053-8ED6289CB3AF}" presName="Name9" presStyleLbl="parChTrans1D2" presStyleIdx="4" presStyleCnt="7"/>
      <dgm:spPr/>
    </dgm:pt>
    <dgm:pt modelId="{36E26D7F-6A0A-43E8-94D1-C8177F9EB76A}" type="pres">
      <dgm:prSet presAssocID="{95F22415-AA60-430F-A053-8ED6289CB3AF}" presName="connTx" presStyleLbl="parChTrans1D2" presStyleIdx="4" presStyleCnt="7"/>
      <dgm:spPr/>
    </dgm:pt>
    <dgm:pt modelId="{4777A8B0-AD25-4001-B2E0-E98847F3D769}" type="pres">
      <dgm:prSet presAssocID="{2B808050-2FBF-491A-9130-9700B350B979}" presName="node" presStyleLbl="node1" presStyleIdx="4" presStyleCnt="7">
        <dgm:presLayoutVars>
          <dgm:bulletEnabled val="1"/>
        </dgm:presLayoutVars>
      </dgm:prSet>
      <dgm:spPr/>
    </dgm:pt>
    <dgm:pt modelId="{51F029DB-2D5E-4958-9FD4-1B4EEB34FF06}" type="pres">
      <dgm:prSet presAssocID="{00554168-1D74-4115-85D0-4184C147BC2D}" presName="Name9" presStyleLbl="parChTrans1D2" presStyleIdx="5" presStyleCnt="7"/>
      <dgm:spPr/>
    </dgm:pt>
    <dgm:pt modelId="{3B4C9658-2750-491F-AF5B-9A3DDF12E7EB}" type="pres">
      <dgm:prSet presAssocID="{00554168-1D74-4115-85D0-4184C147BC2D}" presName="connTx" presStyleLbl="parChTrans1D2" presStyleIdx="5" presStyleCnt="7"/>
      <dgm:spPr/>
    </dgm:pt>
    <dgm:pt modelId="{3AC22059-6960-4090-85D8-6F16C26129B6}" type="pres">
      <dgm:prSet presAssocID="{7E1F1F48-3F44-4C3E-AB9D-FF514E580E6F}" presName="node" presStyleLbl="node1" presStyleIdx="5" presStyleCnt="7">
        <dgm:presLayoutVars>
          <dgm:bulletEnabled val="1"/>
        </dgm:presLayoutVars>
      </dgm:prSet>
      <dgm:spPr/>
    </dgm:pt>
    <dgm:pt modelId="{C83796FB-B987-4B98-A9FB-26040DC17261}" type="pres">
      <dgm:prSet presAssocID="{1EDB6386-A9E6-4C8D-987F-5DE01F14851E}" presName="Name9" presStyleLbl="parChTrans1D2" presStyleIdx="6" presStyleCnt="7"/>
      <dgm:spPr/>
    </dgm:pt>
    <dgm:pt modelId="{59DC8416-051A-4E64-9A1A-FAD3CB91FADF}" type="pres">
      <dgm:prSet presAssocID="{1EDB6386-A9E6-4C8D-987F-5DE01F14851E}" presName="connTx" presStyleLbl="parChTrans1D2" presStyleIdx="6" presStyleCnt="7"/>
      <dgm:spPr/>
    </dgm:pt>
    <dgm:pt modelId="{2D26E944-8C91-420A-831E-1F0C720A095D}" type="pres">
      <dgm:prSet presAssocID="{0F6C8F28-1B72-40D4-B49B-BF2CF142714F}" presName="node" presStyleLbl="node1" presStyleIdx="6" presStyleCnt="7">
        <dgm:presLayoutVars>
          <dgm:bulletEnabled val="1"/>
        </dgm:presLayoutVars>
      </dgm:prSet>
      <dgm:spPr/>
    </dgm:pt>
  </dgm:ptLst>
  <dgm:cxnLst>
    <dgm:cxn modelId="{952A850B-DD0B-47A2-9231-0C37CA6D61BA}" type="presOf" srcId="{1B8136A8-93F8-48CD-A9C7-F07E50006F1C}" destId="{E09FAEC1-DDB2-4F26-B9BF-7395E1AF0E1F}" srcOrd="1" destOrd="0" presId="urn:microsoft.com/office/officeart/2005/8/layout/radial1"/>
    <dgm:cxn modelId="{1F0D950F-2259-4E49-B9BB-DE9936E5B6F2}" type="presOf" srcId="{B5042B2F-58B1-4B32-8DC9-577E4B2EDE7D}" destId="{25D84D7C-0393-4595-B34B-D5ABA111B22B}" srcOrd="0" destOrd="0" presId="urn:microsoft.com/office/officeart/2005/8/layout/radial1"/>
    <dgm:cxn modelId="{78D25E14-3FC4-4A9A-A6C6-FA9BDDB35636}" type="presOf" srcId="{1EDB6386-A9E6-4C8D-987F-5DE01F14851E}" destId="{59DC8416-051A-4E64-9A1A-FAD3CB91FADF}" srcOrd="1" destOrd="0" presId="urn:microsoft.com/office/officeart/2005/8/layout/radial1"/>
    <dgm:cxn modelId="{97C8C625-7654-40DF-9A25-C29F17BCF359}" type="presOf" srcId="{DA3F5856-4BBD-4AF4-AEDD-E10BE54A8B73}" destId="{6F75D770-CEEE-4D03-ACC1-568054505234}" srcOrd="0" destOrd="0" presId="urn:microsoft.com/office/officeart/2005/8/layout/radial1"/>
    <dgm:cxn modelId="{9709A327-236F-49DF-87E7-487FCB7F8246}" type="presOf" srcId="{1AA9C638-D09E-443F-B353-8C90A059927E}" destId="{A1B6C28A-7CE8-4BCE-8463-BF4BFD932DF2}" srcOrd="0" destOrd="0" presId="urn:microsoft.com/office/officeart/2005/8/layout/radial1"/>
    <dgm:cxn modelId="{E60F3A30-896B-45FF-B2EA-D5E0498958BD}" type="presOf" srcId="{B8F2AACC-6A92-4FD1-B72A-5D6C27CD4D9C}" destId="{5359522F-BD9F-46C1-9924-2A8A205FF8F5}" srcOrd="1" destOrd="0" presId="urn:microsoft.com/office/officeart/2005/8/layout/radial1"/>
    <dgm:cxn modelId="{F0F35D5C-BAE9-4FC9-BFCB-C5081D67CC5B}" type="presOf" srcId="{4B48AA40-6B74-4F7C-B6FE-9276E0119634}" destId="{DA2DD831-450D-4E67-BE7D-FC26CA7734F6}" srcOrd="0" destOrd="0" presId="urn:microsoft.com/office/officeart/2005/8/layout/radial1"/>
    <dgm:cxn modelId="{A185C747-03A5-4BBB-A36C-6E2071FEB32E}" srcId="{ECF0A86C-0511-498A-BCEA-3D8F3BC41F94}" destId="{4B48AA40-6B74-4F7C-B6FE-9276E0119634}" srcOrd="2" destOrd="0" parTransId="{B8F2AACC-6A92-4FD1-B72A-5D6C27CD4D9C}" sibTransId="{22CB0EA6-DC67-487D-8EF8-9DEE59BDEA19}"/>
    <dgm:cxn modelId="{2583366C-4B4F-4F44-8FB2-154E93224009}" srcId="{ECF0A86C-0511-498A-BCEA-3D8F3BC41F94}" destId="{EEF7D3F8-EB5D-4092-B6DE-A58D193CF326}" srcOrd="3" destOrd="0" parTransId="{1B8136A8-93F8-48CD-A9C7-F07E50006F1C}" sibTransId="{57EA5E1A-88F0-4378-9480-6B7E0C3F8890}"/>
    <dgm:cxn modelId="{05F6D350-FCB5-47A0-A975-94AAF39A0A9E}" type="presOf" srcId="{1B8136A8-93F8-48CD-A9C7-F07E50006F1C}" destId="{E5B0C60F-48AF-4B5D-8A18-DE05F6CF7CAA}" srcOrd="0" destOrd="0" presId="urn:microsoft.com/office/officeart/2005/8/layout/radial1"/>
    <dgm:cxn modelId="{276C0C74-89ED-466E-ACB6-D73F99DF7842}" type="presOf" srcId="{1EDB6386-A9E6-4C8D-987F-5DE01F14851E}" destId="{C83796FB-B987-4B98-A9FB-26040DC17261}" srcOrd="0" destOrd="0" presId="urn:microsoft.com/office/officeart/2005/8/layout/radial1"/>
    <dgm:cxn modelId="{06BBF454-0217-4119-A56D-57A60198934A}" type="presOf" srcId="{95F22415-AA60-430F-A053-8ED6289CB3AF}" destId="{36E26D7F-6A0A-43E8-94D1-C8177F9EB76A}" srcOrd="1" destOrd="0" presId="urn:microsoft.com/office/officeart/2005/8/layout/radial1"/>
    <dgm:cxn modelId="{0C138D7D-E618-4426-802F-D72FD6DE104C}" srcId="{ECF0A86C-0511-498A-BCEA-3D8F3BC41F94}" destId="{2B808050-2FBF-491A-9130-9700B350B979}" srcOrd="4" destOrd="0" parTransId="{95F22415-AA60-430F-A053-8ED6289CB3AF}" sibTransId="{F80A3F92-4052-4D4A-953B-0A8ED009E5F3}"/>
    <dgm:cxn modelId="{62C0EE7D-47FF-482B-956C-7143C2B9B59B}" type="presOf" srcId="{ECF0A86C-0511-498A-BCEA-3D8F3BC41F94}" destId="{4FF4D7D3-1B69-4E6E-AE31-FD7F6CE4A883}" srcOrd="0" destOrd="0" presId="urn:microsoft.com/office/officeart/2005/8/layout/radial1"/>
    <dgm:cxn modelId="{79516E8D-9500-4F9B-858A-B0DD3BBD68D7}" srcId="{ECF0A86C-0511-498A-BCEA-3D8F3BC41F94}" destId="{B5042B2F-58B1-4B32-8DC9-577E4B2EDE7D}" srcOrd="0" destOrd="0" parTransId="{1AA9C638-D09E-443F-B353-8C90A059927E}" sibTransId="{2CEFAA60-E3E4-4AE8-A23A-3ACD852E9092}"/>
    <dgm:cxn modelId="{60948A9C-B516-45F7-9DDD-BDACE6D87BE7}" srcId="{7F70DA2F-BAE1-4E45-AF9A-35C217A6FC29}" destId="{ECF0A86C-0511-498A-BCEA-3D8F3BC41F94}" srcOrd="0" destOrd="0" parTransId="{3E3771A9-83B4-46CD-A45E-0D111ACEAFEA}" sibTransId="{2A2A4940-6B64-404D-A862-A00577E9AE87}"/>
    <dgm:cxn modelId="{42D4F39D-CCDE-4A23-B96C-C297629EFAC2}" type="presOf" srcId="{EEF7D3F8-EB5D-4092-B6DE-A58D193CF326}" destId="{85ADDFF1-4D42-493C-BD67-71B67178BC18}" srcOrd="0" destOrd="0" presId="urn:microsoft.com/office/officeart/2005/8/layout/radial1"/>
    <dgm:cxn modelId="{4AC77EA2-A90B-45F5-B41F-470F712F6A3B}" type="presOf" srcId="{DA3F5856-4BBD-4AF4-AEDD-E10BE54A8B73}" destId="{AB29D864-DA2D-4918-8D76-B8C4FDC6DD8D}" srcOrd="1" destOrd="0" presId="urn:microsoft.com/office/officeart/2005/8/layout/radial1"/>
    <dgm:cxn modelId="{69A0E0A9-7DBA-461F-BF39-62A622B5F8D0}" type="presOf" srcId="{2B808050-2FBF-491A-9130-9700B350B979}" destId="{4777A8B0-AD25-4001-B2E0-E98847F3D769}" srcOrd="0" destOrd="0" presId="urn:microsoft.com/office/officeart/2005/8/layout/radial1"/>
    <dgm:cxn modelId="{7EEDD5AE-C372-4BDB-93C5-E960E50A7348}" type="presOf" srcId="{442F7072-34E8-4411-9D39-F52362F0B02A}" destId="{5B149C9E-8DA8-4DC1-A126-2917E557B739}" srcOrd="0" destOrd="0" presId="urn:microsoft.com/office/officeart/2005/8/layout/radial1"/>
    <dgm:cxn modelId="{E7CA5DB3-3D46-43DA-AB87-1D3728655032}" type="presOf" srcId="{95F22415-AA60-430F-A053-8ED6289CB3AF}" destId="{8231AEF9-3F34-4831-8A48-2880EB61B12D}" srcOrd="0" destOrd="0" presId="urn:microsoft.com/office/officeart/2005/8/layout/radial1"/>
    <dgm:cxn modelId="{A0C76DB9-681C-40B6-8C43-715F1572FD1A}" srcId="{ECF0A86C-0511-498A-BCEA-3D8F3BC41F94}" destId="{7E1F1F48-3F44-4C3E-AB9D-FF514E580E6F}" srcOrd="5" destOrd="0" parTransId="{00554168-1D74-4115-85D0-4184C147BC2D}" sibTransId="{073B65F7-0849-43A5-98A6-C6C1C72333CF}"/>
    <dgm:cxn modelId="{E86790D1-928D-4BEE-A5D8-70E26455E056}" type="presOf" srcId="{0F6C8F28-1B72-40D4-B49B-BF2CF142714F}" destId="{2D26E944-8C91-420A-831E-1F0C720A095D}" srcOrd="0" destOrd="0" presId="urn:microsoft.com/office/officeart/2005/8/layout/radial1"/>
    <dgm:cxn modelId="{C176C4D1-5A74-4C84-9001-22A5B9221B9D}" type="presOf" srcId="{00554168-1D74-4115-85D0-4184C147BC2D}" destId="{51F029DB-2D5E-4958-9FD4-1B4EEB34FF06}" srcOrd="0" destOrd="0" presId="urn:microsoft.com/office/officeart/2005/8/layout/radial1"/>
    <dgm:cxn modelId="{3D4A1DD7-4017-4F57-BD84-DB29C644E601}" type="presOf" srcId="{B8F2AACC-6A92-4FD1-B72A-5D6C27CD4D9C}" destId="{774C3ECD-9493-480D-A5F6-DBA638AFC785}" srcOrd="0" destOrd="0" presId="urn:microsoft.com/office/officeart/2005/8/layout/radial1"/>
    <dgm:cxn modelId="{4966E0D7-429B-4D89-806E-8016D6362329}" srcId="{ECF0A86C-0511-498A-BCEA-3D8F3BC41F94}" destId="{0F6C8F28-1B72-40D4-B49B-BF2CF142714F}" srcOrd="6" destOrd="0" parTransId="{1EDB6386-A9E6-4C8D-987F-5DE01F14851E}" sibTransId="{73D5B783-62FC-40ED-9AFD-5A134BD80CEE}"/>
    <dgm:cxn modelId="{DBA3CBDB-FC35-46D7-8A2E-F93789376094}" type="presOf" srcId="{00554168-1D74-4115-85D0-4184C147BC2D}" destId="{3B4C9658-2750-491F-AF5B-9A3DDF12E7EB}" srcOrd="1" destOrd="0" presId="urn:microsoft.com/office/officeart/2005/8/layout/radial1"/>
    <dgm:cxn modelId="{DF6151ED-A7B0-4F29-BDFB-E51C50D4DF26}" srcId="{7F70DA2F-BAE1-4E45-AF9A-35C217A6FC29}" destId="{BCC95D2B-A90E-43CB-AE94-46437C423C6B}" srcOrd="1" destOrd="0" parTransId="{56EA2C99-2CBF-4DD6-A12F-6AB9C710F8BF}" sibTransId="{4B350F02-5E1D-4647-82C3-56E0FC8D7EFD}"/>
    <dgm:cxn modelId="{DD90E7F2-8BF9-47D2-8072-9EFFFD9008D0}" type="presOf" srcId="{7F70DA2F-BAE1-4E45-AF9A-35C217A6FC29}" destId="{CD954CDB-2066-4A3C-B5AB-B5F050F12BEA}" srcOrd="0" destOrd="0" presId="urn:microsoft.com/office/officeart/2005/8/layout/radial1"/>
    <dgm:cxn modelId="{7B6B15F5-DAD3-4CA8-90C2-54FF02813676}" type="presOf" srcId="{7E1F1F48-3F44-4C3E-AB9D-FF514E580E6F}" destId="{3AC22059-6960-4090-85D8-6F16C26129B6}" srcOrd="0" destOrd="0" presId="urn:microsoft.com/office/officeart/2005/8/layout/radial1"/>
    <dgm:cxn modelId="{6024EDF9-1EFE-4BD1-AF44-007C321E3EE4}" type="presOf" srcId="{1AA9C638-D09E-443F-B353-8C90A059927E}" destId="{CEC1D814-CD64-44A2-85C1-667836B6B433}" srcOrd="1" destOrd="0" presId="urn:microsoft.com/office/officeart/2005/8/layout/radial1"/>
    <dgm:cxn modelId="{F2D308FA-2C3F-4BF4-B140-81B8C72C6926}" srcId="{ECF0A86C-0511-498A-BCEA-3D8F3BC41F94}" destId="{442F7072-34E8-4411-9D39-F52362F0B02A}" srcOrd="1" destOrd="0" parTransId="{DA3F5856-4BBD-4AF4-AEDD-E10BE54A8B73}" sibTransId="{00819E6F-4DC1-4418-87B2-4B8CF56889AC}"/>
    <dgm:cxn modelId="{A9AED38C-DB2C-418A-A6DB-B7C2378F118C}" type="presParOf" srcId="{CD954CDB-2066-4A3C-B5AB-B5F050F12BEA}" destId="{4FF4D7D3-1B69-4E6E-AE31-FD7F6CE4A883}" srcOrd="0" destOrd="0" presId="urn:microsoft.com/office/officeart/2005/8/layout/radial1"/>
    <dgm:cxn modelId="{E5BDC9A9-6A2D-4DA3-BCC4-A4DBB68A4E0F}" type="presParOf" srcId="{CD954CDB-2066-4A3C-B5AB-B5F050F12BEA}" destId="{A1B6C28A-7CE8-4BCE-8463-BF4BFD932DF2}" srcOrd="1" destOrd="0" presId="urn:microsoft.com/office/officeart/2005/8/layout/radial1"/>
    <dgm:cxn modelId="{FDC664C3-82B5-4B29-A939-C1D093FFFDDD}" type="presParOf" srcId="{A1B6C28A-7CE8-4BCE-8463-BF4BFD932DF2}" destId="{CEC1D814-CD64-44A2-85C1-667836B6B433}" srcOrd="0" destOrd="0" presId="urn:microsoft.com/office/officeart/2005/8/layout/radial1"/>
    <dgm:cxn modelId="{7DA2E41C-B29A-4CC4-809C-7542D0F9E21C}" type="presParOf" srcId="{CD954CDB-2066-4A3C-B5AB-B5F050F12BEA}" destId="{25D84D7C-0393-4595-B34B-D5ABA111B22B}" srcOrd="2" destOrd="0" presId="urn:microsoft.com/office/officeart/2005/8/layout/radial1"/>
    <dgm:cxn modelId="{55E4EB81-1F60-45A9-9F3F-219A5A79957A}" type="presParOf" srcId="{CD954CDB-2066-4A3C-B5AB-B5F050F12BEA}" destId="{6F75D770-CEEE-4D03-ACC1-568054505234}" srcOrd="3" destOrd="0" presId="urn:microsoft.com/office/officeart/2005/8/layout/radial1"/>
    <dgm:cxn modelId="{66B137D5-7238-472A-99D9-FF16F372104B}" type="presParOf" srcId="{6F75D770-CEEE-4D03-ACC1-568054505234}" destId="{AB29D864-DA2D-4918-8D76-B8C4FDC6DD8D}" srcOrd="0" destOrd="0" presId="urn:microsoft.com/office/officeart/2005/8/layout/radial1"/>
    <dgm:cxn modelId="{F6B426C2-D5EF-41A0-BD9E-F4E8D5096003}" type="presParOf" srcId="{CD954CDB-2066-4A3C-B5AB-B5F050F12BEA}" destId="{5B149C9E-8DA8-4DC1-A126-2917E557B739}" srcOrd="4" destOrd="0" presId="urn:microsoft.com/office/officeart/2005/8/layout/radial1"/>
    <dgm:cxn modelId="{480EF46D-9AAC-42CC-A2DA-D95B8A45F826}" type="presParOf" srcId="{CD954CDB-2066-4A3C-B5AB-B5F050F12BEA}" destId="{774C3ECD-9493-480D-A5F6-DBA638AFC785}" srcOrd="5" destOrd="0" presId="urn:microsoft.com/office/officeart/2005/8/layout/radial1"/>
    <dgm:cxn modelId="{7593F80E-CF83-4290-865B-C4CF6479F53B}" type="presParOf" srcId="{774C3ECD-9493-480D-A5F6-DBA638AFC785}" destId="{5359522F-BD9F-46C1-9924-2A8A205FF8F5}" srcOrd="0" destOrd="0" presId="urn:microsoft.com/office/officeart/2005/8/layout/radial1"/>
    <dgm:cxn modelId="{25CD67D5-DB64-4AE0-B57F-991D8C4DC9C4}" type="presParOf" srcId="{CD954CDB-2066-4A3C-B5AB-B5F050F12BEA}" destId="{DA2DD831-450D-4E67-BE7D-FC26CA7734F6}" srcOrd="6" destOrd="0" presId="urn:microsoft.com/office/officeart/2005/8/layout/radial1"/>
    <dgm:cxn modelId="{ABB5D55C-8601-4105-B735-B118BEE4205F}" type="presParOf" srcId="{CD954CDB-2066-4A3C-B5AB-B5F050F12BEA}" destId="{E5B0C60F-48AF-4B5D-8A18-DE05F6CF7CAA}" srcOrd="7" destOrd="0" presId="urn:microsoft.com/office/officeart/2005/8/layout/radial1"/>
    <dgm:cxn modelId="{F3B9F211-E6C7-44B1-AC0E-7BB817331DA6}" type="presParOf" srcId="{E5B0C60F-48AF-4B5D-8A18-DE05F6CF7CAA}" destId="{E09FAEC1-DDB2-4F26-B9BF-7395E1AF0E1F}" srcOrd="0" destOrd="0" presId="urn:microsoft.com/office/officeart/2005/8/layout/radial1"/>
    <dgm:cxn modelId="{A13632D8-B340-4AC8-A5D8-A90C29EFA018}" type="presParOf" srcId="{CD954CDB-2066-4A3C-B5AB-B5F050F12BEA}" destId="{85ADDFF1-4D42-493C-BD67-71B67178BC18}" srcOrd="8" destOrd="0" presId="urn:microsoft.com/office/officeart/2005/8/layout/radial1"/>
    <dgm:cxn modelId="{353CD01A-57FA-4CC1-BF92-01249B10DE26}" type="presParOf" srcId="{CD954CDB-2066-4A3C-B5AB-B5F050F12BEA}" destId="{8231AEF9-3F34-4831-8A48-2880EB61B12D}" srcOrd="9" destOrd="0" presId="urn:microsoft.com/office/officeart/2005/8/layout/radial1"/>
    <dgm:cxn modelId="{D9726CD8-1DF4-4038-94F7-62BF749A3D15}" type="presParOf" srcId="{8231AEF9-3F34-4831-8A48-2880EB61B12D}" destId="{36E26D7F-6A0A-43E8-94D1-C8177F9EB76A}" srcOrd="0" destOrd="0" presId="urn:microsoft.com/office/officeart/2005/8/layout/radial1"/>
    <dgm:cxn modelId="{2C38D952-89DF-4E7C-AF90-FCFC21928735}" type="presParOf" srcId="{CD954CDB-2066-4A3C-B5AB-B5F050F12BEA}" destId="{4777A8B0-AD25-4001-B2E0-E98847F3D769}" srcOrd="10" destOrd="0" presId="urn:microsoft.com/office/officeart/2005/8/layout/radial1"/>
    <dgm:cxn modelId="{815DE2BB-5655-4F7E-A2FA-4EE0DD01C5C3}" type="presParOf" srcId="{CD954CDB-2066-4A3C-B5AB-B5F050F12BEA}" destId="{51F029DB-2D5E-4958-9FD4-1B4EEB34FF06}" srcOrd="11" destOrd="0" presId="urn:microsoft.com/office/officeart/2005/8/layout/radial1"/>
    <dgm:cxn modelId="{F8318D31-6197-4CE9-B7BA-E4D8DA39DB74}" type="presParOf" srcId="{51F029DB-2D5E-4958-9FD4-1B4EEB34FF06}" destId="{3B4C9658-2750-491F-AF5B-9A3DDF12E7EB}" srcOrd="0" destOrd="0" presId="urn:microsoft.com/office/officeart/2005/8/layout/radial1"/>
    <dgm:cxn modelId="{F91C611E-A6A7-43F2-8C98-DD8D2D95F08F}" type="presParOf" srcId="{CD954CDB-2066-4A3C-B5AB-B5F050F12BEA}" destId="{3AC22059-6960-4090-85D8-6F16C26129B6}" srcOrd="12" destOrd="0" presId="urn:microsoft.com/office/officeart/2005/8/layout/radial1"/>
    <dgm:cxn modelId="{23A07198-E76F-4C61-B767-31D56AA7CB2D}" type="presParOf" srcId="{CD954CDB-2066-4A3C-B5AB-B5F050F12BEA}" destId="{C83796FB-B987-4B98-A9FB-26040DC17261}" srcOrd="13" destOrd="0" presId="urn:microsoft.com/office/officeart/2005/8/layout/radial1"/>
    <dgm:cxn modelId="{C8325764-4350-4FB4-A8D6-B74CC673E612}" type="presParOf" srcId="{C83796FB-B987-4B98-A9FB-26040DC17261}" destId="{59DC8416-051A-4E64-9A1A-FAD3CB91FADF}" srcOrd="0" destOrd="0" presId="urn:microsoft.com/office/officeart/2005/8/layout/radial1"/>
    <dgm:cxn modelId="{CF4652F5-7D16-46C2-B823-43A71B58DC58}" type="presParOf" srcId="{CD954CDB-2066-4A3C-B5AB-B5F050F12BEA}" destId="{2D26E944-8C91-420A-831E-1F0C720A095D}"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4D7D3-1B69-4E6E-AE31-FD7F6CE4A883}">
      <dsp:nvSpPr>
        <dsp:cNvPr id="0" name=""/>
        <dsp:cNvSpPr/>
      </dsp:nvSpPr>
      <dsp:spPr>
        <a:xfrm>
          <a:off x="1166527" y="1671492"/>
          <a:ext cx="1555376" cy="148364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kumimoji="1" lang="ja-JP" altLang="en-US" sz="2700" kern="1200" dirty="0"/>
            <a:t>研修基幹施設</a:t>
          </a:r>
        </a:p>
      </dsp:txBody>
      <dsp:txXfrm>
        <a:off x="1394307" y="1888766"/>
        <a:ext cx="1099816" cy="1049093"/>
      </dsp:txXfrm>
    </dsp:sp>
    <dsp:sp modelId="{A1B6C28A-7CE8-4BCE-8463-BF4BFD932DF2}">
      <dsp:nvSpPr>
        <dsp:cNvPr id="0" name=""/>
        <dsp:cNvSpPr/>
      </dsp:nvSpPr>
      <dsp:spPr>
        <a:xfrm rot="16200000">
          <a:off x="1823282" y="1527799"/>
          <a:ext cx="241866" cy="45520"/>
        </a:xfrm>
        <a:custGeom>
          <a:avLst/>
          <a:gdLst/>
          <a:ahLst/>
          <a:cxnLst/>
          <a:rect l="0" t="0" r="0" b="0"/>
          <a:pathLst>
            <a:path>
              <a:moveTo>
                <a:pt x="0" y="22760"/>
              </a:moveTo>
              <a:lnTo>
                <a:pt x="241866" y="2276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1938169" y="1544512"/>
        <a:ext cx="12093" cy="12093"/>
      </dsp:txXfrm>
    </dsp:sp>
    <dsp:sp modelId="{25D84D7C-0393-4595-B34B-D5ABA111B22B}">
      <dsp:nvSpPr>
        <dsp:cNvPr id="0" name=""/>
        <dsp:cNvSpPr/>
      </dsp:nvSpPr>
      <dsp:spPr>
        <a:xfrm>
          <a:off x="1452540" y="446274"/>
          <a:ext cx="983351" cy="98335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solidFill>
                <a:schemeClr val="tx1"/>
              </a:solidFill>
            </a:rPr>
            <a:t>連携施設</a:t>
          </a:r>
        </a:p>
      </dsp:txBody>
      <dsp:txXfrm>
        <a:off x="1596548" y="590282"/>
        <a:ext cx="695335" cy="695335"/>
      </dsp:txXfrm>
    </dsp:sp>
    <dsp:sp modelId="{6F75D770-CEEE-4D03-ACC1-568054505234}">
      <dsp:nvSpPr>
        <dsp:cNvPr id="0" name=""/>
        <dsp:cNvSpPr/>
      </dsp:nvSpPr>
      <dsp:spPr>
        <a:xfrm rot="19285714">
          <a:off x="2516801" y="1845989"/>
          <a:ext cx="220550" cy="45520"/>
        </a:xfrm>
        <a:custGeom>
          <a:avLst/>
          <a:gdLst/>
          <a:ahLst/>
          <a:cxnLst/>
          <a:rect l="0" t="0" r="0" b="0"/>
          <a:pathLst>
            <a:path>
              <a:moveTo>
                <a:pt x="0" y="22760"/>
              </a:moveTo>
              <a:lnTo>
                <a:pt x="220550" y="2276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621563" y="1863236"/>
        <a:ext cx="11027" cy="11027"/>
      </dsp:txXfrm>
    </dsp:sp>
    <dsp:sp modelId="{5B149C9E-8DA8-4DC1-A126-2917E557B739}">
      <dsp:nvSpPr>
        <dsp:cNvPr id="0" name=""/>
        <dsp:cNvSpPr/>
      </dsp:nvSpPr>
      <dsp:spPr>
        <a:xfrm>
          <a:off x="2606025" y="1001763"/>
          <a:ext cx="983351" cy="983351"/>
        </a:xfrm>
        <a:prstGeom prst="ellipse">
          <a:avLst/>
        </a:prstGeom>
        <a:gradFill rotWithShape="0">
          <a:gsLst>
            <a:gs pos="0">
              <a:schemeClr val="accent3">
                <a:hueOff val="0"/>
                <a:satOff val="0"/>
                <a:lumOff val="-16667"/>
                <a:alphaOff val="0"/>
                <a:shade val="51000"/>
                <a:satMod val="130000"/>
              </a:schemeClr>
            </a:gs>
            <a:gs pos="80000">
              <a:schemeClr val="accent3">
                <a:hueOff val="0"/>
                <a:satOff val="0"/>
                <a:lumOff val="-16667"/>
                <a:alphaOff val="0"/>
                <a:shade val="93000"/>
                <a:satMod val="130000"/>
              </a:schemeClr>
            </a:gs>
            <a:gs pos="100000">
              <a:schemeClr val="accent3">
                <a:hueOff val="0"/>
                <a:satOff val="0"/>
                <a:lumOff val="-166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solidFill>
                <a:schemeClr val="tx1"/>
              </a:solidFill>
            </a:rPr>
            <a:t>連携施設</a:t>
          </a:r>
        </a:p>
      </dsp:txBody>
      <dsp:txXfrm>
        <a:off x="2750033" y="1145771"/>
        <a:ext cx="695335" cy="695335"/>
      </dsp:txXfrm>
    </dsp:sp>
    <dsp:sp modelId="{774C3ECD-9493-480D-A5F6-DBA638AFC785}">
      <dsp:nvSpPr>
        <dsp:cNvPr id="0" name=""/>
        <dsp:cNvSpPr/>
      </dsp:nvSpPr>
      <dsp:spPr>
        <a:xfrm rot="771429">
          <a:off x="2697947" y="2586313"/>
          <a:ext cx="207898" cy="45520"/>
        </a:xfrm>
        <a:custGeom>
          <a:avLst/>
          <a:gdLst/>
          <a:ahLst/>
          <a:cxnLst/>
          <a:rect l="0" t="0" r="0" b="0"/>
          <a:pathLst>
            <a:path>
              <a:moveTo>
                <a:pt x="0" y="22760"/>
              </a:moveTo>
              <a:lnTo>
                <a:pt x="207898" y="2276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796699" y="2603876"/>
        <a:ext cx="10394" cy="10394"/>
      </dsp:txXfrm>
    </dsp:sp>
    <dsp:sp modelId="{DA2DD831-450D-4E67-BE7D-FC26CA7734F6}">
      <dsp:nvSpPr>
        <dsp:cNvPr id="0" name=""/>
        <dsp:cNvSpPr/>
      </dsp:nvSpPr>
      <dsp:spPr>
        <a:xfrm>
          <a:off x="2890912" y="2249936"/>
          <a:ext cx="983351" cy="983351"/>
        </a:xfrm>
        <a:prstGeom prst="ellipse">
          <a:avLst/>
        </a:prstGeom>
        <a:gradFill rotWithShape="0">
          <a:gsLst>
            <a:gs pos="0">
              <a:schemeClr val="accent3">
                <a:hueOff val="0"/>
                <a:satOff val="0"/>
                <a:lumOff val="-33333"/>
                <a:alphaOff val="0"/>
                <a:shade val="51000"/>
                <a:satMod val="130000"/>
              </a:schemeClr>
            </a:gs>
            <a:gs pos="80000">
              <a:schemeClr val="accent3">
                <a:hueOff val="0"/>
                <a:satOff val="0"/>
                <a:lumOff val="-33333"/>
                <a:alphaOff val="0"/>
                <a:shade val="93000"/>
                <a:satMod val="130000"/>
              </a:schemeClr>
            </a:gs>
            <a:gs pos="100000">
              <a:schemeClr val="accent3">
                <a:hueOff val="0"/>
                <a:satOff val="0"/>
                <a:lumOff val="-333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solidFill>
                <a:schemeClr val="tx1"/>
              </a:solidFill>
            </a:rPr>
            <a:t>連携施設</a:t>
          </a:r>
        </a:p>
      </dsp:txBody>
      <dsp:txXfrm>
        <a:off x="3034920" y="2393944"/>
        <a:ext cx="695335" cy="695335"/>
      </dsp:txXfrm>
    </dsp:sp>
    <dsp:sp modelId="{E5B0C60F-48AF-4B5D-8A18-DE05F6CF7CAA}">
      <dsp:nvSpPr>
        <dsp:cNvPr id="0" name=""/>
        <dsp:cNvSpPr/>
      </dsp:nvSpPr>
      <dsp:spPr>
        <a:xfrm rot="3857143">
          <a:off x="2202187" y="3170738"/>
          <a:ext cx="235493" cy="45520"/>
        </a:xfrm>
        <a:custGeom>
          <a:avLst/>
          <a:gdLst/>
          <a:ahLst/>
          <a:cxnLst/>
          <a:rect l="0" t="0" r="0" b="0"/>
          <a:pathLst>
            <a:path>
              <a:moveTo>
                <a:pt x="0" y="22760"/>
              </a:moveTo>
              <a:lnTo>
                <a:pt x="235493" y="2276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314046" y="3187611"/>
        <a:ext cx="11774" cy="11774"/>
      </dsp:txXfrm>
    </dsp:sp>
    <dsp:sp modelId="{85ADDFF1-4D42-493C-BD67-71B67178BC18}">
      <dsp:nvSpPr>
        <dsp:cNvPr id="0" name=""/>
        <dsp:cNvSpPr/>
      </dsp:nvSpPr>
      <dsp:spPr>
        <a:xfrm>
          <a:off x="2092676" y="3250893"/>
          <a:ext cx="983351" cy="983351"/>
        </a:xfrm>
        <a:prstGeom prst="ellipse">
          <a:avLst/>
        </a:prstGeom>
        <a:gradFill rotWithShape="0">
          <a:gsLst>
            <a:gs pos="0">
              <a:schemeClr val="accent3">
                <a:hueOff val="0"/>
                <a:satOff val="0"/>
                <a:lumOff val="-50000"/>
                <a:alphaOff val="0"/>
                <a:shade val="51000"/>
                <a:satMod val="130000"/>
              </a:schemeClr>
            </a:gs>
            <a:gs pos="80000">
              <a:schemeClr val="accent3">
                <a:hueOff val="0"/>
                <a:satOff val="0"/>
                <a:lumOff val="-50000"/>
                <a:alphaOff val="0"/>
                <a:shade val="93000"/>
                <a:satMod val="130000"/>
              </a:schemeClr>
            </a:gs>
            <a:gs pos="100000">
              <a:schemeClr val="accent3">
                <a:hueOff val="0"/>
                <a:satOff val="0"/>
                <a:lumOff val="-5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solidFill>
                <a:schemeClr val="tx1"/>
              </a:solidFill>
            </a:rPr>
            <a:t>連携施設</a:t>
          </a:r>
        </a:p>
      </dsp:txBody>
      <dsp:txXfrm>
        <a:off x="2236684" y="3394901"/>
        <a:ext cx="695335" cy="695335"/>
      </dsp:txXfrm>
    </dsp:sp>
    <dsp:sp modelId="{8231AEF9-3F34-4831-8A48-2880EB61B12D}">
      <dsp:nvSpPr>
        <dsp:cNvPr id="0" name=""/>
        <dsp:cNvSpPr/>
      </dsp:nvSpPr>
      <dsp:spPr>
        <a:xfrm rot="6942857">
          <a:off x="1450751" y="3170738"/>
          <a:ext cx="235493" cy="45520"/>
        </a:xfrm>
        <a:custGeom>
          <a:avLst/>
          <a:gdLst/>
          <a:ahLst/>
          <a:cxnLst/>
          <a:rect l="0" t="0" r="0" b="0"/>
          <a:pathLst>
            <a:path>
              <a:moveTo>
                <a:pt x="0" y="22760"/>
              </a:moveTo>
              <a:lnTo>
                <a:pt x="235493" y="2276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rot="10800000">
        <a:off x="1562611" y="3187611"/>
        <a:ext cx="11774" cy="11774"/>
      </dsp:txXfrm>
    </dsp:sp>
    <dsp:sp modelId="{4777A8B0-AD25-4001-B2E0-E98847F3D769}">
      <dsp:nvSpPr>
        <dsp:cNvPr id="0" name=""/>
        <dsp:cNvSpPr/>
      </dsp:nvSpPr>
      <dsp:spPr>
        <a:xfrm>
          <a:off x="812404" y="3250893"/>
          <a:ext cx="983351" cy="983351"/>
        </a:xfrm>
        <a:prstGeom prst="ellipse">
          <a:avLst/>
        </a:prstGeom>
        <a:gradFill rotWithShape="0">
          <a:gsLst>
            <a:gs pos="0">
              <a:schemeClr val="accent3">
                <a:hueOff val="0"/>
                <a:satOff val="0"/>
                <a:lumOff val="-66667"/>
                <a:alphaOff val="0"/>
                <a:shade val="51000"/>
                <a:satMod val="130000"/>
              </a:schemeClr>
            </a:gs>
            <a:gs pos="80000">
              <a:schemeClr val="accent3">
                <a:hueOff val="0"/>
                <a:satOff val="0"/>
                <a:lumOff val="-66667"/>
                <a:alphaOff val="0"/>
                <a:shade val="93000"/>
                <a:satMod val="130000"/>
              </a:schemeClr>
            </a:gs>
            <a:gs pos="100000">
              <a:schemeClr val="accent3">
                <a:hueOff val="0"/>
                <a:satOff val="0"/>
                <a:lumOff val="-666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t>連携施設</a:t>
          </a:r>
        </a:p>
      </dsp:txBody>
      <dsp:txXfrm>
        <a:off x="956412" y="3394901"/>
        <a:ext cx="695335" cy="695335"/>
      </dsp:txXfrm>
    </dsp:sp>
    <dsp:sp modelId="{51F029DB-2D5E-4958-9FD4-1B4EEB34FF06}">
      <dsp:nvSpPr>
        <dsp:cNvPr id="0" name=""/>
        <dsp:cNvSpPr/>
      </dsp:nvSpPr>
      <dsp:spPr>
        <a:xfrm rot="10028571">
          <a:off x="982585" y="2586313"/>
          <a:ext cx="207898" cy="45520"/>
        </a:xfrm>
        <a:custGeom>
          <a:avLst/>
          <a:gdLst/>
          <a:ahLst/>
          <a:cxnLst/>
          <a:rect l="0" t="0" r="0" b="0"/>
          <a:pathLst>
            <a:path>
              <a:moveTo>
                <a:pt x="0" y="22760"/>
              </a:moveTo>
              <a:lnTo>
                <a:pt x="207898" y="2276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rot="10800000">
        <a:off x="1081337" y="2603876"/>
        <a:ext cx="10394" cy="10394"/>
      </dsp:txXfrm>
    </dsp:sp>
    <dsp:sp modelId="{3AC22059-6960-4090-85D8-6F16C26129B6}">
      <dsp:nvSpPr>
        <dsp:cNvPr id="0" name=""/>
        <dsp:cNvSpPr/>
      </dsp:nvSpPr>
      <dsp:spPr>
        <a:xfrm>
          <a:off x="14167" y="2249936"/>
          <a:ext cx="983351" cy="983351"/>
        </a:xfrm>
        <a:prstGeom prst="ellipse">
          <a:avLst/>
        </a:prstGeom>
        <a:gradFill rotWithShape="0">
          <a:gsLst>
            <a:gs pos="0">
              <a:schemeClr val="accent3">
                <a:hueOff val="0"/>
                <a:satOff val="0"/>
                <a:lumOff val="-83333"/>
                <a:alphaOff val="0"/>
                <a:shade val="51000"/>
                <a:satMod val="130000"/>
              </a:schemeClr>
            </a:gs>
            <a:gs pos="80000">
              <a:schemeClr val="accent3">
                <a:hueOff val="0"/>
                <a:satOff val="0"/>
                <a:lumOff val="-83333"/>
                <a:alphaOff val="0"/>
                <a:shade val="93000"/>
                <a:satMod val="130000"/>
              </a:schemeClr>
            </a:gs>
            <a:gs pos="100000">
              <a:schemeClr val="accent3">
                <a:hueOff val="0"/>
                <a:satOff val="0"/>
                <a:lumOff val="-833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t>連携施設</a:t>
          </a:r>
        </a:p>
      </dsp:txBody>
      <dsp:txXfrm>
        <a:off x="158175" y="2393944"/>
        <a:ext cx="695335" cy="695335"/>
      </dsp:txXfrm>
    </dsp:sp>
    <dsp:sp modelId="{C83796FB-B987-4B98-A9FB-26040DC17261}">
      <dsp:nvSpPr>
        <dsp:cNvPr id="0" name=""/>
        <dsp:cNvSpPr/>
      </dsp:nvSpPr>
      <dsp:spPr>
        <a:xfrm rot="13114286">
          <a:off x="1151079" y="1845989"/>
          <a:ext cx="220550" cy="45520"/>
        </a:xfrm>
        <a:custGeom>
          <a:avLst/>
          <a:gdLst/>
          <a:ahLst/>
          <a:cxnLst/>
          <a:rect l="0" t="0" r="0" b="0"/>
          <a:pathLst>
            <a:path>
              <a:moveTo>
                <a:pt x="0" y="22760"/>
              </a:moveTo>
              <a:lnTo>
                <a:pt x="220550" y="2276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rot="10800000">
        <a:off x="1255841" y="1863236"/>
        <a:ext cx="11027" cy="11027"/>
      </dsp:txXfrm>
    </dsp:sp>
    <dsp:sp modelId="{2D26E944-8C91-420A-831E-1F0C720A095D}">
      <dsp:nvSpPr>
        <dsp:cNvPr id="0" name=""/>
        <dsp:cNvSpPr/>
      </dsp:nvSpPr>
      <dsp:spPr>
        <a:xfrm>
          <a:off x="299054" y="1001763"/>
          <a:ext cx="983351" cy="983351"/>
        </a:xfrm>
        <a:prstGeom prst="ellipse">
          <a:avLst/>
        </a:prstGeom>
        <a:gradFill rotWithShape="0">
          <a:gsLst>
            <a:gs pos="0">
              <a:schemeClr val="accent3">
                <a:hueOff val="0"/>
                <a:satOff val="0"/>
                <a:lumOff val="-100000"/>
                <a:alphaOff val="0"/>
                <a:shade val="51000"/>
                <a:satMod val="130000"/>
              </a:schemeClr>
            </a:gs>
            <a:gs pos="80000">
              <a:schemeClr val="accent3">
                <a:hueOff val="0"/>
                <a:satOff val="0"/>
                <a:lumOff val="-100000"/>
                <a:alphaOff val="0"/>
                <a:shade val="93000"/>
                <a:satMod val="130000"/>
              </a:schemeClr>
            </a:gs>
            <a:gs pos="100000">
              <a:schemeClr val="accent3">
                <a:hueOff val="0"/>
                <a:satOff val="0"/>
                <a:lumOff val="-10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t>連携施設</a:t>
          </a:r>
        </a:p>
      </dsp:txBody>
      <dsp:txXfrm>
        <a:off x="443062" y="1145771"/>
        <a:ext cx="695335" cy="69533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1" y="2"/>
            <a:ext cx="2971799" cy="495765"/>
          </a:xfrm>
          <a:prstGeom prst="rect">
            <a:avLst/>
          </a:prstGeom>
          <a:noFill/>
          <a:ln w="9525">
            <a:noFill/>
            <a:miter lim="800000"/>
            <a:headEnd/>
            <a:tailEnd/>
          </a:ln>
        </p:spPr>
        <p:txBody>
          <a:bodyPr vert="horz" wrap="square" lIns="88601" tIns="44301" rIns="88601" bIns="44301" numCol="1" anchor="t" anchorCtr="0" compatLnSpc="1">
            <a:prstTxWarp prst="textNoShape">
              <a:avLst/>
            </a:prstTxWarp>
          </a:bodyPr>
          <a:lstStyle>
            <a:lvl1pPr defTabSz="886430" eaLnBrk="1" hangingPunct="1">
              <a:defRPr sz="1200">
                <a:latin typeface="Arial" charset="0"/>
              </a:defRPr>
            </a:lvl1pPr>
          </a:lstStyle>
          <a:p>
            <a:pPr>
              <a:defRPr/>
            </a:pPr>
            <a:endParaRPr lang="en-US" altLang="ja-JP" dirty="0"/>
          </a:p>
        </p:txBody>
      </p:sp>
      <p:sp>
        <p:nvSpPr>
          <p:cNvPr id="140291" name="Rectangle 3"/>
          <p:cNvSpPr>
            <a:spLocks noGrp="1" noChangeArrowheads="1"/>
          </p:cNvSpPr>
          <p:nvPr>
            <p:ph type="dt" sz="quarter" idx="1"/>
          </p:nvPr>
        </p:nvSpPr>
        <p:spPr bwMode="auto">
          <a:xfrm>
            <a:off x="3884614" y="2"/>
            <a:ext cx="2971799" cy="495765"/>
          </a:xfrm>
          <a:prstGeom prst="rect">
            <a:avLst/>
          </a:prstGeom>
          <a:noFill/>
          <a:ln w="9525">
            <a:noFill/>
            <a:miter lim="800000"/>
            <a:headEnd/>
            <a:tailEnd/>
          </a:ln>
        </p:spPr>
        <p:txBody>
          <a:bodyPr vert="horz" wrap="square" lIns="88601" tIns="44301" rIns="88601" bIns="44301" numCol="1" anchor="t" anchorCtr="0" compatLnSpc="1">
            <a:prstTxWarp prst="textNoShape">
              <a:avLst/>
            </a:prstTxWarp>
          </a:bodyPr>
          <a:lstStyle>
            <a:lvl1pPr algn="r" defTabSz="886430" eaLnBrk="1" hangingPunct="1">
              <a:defRPr sz="1200">
                <a:latin typeface="Arial" charset="0"/>
              </a:defRPr>
            </a:lvl1pPr>
          </a:lstStyle>
          <a:p>
            <a:pPr>
              <a:defRPr/>
            </a:pPr>
            <a:endParaRPr lang="en-US" altLang="ja-JP" dirty="0"/>
          </a:p>
        </p:txBody>
      </p:sp>
      <p:sp>
        <p:nvSpPr>
          <p:cNvPr id="140292" name="Rectangle 4"/>
          <p:cNvSpPr>
            <a:spLocks noGrp="1" noChangeArrowheads="1"/>
          </p:cNvSpPr>
          <p:nvPr>
            <p:ph type="ftr" sz="quarter" idx="2"/>
          </p:nvPr>
        </p:nvSpPr>
        <p:spPr bwMode="auto">
          <a:xfrm>
            <a:off x="1" y="9449923"/>
            <a:ext cx="2971799" cy="494166"/>
          </a:xfrm>
          <a:prstGeom prst="rect">
            <a:avLst/>
          </a:prstGeom>
          <a:noFill/>
          <a:ln w="9525">
            <a:noFill/>
            <a:miter lim="800000"/>
            <a:headEnd/>
            <a:tailEnd/>
          </a:ln>
        </p:spPr>
        <p:txBody>
          <a:bodyPr vert="horz" wrap="square" lIns="88601" tIns="44301" rIns="88601" bIns="44301" numCol="1" anchor="b" anchorCtr="0" compatLnSpc="1">
            <a:prstTxWarp prst="textNoShape">
              <a:avLst/>
            </a:prstTxWarp>
          </a:bodyPr>
          <a:lstStyle>
            <a:lvl1pPr defTabSz="886430" eaLnBrk="1" hangingPunct="1">
              <a:defRPr sz="1200">
                <a:latin typeface="Arial" charset="0"/>
              </a:defRPr>
            </a:lvl1pPr>
          </a:lstStyle>
          <a:p>
            <a:pPr>
              <a:defRPr/>
            </a:pPr>
            <a:endParaRPr lang="en-US" altLang="ja-JP" dirty="0"/>
          </a:p>
        </p:txBody>
      </p:sp>
      <p:sp>
        <p:nvSpPr>
          <p:cNvPr id="140293" name="Rectangle 5"/>
          <p:cNvSpPr>
            <a:spLocks noGrp="1" noChangeArrowheads="1"/>
          </p:cNvSpPr>
          <p:nvPr>
            <p:ph type="sldNum" sz="quarter" idx="3"/>
          </p:nvPr>
        </p:nvSpPr>
        <p:spPr bwMode="auto">
          <a:xfrm>
            <a:off x="3884614" y="9449923"/>
            <a:ext cx="2971799" cy="494166"/>
          </a:xfrm>
          <a:prstGeom prst="rect">
            <a:avLst/>
          </a:prstGeom>
          <a:noFill/>
          <a:ln w="9525">
            <a:noFill/>
            <a:miter lim="800000"/>
            <a:headEnd/>
            <a:tailEnd/>
          </a:ln>
        </p:spPr>
        <p:txBody>
          <a:bodyPr vert="horz" wrap="square" lIns="88601" tIns="44301" rIns="88601" bIns="44301" numCol="1" anchor="b" anchorCtr="0" compatLnSpc="1">
            <a:prstTxWarp prst="textNoShape">
              <a:avLst/>
            </a:prstTxWarp>
          </a:bodyPr>
          <a:lstStyle>
            <a:lvl1pPr algn="r" defTabSz="886430" eaLnBrk="1" hangingPunct="1">
              <a:defRPr sz="1200" smtClean="0">
                <a:latin typeface="Arial" panose="020B0604020202020204" pitchFamily="34" charset="0"/>
              </a:defRPr>
            </a:lvl1pPr>
          </a:lstStyle>
          <a:p>
            <a:pPr>
              <a:defRPr/>
            </a:pPr>
            <a:fld id="{20AF8B75-7749-4A5D-AF96-81D177D58FB3}" type="slidenum">
              <a:rPr lang="en-US" altLang="ja-JP"/>
              <a:pPr>
                <a:defRPr/>
              </a:pPr>
              <a:t>‹#›</a:t>
            </a:fld>
            <a:endParaRPr lang="en-US" altLang="ja-JP" dirty="0"/>
          </a:p>
        </p:txBody>
      </p:sp>
    </p:spTree>
    <p:extLst>
      <p:ext uri="{BB962C8B-B14F-4D97-AF65-F5344CB8AC3E}">
        <p14:creationId xmlns:p14="http://schemas.microsoft.com/office/powerpoint/2010/main" val="2052004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bwMode="auto">
          <a:xfrm>
            <a:off x="1" y="2"/>
            <a:ext cx="2971799" cy="495765"/>
          </a:xfrm>
          <a:prstGeom prst="rect">
            <a:avLst/>
          </a:prstGeom>
          <a:noFill/>
          <a:ln w="9525">
            <a:noFill/>
            <a:miter lim="800000"/>
            <a:headEnd/>
            <a:tailEnd/>
          </a:ln>
        </p:spPr>
        <p:txBody>
          <a:bodyPr vert="horz" wrap="square" lIns="88601" tIns="44301" rIns="88601" bIns="44301" numCol="1" anchor="t" anchorCtr="0" compatLnSpc="1">
            <a:prstTxWarp prst="textNoShape">
              <a:avLst/>
            </a:prstTxWarp>
          </a:bodyPr>
          <a:lstStyle>
            <a:lvl1pPr defTabSz="886430" eaLnBrk="1" hangingPunct="1">
              <a:defRPr sz="1200">
                <a:latin typeface="Arial" charset="0"/>
              </a:defRPr>
            </a:lvl1pPr>
          </a:lstStyle>
          <a:p>
            <a:pPr>
              <a:defRPr/>
            </a:pPr>
            <a:endParaRPr lang="en-US" altLang="ja-JP" dirty="0"/>
          </a:p>
        </p:txBody>
      </p:sp>
      <p:sp>
        <p:nvSpPr>
          <p:cNvPr id="163843" name="Rectangle 3"/>
          <p:cNvSpPr>
            <a:spLocks noGrp="1" noChangeArrowheads="1"/>
          </p:cNvSpPr>
          <p:nvPr>
            <p:ph type="dt" idx="1"/>
          </p:nvPr>
        </p:nvSpPr>
        <p:spPr bwMode="auto">
          <a:xfrm>
            <a:off x="3884614" y="2"/>
            <a:ext cx="2971799" cy="495765"/>
          </a:xfrm>
          <a:prstGeom prst="rect">
            <a:avLst/>
          </a:prstGeom>
          <a:noFill/>
          <a:ln w="9525">
            <a:noFill/>
            <a:miter lim="800000"/>
            <a:headEnd/>
            <a:tailEnd/>
          </a:ln>
        </p:spPr>
        <p:txBody>
          <a:bodyPr vert="horz" wrap="square" lIns="88601" tIns="44301" rIns="88601" bIns="44301" numCol="1" anchor="t" anchorCtr="0" compatLnSpc="1">
            <a:prstTxWarp prst="textNoShape">
              <a:avLst/>
            </a:prstTxWarp>
          </a:bodyPr>
          <a:lstStyle>
            <a:lvl1pPr algn="r" defTabSz="886430" eaLnBrk="1" hangingPunct="1">
              <a:defRPr sz="1200">
                <a:latin typeface="Arial" charset="0"/>
              </a:defRPr>
            </a:lvl1pPr>
          </a:lstStyle>
          <a:p>
            <a:pPr>
              <a:defRPr/>
            </a:pPr>
            <a:endParaRPr lang="en-US" altLang="ja-JP" dirty="0"/>
          </a:p>
        </p:txBody>
      </p:sp>
      <p:sp>
        <p:nvSpPr>
          <p:cNvPr id="5124"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5" name="Rectangle 5"/>
          <p:cNvSpPr>
            <a:spLocks noGrp="1" noChangeArrowheads="1"/>
          </p:cNvSpPr>
          <p:nvPr>
            <p:ph type="body" sz="quarter" idx="3"/>
          </p:nvPr>
        </p:nvSpPr>
        <p:spPr bwMode="auto">
          <a:xfrm>
            <a:off x="685800" y="4724163"/>
            <a:ext cx="5486400" cy="4474679"/>
          </a:xfrm>
          <a:prstGeom prst="rect">
            <a:avLst/>
          </a:prstGeom>
          <a:noFill/>
          <a:ln w="9525">
            <a:noFill/>
            <a:miter lim="800000"/>
            <a:headEnd/>
            <a:tailEnd/>
          </a:ln>
        </p:spPr>
        <p:txBody>
          <a:bodyPr vert="horz" wrap="square" lIns="88601" tIns="44301" rIns="88601" bIns="44301"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63846" name="Rectangle 6"/>
          <p:cNvSpPr>
            <a:spLocks noGrp="1" noChangeArrowheads="1"/>
          </p:cNvSpPr>
          <p:nvPr>
            <p:ph type="ftr" sz="quarter" idx="4"/>
          </p:nvPr>
        </p:nvSpPr>
        <p:spPr bwMode="auto">
          <a:xfrm>
            <a:off x="1" y="9449923"/>
            <a:ext cx="2971799" cy="494166"/>
          </a:xfrm>
          <a:prstGeom prst="rect">
            <a:avLst/>
          </a:prstGeom>
          <a:noFill/>
          <a:ln w="9525">
            <a:noFill/>
            <a:miter lim="800000"/>
            <a:headEnd/>
            <a:tailEnd/>
          </a:ln>
        </p:spPr>
        <p:txBody>
          <a:bodyPr vert="horz" wrap="square" lIns="88601" tIns="44301" rIns="88601" bIns="44301" numCol="1" anchor="b" anchorCtr="0" compatLnSpc="1">
            <a:prstTxWarp prst="textNoShape">
              <a:avLst/>
            </a:prstTxWarp>
          </a:bodyPr>
          <a:lstStyle>
            <a:lvl1pPr defTabSz="886430" eaLnBrk="1" hangingPunct="1">
              <a:defRPr sz="1200">
                <a:latin typeface="Arial" charset="0"/>
              </a:defRPr>
            </a:lvl1pPr>
          </a:lstStyle>
          <a:p>
            <a:pPr>
              <a:defRPr/>
            </a:pPr>
            <a:endParaRPr lang="en-US" altLang="ja-JP" dirty="0"/>
          </a:p>
        </p:txBody>
      </p:sp>
      <p:sp>
        <p:nvSpPr>
          <p:cNvPr id="163847" name="Rectangle 7"/>
          <p:cNvSpPr>
            <a:spLocks noGrp="1" noChangeArrowheads="1"/>
          </p:cNvSpPr>
          <p:nvPr>
            <p:ph type="sldNum" sz="quarter" idx="5"/>
          </p:nvPr>
        </p:nvSpPr>
        <p:spPr bwMode="auto">
          <a:xfrm>
            <a:off x="3884614" y="9449923"/>
            <a:ext cx="2971799" cy="494166"/>
          </a:xfrm>
          <a:prstGeom prst="rect">
            <a:avLst/>
          </a:prstGeom>
          <a:noFill/>
          <a:ln w="9525">
            <a:noFill/>
            <a:miter lim="800000"/>
            <a:headEnd/>
            <a:tailEnd/>
          </a:ln>
        </p:spPr>
        <p:txBody>
          <a:bodyPr vert="horz" wrap="square" lIns="88601" tIns="44301" rIns="88601" bIns="44301" numCol="1" anchor="b" anchorCtr="0" compatLnSpc="1">
            <a:prstTxWarp prst="textNoShape">
              <a:avLst/>
            </a:prstTxWarp>
          </a:bodyPr>
          <a:lstStyle>
            <a:lvl1pPr algn="r" defTabSz="886430" eaLnBrk="1" hangingPunct="1">
              <a:defRPr sz="1200" smtClean="0">
                <a:latin typeface="Arial" panose="020B0604020202020204" pitchFamily="34" charset="0"/>
              </a:defRPr>
            </a:lvl1pPr>
          </a:lstStyle>
          <a:p>
            <a:pPr>
              <a:defRPr/>
            </a:pPr>
            <a:fld id="{27CB2B4B-87C7-4F32-937F-F50775F83BF4}" type="slidenum">
              <a:rPr lang="en-US" altLang="ja-JP"/>
              <a:pPr>
                <a:defRPr/>
              </a:pPr>
              <a:t>‹#›</a:t>
            </a:fld>
            <a:endParaRPr lang="en-US" altLang="ja-JP" dirty="0"/>
          </a:p>
        </p:txBody>
      </p:sp>
    </p:spTree>
    <p:extLst>
      <p:ext uri="{BB962C8B-B14F-4D97-AF65-F5344CB8AC3E}">
        <p14:creationId xmlns:p14="http://schemas.microsoft.com/office/powerpoint/2010/main" val="4840964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7CB2B4B-87C7-4F32-937F-F50775F83BF4}" type="slidenum">
              <a:rPr lang="en-US" altLang="ja-JP" smtClean="0"/>
              <a:pPr>
                <a:defRPr/>
              </a:pPr>
              <a:t>7</a:t>
            </a:fld>
            <a:endParaRPr lang="en-US" altLang="ja-JP" dirty="0"/>
          </a:p>
        </p:txBody>
      </p:sp>
    </p:spTree>
    <p:extLst>
      <p:ext uri="{BB962C8B-B14F-4D97-AF65-F5344CB8AC3E}">
        <p14:creationId xmlns:p14="http://schemas.microsoft.com/office/powerpoint/2010/main" val="168856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7509">
              <a:defRPr/>
            </a:pPr>
            <a:r>
              <a:rPr kumimoji="1" lang="ja-JP" altLang="en-US" dirty="0"/>
              <a:t>認定プログラムは</a:t>
            </a:r>
            <a:r>
              <a:rPr kumimoji="1" lang="en-US" altLang="ja-JP" dirty="0"/>
              <a:t>2017</a:t>
            </a:r>
            <a:r>
              <a:rPr kumimoji="1" lang="ja-JP" altLang="en-US" dirty="0"/>
              <a:t>年</a:t>
            </a:r>
            <a:r>
              <a:rPr kumimoji="1" lang="en-US" altLang="ja-JP" dirty="0"/>
              <a:t>7</a:t>
            </a:r>
            <a:r>
              <a:rPr kumimoji="1" lang="ja-JP" altLang="en-US" dirty="0"/>
              <a:t>月</a:t>
            </a:r>
            <a:r>
              <a:rPr kumimoji="1" lang="en-US" altLang="ja-JP" dirty="0"/>
              <a:t>22</a:t>
            </a:r>
            <a:r>
              <a:rPr kumimoji="1" lang="ja-JP" altLang="en-US" dirty="0"/>
              <a:t>日時点で</a:t>
            </a:r>
            <a:r>
              <a:rPr kumimoji="1" lang="en-US" altLang="ja-JP" dirty="0"/>
              <a:t>63</a:t>
            </a:r>
            <a:r>
              <a:rPr kumimoji="1" lang="ja-JP" altLang="en-US" dirty="0"/>
              <a:t>プログラム．</a:t>
            </a:r>
            <a:endParaRPr kumimoji="1" lang="en-US" altLang="ja-JP" dirty="0"/>
          </a:p>
          <a:p>
            <a:r>
              <a:rPr kumimoji="1" lang="ja-JP" altLang="en-US" dirty="0"/>
              <a:t>全国から幅広く認定されており，一部の都府県では複数のプログラムが認定されているところもあり．</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27CB2B4B-87C7-4F32-937F-F50775F83BF4}" type="slidenum">
              <a:rPr lang="en-US" altLang="ja-JP" smtClean="0"/>
              <a:pPr>
                <a:defRPr/>
              </a:pPr>
              <a:t>32</a:t>
            </a:fld>
            <a:endParaRPr lang="en-US" altLang="ja-JP" dirty="0"/>
          </a:p>
        </p:txBody>
      </p:sp>
    </p:spTree>
    <p:extLst>
      <p:ext uri="{BB962C8B-B14F-4D97-AF65-F5344CB8AC3E}">
        <p14:creationId xmlns:p14="http://schemas.microsoft.com/office/powerpoint/2010/main" val="3048725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8EFF552-CD80-4557-A94A-58EC50FAB16A}" type="slidenum">
              <a:rPr lang="en-US" altLang="ja-JP" smtClean="0"/>
              <a:pPr>
                <a:defRPr/>
              </a:pPr>
              <a:t>33</a:t>
            </a:fld>
            <a:endParaRPr lang="en-US" altLang="ja-JP" dirty="0"/>
          </a:p>
        </p:txBody>
      </p:sp>
    </p:spTree>
    <p:extLst>
      <p:ext uri="{BB962C8B-B14F-4D97-AF65-F5344CB8AC3E}">
        <p14:creationId xmlns:p14="http://schemas.microsoft.com/office/powerpoint/2010/main" val="3533272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7CB2B4B-87C7-4F32-937F-F50775F83BF4}" type="slidenum">
              <a:rPr lang="en-US" altLang="ja-JP" smtClean="0"/>
              <a:pPr>
                <a:defRPr/>
              </a:pPr>
              <a:t>40</a:t>
            </a:fld>
            <a:endParaRPr lang="en-US" altLang="ja-JP" dirty="0"/>
          </a:p>
        </p:txBody>
      </p:sp>
    </p:spTree>
    <p:extLst>
      <p:ext uri="{BB962C8B-B14F-4D97-AF65-F5344CB8AC3E}">
        <p14:creationId xmlns:p14="http://schemas.microsoft.com/office/powerpoint/2010/main" val="1514018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7CB2B4B-87C7-4F32-937F-F50775F83BF4}" type="slidenum">
              <a:rPr lang="en-US" altLang="ja-JP" smtClean="0"/>
              <a:pPr>
                <a:defRPr/>
              </a:pPr>
              <a:t>70</a:t>
            </a:fld>
            <a:endParaRPr lang="en-US" altLang="ja-JP" dirty="0"/>
          </a:p>
        </p:txBody>
      </p:sp>
    </p:spTree>
    <p:extLst>
      <p:ext uri="{BB962C8B-B14F-4D97-AF65-F5344CB8AC3E}">
        <p14:creationId xmlns:p14="http://schemas.microsoft.com/office/powerpoint/2010/main" val="3206438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13"/>
          <p:cNvSpPr>
            <a:spLocks noGrp="1" noChangeArrowheads="1"/>
          </p:cNvSpPr>
          <p:nvPr>
            <p:ph type="sldNum" sz="quarter" idx="10"/>
          </p:nvPr>
        </p:nvSpPr>
        <p:spPr>
          <a:ln/>
        </p:spPr>
        <p:txBody>
          <a:bodyPr/>
          <a:lstStyle>
            <a:lvl1pPr>
              <a:defRPr/>
            </a:lvl1pPr>
          </a:lstStyle>
          <a:p>
            <a:pPr>
              <a:defRPr/>
            </a:pPr>
            <a:fld id="{38E9F8F3-C8F4-4012-9421-07F43499DE0F}" type="slidenum">
              <a:rPr lang="en-US" altLang="ja-JP"/>
              <a:pPr>
                <a:defRPr/>
              </a:pPr>
              <a:t>‹#›</a:t>
            </a:fld>
            <a:endParaRPr lang="en-US" altLang="ja-JP" dirty="0"/>
          </a:p>
        </p:txBody>
      </p:sp>
    </p:spTree>
    <p:extLst>
      <p:ext uri="{BB962C8B-B14F-4D97-AF65-F5344CB8AC3E}">
        <p14:creationId xmlns:p14="http://schemas.microsoft.com/office/powerpoint/2010/main" val="2664593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ln/>
        </p:spPr>
        <p:txBody>
          <a:bodyPr/>
          <a:lstStyle>
            <a:lvl1pPr>
              <a:defRPr/>
            </a:lvl1pPr>
          </a:lstStyle>
          <a:p>
            <a:pPr>
              <a:defRPr/>
            </a:pPr>
            <a:fld id="{FE1FD225-2F35-493B-A8C8-E75B4F2B4F76}" type="slidenum">
              <a:rPr lang="en-US" altLang="ja-JP"/>
              <a:pPr>
                <a:defRPr/>
              </a:pPr>
              <a:t>‹#›</a:t>
            </a:fld>
            <a:endParaRPr lang="en-US" altLang="ja-JP" dirty="0"/>
          </a:p>
        </p:txBody>
      </p:sp>
    </p:spTree>
    <p:extLst>
      <p:ext uri="{BB962C8B-B14F-4D97-AF65-F5344CB8AC3E}">
        <p14:creationId xmlns:p14="http://schemas.microsoft.com/office/powerpoint/2010/main" val="1638387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6413" y="1600200"/>
            <a:ext cx="2132012" cy="45259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1600200"/>
            <a:ext cx="6246813" cy="4525963"/>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ln/>
        </p:spPr>
        <p:txBody>
          <a:bodyPr/>
          <a:lstStyle>
            <a:lvl1pPr>
              <a:defRPr/>
            </a:lvl1pPr>
          </a:lstStyle>
          <a:p>
            <a:pPr>
              <a:defRPr/>
            </a:pPr>
            <a:fld id="{F0D68D5E-AC64-4107-8148-5E045393D63B}" type="slidenum">
              <a:rPr lang="en-US" altLang="ja-JP"/>
              <a:pPr>
                <a:defRPr/>
              </a:pPr>
              <a:t>‹#›</a:t>
            </a:fld>
            <a:endParaRPr lang="en-US" altLang="ja-JP" dirty="0"/>
          </a:p>
        </p:txBody>
      </p:sp>
    </p:spTree>
    <p:extLst>
      <p:ext uri="{BB962C8B-B14F-4D97-AF65-F5344CB8AC3E}">
        <p14:creationId xmlns:p14="http://schemas.microsoft.com/office/powerpoint/2010/main" val="1927334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Rectangle 13"/>
          <p:cNvSpPr>
            <a:spLocks noGrp="1" noChangeArrowheads="1"/>
          </p:cNvSpPr>
          <p:nvPr>
            <p:ph type="sldNum" sz="quarter" idx="4"/>
          </p:nvPr>
        </p:nvSpPr>
        <p:spPr bwMode="auto">
          <a:xfrm>
            <a:off x="8641080" y="6634480"/>
            <a:ext cx="502920" cy="223520"/>
          </a:xfrm>
          <a:prstGeom prst="rect">
            <a:avLst/>
          </a:prstGeom>
          <a:noFill/>
          <a:ln w="9525">
            <a:noFill/>
            <a:miter lim="800000"/>
            <a:headEnd/>
            <a:tailEnd/>
          </a:ln>
          <a:effectLst/>
        </p:spPr>
        <p:txBody>
          <a:bodyPr vert="horz" wrap="square" lIns="100330" tIns="50165" rIns="100330" bIns="50165" numCol="1" anchor="b" anchorCtr="0" compatLnSpc="1">
            <a:prstTxWarp prst="textNoShape">
              <a:avLst/>
            </a:prstTxWarp>
          </a:bodyPr>
          <a:lstStyle>
            <a:lvl1pPr algn="r" eaLnBrk="1" hangingPunct="1">
              <a:defRPr kumimoji="0" sz="1200" smtClean="0"/>
            </a:lvl1pPr>
          </a:lstStyle>
          <a:p>
            <a:pPr>
              <a:defRPr/>
            </a:pPr>
            <a:fld id="{6CD8A197-0E7D-4669-95F7-598C623A02BD}" type="slidenum">
              <a:rPr lang="en-US" altLang="ja-JP" smtClean="0"/>
              <a:pPr>
                <a:defRPr/>
              </a:pPr>
              <a:t>‹#›</a:t>
            </a:fld>
            <a:endParaRPr lang="en-US" altLang="ja-JP" dirty="0"/>
          </a:p>
        </p:txBody>
      </p:sp>
    </p:spTree>
    <p:extLst>
      <p:ext uri="{BB962C8B-B14F-4D97-AF65-F5344CB8AC3E}">
        <p14:creationId xmlns:p14="http://schemas.microsoft.com/office/powerpoint/2010/main" val="2965021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992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eaLnBrk="1" hangingPunct="1">
                  <a:defRPr/>
                </a:pPr>
                <a:endParaRPr lang="ja-JP" altLang="en-US">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1" hangingPunct="1">
                  <a:defRPr/>
                </a:pPr>
                <a:endParaRPr lang="ja-JP" altLang="en-US">
                  <a:solidFill>
                    <a:srgbClr val="000000"/>
                  </a:solidFill>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eaLnBrk="1" hangingPunct="1">
                  <a:defRPr/>
                </a:pPr>
                <a:endParaRPr lang="ja-JP" altLang="en-US">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eaLnBrk="1" hangingPunct="1">
                  <a:defRPr/>
                </a:pPr>
                <a:endParaRPr lang="ja-JP" altLang="en-US">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eaLnBrk="1" hangingPunct="1">
                <a:defRPr/>
              </a:pPr>
              <a:endParaRPr lang="ja-JP" altLang="en-US">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eaLnBrk="1" hangingPunct="1">
                <a:defRPr/>
              </a:pPr>
              <a:endParaRPr lang="ja-JP" altLang="en-US">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eaLnBrk="1" hangingPunct="1">
                <a:defRPr/>
              </a:pPr>
              <a:endParaRPr lang="ja-JP" altLang="en-US">
                <a:solidFill>
                  <a:srgbClr val="000000"/>
                </a:solidFill>
              </a:endParaRPr>
            </a:p>
          </p:txBody>
        </p:sp>
      </p:grpSp>
      <p:sp>
        <p:nvSpPr>
          <p:cNvPr id="20492" name="Rectangle 12"/>
          <p:cNvSpPr>
            <a:spLocks noGrp="1" noChangeArrowheads="1"/>
          </p:cNvSpPr>
          <p:nvPr>
            <p:ph type="ctrTitle"/>
          </p:nvPr>
        </p:nvSpPr>
        <p:spPr>
          <a:xfrm>
            <a:off x="990600" y="1676400"/>
            <a:ext cx="7772400" cy="1462088"/>
          </a:xfrm>
        </p:spPr>
        <p:txBody>
          <a:bodyPr/>
          <a:lstStyle>
            <a:lvl1pPr>
              <a:defRPr/>
            </a:lvl1pPr>
          </a:lstStyle>
          <a:p>
            <a:r>
              <a:rPr lang="ja-JP" altLang="en-US"/>
              <a:t>マスタ タイトルの書式設定</a:t>
            </a:r>
          </a:p>
        </p:txBody>
      </p:sp>
      <p:sp>
        <p:nvSpPr>
          <p:cNvPr id="2049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ja-JP" dirty="0">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ja-JP" dirty="0">
              <a:solidFill>
                <a:srgbClr val="1C1C1C"/>
              </a:solidFill>
            </a:endParaRPr>
          </a:p>
        </p:txBody>
      </p:sp>
    </p:spTree>
    <p:extLst>
      <p:ext uri="{BB962C8B-B14F-4D97-AF65-F5344CB8AC3E}">
        <p14:creationId xmlns:p14="http://schemas.microsoft.com/office/powerpoint/2010/main" val="3674394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3200"/>
            </a:lvl1pPr>
          </a:lstStyle>
          <a:p>
            <a:r>
              <a:rPr lang="ja-JP" altLang="en-US" dirty="0"/>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1241043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75288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809625" y="1462088"/>
            <a:ext cx="4090988"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53013" y="1462088"/>
            <a:ext cx="4090987"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1891480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1621315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114413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ln/>
        </p:spPr>
        <p:txBody>
          <a:bodyPr/>
          <a:lstStyle>
            <a:lvl1pPr>
              <a:defRPr/>
            </a:lvl1pPr>
          </a:lstStyle>
          <a:p>
            <a:pPr>
              <a:defRPr/>
            </a:pPr>
            <a:fld id="{FA8DA94D-18C3-471E-979F-7E228600D9C2}" type="slidenum">
              <a:rPr lang="en-US" altLang="ja-JP"/>
              <a:pPr>
                <a:defRPr/>
              </a:pPr>
              <a:t>‹#›</a:t>
            </a:fld>
            <a:endParaRPr lang="en-US" altLang="ja-JP" dirty="0"/>
          </a:p>
        </p:txBody>
      </p:sp>
    </p:spTree>
    <p:extLst>
      <p:ext uri="{BB962C8B-B14F-4D97-AF65-F5344CB8AC3E}">
        <p14:creationId xmlns:p14="http://schemas.microsoft.com/office/powerpoint/2010/main" val="117203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1970456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419213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1896327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13"/>
          <p:cNvSpPr>
            <a:spLocks noGrp="1" noChangeArrowheads="1"/>
          </p:cNvSpPr>
          <p:nvPr>
            <p:ph type="sldNum" sz="quarter" idx="12"/>
          </p:nvPr>
        </p:nvSpPr>
        <p:spPr>
          <a:xfrm>
            <a:off x="7040563" y="6243638"/>
            <a:ext cx="1905000" cy="457200"/>
          </a:xfrm>
          <a:prstGeom prst="rect">
            <a:avLst/>
          </a:prstGeom>
          <a:ln/>
        </p:spPr>
        <p:txBody>
          <a:bodyPr/>
          <a:lstStyle>
            <a:lvl1pPr>
              <a:defRPr/>
            </a:lvl1pPr>
          </a:lstStyle>
          <a:p>
            <a:pPr eaLnBrk="1" hangingPunct="1">
              <a:defRPr/>
            </a:pPr>
            <a:fld id="{49896D62-4744-434F-9759-42C75D6C7156}" type="slidenum">
              <a:rPr lang="en-US" altLang="ja-JP">
                <a:solidFill>
                  <a:srgbClr val="000000"/>
                </a:solidFill>
              </a:rPr>
              <a:pPr eaLnBrk="1" hangingPunct="1">
                <a:defRPr/>
              </a:pPr>
              <a:t>‹#›</a:t>
            </a:fld>
            <a:endParaRPr lang="en-US" altLang="ja-JP" dirty="0">
              <a:solidFill>
                <a:srgbClr val="000000"/>
              </a:solidFill>
            </a:endParaRPr>
          </a:p>
        </p:txBody>
      </p:sp>
    </p:spTree>
    <p:extLst>
      <p:ext uri="{BB962C8B-B14F-4D97-AF65-F5344CB8AC3E}">
        <p14:creationId xmlns:p14="http://schemas.microsoft.com/office/powerpoint/2010/main" val="1760802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61200" y="301625"/>
            <a:ext cx="2082800" cy="58388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809625" y="301625"/>
            <a:ext cx="6099175" cy="58388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13"/>
          <p:cNvSpPr>
            <a:spLocks noGrp="1" noChangeArrowheads="1"/>
          </p:cNvSpPr>
          <p:nvPr>
            <p:ph type="sldNum" sz="quarter" idx="12"/>
          </p:nvPr>
        </p:nvSpPr>
        <p:spPr>
          <a:xfrm>
            <a:off x="7040563" y="6243638"/>
            <a:ext cx="1905000" cy="457200"/>
          </a:xfrm>
          <a:prstGeom prst="rect">
            <a:avLst/>
          </a:prstGeom>
          <a:ln/>
        </p:spPr>
        <p:txBody>
          <a:bodyPr/>
          <a:lstStyle>
            <a:lvl1pPr>
              <a:defRPr/>
            </a:lvl1pPr>
          </a:lstStyle>
          <a:p>
            <a:pPr eaLnBrk="1" hangingPunct="1">
              <a:defRPr/>
            </a:pPr>
            <a:fld id="{B1D03326-7DAE-4763-A92A-4688261E5502}" type="slidenum">
              <a:rPr lang="en-US" altLang="ja-JP">
                <a:solidFill>
                  <a:srgbClr val="000000"/>
                </a:solidFill>
              </a:rPr>
              <a:pPr eaLnBrk="1" hangingPunct="1">
                <a:defRPr/>
              </a:pPr>
              <a:t>‹#›</a:t>
            </a:fld>
            <a:endParaRPr lang="en-US" altLang="ja-JP" dirty="0">
              <a:solidFill>
                <a:srgbClr val="000000"/>
              </a:solidFill>
            </a:endParaRPr>
          </a:p>
        </p:txBody>
      </p:sp>
    </p:spTree>
    <p:extLst>
      <p:ext uri="{BB962C8B-B14F-4D97-AF65-F5344CB8AC3E}">
        <p14:creationId xmlns:p14="http://schemas.microsoft.com/office/powerpoint/2010/main" val="1698439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446213" y="301625"/>
            <a:ext cx="7497762" cy="635000"/>
          </a:xfrm>
        </p:spPr>
        <p:txBody>
          <a:bodyPr/>
          <a:lstStyle/>
          <a:p>
            <a:r>
              <a:rPr lang="ja-JP" altLang="en-US"/>
              <a:t>マスタ タイトルの書式設定</a:t>
            </a:r>
          </a:p>
        </p:txBody>
      </p:sp>
      <p:sp>
        <p:nvSpPr>
          <p:cNvPr id="3" name="表プレースホルダ 2"/>
          <p:cNvSpPr>
            <a:spLocks noGrp="1"/>
          </p:cNvSpPr>
          <p:nvPr>
            <p:ph type="tbl" idx="1"/>
          </p:nvPr>
        </p:nvSpPr>
        <p:spPr>
          <a:xfrm>
            <a:off x="809625" y="1462088"/>
            <a:ext cx="8334375" cy="4678362"/>
          </a:xfrm>
        </p:spPr>
        <p:txBody>
          <a:bodyPr/>
          <a:lstStyle/>
          <a:p>
            <a:pPr lvl="0"/>
            <a:endParaRPr lang="ja-JP" alt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13"/>
          <p:cNvSpPr>
            <a:spLocks noGrp="1" noChangeArrowheads="1"/>
          </p:cNvSpPr>
          <p:nvPr>
            <p:ph type="sldNum" sz="quarter" idx="12"/>
          </p:nvPr>
        </p:nvSpPr>
        <p:spPr>
          <a:xfrm>
            <a:off x="7040563" y="6243638"/>
            <a:ext cx="1905000" cy="457200"/>
          </a:xfrm>
          <a:prstGeom prst="rect">
            <a:avLst/>
          </a:prstGeom>
          <a:ln/>
        </p:spPr>
        <p:txBody>
          <a:bodyPr/>
          <a:lstStyle>
            <a:lvl1pPr>
              <a:defRPr/>
            </a:lvl1pPr>
          </a:lstStyle>
          <a:p>
            <a:pPr eaLnBrk="1" hangingPunct="1">
              <a:defRPr/>
            </a:pPr>
            <a:fld id="{64518AE2-B267-484B-9294-A70204717BD6}" type="slidenum">
              <a:rPr lang="en-US" altLang="ja-JP">
                <a:solidFill>
                  <a:srgbClr val="000000"/>
                </a:solidFill>
              </a:rPr>
              <a:pPr eaLnBrk="1" hangingPunct="1">
                <a:defRPr/>
              </a:pPr>
              <a:t>‹#›</a:t>
            </a:fld>
            <a:endParaRPr lang="en-US" altLang="ja-JP" dirty="0">
              <a:solidFill>
                <a:srgbClr val="000000"/>
              </a:solidFill>
            </a:endParaRPr>
          </a:p>
        </p:txBody>
      </p:sp>
    </p:spTree>
    <p:extLst>
      <p:ext uri="{BB962C8B-B14F-4D97-AF65-F5344CB8AC3E}">
        <p14:creationId xmlns:p14="http://schemas.microsoft.com/office/powerpoint/2010/main" val="2865278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46213" y="301625"/>
            <a:ext cx="7497762" cy="635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809625" y="1462088"/>
            <a:ext cx="4090988" cy="4678362"/>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53013" y="1462088"/>
            <a:ext cx="4090987" cy="2262187"/>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053013" y="3876675"/>
            <a:ext cx="4090987" cy="22637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11"/>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7" name="Rectangle 12"/>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8" name="Rectangle 13"/>
          <p:cNvSpPr>
            <a:spLocks noGrp="1" noChangeArrowheads="1"/>
          </p:cNvSpPr>
          <p:nvPr>
            <p:ph type="sldNum" sz="quarter" idx="12"/>
          </p:nvPr>
        </p:nvSpPr>
        <p:spPr>
          <a:xfrm>
            <a:off x="7040563" y="6243638"/>
            <a:ext cx="1905000" cy="457200"/>
          </a:xfrm>
          <a:prstGeom prst="rect">
            <a:avLst/>
          </a:prstGeom>
          <a:ln/>
        </p:spPr>
        <p:txBody>
          <a:bodyPr/>
          <a:lstStyle>
            <a:lvl1pPr>
              <a:defRPr/>
            </a:lvl1pPr>
          </a:lstStyle>
          <a:p>
            <a:pPr eaLnBrk="1" hangingPunct="1">
              <a:defRPr/>
            </a:pPr>
            <a:fld id="{AADA5930-CEDC-4B79-960F-D3DC4EC6F654}" type="slidenum">
              <a:rPr lang="en-US" altLang="ja-JP">
                <a:solidFill>
                  <a:srgbClr val="000000"/>
                </a:solidFill>
              </a:rPr>
              <a:pPr eaLnBrk="1" hangingPunct="1">
                <a:defRPr/>
              </a:pPr>
              <a:t>‹#›</a:t>
            </a:fld>
            <a:endParaRPr lang="en-US" altLang="ja-JP" dirty="0">
              <a:solidFill>
                <a:srgbClr val="000000"/>
              </a:solidFill>
            </a:endParaRPr>
          </a:p>
        </p:txBody>
      </p:sp>
    </p:spTree>
    <p:extLst>
      <p:ext uri="{BB962C8B-B14F-4D97-AF65-F5344CB8AC3E}">
        <p14:creationId xmlns:p14="http://schemas.microsoft.com/office/powerpoint/2010/main" val="3469110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1446213" y="301625"/>
            <a:ext cx="7497762" cy="635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809625" y="1462088"/>
            <a:ext cx="4090988" cy="2262187"/>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53013" y="1462088"/>
            <a:ext cx="4090987" cy="2262187"/>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809625" y="3876675"/>
            <a:ext cx="4090988" cy="22637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5053013" y="3876675"/>
            <a:ext cx="4090987" cy="22637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13"/>
          <p:cNvSpPr>
            <a:spLocks noGrp="1" noChangeArrowheads="1"/>
          </p:cNvSpPr>
          <p:nvPr>
            <p:ph type="sldNum" sz="quarter" idx="12"/>
          </p:nvPr>
        </p:nvSpPr>
        <p:spPr>
          <a:xfrm>
            <a:off x="7040563" y="6243638"/>
            <a:ext cx="1905000" cy="457200"/>
          </a:xfrm>
          <a:prstGeom prst="rect">
            <a:avLst/>
          </a:prstGeom>
          <a:ln/>
        </p:spPr>
        <p:txBody>
          <a:bodyPr/>
          <a:lstStyle>
            <a:lvl1pPr>
              <a:defRPr/>
            </a:lvl1pPr>
          </a:lstStyle>
          <a:p>
            <a:pPr eaLnBrk="1" hangingPunct="1">
              <a:defRPr/>
            </a:pPr>
            <a:fld id="{817FDA94-AA3B-49DD-9F48-235B1C449BA6}" type="slidenum">
              <a:rPr lang="en-US" altLang="ja-JP">
                <a:solidFill>
                  <a:srgbClr val="000000"/>
                </a:solidFill>
              </a:rPr>
              <a:pPr eaLnBrk="1" hangingPunct="1">
                <a:defRPr/>
              </a:pPr>
              <a:t>‹#›</a:t>
            </a:fld>
            <a:endParaRPr lang="en-US" altLang="ja-JP" dirty="0">
              <a:solidFill>
                <a:srgbClr val="000000"/>
              </a:solidFill>
            </a:endParaRPr>
          </a:p>
        </p:txBody>
      </p:sp>
    </p:spTree>
    <p:extLst>
      <p:ext uri="{BB962C8B-B14F-4D97-AF65-F5344CB8AC3E}">
        <p14:creationId xmlns:p14="http://schemas.microsoft.com/office/powerpoint/2010/main" val="5481813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46213" y="301625"/>
            <a:ext cx="7497762" cy="635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809625" y="1462088"/>
            <a:ext cx="4090988" cy="4678362"/>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53013" y="1462088"/>
            <a:ext cx="4090987" cy="2262187"/>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053013" y="3876675"/>
            <a:ext cx="4090987" cy="22637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11"/>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7" name="Rectangle 12"/>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8" name="Rectangle 13"/>
          <p:cNvSpPr>
            <a:spLocks noGrp="1" noChangeArrowheads="1"/>
          </p:cNvSpPr>
          <p:nvPr>
            <p:ph type="sldNum" sz="quarter" idx="12"/>
          </p:nvPr>
        </p:nvSpPr>
        <p:spPr>
          <a:xfrm>
            <a:off x="7040563" y="6243638"/>
            <a:ext cx="1905000" cy="457200"/>
          </a:xfrm>
          <a:prstGeom prst="rect">
            <a:avLst/>
          </a:prstGeom>
          <a:ln/>
        </p:spPr>
        <p:txBody>
          <a:bodyPr/>
          <a:lstStyle>
            <a:lvl1pPr>
              <a:defRPr/>
            </a:lvl1pPr>
          </a:lstStyle>
          <a:p>
            <a:pPr eaLnBrk="1" hangingPunct="1">
              <a:defRPr/>
            </a:pPr>
            <a:fld id="{8E2D1C5F-F196-455B-8262-5EB0E2874525}" type="slidenum">
              <a:rPr lang="en-US" altLang="ja-JP">
                <a:solidFill>
                  <a:srgbClr val="000000"/>
                </a:solidFill>
              </a:rPr>
              <a:pPr eaLnBrk="1" hangingPunct="1">
                <a:defRPr/>
              </a:pPr>
              <a:t>‹#›</a:t>
            </a:fld>
            <a:endParaRPr lang="en-US" altLang="ja-JP" dirty="0">
              <a:solidFill>
                <a:srgbClr val="000000"/>
              </a:solidFill>
            </a:endParaRPr>
          </a:p>
        </p:txBody>
      </p:sp>
    </p:spTree>
    <p:extLst>
      <p:ext uri="{BB962C8B-B14F-4D97-AF65-F5344CB8AC3E}">
        <p14:creationId xmlns:p14="http://schemas.microsoft.com/office/powerpoint/2010/main" val="2075945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1446213" y="301625"/>
            <a:ext cx="7497762" cy="635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809625" y="1462088"/>
            <a:ext cx="8334375" cy="4678362"/>
          </a:xfrm>
        </p:spPr>
        <p:txBody>
          <a:bodyPr/>
          <a:lstStyle/>
          <a:p>
            <a:pPr lvl="0"/>
            <a:endParaRPr lang="ja-JP" alt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235439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13"/>
          <p:cNvSpPr>
            <a:spLocks noGrp="1" noChangeArrowheads="1"/>
          </p:cNvSpPr>
          <p:nvPr>
            <p:ph type="sldNum" sz="quarter" idx="10"/>
          </p:nvPr>
        </p:nvSpPr>
        <p:spPr>
          <a:ln/>
        </p:spPr>
        <p:txBody>
          <a:bodyPr/>
          <a:lstStyle>
            <a:lvl1pPr>
              <a:defRPr/>
            </a:lvl1pPr>
          </a:lstStyle>
          <a:p>
            <a:pPr>
              <a:defRPr/>
            </a:pPr>
            <a:fld id="{3C8FF1DE-9E15-428E-A49F-FF39236368E1}" type="slidenum">
              <a:rPr lang="en-US" altLang="ja-JP"/>
              <a:pPr>
                <a:defRPr/>
              </a:pPr>
              <a:t>‹#›</a:t>
            </a:fld>
            <a:endParaRPr lang="en-US" altLang="ja-JP" dirty="0"/>
          </a:p>
        </p:txBody>
      </p:sp>
    </p:spTree>
    <p:extLst>
      <p:ext uri="{BB962C8B-B14F-4D97-AF65-F5344CB8AC3E}">
        <p14:creationId xmlns:p14="http://schemas.microsoft.com/office/powerpoint/2010/main" val="3201343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5FF8407-5B99-4AB6-8334-156E1280C88C}" type="datetimeFigureOut">
              <a:rPr kumimoji="1" lang="ja-JP" altLang="en-US" smtClean="0"/>
              <a:t>2024/7/16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4168506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FF8407-5B99-4AB6-8334-156E1280C88C}" type="datetimeFigureOut">
              <a:rPr kumimoji="1" lang="ja-JP" altLang="en-US" smtClean="0"/>
              <a:t>2024/7/16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7468343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5FF8407-5B99-4AB6-8334-156E1280C88C}" type="datetimeFigureOut">
              <a:rPr kumimoji="1" lang="ja-JP" altLang="en-US" smtClean="0"/>
              <a:t>2024/7/16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4070762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5FF8407-5B99-4AB6-8334-156E1280C88C}" type="datetimeFigureOut">
              <a:rPr kumimoji="1" lang="ja-JP" altLang="en-US" smtClean="0"/>
              <a:t>2024/7/16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23404076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5FF8407-5B99-4AB6-8334-156E1280C88C}" type="datetimeFigureOut">
              <a:rPr kumimoji="1" lang="ja-JP" altLang="en-US" smtClean="0"/>
              <a:t>2024/7/16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2214713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5FF8407-5B99-4AB6-8334-156E1280C88C}" type="datetimeFigureOut">
              <a:rPr kumimoji="1" lang="ja-JP" altLang="en-US" smtClean="0"/>
              <a:t>2024/7/16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19523610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5FF8407-5B99-4AB6-8334-156E1280C88C}" type="datetimeFigureOut">
              <a:rPr kumimoji="1" lang="ja-JP" altLang="en-US" smtClean="0"/>
              <a:t>2024/7/16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33625410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5FF8407-5B99-4AB6-8334-156E1280C88C}" type="datetimeFigureOut">
              <a:rPr kumimoji="1" lang="ja-JP" altLang="en-US" smtClean="0"/>
              <a:t>2024/7/16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16129490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5FF8407-5B99-4AB6-8334-156E1280C88C}" type="datetimeFigureOut">
              <a:rPr kumimoji="1" lang="ja-JP" altLang="en-US" smtClean="0"/>
              <a:t>2024/7/16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24047170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FF8407-5B99-4AB6-8334-156E1280C88C}" type="datetimeFigureOut">
              <a:rPr kumimoji="1" lang="ja-JP" altLang="en-US" smtClean="0"/>
              <a:t>2024/7/16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3620655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3"/>
          <p:cNvSpPr>
            <a:spLocks noGrp="1" noChangeArrowheads="1"/>
          </p:cNvSpPr>
          <p:nvPr>
            <p:ph type="sldNum" sz="quarter" idx="10"/>
          </p:nvPr>
        </p:nvSpPr>
        <p:spPr>
          <a:ln/>
        </p:spPr>
        <p:txBody>
          <a:bodyPr/>
          <a:lstStyle>
            <a:lvl1pPr>
              <a:defRPr/>
            </a:lvl1pPr>
          </a:lstStyle>
          <a:p>
            <a:pPr>
              <a:defRPr/>
            </a:pPr>
            <a:fld id="{AA4ABF64-7FFA-41BE-A3B5-4EA672146B83}" type="slidenum">
              <a:rPr lang="en-US" altLang="ja-JP"/>
              <a:pPr>
                <a:defRPr/>
              </a:pPr>
              <a:t>‹#›</a:t>
            </a:fld>
            <a:endParaRPr lang="en-US" altLang="ja-JP" dirty="0"/>
          </a:p>
        </p:txBody>
      </p:sp>
    </p:spTree>
    <p:extLst>
      <p:ext uri="{BB962C8B-B14F-4D97-AF65-F5344CB8AC3E}">
        <p14:creationId xmlns:p14="http://schemas.microsoft.com/office/powerpoint/2010/main" val="19039587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FF8407-5B99-4AB6-8334-156E1280C88C}" type="datetimeFigureOut">
              <a:rPr kumimoji="1" lang="ja-JP" altLang="en-US" smtClean="0"/>
              <a:t>2024/7/16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8189221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スライド番号プレースホルダー 3"/>
          <p:cNvSpPr>
            <a:spLocks noGrp="1"/>
          </p:cNvSpPr>
          <p:nvPr>
            <p:ph type="sldNum" sz="quarter" idx="10"/>
          </p:nvPr>
        </p:nvSpPr>
        <p:spPr/>
        <p:txBody>
          <a:bodyPr/>
          <a:lstStyle>
            <a:lvl1pPr>
              <a:defRPr/>
            </a:lvl1pPr>
          </a:lstStyle>
          <a:p>
            <a:fld id="{6F918C9B-86B3-444C-834D-53403AC08BE0}" type="slidenum">
              <a:rPr lang="en-US" altLang="ja-JP"/>
              <a:pPr/>
              <a:t>‹#›</a:t>
            </a:fld>
            <a:endParaRPr lang="en-US" altLang="ja-JP" dirty="0"/>
          </a:p>
        </p:txBody>
      </p:sp>
    </p:spTree>
    <p:extLst>
      <p:ext uri="{BB962C8B-B14F-4D97-AF65-F5344CB8AC3E}">
        <p14:creationId xmlns:p14="http://schemas.microsoft.com/office/powerpoint/2010/main" val="2532716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bg>
      <p:bgRef idx="1001">
        <a:schemeClr val="bg1"/>
      </p:bgRef>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ー 3"/>
          <p:cNvSpPr>
            <a:spLocks noGrp="1"/>
          </p:cNvSpPr>
          <p:nvPr>
            <p:ph type="sldNum" sz="quarter" idx="10"/>
          </p:nvPr>
        </p:nvSpPr>
        <p:spPr/>
        <p:txBody>
          <a:bodyPr/>
          <a:lstStyle>
            <a:lvl1pPr>
              <a:defRPr/>
            </a:lvl1pPr>
          </a:lstStyle>
          <a:p>
            <a:fld id="{85B21DAD-460D-435C-986A-753BEDF6A3CC}" type="slidenum">
              <a:rPr lang="en-US" altLang="ja-JP"/>
              <a:pPr/>
              <a:t>‹#›</a:t>
            </a:fld>
            <a:endParaRPr lang="en-US" altLang="ja-JP" dirty="0"/>
          </a:p>
        </p:txBody>
      </p:sp>
      <p:sp>
        <p:nvSpPr>
          <p:cNvPr id="5" name="タイトル 4"/>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1342777717"/>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スライド番号プレースホルダー 3"/>
          <p:cNvSpPr>
            <a:spLocks noGrp="1"/>
          </p:cNvSpPr>
          <p:nvPr>
            <p:ph type="sldNum" sz="quarter" idx="10"/>
          </p:nvPr>
        </p:nvSpPr>
        <p:spPr/>
        <p:txBody>
          <a:bodyPr/>
          <a:lstStyle>
            <a:lvl1pPr>
              <a:defRPr/>
            </a:lvl1pPr>
          </a:lstStyle>
          <a:p>
            <a:fld id="{A0C371E1-419A-4FF5-9839-3BC35329EE58}" type="slidenum">
              <a:rPr lang="en-US" altLang="ja-JP"/>
              <a:pPr/>
              <a:t>‹#›</a:t>
            </a:fld>
            <a:endParaRPr lang="en-US" altLang="ja-JP" dirty="0"/>
          </a:p>
        </p:txBody>
      </p:sp>
    </p:spTree>
    <p:extLst>
      <p:ext uri="{BB962C8B-B14F-4D97-AF65-F5344CB8AC3E}">
        <p14:creationId xmlns:p14="http://schemas.microsoft.com/office/powerpoint/2010/main" val="10300025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1">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スライド番号プレースホルダー 4"/>
          <p:cNvSpPr>
            <a:spLocks noGrp="1"/>
          </p:cNvSpPr>
          <p:nvPr>
            <p:ph type="sldNum" sz="quarter" idx="10"/>
          </p:nvPr>
        </p:nvSpPr>
        <p:spPr/>
        <p:txBody>
          <a:bodyPr/>
          <a:lstStyle>
            <a:lvl1pPr>
              <a:defRPr/>
            </a:lvl1pPr>
          </a:lstStyle>
          <a:p>
            <a:fld id="{0A59FAA1-511C-44C9-8989-B669CA2592BC}" type="slidenum">
              <a:rPr lang="en-US" altLang="ja-JP"/>
              <a:pPr/>
              <a:t>‹#›</a:t>
            </a:fld>
            <a:endParaRPr lang="en-US" altLang="ja-JP" dirty="0"/>
          </a:p>
        </p:txBody>
      </p:sp>
    </p:spTree>
    <p:extLst>
      <p:ext uri="{BB962C8B-B14F-4D97-AF65-F5344CB8AC3E}">
        <p14:creationId xmlns:p14="http://schemas.microsoft.com/office/powerpoint/2010/main" val="2627897732"/>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較">
    <p:bg>
      <p:bgRef idx="1001">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0"/>
          </p:nvPr>
        </p:nvSpPr>
        <p:spPr/>
        <p:txBody>
          <a:bodyPr/>
          <a:lstStyle>
            <a:lvl1pPr>
              <a:defRPr/>
            </a:lvl1pPr>
          </a:lstStyle>
          <a:p>
            <a:fld id="{9FE88D11-D4C3-4126-AA56-3F862437F81E}" type="slidenum">
              <a:rPr lang="en-US" altLang="ja-JP"/>
              <a:pPr/>
              <a:t>‹#›</a:t>
            </a:fld>
            <a:endParaRPr lang="en-US" altLang="ja-JP" dirty="0"/>
          </a:p>
        </p:txBody>
      </p:sp>
    </p:spTree>
    <p:extLst>
      <p:ext uri="{BB962C8B-B14F-4D97-AF65-F5344CB8AC3E}">
        <p14:creationId xmlns:p14="http://schemas.microsoft.com/office/powerpoint/2010/main" val="2934113479"/>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1">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スライド番号プレースホルダー 2"/>
          <p:cNvSpPr>
            <a:spLocks noGrp="1"/>
          </p:cNvSpPr>
          <p:nvPr>
            <p:ph type="sldNum" sz="quarter" idx="10"/>
          </p:nvPr>
        </p:nvSpPr>
        <p:spPr/>
        <p:txBody>
          <a:bodyPr/>
          <a:lstStyle>
            <a:lvl1pPr>
              <a:defRPr/>
            </a:lvl1pPr>
          </a:lstStyle>
          <a:p>
            <a:fld id="{D9D4E90A-90EF-498D-A216-749CF93C24A3}" type="slidenum">
              <a:rPr lang="en-US" altLang="ja-JP"/>
              <a:pPr/>
              <a:t>‹#›</a:t>
            </a:fld>
            <a:endParaRPr lang="en-US" altLang="ja-JP" dirty="0"/>
          </a:p>
        </p:txBody>
      </p:sp>
    </p:spTree>
    <p:extLst>
      <p:ext uri="{BB962C8B-B14F-4D97-AF65-F5344CB8AC3E}">
        <p14:creationId xmlns:p14="http://schemas.microsoft.com/office/powerpoint/2010/main" val="4058159825"/>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白紙">
    <p:bg>
      <p:bgRef idx="1001">
        <a:schemeClr val="bg1"/>
      </p:bgRef>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lvl1pPr>
              <a:defRPr/>
            </a:lvl1pPr>
          </a:lstStyle>
          <a:p>
            <a:fld id="{EA5EC17D-F703-4881-93CF-F08B6BA608A6}" type="slidenum">
              <a:rPr lang="en-US" altLang="ja-JP"/>
              <a:pPr/>
              <a:t>‹#›</a:t>
            </a:fld>
            <a:endParaRPr lang="en-US" altLang="ja-JP" dirty="0"/>
          </a:p>
        </p:txBody>
      </p:sp>
    </p:spTree>
    <p:extLst>
      <p:ext uri="{BB962C8B-B14F-4D97-AF65-F5344CB8AC3E}">
        <p14:creationId xmlns:p14="http://schemas.microsoft.com/office/powerpoint/2010/main" val="116661177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64429FBA-968B-4E0D-A771-668F0F15AC9E}" type="slidenum">
              <a:rPr lang="en-US" altLang="ja-JP"/>
              <a:pPr/>
              <a:t>‹#›</a:t>
            </a:fld>
            <a:endParaRPr lang="en-US" altLang="ja-JP" dirty="0"/>
          </a:p>
        </p:txBody>
      </p:sp>
    </p:spTree>
    <p:extLst>
      <p:ext uri="{BB962C8B-B14F-4D97-AF65-F5344CB8AC3E}">
        <p14:creationId xmlns:p14="http://schemas.microsoft.com/office/powerpoint/2010/main" val="42079595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7F497CC3-6D8F-4586-9E70-6EA3845BC8DA}" type="slidenum">
              <a:rPr lang="en-US" altLang="ja-JP"/>
              <a:pPr/>
              <a:t>‹#›</a:t>
            </a:fld>
            <a:endParaRPr lang="en-US" altLang="ja-JP" dirty="0"/>
          </a:p>
        </p:txBody>
      </p:sp>
    </p:spTree>
    <p:extLst>
      <p:ext uri="{BB962C8B-B14F-4D97-AF65-F5344CB8AC3E}">
        <p14:creationId xmlns:p14="http://schemas.microsoft.com/office/powerpoint/2010/main" val="119745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3"/>
          <p:cNvSpPr>
            <a:spLocks noGrp="1" noChangeArrowheads="1"/>
          </p:cNvSpPr>
          <p:nvPr>
            <p:ph type="sldNum" sz="quarter" idx="10"/>
          </p:nvPr>
        </p:nvSpPr>
        <p:spPr>
          <a:ln/>
        </p:spPr>
        <p:txBody>
          <a:bodyPr/>
          <a:lstStyle>
            <a:lvl1pPr>
              <a:defRPr/>
            </a:lvl1pPr>
          </a:lstStyle>
          <a:p>
            <a:pPr>
              <a:defRPr/>
            </a:pPr>
            <a:fld id="{78FABE62-48B2-4952-97B7-53FCD5C26AB6}" type="slidenum">
              <a:rPr lang="en-US" altLang="ja-JP"/>
              <a:pPr>
                <a:defRPr/>
              </a:pPr>
              <a:t>‹#›</a:t>
            </a:fld>
            <a:endParaRPr lang="en-US" altLang="ja-JP" dirty="0"/>
          </a:p>
        </p:txBody>
      </p:sp>
    </p:spTree>
    <p:extLst>
      <p:ext uri="{BB962C8B-B14F-4D97-AF65-F5344CB8AC3E}">
        <p14:creationId xmlns:p14="http://schemas.microsoft.com/office/powerpoint/2010/main" val="30619168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ー 3"/>
          <p:cNvSpPr>
            <a:spLocks noGrp="1"/>
          </p:cNvSpPr>
          <p:nvPr>
            <p:ph type="sldNum" sz="quarter" idx="10"/>
          </p:nvPr>
        </p:nvSpPr>
        <p:spPr/>
        <p:txBody>
          <a:bodyPr/>
          <a:lstStyle>
            <a:lvl1pPr>
              <a:defRPr/>
            </a:lvl1pPr>
          </a:lstStyle>
          <a:p>
            <a:fld id="{29FFE258-2DB5-4089-97D3-2D105DE4D4FE}" type="slidenum">
              <a:rPr lang="en-US" altLang="ja-JP"/>
              <a:pPr/>
              <a:t>‹#›</a:t>
            </a:fld>
            <a:endParaRPr lang="en-US" altLang="ja-JP" dirty="0"/>
          </a:p>
        </p:txBody>
      </p:sp>
    </p:spTree>
    <p:extLst>
      <p:ext uri="{BB962C8B-B14F-4D97-AF65-F5344CB8AC3E}">
        <p14:creationId xmlns:p14="http://schemas.microsoft.com/office/powerpoint/2010/main" val="10242542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ー 3"/>
          <p:cNvSpPr>
            <a:spLocks noGrp="1"/>
          </p:cNvSpPr>
          <p:nvPr>
            <p:ph type="sldNum" sz="quarter" idx="10"/>
          </p:nvPr>
        </p:nvSpPr>
        <p:spPr/>
        <p:txBody>
          <a:bodyPr/>
          <a:lstStyle>
            <a:lvl1pPr>
              <a:defRPr/>
            </a:lvl1pPr>
          </a:lstStyle>
          <a:p>
            <a:fld id="{2A9E4F53-CA7F-435D-94EF-1A42C08932D6}" type="slidenum">
              <a:rPr lang="en-US" altLang="ja-JP"/>
              <a:pPr/>
              <a:t>‹#›</a:t>
            </a:fld>
            <a:endParaRPr lang="en-US" altLang="ja-JP" dirty="0"/>
          </a:p>
        </p:txBody>
      </p:sp>
    </p:spTree>
    <p:extLst>
      <p:ext uri="{BB962C8B-B14F-4D97-AF65-F5344CB8AC3E}">
        <p14:creationId xmlns:p14="http://schemas.microsoft.com/office/powerpoint/2010/main" val="3501774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13"/>
          <p:cNvSpPr>
            <a:spLocks noGrp="1" noChangeArrowheads="1"/>
          </p:cNvSpPr>
          <p:nvPr>
            <p:ph type="sldNum" sz="quarter" idx="10"/>
          </p:nvPr>
        </p:nvSpPr>
        <p:spPr>
          <a:ln/>
        </p:spPr>
        <p:txBody>
          <a:bodyPr/>
          <a:lstStyle>
            <a:lvl1pPr>
              <a:defRPr/>
            </a:lvl1pPr>
          </a:lstStyle>
          <a:p>
            <a:pPr>
              <a:defRPr/>
            </a:pPr>
            <a:fld id="{C814054F-D536-43FA-B541-98A50CCC8E40}" type="slidenum">
              <a:rPr lang="en-US" altLang="ja-JP"/>
              <a:pPr>
                <a:defRPr/>
              </a:pPr>
              <a:t>‹#›</a:t>
            </a:fld>
            <a:endParaRPr lang="en-US" altLang="ja-JP" dirty="0"/>
          </a:p>
        </p:txBody>
      </p:sp>
    </p:spTree>
    <p:extLst>
      <p:ext uri="{BB962C8B-B14F-4D97-AF65-F5344CB8AC3E}">
        <p14:creationId xmlns:p14="http://schemas.microsoft.com/office/powerpoint/2010/main" val="2944778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77C5BC63-8E66-49DB-BDE7-4A3FB36F109C}" type="slidenum">
              <a:rPr lang="en-US" altLang="ja-JP"/>
              <a:pPr>
                <a:defRPr/>
              </a:pPr>
              <a:t>‹#›</a:t>
            </a:fld>
            <a:endParaRPr lang="en-US" altLang="ja-JP" dirty="0"/>
          </a:p>
        </p:txBody>
      </p:sp>
    </p:spTree>
    <p:extLst>
      <p:ext uri="{BB962C8B-B14F-4D97-AF65-F5344CB8AC3E}">
        <p14:creationId xmlns:p14="http://schemas.microsoft.com/office/powerpoint/2010/main" val="255366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3"/>
          <p:cNvSpPr>
            <a:spLocks noGrp="1" noChangeArrowheads="1"/>
          </p:cNvSpPr>
          <p:nvPr>
            <p:ph type="sldNum" sz="quarter" idx="10"/>
          </p:nvPr>
        </p:nvSpPr>
        <p:spPr>
          <a:ln/>
        </p:spPr>
        <p:txBody>
          <a:bodyPr/>
          <a:lstStyle>
            <a:lvl1pPr>
              <a:defRPr/>
            </a:lvl1pPr>
          </a:lstStyle>
          <a:p>
            <a:pPr>
              <a:defRPr/>
            </a:pPr>
            <a:fld id="{ED0FCEFA-20C0-4B1B-8290-DDE97882ECB6}" type="slidenum">
              <a:rPr lang="en-US" altLang="ja-JP"/>
              <a:pPr>
                <a:defRPr/>
              </a:pPr>
              <a:t>‹#›</a:t>
            </a:fld>
            <a:endParaRPr lang="en-US" altLang="ja-JP" dirty="0"/>
          </a:p>
        </p:txBody>
      </p:sp>
    </p:spTree>
    <p:extLst>
      <p:ext uri="{BB962C8B-B14F-4D97-AF65-F5344CB8AC3E}">
        <p14:creationId xmlns:p14="http://schemas.microsoft.com/office/powerpoint/2010/main" val="239149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3"/>
          <p:cNvSpPr>
            <a:spLocks noGrp="1" noChangeArrowheads="1"/>
          </p:cNvSpPr>
          <p:nvPr>
            <p:ph type="sldNum" sz="quarter" idx="10"/>
          </p:nvPr>
        </p:nvSpPr>
        <p:spPr>
          <a:ln/>
        </p:spPr>
        <p:txBody>
          <a:bodyPr/>
          <a:lstStyle>
            <a:lvl1pPr>
              <a:defRPr/>
            </a:lvl1pPr>
          </a:lstStyle>
          <a:p>
            <a:pPr>
              <a:defRPr/>
            </a:pPr>
            <a:fld id="{0D1776E9-3D64-4921-8354-CF0CB2854BA8}" type="slidenum">
              <a:rPr lang="en-US" altLang="ja-JP"/>
              <a:pPr>
                <a:defRPr/>
              </a:pPr>
              <a:t>‹#›</a:t>
            </a:fld>
            <a:endParaRPr lang="en-US" altLang="ja-JP" dirty="0"/>
          </a:p>
        </p:txBody>
      </p:sp>
    </p:spTree>
    <p:extLst>
      <p:ext uri="{BB962C8B-B14F-4D97-AF65-F5344CB8AC3E}">
        <p14:creationId xmlns:p14="http://schemas.microsoft.com/office/powerpoint/2010/main" val="4059032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ltGray">
          <a:xfrm>
            <a:off x="1387475" y="5246688"/>
            <a:ext cx="438150" cy="47466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0330" tIns="50165" rIns="100330" bIns="50165" anchor="ctr"/>
          <a:lstStyle>
            <a:lvl1pPr defTabSz="1001713">
              <a:defRPr kumimoji="1" sz="2000">
                <a:solidFill>
                  <a:schemeClr val="tx1"/>
                </a:solidFill>
                <a:latin typeface="Tahoma" panose="020B0604030504040204" pitchFamily="34" charset="0"/>
                <a:ea typeface="ＭＳ Ｐゴシック" panose="020B0600070205080204" pitchFamily="50" charset="-128"/>
              </a:defRPr>
            </a:lvl1pPr>
            <a:lvl2pPr marL="742950" indent="-285750" defTabSz="1001713">
              <a:defRPr kumimoji="1" sz="2000">
                <a:solidFill>
                  <a:schemeClr val="tx1"/>
                </a:solidFill>
                <a:latin typeface="Tahoma" panose="020B0604030504040204" pitchFamily="34" charset="0"/>
                <a:ea typeface="ＭＳ Ｐゴシック" panose="020B0600070205080204" pitchFamily="50" charset="-128"/>
              </a:defRPr>
            </a:lvl2pPr>
            <a:lvl3pPr marL="1143000" indent="-228600" defTabSz="1001713">
              <a:defRPr kumimoji="1" sz="2000">
                <a:solidFill>
                  <a:schemeClr val="tx1"/>
                </a:solidFill>
                <a:latin typeface="Tahoma" panose="020B0604030504040204" pitchFamily="34" charset="0"/>
                <a:ea typeface="ＭＳ Ｐゴシック" panose="020B0600070205080204" pitchFamily="50" charset="-128"/>
              </a:defRPr>
            </a:lvl3pPr>
            <a:lvl4pPr marL="1600200" indent="-228600" defTabSz="1001713">
              <a:defRPr kumimoji="1" sz="2000">
                <a:solidFill>
                  <a:schemeClr val="tx1"/>
                </a:solidFill>
                <a:latin typeface="Tahoma" panose="020B0604030504040204" pitchFamily="34" charset="0"/>
                <a:ea typeface="ＭＳ Ｐゴシック" panose="020B0600070205080204" pitchFamily="50" charset="-128"/>
              </a:defRPr>
            </a:lvl4pPr>
            <a:lvl5pPr marL="2057400" indent="-228600" defTabSz="1001713">
              <a:defRPr kumimoji="1" sz="2000">
                <a:solidFill>
                  <a:schemeClr val="tx1"/>
                </a:solidFill>
                <a:latin typeface="Tahoma" panose="020B0604030504040204" pitchFamily="34" charset="0"/>
                <a:ea typeface="ＭＳ Ｐゴシック" panose="020B0600070205080204" pitchFamily="50" charset="-128"/>
              </a:defRPr>
            </a:lvl5pPr>
            <a:lvl6pPr marL="25146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6pPr>
            <a:lvl7pPr marL="29718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7pPr>
            <a:lvl8pPr marL="34290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8pPr>
            <a:lvl9pPr marL="38862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endParaRPr lang="ja-JP" altLang="ja-JP" sz="2600"/>
          </a:p>
        </p:txBody>
      </p:sp>
      <p:sp>
        <p:nvSpPr>
          <p:cNvPr id="2051" name="Rectangle 3"/>
          <p:cNvSpPr>
            <a:spLocks noChangeArrowheads="1"/>
          </p:cNvSpPr>
          <p:nvPr/>
        </p:nvSpPr>
        <p:spPr bwMode="ltGray">
          <a:xfrm>
            <a:off x="1770063" y="5246688"/>
            <a:ext cx="328612" cy="47466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0330" tIns="50165" rIns="100330" bIns="50165" anchor="ctr"/>
          <a:lstStyle>
            <a:lvl1pPr defTabSz="1001713">
              <a:defRPr kumimoji="1" sz="2000">
                <a:solidFill>
                  <a:schemeClr val="tx1"/>
                </a:solidFill>
                <a:latin typeface="Tahoma" panose="020B0604030504040204" pitchFamily="34" charset="0"/>
                <a:ea typeface="ＭＳ Ｐゴシック" panose="020B0600070205080204" pitchFamily="50" charset="-128"/>
              </a:defRPr>
            </a:lvl1pPr>
            <a:lvl2pPr marL="742950" indent="-285750" defTabSz="1001713">
              <a:defRPr kumimoji="1" sz="2000">
                <a:solidFill>
                  <a:schemeClr val="tx1"/>
                </a:solidFill>
                <a:latin typeface="Tahoma" panose="020B0604030504040204" pitchFamily="34" charset="0"/>
                <a:ea typeface="ＭＳ Ｐゴシック" panose="020B0600070205080204" pitchFamily="50" charset="-128"/>
              </a:defRPr>
            </a:lvl2pPr>
            <a:lvl3pPr marL="1143000" indent="-228600" defTabSz="1001713">
              <a:defRPr kumimoji="1" sz="2000">
                <a:solidFill>
                  <a:schemeClr val="tx1"/>
                </a:solidFill>
                <a:latin typeface="Tahoma" panose="020B0604030504040204" pitchFamily="34" charset="0"/>
                <a:ea typeface="ＭＳ Ｐゴシック" panose="020B0600070205080204" pitchFamily="50" charset="-128"/>
              </a:defRPr>
            </a:lvl3pPr>
            <a:lvl4pPr marL="1600200" indent="-228600" defTabSz="1001713">
              <a:defRPr kumimoji="1" sz="2000">
                <a:solidFill>
                  <a:schemeClr val="tx1"/>
                </a:solidFill>
                <a:latin typeface="Tahoma" panose="020B0604030504040204" pitchFamily="34" charset="0"/>
                <a:ea typeface="ＭＳ Ｐゴシック" panose="020B0600070205080204" pitchFamily="50" charset="-128"/>
              </a:defRPr>
            </a:lvl4pPr>
            <a:lvl5pPr marL="2057400" indent="-228600" defTabSz="1001713">
              <a:defRPr kumimoji="1" sz="2000">
                <a:solidFill>
                  <a:schemeClr val="tx1"/>
                </a:solidFill>
                <a:latin typeface="Tahoma" panose="020B0604030504040204" pitchFamily="34" charset="0"/>
                <a:ea typeface="ＭＳ Ｐゴシック" panose="020B0600070205080204" pitchFamily="50" charset="-128"/>
              </a:defRPr>
            </a:lvl5pPr>
            <a:lvl6pPr marL="25146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6pPr>
            <a:lvl7pPr marL="29718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7pPr>
            <a:lvl8pPr marL="34290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8pPr>
            <a:lvl9pPr marL="38862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endParaRPr lang="ja-JP" altLang="ja-JP" sz="2600"/>
          </a:p>
        </p:txBody>
      </p:sp>
      <p:sp>
        <p:nvSpPr>
          <p:cNvPr id="2052" name="Rectangle 4"/>
          <p:cNvSpPr>
            <a:spLocks noChangeArrowheads="1"/>
          </p:cNvSpPr>
          <p:nvPr/>
        </p:nvSpPr>
        <p:spPr bwMode="ltGray">
          <a:xfrm>
            <a:off x="1511300" y="5668963"/>
            <a:ext cx="422275" cy="47466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0330" tIns="50165" rIns="100330" bIns="50165" anchor="ctr"/>
          <a:lstStyle>
            <a:lvl1pPr defTabSz="1001713">
              <a:defRPr kumimoji="1" sz="2000">
                <a:solidFill>
                  <a:schemeClr val="tx1"/>
                </a:solidFill>
                <a:latin typeface="Tahoma" panose="020B0604030504040204" pitchFamily="34" charset="0"/>
                <a:ea typeface="ＭＳ Ｐゴシック" panose="020B0600070205080204" pitchFamily="50" charset="-128"/>
              </a:defRPr>
            </a:lvl1pPr>
            <a:lvl2pPr marL="742950" indent="-285750" defTabSz="1001713">
              <a:defRPr kumimoji="1" sz="2000">
                <a:solidFill>
                  <a:schemeClr val="tx1"/>
                </a:solidFill>
                <a:latin typeface="Tahoma" panose="020B0604030504040204" pitchFamily="34" charset="0"/>
                <a:ea typeface="ＭＳ Ｐゴシック" panose="020B0600070205080204" pitchFamily="50" charset="-128"/>
              </a:defRPr>
            </a:lvl2pPr>
            <a:lvl3pPr marL="1143000" indent="-228600" defTabSz="1001713">
              <a:defRPr kumimoji="1" sz="2000">
                <a:solidFill>
                  <a:schemeClr val="tx1"/>
                </a:solidFill>
                <a:latin typeface="Tahoma" panose="020B0604030504040204" pitchFamily="34" charset="0"/>
                <a:ea typeface="ＭＳ Ｐゴシック" panose="020B0600070205080204" pitchFamily="50" charset="-128"/>
              </a:defRPr>
            </a:lvl3pPr>
            <a:lvl4pPr marL="1600200" indent="-228600" defTabSz="1001713">
              <a:defRPr kumimoji="1" sz="2000">
                <a:solidFill>
                  <a:schemeClr val="tx1"/>
                </a:solidFill>
                <a:latin typeface="Tahoma" panose="020B0604030504040204" pitchFamily="34" charset="0"/>
                <a:ea typeface="ＭＳ Ｐゴシック" panose="020B0600070205080204" pitchFamily="50" charset="-128"/>
              </a:defRPr>
            </a:lvl4pPr>
            <a:lvl5pPr marL="2057400" indent="-228600" defTabSz="1001713">
              <a:defRPr kumimoji="1" sz="2000">
                <a:solidFill>
                  <a:schemeClr val="tx1"/>
                </a:solidFill>
                <a:latin typeface="Tahoma" panose="020B0604030504040204" pitchFamily="34" charset="0"/>
                <a:ea typeface="ＭＳ Ｐゴシック" panose="020B0600070205080204" pitchFamily="50" charset="-128"/>
              </a:defRPr>
            </a:lvl5pPr>
            <a:lvl6pPr marL="25146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6pPr>
            <a:lvl7pPr marL="29718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7pPr>
            <a:lvl8pPr marL="34290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8pPr>
            <a:lvl9pPr marL="38862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endParaRPr lang="ja-JP" altLang="ja-JP" sz="2600"/>
          </a:p>
        </p:txBody>
      </p:sp>
      <p:sp>
        <p:nvSpPr>
          <p:cNvPr id="2053" name="Rectangle 5"/>
          <p:cNvSpPr>
            <a:spLocks noChangeArrowheads="1"/>
          </p:cNvSpPr>
          <p:nvPr/>
        </p:nvSpPr>
        <p:spPr bwMode="ltGray">
          <a:xfrm>
            <a:off x="1881188" y="5668963"/>
            <a:ext cx="368300" cy="47466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0330" tIns="50165" rIns="100330" bIns="50165" anchor="ctr"/>
          <a:lstStyle>
            <a:lvl1pPr defTabSz="1001713">
              <a:defRPr kumimoji="1" sz="2000">
                <a:solidFill>
                  <a:schemeClr val="tx1"/>
                </a:solidFill>
                <a:latin typeface="Tahoma" panose="020B0604030504040204" pitchFamily="34" charset="0"/>
                <a:ea typeface="ＭＳ Ｐゴシック" panose="020B0600070205080204" pitchFamily="50" charset="-128"/>
              </a:defRPr>
            </a:lvl1pPr>
            <a:lvl2pPr marL="742950" indent="-285750" defTabSz="1001713">
              <a:defRPr kumimoji="1" sz="2000">
                <a:solidFill>
                  <a:schemeClr val="tx1"/>
                </a:solidFill>
                <a:latin typeface="Tahoma" panose="020B0604030504040204" pitchFamily="34" charset="0"/>
                <a:ea typeface="ＭＳ Ｐゴシック" panose="020B0600070205080204" pitchFamily="50" charset="-128"/>
              </a:defRPr>
            </a:lvl2pPr>
            <a:lvl3pPr marL="1143000" indent="-228600" defTabSz="1001713">
              <a:defRPr kumimoji="1" sz="2000">
                <a:solidFill>
                  <a:schemeClr val="tx1"/>
                </a:solidFill>
                <a:latin typeface="Tahoma" panose="020B0604030504040204" pitchFamily="34" charset="0"/>
                <a:ea typeface="ＭＳ Ｐゴシック" panose="020B0600070205080204" pitchFamily="50" charset="-128"/>
              </a:defRPr>
            </a:lvl3pPr>
            <a:lvl4pPr marL="1600200" indent="-228600" defTabSz="1001713">
              <a:defRPr kumimoji="1" sz="2000">
                <a:solidFill>
                  <a:schemeClr val="tx1"/>
                </a:solidFill>
                <a:latin typeface="Tahoma" panose="020B0604030504040204" pitchFamily="34" charset="0"/>
                <a:ea typeface="ＭＳ Ｐゴシック" panose="020B0600070205080204" pitchFamily="50" charset="-128"/>
              </a:defRPr>
            </a:lvl4pPr>
            <a:lvl5pPr marL="2057400" indent="-228600" defTabSz="1001713">
              <a:defRPr kumimoji="1" sz="2000">
                <a:solidFill>
                  <a:schemeClr val="tx1"/>
                </a:solidFill>
                <a:latin typeface="Tahoma" panose="020B0604030504040204" pitchFamily="34" charset="0"/>
                <a:ea typeface="ＭＳ Ｐゴシック" panose="020B0600070205080204" pitchFamily="50" charset="-128"/>
              </a:defRPr>
            </a:lvl5pPr>
            <a:lvl6pPr marL="25146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6pPr>
            <a:lvl7pPr marL="29718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7pPr>
            <a:lvl8pPr marL="34290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8pPr>
            <a:lvl9pPr marL="38862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endParaRPr lang="ja-JP" altLang="ja-JP" sz="2600"/>
          </a:p>
        </p:txBody>
      </p:sp>
      <p:sp>
        <p:nvSpPr>
          <p:cNvPr id="2054" name="Rectangle 6"/>
          <p:cNvSpPr>
            <a:spLocks noChangeArrowheads="1"/>
          </p:cNvSpPr>
          <p:nvPr/>
        </p:nvSpPr>
        <p:spPr bwMode="ltGray">
          <a:xfrm>
            <a:off x="1096963" y="5595938"/>
            <a:ext cx="560387"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0330" tIns="50165" rIns="100330" bIns="50165" anchor="ctr"/>
          <a:lstStyle>
            <a:lvl1pPr defTabSz="1001713">
              <a:defRPr kumimoji="1" sz="2000">
                <a:solidFill>
                  <a:schemeClr val="tx1"/>
                </a:solidFill>
                <a:latin typeface="Tahoma" panose="020B0604030504040204" pitchFamily="34" charset="0"/>
                <a:ea typeface="ＭＳ Ｐゴシック" panose="020B0600070205080204" pitchFamily="50" charset="-128"/>
              </a:defRPr>
            </a:lvl1pPr>
            <a:lvl2pPr marL="742950" indent="-285750" defTabSz="1001713">
              <a:defRPr kumimoji="1" sz="2000">
                <a:solidFill>
                  <a:schemeClr val="tx1"/>
                </a:solidFill>
                <a:latin typeface="Tahoma" panose="020B0604030504040204" pitchFamily="34" charset="0"/>
                <a:ea typeface="ＭＳ Ｐゴシック" panose="020B0600070205080204" pitchFamily="50" charset="-128"/>
              </a:defRPr>
            </a:lvl2pPr>
            <a:lvl3pPr marL="1143000" indent="-228600" defTabSz="1001713">
              <a:defRPr kumimoji="1" sz="2000">
                <a:solidFill>
                  <a:schemeClr val="tx1"/>
                </a:solidFill>
                <a:latin typeface="Tahoma" panose="020B0604030504040204" pitchFamily="34" charset="0"/>
                <a:ea typeface="ＭＳ Ｐゴシック" panose="020B0600070205080204" pitchFamily="50" charset="-128"/>
              </a:defRPr>
            </a:lvl3pPr>
            <a:lvl4pPr marL="1600200" indent="-228600" defTabSz="1001713">
              <a:defRPr kumimoji="1" sz="2000">
                <a:solidFill>
                  <a:schemeClr val="tx1"/>
                </a:solidFill>
                <a:latin typeface="Tahoma" panose="020B0604030504040204" pitchFamily="34" charset="0"/>
                <a:ea typeface="ＭＳ Ｐゴシック" panose="020B0600070205080204" pitchFamily="50" charset="-128"/>
              </a:defRPr>
            </a:lvl4pPr>
            <a:lvl5pPr marL="2057400" indent="-228600" defTabSz="1001713">
              <a:defRPr kumimoji="1" sz="2000">
                <a:solidFill>
                  <a:schemeClr val="tx1"/>
                </a:solidFill>
                <a:latin typeface="Tahoma" panose="020B0604030504040204" pitchFamily="34" charset="0"/>
                <a:ea typeface="ＭＳ Ｐゴシック" panose="020B0600070205080204" pitchFamily="50" charset="-128"/>
              </a:defRPr>
            </a:lvl5pPr>
            <a:lvl6pPr marL="25146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6pPr>
            <a:lvl7pPr marL="29718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7pPr>
            <a:lvl8pPr marL="34290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8pPr>
            <a:lvl9pPr marL="38862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endParaRPr lang="ja-JP" altLang="ja-JP" sz="2600"/>
          </a:p>
        </p:txBody>
      </p:sp>
      <p:sp>
        <p:nvSpPr>
          <p:cNvPr id="2055" name="Rectangle 7"/>
          <p:cNvSpPr>
            <a:spLocks noChangeArrowheads="1"/>
          </p:cNvSpPr>
          <p:nvPr/>
        </p:nvSpPr>
        <p:spPr bwMode="gray">
          <a:xfrm>
            <a:off x="1731963" y="5138738"/>
            <a:ext cx="31750" cy="10525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0330" tIns="50165" rIns="100330" bIns="50165" anchor="ctr"/>
          <a:lstStyle>
            <a:lvl1pPr defTabSz="1001713">
              <a:defRPr kumimoji="1" sz="2000">
                <a:solidFill>
                  <a:schemeClr val="tx1"/>
                </a:solidFill>
                <a:latin typeface="Tahoma" panose="020B0604030504040204" pitchFamily="34" charset="0"/>
                <a:ea typeface="ＭＳ Ｐゴシック" panose="020B0600070205080204" pitchFamily="50" charset="-128"/>
              </a:defRPr>
            </a:lvl1pPr>
            <a:lvl2pPr marL="742950" indent="-285750" defTabSz="1001713">
              <a:defRPr kumimoji="1" sz="2000">
                <a:solidFill>
                  <a:schemeClr val="tx1"/>
                </a:solidFill>
                <a:latin typeface="Tahoma" panose="020B0604030504040204" pitchFamily="34" charset="0"/>
                <a:ea typeface="ＭＳ Ｐゴシック" panose="020B0600070205080204" pitchFamily="50" charset="-128"/>
              </a:defRPr>
            </a:lvl2pPr>
            <a:lvl3pPr marL="1143000" indent="-228600" defTabSz="1001713">
              <a:defRPr kumimoji="1" sz="2000">
                <a:solidFill>
                  <a:schemeClr val="tx1"/>
                </a:solidFill>
                <a:latin typeface="Tahoma" panose="020B0604030504040204" pitchFamily="34" charset="0"/>
                <a:ea typeface="ＭＳ Ｐゴシック" panose="020B0600070205080204" pitchFamily="50" charset="-128"/>
              </a:defRPr>
            </a:lvl3pPr>
            <a:lvl4pPr marL="1600200" indent="-228600" defTabSz="1001713">
              <a:defRPr kumimoji="1" sz="2000">
                <a:solidFill>
                  <a:schemeClr val="tx1"/>
                </a:solidFill>
                <a:latin typeface="Tahoma" panose="020B0604030504040204" pitchFamily="34" charset="0"/>
                <a:ea typeface="ＭＳ Ｐゴシック" panose="020B0600070205080204" pitchFamily="50" charset="-128"/>
              </a:defRPr>
            </a:lvl4pPr>
            <a:lvl5pPr marL="2057400" indent="-228600" defTabSz="1001713">
              <a:defRPr kumimoji="1" sz="2000">
                <a:solidFill>
                  <a:schemeClr val="tx1"/>
                </a:solidFill>
                <a:latin typeface="Tahoma" panose="020B0604030504040204" pitchFamily="34" charset="0"/>
                <a:ea typeface="ＭＳ Ｐゴシック" panose="020B0600070205080204" pitchFamily="50" charset="-128"/>
              </a:defRPr>
            </a:lvl5pPr>
            <a:lvl6pPr marL="25146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6pPr>
            <a:lvl7pPr marL="29718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7pPr>
            <a:lvl8pPr marL="34290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8pPr>
            <a:lvl9pPr marL="38862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endParaRPr lang="ja-JP" altLang="ja-JP" sz="2600"/>
          </a:p>
        </p:txBody>
      </p:sp>
      <p:sp>
        <p:nvSpPr>
          <p:cNvPr id="2056" name="Rectangle 8"/>
          <p:cNvSpPr>
            <a:spLocks noChangeArrowheads="1"/>
          </p:cNvSpPr>
          <p:nvPr/>
        </p:nvSpPr>
        <p:spPr bwMode="gray">
          <a:xfrm>
            <a:off x="1414463" y="5929313"/>
            <a:ext cx="7650162" cy="42862"/>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0330" tIns="50165" rIns="100330" bIns="50165" anchor="ctr"/>
          <a:lstStyle>
            <a:lvl1pPr defTabSz="1001713">
              <a:defRPr kumimoji="1" sz="2000">
                <a:solidFill>
                  <a:schemeClr val="tx1"/>
                </a:solidFill>
                <a:latin typeface="Tahoma" panose="020B0604030504040204" pitchFamily="34" charset="0"/>
                <a:ea typeface="ＭＳ Ｐゴシック" panose="020B0600070205080204" pitchFamily="50" charset="-128"/>
              </a:defRPr>
            </a:lvl1pPr>
            <a:lvl2pPr marL="742950" indent="-285750" defTabSz="1001713">
              <a:defRPr kumimoji="1" sz="2000">
                <a:solidFill>
                  <a:schemeClr val="tx1"/>
                </a:solidFill>
                <a:latin typeface="Tahoma" panose="020B0604030504040204" pitchFamily="34" charset="0"/>
                <a:ea typeface="ＭＳ Ｐゴシック" panose="020B0600070205080204" pitchFamily="50" charset="-128"/>
              </a:defRPr>
            </a:lvl2pPr>
            <a:lvl3pPr marL="1143000" indent="-228600" defTabSz="1001713">
              <a:defRPr kumimoji="1" sz="2000">
                <a:solidFill>
                  <a:schemeClr val="tx1"/>
                </a:solidFill>
                <a:latin typeface="Tahoma" panose="020B0604030504040204" pitchFamily="34" charset="0"/>
                <a:ea typeface="ＭＳ Ｐゴシック" panose="020B0600070205080204" pitchFamily="50" charset="-128"/>
              </a:defRPr>
            </a:lvl3pPr>
            <a:lvl4pPr marL="1600200" indent="-228600" defTabSz="1001713">
              <a:defRPr kumimoji="1" sz="2000">
                <a:solidFill>
                  <a:schemeClr val="tx1"/>
                </a:solidFill>
                <a:latin typeface="Tahoma" panose="020B0604030504040204" pitchFamily="34" charset="0"/>
                <a:ea typeface="ＭＳ Ｐゴシック" panose="020B0600070205080204" pitchFamily="50" charset="-128"/>
              </a:defRPr>
            </a:lvl4pPr>
            <a:lvl5pPr marL="2057400" indent="-228600" defTabSz="1001713">
              <a:defRPr kumimoji="1" sz="2000">
                <a:solidFill>
                  <a:schemeClr val="tx1"/>
                </a:solidFill>
                <a:latin typeface="Tahoma" panose="020B0604030504040204" pitchFamily="34" charset="0"/>
                <a:ea typeface="ＭＳ Ｐゴシック" panose="020B0600070205080204" pitchFamily="50" charset="-128"/>
              </a:defRPr>
            </a:lvl5pPr>
            <a:lvl6pPr marL="25146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6pPr>
            <a:lvl7pPr marL="29718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7pPr>
            <a:lvl8pPr marL="34290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8pPr>
            <a:lvl9pPr marL="38862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endParaRPr lang="ja-JP" altLang="ja-JP" sz="2600"/>
          </a:p>
        </p:txBody>
      </p:sp>
      <p:sp>
        <p:nvSpPr>
          <p:cNvPr id="2057" name="Rectangle 9"/>
          <p:cNvSpPr>
            <a:spLocks noGrp="1" noChangeArrowheads="1"/>
          </p:cNvSpPr>
          <p:nvPr>
            <p:ph type="title"/>
          </p:nvPr>
        </p:nvSpPr>
        <p:spPr bwMode="auto">
          <a:xfrm>
            <a:off x="2416175" y="5243513"/>
            <a:ext cx="65722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330" tIns="50165" rIns="100330" bIns="50165" numCol="1" anchor="b" anchorCtr="0" compatLnSpc="1">
            <a:prstTxWarp prst="textNoShape">
              <a:avLst/>
            </a:prstTxWarp>
          </a:bodyPr>
          <a:lstStyle/>
          <a:p>
            <a:pPr lvl="0"/>
            <a:r>
              <a:rPr lang="ja-JP" altLang="en-US"/>
              <a:t>マスタ タイトルの書式設定</a:t>
            </a:r>
          </a:p>
        </p:txBody>
      </p:sp>
      <p:sp>
        <p:nvSpPr>
          <p:cNvPr id="19469" name="Rectangle 13"/>
          <p:cNvSpPr>
            <a:spLocks noGrp="1" noChangeArrowheads="1"/>
          </p:cNvSpPr>
          <p:nvPr>
            <p:ph type="sldNum" sz="quarter" idx="4"/>
          </p:nvPr>
        </p:nvSpPr>
        <p:spPr bwMode="auto">
          <a:xfrm>
            <a:off x="8641080" y="6634480"/>
            <a:ext cx="502920" cy="223520"/>
          </a:xfrm>
          <a:prstGeom prst="rect">
            <a:avLst/>
          </a:prstGeom>
          <a:noFill/>
          <a:ln w="9525">
            <a:noFill/>
            <a:miter lim="800000"/>
            <a:headEnd/>
            <a:tailEnd/>
          </a:ln>
          <a:effectLst/>
        </p:spPr>
        <p:txBody>
          <a:bodyPr vert="horz" wrap="square" lIns="100330" tIns="50165" rIns="100330" bIns="50165" numCol="1" anchor="b" anchorCtr="0" compatLnSpc="1">
            <a:prstTxWarp prst="textNoShape">
              <a:avLst/>
            </a:prstTxWarp>
          </a:bodyPr>
          <a:lstStyle>
            <a:lvl1pPr algn="r" eaLnBrk="1" hangingPunct="1">
              <a:defRPr kumimoji="0" sz="1200" smtClean="0"/>
            </a:lvl1pPr>
          </a:lstStyle>
          <a:p>
            <a:pPr>
              <a:defRPr/>
            </a:pPr>
            <a:fld id="{6CD8A197-0E7D-4669-95F7-598C623A02BD}"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4034" r:id="rId12"/>
    <p:sldLayoutId id="2147484063" r:id="rId13"/>
  </p:sldLayoutIdLst>
  <p:txStyles>
    <p:titleStyle>
      <a:lvl1pPr algn="l" defTabSz="1001713" rtl="0" eaLnBrk="0" fontAlgn="base" hangingPunct="0">
        <a:spcBef>
          <a:spcPct val="0"/>
        </a:spcBef>
        <a:spcAft>
          <a:spcPct val="0"/>
        </a:spcAft>
        <a:defRPr kumimoji="1" sz="2800">
          <a:solidFill>
            <a:schemeClr val="tx2"/>
          </a:solidFill>
          <a:latin typeface="+mj-lt"/>
          <a:ea typeface="+mj-ea"/>
          <a:cs typeface="+mj-cs"/>
        </a:defRPr>
      </a:lvl1pPr>
      <a:lvl2pPr algn="l" defTabSz="1001713" rtl="0" eaLnBrk="0" fontAlgn="base" hangingPunct="0">
        <a:spcBef>
          <a:spcPct val="0"/>
        </a:spcBef>
        <a:spcAft>
          <a:spcPct val="0"/>
        </a:spcAft>
        <a:defRPr kumimoji="1" sz="2800">
          <a:solidFill>
            <a:schemeClr val="tx2"/>
          </a:solidFill>
          <a:latin typeface="Tahoma" pitchFamily="34" charset="0"/>
          <a:ea typeface="ＭＳ Ｐゴシック" pitchFamily="50" charset="-128"/>
        </a:defRPr>
      </a:lvl2pPr>
      <a:lvl3pPr algn="l" defTabSz="1001713" rtl="0" eaLnBrk="0" fontAlgn="base" hangingPunct="0">
        <a:spcBef>
          <a:spcPct val="0"/>
        </a:spcBef>
        <a:spcAft>
          <a:spcPct val="0"/>
        </a:spcAft>
        <a:defRPr kumimoji="1" sz="2800">
          <a:solidFill>
            <a:schemeClr val="tx2"/>
          </a:solidFill>
          <a:latin typeface="Tahoma" pitchFamily="34" charset="0"/>
          <a:ea typeface="ＭＳ Ｐゴシック" pitchFamily="50" charset="-128"/>
        </a:defRPr>
      </a:lvl3pPr>
      <a:lvl4pPr algn="l" defTabSz="1001713" rtl="0" eaLnBrk="0" fontAlgn="base" hangingPunct="0">
        <a:spcBef>
          <a:spcPct val="0"/>
        </a:spcBef>
        <a:spcAft>
          <a:spcPct val="0"/>
        </a:spcAft>
        <a:defRPr kumimoji="1" sz="2800">
          <a:solidFill>
            <a:schemeClr val="tx2"/>
          </a:solidFill>
          <a:latin typeface="Tahoma" pitchFamily="34" charset="0"/>
          <a:ea typeface="ＭＳ Ｐゴシック" pitchFamily="50" charset="-128"/>
        </a:defRPr>
      </a:lvl4pPr>
      <a:lvl5pPr algn="l" defTabSz="1001713" rtl="0" eaLnBrk="0" fontAlgn="base" hangingPunct="0">
        <a:spcBef>
          <a:spcPct val="0"/>
        </a:spcBef>
        <a:spcAft>
          <a:spcPct val="0"/>
        </a:spcAft>
        <a:defRPr kumimoji="1" sz="2800">
          <a:solidFill>
            <a:schemeClr val="tx2"/>
          </a:solidFill>
          <a:latin typeface="Tahoma" pitchFamily="34" charset="0"/>
          <a:ea typeface="ＭＳ Ｐゴシック" pitchFamily="50" charset="-128"/>
        </a:defRPr>
      </a:lvl5pPr>
      <a:lvl6pPr marL="457200" algn="l" defTabSz="1001713" rtl="0" fontAlgn="base">
        <a:spcBef>
          <a:spcPct val="0"/>
        </a:spcBef>
        <a:spcAft>
          <a:spcPct val="0"/>
        </a:spcAft>
        <a:defRPr kumimoji="1" sz="2800">
          <a:solidFill>
            <a:schemeClr val="tx2"/>
          </a:solidFill>
          <a:latin typeface="Tahoma" pitchFamily="34" charset="0"/>
          <a:ea typeface="ＭＳ Ｐゴシック" pitchFamily="50" charset="-128"/>
        </a:defRPr>
      </a:lvl6pPr>
      <a:lvl7pPr marL="914400" algn="l" defTabSz="1001713" rtl="0" fontAlgn="base">
        <a:spcBef>
          <a:spcPct val="0"/>
        </a:spcBef>
        <a:spcAft>
          <a:spcPct val="0"/>
        </a:spcAft>
        <a:defRPr kumimoji="1" sz="2800">
          <a:solidFill>
            <a:schemeClr val="tx2"/>
          </a:solidFill>
          <a:latin typeface="Tahoma" pitchFamily="34" charset="0"/>
          <a:ea typeface="ＭＳ Ｐゴシック" pitchFamily="50" charset="-128"/>
        </a:defRPr>
      </a:lvl7pPr>
      <a:lvl8pPr marL="1371600" algn="l" defTabSz="1001713" rtl="0" fontAlgn="base">
        <a:spcBef>
          <a:spcPct val="0"/>
        </a:spcBef>
        <a:spcAft>
          <a:spcPct val="0"/>
        </a:spcAft>
        <a:defRPr kumimoji="1" sz="2800">
          <a:solidFill>
            <a:schemeClr val="tx2"/>
          </a:solidFill>
          <a:latin typeface="Tahoma" pitchFamily="34" charset="0"/>
          <a:ea typeface="ＭＳ Ｐゴシック" pitchFamily="50" charset="-128"/>
        </a:defRPr>
      </a:lvl8pPr>
      <a:lvl9pPr marL="1828800" algn="l" defTabSz="1001713" rtl="0" fontAlgn="base">
        <a:spcBef>
          <a:spcPct val="0"/>
        </a:spcBef>
        <a:spcAft>
          <a:spcPct val="0"/>
        </a:spcAft>
        <a:defRPr kumimoji="1" sz="2800">
          <a:solidFill>
            <a:schemeClr val="tx2"/>
          </a:solidFill>
          <a:latin typeface="Tahoma" pitchFamily="34" charset="0"/>
          <a:ea typeface="ＭＳ Ｐゴシック" pitchFamily="50" charset="-128"/>
        </a:defRPr>
      </a:lvl9pPr>
    </p:titleStyle>
    <p:bodyStyle>
      <a:lvl1pPr marL="374650" indent="-374650" algn="l" defTabSz="1001713" rtl="0" eaLnBrk="0" fontAlgn="base" hangingPunct="0">
        <a:spcBef>
          <a:spcPct val="20000"/>
        </a:spcBef>
        <a:spcAft>
          <a:spcPct val="0"/>
        </a:spcAft>
        <a:buClr>
          <a:schemeClr val="folHlink"/>
        </a:buClr>
        <a:buSzPct val="60000"/>
        <a:buFont typeface="Wingdings" panose="05000000000000000000" pitchFamily="2" charset="2"/>
        <a:buChar char="n"/>
        <a:defRPr kumimoji="1" sz="3600">
          <a:solidFill>
            <a:schemeClr val="tx1"/>
          </a:solidFill>
          <a:latin typeface="+mn-lt"/>
          <a:ea typeface="+mn-ea"/>
          <a:cs typeface="+mn-cs"/>
        </a:defRPr>
      </a:lvl1pPr>
      <a:lvl2pPr marL="814388" indent="-312738" algn="l" defTabSz="1001713" rtl="0" eaLnBrk="0" fontAlgn="base" hangingPunct="0">
        <a:spcBef>
          <a:spcPct val="20000"/>
        </a:spcBef>
        <a:spcAft>
          <a:spcPct val="0"/>
        </a:spcAft>
        <a:buClr>
          <a:schemeClr val="hlink"/>
        </a:buClr>
        <a:buSzPct val="55000"/>
        <a:buFont typeface="Wingdings" panose="05000000000000000000" pitchFamily="2" charset="2"/>
        <a:buChar char="n"/>
        <a:defRPr kumimoji="1" sz="3100">
          <a:solidFill>
            <a:schemeClr val="tx1"/>
          </a:solidFill>
          <a:latin typeface="+mn-lt"/>
          <a:ea typeface="+mn-ea"/>
        </a:defRPr>
      </a:lvl2pPr>
      <a:lvl3pPr marL="1254125" indent="-252413" algn="l" defTabSz="1001713" rtl="0" eaLnBrk="0" fontAlgn="base" hangingPunct="0">
        <a:spcBef>
          <a:spcPct val="20000"/>
        </a:spcBef>
        <a:spcAft>
          <a:spcPct val="0"/>
        </a:spcAft>
        <a:buClr>
          <a:schemeClr val="folHlink"/>
        </a:buClr>
        <a:buSzPct val="50000"/>
        <a:buFont typeface="Wingdings" panose="05000000000000000000" pitchFamily="2" charset="2"/>
        <a:buChar char="n"/>
        <a:defRPr kumimoji="1" sz="2600">
          <a:solidFill>
            <a:schemeClr val="tx1"/>
          </a:solidFill>
          <a:latin typeface="+mn-lt"/>
          <a:ea typeface="+mn-ea"/>
        </a:defRPr>
      </a:lvl3pPr>
      <a:lvl4pPr marL="1755775" indent="-250825" algn="l" defTabSz="1001713" rtl="0" eaLnBrk="0" fontAlgn="base" hangingPunct="0">
        <a:spcBef>
          <a:spcPct val="20000"/>
        </a:spcBef>
        <a:spcAft>
          <a:spcPct val="0"/>
        </a:spcAft>
        <a:buClr>
          <a:schemeClr val="accent2"/>
        </a:buClr>
        <a:buSzPct val="55000"/>
        <a:buFont typeface="Wingdings" panose="05000000000000000000" pitchFamily="2" charset="2"/>
        <a:buChar char="n"/>
        <a:defRPr kumimoji="1" sz="2200">
          <a:solidFill>
            <a:schemeClr val="tx1"/>
          </a:solidFill>
          <a:latin typeface="+mn-lt"/>
          <a:ea typeface="+mn-ea"/>
        </a:defRPr>
      </a:lvl4pPr>
      <a:lvl5pPr marL="2257425" indent="-250825" algn="l" defTabSz="1001713" rtl="0" eaLnBrk="0" fontAlgn="base" hangingPunct="0">
        <a:spcBef>
          <a:spcPct val="20000"/>
        </a:spcBef>
        <a:spcAft>
          <a:spcPct val="0"/>
        </a:spcAft>
        <a:buClr>
          <a:schemeClr val="accent1"/>
        </a:buClr>
        <a:buSzPct val="50000"/>
        <a:buFont typeface="Wingdings" panose="05000000000000000000" pitchFamily="2" charset="2"/>
        <a:buChar char="n"/>
        <a:defRPr kumimoji="1" sz="2200">
          <a:solidFill>
            <a:schemeClr val="tx1"/>
          </a:solidFill>
          <a:latin typeface="+mn-lt"/>
          <a:ea typeface="+mn-ea"/>
        </a:defRPr>
      </a:lvl5pPr>
      <a:lvl6pPr marL="2714625" indent="-250825" algn="l" defTabSz="1001713" rtl="0" fontAlgn="base">
        <a:spcBef>
          <a:spcPct val="20000"/>
        </a:spcBef>
        <a:spcAft>
          <a:spcPct val="0"/>
        </a:spcAft>
        <a:buClr>
          <a:schemeClr val="accent1"/>
        </a:buClr>
        <a:buSzPct val="50000"/>
        <a:buFont typeface="Wingdings" pitchFamily="2" charset="2"/>
        <a:buChar char="n"/>
        <a:defRPr kumimoji="1" sz="2200">
          <a:solidFill>
            <a:schemeClr val="tx1"/>
          </a:solidFill>
          <a:latin typeface="+mn-lt"/>
          <a:ea typeface="+mn-ea"/>
        </a:defRPr>
      </a:lvl6pPr>
      <a:lvl7pPr marL="3171825" indent="-250825" algn="l" defTabSz="1001713" rtl="0" fontAlgn="base">
        <a:spcBef>
          <a:spcPct val="20000"/>
        </a:spcBef>
        <a:spcAft>
          <a:spcPct val="0"/>
        </a:spcAft>
        <a:buClr>
          <a:schemeClr val="accent1"/>
        </a:buClr>
        <a:buSzPct val="50000"/>
        <a:buFont typeface="Wingdings" pitchFamily="2" charset="2"/>
        <a:buChar char="n"/>
        <a:defRPr kumimoji="1" sz="2200">
          <a:solidFill>
            <a:schemeClr val="tx1"/>
          </a:solidFill>
          <a:latin typeface="+mn-lt"/>
          <a:ea typeface="+mn-ea"/>
        </a:defRPr>
      </a:lvl7pPr>
      <a:lvl8pPr marL="3629025" indent="-250825" algn="l" defTabSz="1001713" rtl="0" fontAlgn="base">
        <a:spcBef>
          <a:spcPct val="20000"/>
        </a:spcBef>
        <a:spcAft>
          <a:spcPct val="0"/>
        </a:spcAft>
        <a:buClr>
          <a:schemeClr val="accent1"/>
        </a:buClr>
        <a:buSzPct val="50000"/>
        <a:buFont typeface="Wingdings" pitchFamily="2" charset="2"/>
        <a:buChar char="n"/>
        <a:defRPr kumimoji="1" sz="2200">
          <a:solidFill>
            <a:schemeClr val="tx1"/>
          </a:solidFill>
          <a:latin typeface="+mn-lt"/>
          <a:ea typeface="+mn-ea"/>
        </a:defRPr>
      </a:lvl8pPr>
      <a:lvl9pPr marL="4086225" indent="-250825" algn="l" defTabSz="1001713" rtl="0" fontAlgn="base">
        <a:spcBef>
          <a:spcPct val="20000"/>
        </a:spcBef>
        <a:spcAft>
          <a:spcPct val="0"/>
        </a:spcAft>
        <a:buClr>
          <a:schemeClr val="accent1"/>
        </a:buClr>
        <a:buSzPct val="50000"/>
        <a:buFont typeface="Wingdings" pitchFamily="2" charset="2"/>
        <a:buChar char="n"/>
        <a:defRPr kumimoji="1" sz="2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58" name="Rectangle 2"/>
          <p:cNvSpPr>
            <a:spLocks noChangeArrowheads="1"/>
          </p:cNvSpPr>
          <p:nvPr/>
        </p:nvSpPr>
        <p:spPr bwMode="ltGray">
          <a:xfrm>
            <a:off x="417513" y="304800"/>
            <a:ext cx="438150" cy="474663"/>
          </a:xfrm>
          <a:prstGeom prst="rect">
            <a:avLst/>
          </a:prstGeom>
          <a:solidFill>
            <a:schemeClr val="accent2"/>
          </a:solidFill>
          <a:ln w="9525">
            <a:noFill/>
            <a:miter lim="800000"/>
            <a:headEnd/>
            <a:tailEnd/>
          </a:ln>
          <a:effectLst/>
        </p:spPr>
        <p:txBody>
          <a:bodyPr wrap="none" lIns="100330" tIns="50165" rIns="100330" bIns="50165" anchor="ctr"/>
          <a:lstStyle/>
          <a:p>
            <a:pPr algn="ctr" defTabSz="1001713" eaLnBrk="1" hangingPunct="1">
              <a:defRPr/>
            </a:pPr>
            <a:endParaRPr lang="ja-JP" altLang="ja-JP" sz="2600">
              <a:solidFill>
                <a:srgbClr val="000000"/>
              </a:solidFill>
            </a:endParaRPr>
          </a:p>
        </p:txBody>
      </p:sp>
      <p:sp>
        <p:nvSpPr>
          <p:cNvPr id="19459" name="Rectangle 3"/>
          <p:cNvSpPr>
            <a:spLocks noChangeArrowheads="1"/>
          </p:cNvSpPr>
          <p:nvPr/>
        </p:nvSpPr>
        <p:spPr bwMode="ltGray">
          <a:xfrm>
            <a:off x="800100" y="30480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lIns="100330" tIns="50165" rIns="100330" bIns="50165" anchor="ctr"/>
          <a:lstStyle/>
          <a:p>
            <a:pPr algn="ctr" defTabSz="1001713" eaLnBrk="1" hangingPunct="1">
              <a:defRPr/>
            </a:pPr>
            <a:endParaRPr lang="ja-JP" altLang="ja-JP" sz="2600">
              <a:solidFill>
                <a:srgbClr val="000000"/>
              </a:solidFill>
            </a:endParaRPr>
          </a:p>
        </p:txBody>
      </p:sp>
      <p:sp>
        <p:nvSpPr>
          <p:cNvPr id="19460" name="Rectangle 4"/>
          <p:cNvSpPr>
            <a:spLocks noChangeArrowheads="1"/>
          </p:cNvSpPr>
          <p:nvPr/>
        </p:nvSpPr>
        <p:spPr bwMode="ltGray">
          <a:xfrm>
            <a:off x="541338" y="727075"/>
            <a:ext cx="422275" cy="474663"/>
          </a:xfrm>
          <a:prstGeom prst="rect">
            <a:avLst/>
          </a:prstGeom>
          <a:solidFill>
            <a:schemeClr val="folHlink"/>
          </a:solidFill>
          <a:ln w="9525">
            <a:noFill/>
            <a:miter lim="800000"/>
            <a:headEnd/>
            <a:tailEnd/>
          </a:ln>
          <a:effectLst/>
        </p:spPr>
        <p:txBody>
          <a:bodyPr wrap="none" lIns="100330" tIns="50165" rIns="100330" bIns="50165" anchor="ctr"/>
          <a:lstStyle/>
          <a:p>
            <a:pPr algn="ctr" defTabSz="1001713" eaLnBrk="1" hangingPunct="1">
              <a:defRPr/>
            </a:pPr>
            <a:endParaRPr lang="ja-JP" altLang="ja-JP" sz="2600">
              <a:solidFill>
                <a:srgbClr val="000000"/>
              </a:solidFill>
            </a:endParaRPr>
          </a:p>
        </p:txBody>
      </p:sp>
      <p:sp>
        <p:nvSpPr>
          <p:cNvPr id="19461" name="Rectangle 5"/>
          <p:cNvSpPr>
            <a:spLocks noChangeArrowheads="1"/>
          </p:cNvSpPr>
          <p:nvPr/>
        </p:nvSpPr>
        <p:spPr bwMode="ltGray">
          <a:xfrm>
            <a:off x="911225" y="72707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lIns="100330" tIns="50165" rIns="100330" bIns="50165" anchor="ctr"/>
          <a:lstStyle/>
          <a:p>
            <a:pPr algn="ctr" defTabSz="1001713" eaLnBrk="1" hangingPunct="1">
              <a:defRPr/>
            </a:pPr>
            <a:endParaRPr lang="ja-JP" altLang="ja-JP" sz="2600">
              <a:solidFill>
                <a:srgbClr val="000000"/>
              </a:solidFill>
            </a:endParaRPr>
          </a:p>
        </p:txBody>
      </p:sp>
      <p:sp>
        <p:nvSpPr>
          <p:cNvPr id="19462" name="Rectangle 6"/>
          <p:cNvSpPr>
            <a:spLocks noChangeArrowheads="1"/>
          </p:cNvSpPr>
          <p:nvPr/>
        </p:nvSpPr>
        <p:spPr bwMode="ltGray">
          <a:xfrm>
            <a:off x="127000" y="65405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lIns="100330" tIns="50165" rIns="100330" bIns="50165" anchor="ctr"/>
          <a:lstStyle/>
          <a:p>
            <a:pPr algn="ctr" defTabSz="1001713" eaLnBrk="1" hangingPunct="1">
              <a:defRPr/>
            </a:pPr>
            <a:endParaRPr lang="ja-JP" altLang="ja-JP" sz="2600">
              <a:solidFill>
                <a:srgbClr val="000000"/>
              </a:solidFill>
            </a:endParaRPr>
          </a:p>
        </p:txBody>
      </p:sp>
      <p:sp>
        <p:nvSpPr>
          <p:cNvPr id="19463" name="Rectangle 7"/>
          <p:cNvSpPr>
            <a:spLocks noChangeArrowheads="1"/>
          </p:cNvSpPr>
          <p:nvPr/>
        </p:nvSpPr>
        <p:spPr bwMode="gray">
          <a:xfrm>
            <a:off x="762000" y="196850"/>
            <a:ext cx="31750" cy="1052513"/>
          </a:xfrm>
          <a:prstGeom prst="rect">
            <a:avLst/>
          </a:prstGeom>
          <a:solidFill>
            <a:schemeClr val="bg2"/>
          </a:solidFill>
          <a:ln w="9525">
            <a:noFill/>
            <a:miter lim="800000"/>
            <a:headEnd/>
            <a:tailEnd/>
          </a:ln>
          <a:effectLst/>
        </p:spPr>
        <p:txBody>
          <a:bodyPr wrap="none" lIns="100330" tIns="50165" rIns="100330" bIns="50165" anchor="ctr"/>
          <a:lstStyle/>
          <a:p>
            <a:pPr algn="ctr" defTabSz="1001713" eaLnBrk="1" hangingPunct="1">
              <a:defRPr/>
            </a:pPr>
            <a:endParaRPr lang="ja-JP" altLang="ja-JP" sz="2600">
              <a:solidFill>
                <a:srgbClr val="000000"/>
              </a:solidFill>
            </a:endParaRPr>
          </a:p>
        </p:txBody>
      </p:sp>
      <p:sp>
        <p:nvSpPr>
          <p:cNvPr id="19464" name="Rectangle 8"/>
          <p:cNvSpPr>
            <a:spLocks noChangeArrowheads="1"/>
          </p:cNvSpPr>
          <p:nvPr/>
        </p:nvSpPr>
        <p:spPr bwMode="gray">
          <a:xfrm>
            <a:off x="444500" y="987425"/>
            <a:ext cx="8224838"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lIns="100330" tIns="50165" rIns="100330" bIns="50165" anchor="ctr"/>
          <a:lstStyle/>
          <a:p>
            <a:pPr algn="ctr" defTabSz="1001713" eaLnBrk="1" hangingPunct="1">
              <a:defRPr/>
            </a:pPr>
            <a:endParaRPr lang="ja-JP" altLang="ja-JP" sz="2600">
              <a:solidFill>
                <a:srgbClr val="000000"/>
              </a:solidFill>
            </a:endParaRPr>
          </a:p>
        </p:txBody>
      </p:sp>
      <p:sp>
        <p:nvSpPr>
          <p:cNvPr id="5129" name="Rectangle 9"/>
          <p:cNvSpPr>
            <a:spLocks noGrp="1" noChangeArrowheads="1"/>
          </p:cNvSpPr>
          <p:nvPr>
            <p:ph type="title"/>
          </p:nvPr>
        </p:nvSpPr>
        <p:spPr bwMode="auto">
          <a:xfrm>
            <a:off x="1446213" y="301625"/>
            <a:ext cx="7497762" cy="635000"/>
          </a:xfrm>
          <a:prstGeom prst="rect">
            <a:avLst/>
          </a:prstGeom>
          <a:noFill/>
          <a:ln w="9525">
            <a:noFill/>
            <a:miter lim="800000"/>
            <a:headEnd/>
            <a:tailEnd/>
          </a:ln>
        </p:spPr>
        <p:txBody>
          <a:bodyPr vert="horz" wrap="square" lIns="100330" tIns="50165" rIns="100330" bIns="50165" numCol="1" anchor="b" anchorCtr="0" compatLnSpc="1">
            <a:prstTxWarp prst="textNoShape">
              <a:avLst/>
            </a:prstTxWarp>
          </a:bodyPr>
          <a:lstStyle/>
          <a:p>
            <a:pPr lvl="0"/>
            <a:r>
              <a:rPr lang="ja-JP" altLang="en-US"/>
              <a:t>マスタ タイトルの書式設定</a:t>
            </a:r>
          </a:p>
        </p:txBody>
      </p:sp>
      <p:sp>
        <p:nvSpPr>
          <p:cNvPr id="5130" name="Rectangle 10"/>
          <p:cNvSpPr>
            <a:spLocks noGrp="1" noChangeArrowheads="1"/>
          </p:cNvSpPr>
          <p:nvPr>
            <p:ph type="body" idx="1"/>
          </p:nvPr>
        </p:nvSpPr>
        <p:spPr bwMode="auto">
          <a:xfrm>
            <a:off x="809625" y="1462088"/>
            <a:ext cx="8334375" cy="4678362"/>
          </a:xfrm>
          <a:prstGeom prst="rect">
            <a:avLst/>
          </a:prstGeom>
          <a:noFill/>
          <a:ln w="9525">
            <a:noFill/>
            <a:miter lim="800000"/>
            <a:headEnd/>
            <a:tailEnd/>
          </a:ln>
        </p:spPr>
        <p:txBody>
          <a:bodyPr vert="horz" wrap="square" lIns="100330" tIns="50165" rIns="100330" bIns="5016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946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100330" tIns="50165" rIns="100330" bIns="50165" numCol="1" anchor="b" anchorCtr="0" compatLnSpc="1">
            <a:prstTxWarp prst="textNoShape">
              <a:avLst/>
            </a:prstTxWarp>
          </a:bodyPr>
          <a:lstStyle>
            <a:lvl1pPr>
              <a:defRPr kumimoji="0" sz="1600">
                <a:ea typeface="ＭＳ Ｐゴシック" charset="-128"/>
              </a:defRPr>
            </a:lvl1pPr>
          </a:lstStyle>
          <a:p>
            <a:pPr eaLnBrk="1" hangingPunct="1">
              <a:defRPr/>
            </a:pPr>
            <a:endParaRPr lang="en-US" altLang="ja-JP" dirty="0">
              <a:solidFill>
                <a:srgbClr val="000000"/>
              </a:solidFill>
            </a:endParaRPr>
          </a:p>
        </p:txBody>
      </p:sp>
      <p:sp>
        <p:nvSpPr>
          <p:cNvPr id="1946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100330" tIns="50165" rIns="100330" bIns="50165" numCol="1" anchor="b" anchorCtr="0" compatLnSpc="1">
            <a:prstTxWarp prst="textNoShape">
              <a:avLst/>
            </a:prstTxWarp>
          </a:bodyPr>
          <a:lstStyle>
            <a:lvl1pPr algn="ctr">
              <a:defRPr kumimoji="0" sz="1600">
                <a:ea typeface="ＭＳ Ｐゴシック" charset="-128"/>
              </a:defRPr>
            </a:lvl1pPr>
          </a:lstStyle>
          <a:p>
            <a:pPr eaLnBrk="1" hangingPunct="1">
              <a:defRPr/>
            </a:pPr>
            <a:endParaRPr lang="en-US" altLang="ja-JP" dirty="0">
              <a:solidFill>
                <a:srgbClr val="000000"/>
              </a:solidFill>
            </a:endParaRPr>
          </a:p>
        </p:txBody>
      </p:sp>
      <p:sp>
        <p:nvSpPr>
          <p:cNvPr id="14" name="Rectangle 13"/>
          <p:cNvSpPr>
            <a:spLocks noGrp="1" noChangeArrowheads="1"/>
          </p:cNvSpPr>
          <p:nvPr>
            <p:ph type="sldNum" sz="quarter" idx="4"/>
          </p:nvPr>
        </p:nvSpPr>
        <p:spPr bwMode="auto">
          <a:xfrm>
            <a:off x="8641080" y="6634480"/>
            <a:ext cx="502920" cy="223520"/>
          </a:xfrm>
          <a:prstGeom prst="rect">
            <a:avLst/>
          </a:prstGeom>
          <a:noFill/>
          <a:ln w="9525">
            <a:noFill/>
            <a:miter lim="800000"/>
            <a:headEnd/>
            <a:tailEnd/>
          </a:ln>
          <a:effectLst/>
        </p:spPr>
        <p:txBody>
          <a:bodyPr vert="horz" wrap="square" lIns="100330" tIns="50165" rIns="100330" bIns="50165" numCol="1" anchor="b" anchorCtr="0" compatLnSpc="1">
            <a:prstTxWarp prst="textNoShape">
              <a:avLst/>
            </a:prstTxWarp>
          </a:bodyPr>
          <a:lstStyle>
            <a:lvl1pPr algn="r" eaLnBrk="1" hangingPunct="1">
              <a:defRPr kumimoji="0" sz="1200" smtClean="0"/>
            </a:lvl1pPr>
          </a:lstStyle>
          <a:p>
            <a:pPr>
              <a:defRPr/>
            </a:pPr>
            <a:fld id="{6CD8A197-0E7D-4669-95F7-598C623A02BD}" type="slidenum">
              <a:rPr lang="en-US" altLang="ja-JP" smtClean="0"/>
              <a:pPr>
                <a:defRPr/>
              </a:pPr>
              <a:t>‹#›</a:t>
            </a:fld>
            <a:endParaRPr lang="en-US" altLang="ja-JP" dirty="0"/>
          </a:p>
        </p:txBody>
      </p:sp>
    </p:spTree>
    <p:extLst>
      <p:ext uri="{BB962C8B-B14F-4D97-AF65-F5344CB8AC3E}">
        <p14:creationId xmlns:p14="http://schemas.microsoft.com/office/powerpoint/2010/main" val="2265934162"/>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 id="2147483978" r:id="rId16"/>
  </p:sldLayoutIdLst>
  <p:txStyles>
    <p:titleStyle>
      <a:lvl1pPr algn="l" defTabSz="1001713" rtl="0" eaLnBrk="0" fontAlgn="base" hangingPunct="0">
        <a:spcBef>
          <a:spcPct val="0"/>
        </a:spcBef>
        <a:spcAft>
          <a:spcPct val="0"/>
        </a:spcAft>
        <a:defRPr kumimoji="1" sz="4800">
          <a:solidFill>
            <a:schemeClr val="tx2"/>
          </a:solidFill>
          <a:latin typeface="+mj-lt"/>
          <a:ea typeface="+mj-ea"/>
          <a:cs typeface="+mj-cs"/>
        </a:defRPr>
      </a:lvl1pPr>
      <a:lvl2pPr algn="l" defTabSz="1001713" rtl="0" eaLnBrk="0" fontAlgn="base" hangingPunct="0">
        <a:spcBef>
          <a:spcPct val="0"/>
        </a:spcBef>
        <a:spcAft>
          <a:spcPct val="0"/>
        </a:spcAft>
        <a:defRPr kumimoji="1" sz="4800">
          <a:solidFill>
            <a:schemeClr val="tx2"/>
          </a:solidFill>
          <a:latin typeface="Tahoma" pitchFamily="34" charset="0"/>
          <a:ea typeface="ＭＳ Ｐゴシック" pitchFamily="50" charset="-128"/>
        </a:defRPr>
      </a:lvl2pPr>
      <a:lvl3pPr algn="l" defTabSz="1001713" rtl="0" eaLnBrk="0" fontAlgn="base" hangingPunct="0">
        <a:spcBef>
          <a:spcPct val="0"/>
        </a:spcBef>
        <a:spcAft>
          <a:spcPct val="0"/>
        </a:spcAft>
        <a:defRPr kumimoji="1" sz="4800">
          <a:solidFill>
            <a:schemeClr val="tx2"/>
          </a:solidFill>
          <a:latin typeface="Tahoma" pitchFamily="34" charset="0"/>
          <a:ea typeface="ＭＳ Ｐゴシック" pitchFamily="50" charset="-128"/>
        </a:defRPr>
      </a:lvl3pPr>
      <a:lvl4pPr algn="l" defTabSz="1001713" rtl="0" eaLnBrk="0" fontAlgn="base" hangingPunct="0">
        <a:spcBef>
          <a:spcPct val="0"/>
        </a:spcBef>
        <a:spcAft>
          <a:spcPct val="0"/>
        </a:spcAft>
        <a:defRPr kumimoji="1" sz="4800">
          <a:solidFill>
            <a:schemeClr val="tx2"/>
          </a:solidFill>
          <a:latin typeface="Tahoma" pitchFamily="34" charset="0"/>
          <a:ea typeface="ＭＳ Ｐゴシック" pitchFamily="50" charset="-128"/>
        </a:defRPr>
      </a:lvl4pPr>
      <a:lvl5pPr algn="l" defTabSz="1001713" rtl="0" eaLnBrk="0" fontAlgn="base" hangingPunct="0">
        <a:spcBef>
          <a:spcPct val="0"/>
        </a:spcBef>
        <a:spcAft>
          <a:spcPct val="0"/>
        </a:spcAft>
        <a:defRPr kumimoji="1" sz="4800">
          <a:solidFill>
            <a:schemeClr val="tx2"/>
          </a:solidFill>
          <a:latin typeface="Tahoma" pitchFamily="34" charset="0"/>
          <a:ea typeface="ＭＳ Ｐゴシック" pitchFamily="50" charset="-128"/>
        </a:defRPr>
      </a:lvl5pPr>
      <a:lvl6pPr marL="457200" algn="l" defTabSz="1001713" rtl="0" fontAlgn="base">
        <a:spcBef>
          <a:spcPct val="0"/>
        </a:spcBef>
        <a:spcAft>
          <a:spcPct val="0"/>
        </a:spcAft>
        <a:defRPr kumimoji="1" sz="4800">
          <a:solidFill>
            <a:schemeClr val="tx2"/>
          </a:solidFill>
          <a:latin typeface="Tahoma" pitchFamily="34" charset="0"/>
          <a:ea typeface="ＭＳ Ｐゴシック" pitchFamily="50" charset="-128"/>
        </a:defRPr>
      </a:lvl6pPr>
      <a:lvl7pPr marL="914400" algn="l" defTabSz="1001713" rtl="0" fontAlgn="base">
        <a:spcBef>
          <a:spcPct val="0"/>
        </a:spcBef>
        <a:spcAft>
          <a:spcPct val="0"/>
        </a:spcAft>
        <a:defRPr kumimoji="1" sz="4800">
          <a:solidFill>
            <a:schemeClr val="tx2"/>
          </a:solidFill>
          <a:latin typeface="Tahoma" pitchFamily="34" charset="0"/>
          <a:ea typeface="ＭＳ Ｐゴシック" pitchFamily="50" charset="-128"/>
        </a:defRPr>
      </a:lvl7pPr>
      <a:lvl8pPr marL="1371600" algn="l" defTabSz="1001713" rtl="0" fontAlgn="base">
        <a:spcBef>
          <a:spcPct val="0"/>
        </a:spcBef>
        <a:spcAft>
          <a:spcPct val="0"/>
        </a:spcAft>
        <a:defRPr kumimoji="1" sz="4800">
          <a:solidFill>
            <a:schemeClr val="tx2"/>
          </a:solidFill>
          <a:latin typeface="Tahoma" pitchFamily="34" charset="0"/>
          <a:ea typeface="ＭＳ Ｐゴシック" pitchFamily="50" charset="-128"/>
        </a:defRPr>
      </a:lvl8pPr>
      <a:lvl9pPr marL="1828800" algn="l" defTabSz="1001713" rtl="0" fontAlgn="base">
        <a:spcBef>
          <a:spcPct val="0"/>
        </a:spcBef>
        <a:spcAft>
          <a:spcPct val="0"/>
        </a:spcAft>
        <a:defRPr kumimoji="1" sz="4800">
          <a:solidFill>
            <a:schemeClr val="tx2"/>
          </a:solidFill>
          <a:latin typeface="Tahoma" pitchFamily="34" charset="0"/>
          <a:ea typeface="ＭＳ Ｐゴシック" pitchFamily="50" charset="-128"/>
        </a:defRPr>
      </a:lvl9pPr>
    </p:titleStyle>
    <p:bodyStyle>
      <a:lvl1pPr marL="374650" indent="-374650" algn="l" defTabSz="1001713" rtl="0" eaLnBrk="0" fontAlgn="base" hangingPunct="0">
        <a:spcBef>
          <a:spcPct val="20000"/>
        </a:spcBef>
        <a:spcAft>
          <a:spcPct val="0"/>
        </a:spcAft>
        <a:buClr>
          <a:schemeClr val="folHlink"/>
        </a:buClr>
        <a:buSzPct val="60000"/>
        <a:buFont typeface="Wingdings" pitchFamily="2" charset="2"/>
        <a:buChar char="n"/>
        <a:defRPr kumimoji="1" sz="3600">
          <a:solidFill>
            <a:schemeClr val="tx1"/>
          </a:solidFill>
          <a:latin typeface="+mn-lt"/>
          <a:ea typeface="+mn-ea"/>
          <a:cs typeface="+mn-cs"/>
        </a:defRPr>
      </a:lvl1pPr>
      <a:lvl2pPr marL="814388" indent="-312738" algn="l" defTabSz="1001713" rtl="0" eaLnBrk="0" fontAlgn="base" hangingPunct="0">
        <a:spcBef>
          <a:spcPct val="20000"/>
        </a:spcBef>
        <a:spcAft>
          <a:spcPct val="0"/>
        </a:spcAft>
        <a:buClr>
          <a:schemeClr val="hlink"/>
        </a:buClr>
        <a:buSzPct val="55000"/>
        <a:buFont typeface="Wingdings" pitchFamily="2" charset="2"/>
        <a:buChar char="n"/>
        <a:defRPr kumimoji="1" sz="3100">
          <a:solidFill>
            <a:schemeClr val="tx1"/>
          </a:solidFill>
          <a:latin typeface="+mn-lt"/>
          <a:ea typeface="+mn-ea"/>
        </a:defRPr>
      </a:lvl2pPr>
      <a:lvl3pPr marL="1254125" indent="-252413" algn="l" defTabSz="1001713" rtl="0" eaLnBrk="0" fontAlgn="base" hangingPunct="0">
        <a:spcBef>
          <a:spcPct val="20000"/>
        </a:spcBef>
        <a:spcAft>
          <a:spcPct val="0"/>
        </a:spcAft>
        <a:buClr>
          <a:schemeClr val="folHlink"/>
        </a:buClr>
        <a:buSzPct val="50000"/>
        <a:buFont typeface="Wingdings" pitchFamily="2" charset="2"/>
        <a:buChar char="n"/>
        <a:defRPr kumimoji="1" sz="2600">
          <a:solidFill>
            <a:schemeClr val="tx1"/>
          </a:solidFill>
          <a:latin typeface="+mn-lt"/>
          <a:ea typeface="+mn-ea"/>
        </a:defRPr>
      </a:lvl3pPr>
      <a:lvl4pPr marL="1755775" indent="-250825" algn="l" defTabSz="1001713" rtl="0" eaLnBrk="0" fontAlgn="base" hangingPunct="0">
        <a:spcBef>
          <a:spcPct val="20000"/>
        </a:spcBef>
        <a:spcAft>
          <a:spcPct val="0"/>
        </a:spcAft>
        <a:buClr>
          <a:schemeClr val="accent2"/>
        </a:buClr>
        <a:buSzPct val="55000"/>
        <a:buFont typeface="Wingdings" pitchFamily="2" charset="2"/>
        <a:buChar char="n"/>
        <a:defRPr kumimoji="1" sz="2200">
          <a:solidFill>
            <a:schemeClr val="tx1"/>
          </a:solidFill>
          <a:latin typeface="+mn-lt"/>
          <a:ea typeface="+mn-ea"/>
        </a:defRPr>
      </a:lvl4pPr>
      <a:lvl5pPr marL="2257425" indent="-250825" algn="l" defTabSz="1001713" rtl="0" eaLnBrk="0" fontAlgn="base" hangingPunct="0">
        <a:spcBef>
          <a:spcPct val="20000"/>
        </a:spcBef>
        <a:spcAft>
          <a:spcPct val="0"/>
        </a:spcAft>
        <a:buClr>
          <a:schemeClr val="accent1"/>
        </a:buClr>
        <a:buSzPct val="50000"/>
        <a:buFont typeface="Wingdings" pitchFamily="2" charset="2"/>
        <a:buChar char="n"/>
        <a:defRPr kumimoji="1" sz="2200">
          <a:solidFill>
            <a:schemeClr val="tx1"/>
          </a:solidFill>
          <a:latin typeface="+mn-lt"/>
          <a:ea typeface="+mn-ea"/>
        </a:defRPr>
      </a:lvl5pPr>
      <a:lvl6pPr marL="2714625" indent="-250825" algn="l" defTabSz="1001713" rtl="0" fontAlgn="base">
        <a:spcBef>
          <a:spcPct val="20000"/>
        </a:spcBef>
        <a:spcAft>
          <a:spcPct val="0"/>
        </a:spcAft>
        <a:buClr>
          <a:schemeClr val="accent1"/>
        </a:buClr>
        <a:buSzPct val="50000"/>
        <a:buFont typeface="Wingdings" pitchFamily="2" charset="2"/>
        <a:buChar char="n"/>
        <a:defRPr kumimoji="1" sz="2200">
          <a:solidFill>
            <a:schemeClr val="tx1"/>
          </a:solidFill>
          <a:latin typeface="+mn-lt"/>
          <a:ea typeface="+mn-ea"/>
        </a:defRPr>
      </a:lvl6pPr>
      <a:lvl7pPr marL="3171825" indent="-250825" algn="l" defTabSz="1001713" rtl="0" fontAlgn="base">
        <a:spcBef>
          <a:spcPct val="20000"/>
        </a:spcBef>
        <a:spcAft>
          <a:spcPct val="0"/>
        </a:spcAft>
        <a:buClr>
          <a:schemeClr val="accent1"/>
        </a:buClr>
        <a:buSzPct val="50000"/>
        <a:buFont typeface="Wingdings" pitchFamily="2" charset="2"/>
        <a:buChar char="n"/>
        <a:defRPr kumimoji="1" sz="2200">
          <a:solidFill>
            <a:schemeClr val="tx1"/>
          </a:solidFill>
          <a:latin typeface="+mn-lt"/>
          <a:ea typeface="+mn-ea"/>
        </a:defRPr>
      </a:lvl7pPr>
      <a:lvl8pPr marL="3629025" indent="-250825" algn="l" defTabSz="1001713" rtl="0" fontAlgn="base">
        <a:spcBef>
          <a:spcPct val="20000"/>
        </a:spcBef>
        <a:spcAft>
          <a:spcPct val="0"/>
        </a:spcAft>
        <a:buClr>
          <a:schemeClr val="accent1"/>
        </a:buClr>
        <a:buSzPct val="50000"/>
        <a:buFont typeface="Wingdings" pitchFamily="2" charset="2"/>
        <a:buChar char="n"/>
        <a:defRPr kumimoji="1" sz="2200">
          <a:solidFill>
            <a:schemeClr val="tx1"/>
          </a:solidFill>
          <a:latin typeface="+mn-lt"/>
          <a:ea typeface="+mn-ea"/>
        </a:defRPr>
      </a:lvl8pPr>
      <a:lvl9pPr marL="4086225" indent="-250825" algn="l" defTabSz="1001713" rtl="0" fontAlgn="base">
        <a:spcBef>
          <a:spcPct val="20000"/>
        </a:spcBef>
        <a:spcAft>
          <a:spcPct val="0"/>
        </a:spcAft>
        <a:buClr>
          <a:schemeClr val="accent1"/>
        </a:buClr>
        <a:buSzPct val="50000"/>
        <a:buFont typeface="Wingdings" pitchFamily="2" charset="2"/>
        <a:buChar char="n"/>
        <a:defRPr kumimoji="1" sz="2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F8407-5B99-4AB6-8334-156E1280C88C}" type="datetimeFigureOut">
              <a:rPr kumimoji="1" lang="ja-JP" altLang="en-US" smtClean="0"/>
              <a:t>2024/7/16</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2784592126"/>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1038" name="Rectangle 14"/>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600">
                <a:solidFill>
                  <a:schemeClr val="tx1"/>
                </a:solidFill>
                <a:latin typeface="ＭＳ ゴシック" pitchFamily="49" charset="-128"/>
                <a:ea typeface="ＭＳ ゴシック" pitchFamily="49" charset="-128"/>
              </a:defRPr>
            </a:lvl1pPr>
          </a:lstStyle>
          <a:p>
            <a:fld id="{8C2DA655-3F5E-466F-B9EB-A83A28D73E3E}" type="slidenum">
              <a:rPr lang="en-US" altLang="ja-JP"/>
              <a:pPr/>
              <a:t>‹#›</a:t>
            </a:fld>
            <a:endParaRPr lang="en-US" altLang="ja-JP" dirty="0"/>
          </a:p>
        </p:txBody>
      </p:sp>
    </p:spTree>
    <p:extLst>
      <p:ext uri="{BB962C8B-B14F-4D97-AF65-F5344CB8AC3E}">
        <p14:creationId xmlns:p14="http://schemas.microsoft.com/office/powerpoint/2010/main" val="3931847844"/>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charset="-128"/>
        </a:defRPr>
      </a:lvl2pPr>
      <a:lvl3pPr algn="ctr" rtl="0" fontAlgn="base">
        <a:spcBef>
          <a:spcPct val="0"/>
        </a:spcBef>
        <a:spcAft>
          <a:spcPct val="0"/>
        </a:spcAft>
        <a:defRPr kumimoji="1" sz="4400">
          <a:solidFill>
            <a:schemeClr val="tx2"/>
          </a:solidFill>
          <a:latin typeface="Times New Roman" pitchFamily="18" charset="0"/>
          <a:ea typeface="ＭＳ Ｐゴシック" charset="-128"/>
        </a:defRPr>
      </a:lvl3pPr>
      <a:lvl4pPr algn="ctr" rtl="0" fontAlgn="base">
        <a:spcBef>
          <a:spcPct val="0"/>
        </a:spcBef>
        <a:spcAft>
          <a:spcPct val="0"/>
        </a:spcAft>
        <a:defRPr kumimoji="1" sz="4400">
          <a:solidFill>
            <a:schemeClr val="tx2"/>
          </a:solidFill>
          <a:latin typeface="Times New Roman" pitchFamily="18" charset="0"/>
          <a:ea typeface="ＭＳ Ｐゴシック" charset="-128"/>
        </a:defRPr>
      </a:lvl4pPr>
      <a:lvl5pPr algn="ctr" rtl="0" fontAlgn="base">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4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3" Type="http://schemas.openxmlformats.org/officeDocument/2006/relationships/hyperlink" Target="http://shakai-senmon-i.umin.jp/wordpress/wp-content/uploads/%E5%B0%82%E9%96%80%E5%8C%BB%E7%94%A8%E7%94%B3%E8%AB%8B%E6%9B%B8%E9%A1%9E%EF%BC%88%E7%AC%AC2%E3%83%BB3%E5%8F%B7%E6%A7%98%E5%BC%8F%EF%BC%89Ver.2.xlsx" TargetMode="External"/><Relationship Id="rId2" Type="http://schemas.openxmlformats.org/officeDocument/2006/relationships/hyperlink" Target="https://asas-sys.jp/seminar/register/4259c5cbf3fc6e54bfe36ad711ce9bf06b6327db" TargetMode="External"/><Relationship Id="rId1" Type="http://schemas.openxmlformats.org/officeDocument/2006/relationships/slideLayout" Target="../slideLayouts/slideLayout47.xml"/><Relationship Id="rId5" Type="http://schemas.openxmlformats.org/officeDocument/2006/relationships/hyperlink" Target="http://shakai-senmon-i.umin.jp/wordpress/wp-content/uploads/%E5%B0%82%E9%96%80%E5%8C%BB%E2%86%92%E6%8C%87%E5%B0%8E%E5%8C%BB%E7%94%A8%E7%94%B3%E8%AB%8B%E6%9B%B8%E9%A1%9E%EF%BC%88%E7%AC%AC2%E3%83%BB3%E5%8F%B7%E6%A7%98%E5%BC%8F%EF%BC%89Ver.2.xlsx" TargetMode="External"/><Relationship Id="rId4" Type="http://schemas.openxmlformats.org/officeDocument/2006/relationships/hyperlink" Target="http://shakai-senmon-i.umin.jp/wordpress/wp-content/uploads/%E6%8C%87%E5%B0%8E%E5%8C%BB%E7%94%A8%E7%94%B3%E8%AB%8B%E6%9B%B8%E9%A1%9E%EF%BC%88%E7%AC%AC2%E3%83%BB3%E5%8F%B7%E6%A7%98%E5%BC%8F%EF%BC%89Ver.2.xlsx"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3" Type="http://schemas.openxmlformats.org/officeDocument/2006/relationships/hyperlink" Target="http://shakai-senmon-i.umin.jp/specialist/memberpage/" TargetMode="External"/><Relationship Id="rId2" Type="http://schemas.openxmlformats.org/officeDocument/2006/relationships/hyperlink" Target="https://asas-sys.jp/seminar/register/4259c5cbf3fc6e54bfe36ad711ce9bf06b6327db" TargetMode="External"/><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2" Type="http://schemas.openxmlformats.org/officeDocument/2006/relationships/hyperlink" Target="http://shakai-senmon-i.umin.jp/wordpress/wp-content/uploads/%E6%9B%B4%E6%96%B0%E5%BB%B6%E9%95%B7%E5%B1%8A.docx" TargetMode="External"/><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0.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7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20.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pPr algn="ctr"/>
            <a:r>
              <a:rPr lang="zh-CN" altLang="en-US" sz="3600" b="1" dirty="0"/>
              <a:t>社会医学系専門医制度</a:t>
            </a:r>
            <a:br>
              <a:rPr lang="zh-CN" altLang="en-US" sz="3600" b="1" dirty="0"/>
            </a:br>
            <a:r>
              <a:rPr lang="ja-JP" altLang="en-US" sz="3600" b="1" dirty="0"/>
              <a:t>説 明 資 料</a:t>
            </a:r>
            <a:endParaRPr kumimoji="1" lang="ja-JP" altLang="en-US" sz="2800" b="1" dirty="0"/>
          </a:p>
        </p:txBody>
      </p:sp>
      <p:sp>
        <p:nvSpPr>
          <p:cNvPr id="5" name="サブタイトル 4"/>
          <p:cNvSpPr>
            <a:spLocks noGrp="1"/>
          </p:cNvSpPr>
          <p:nvPr>
            <p:ph type="subTitle" idx="1"/>
          </p:nvPr>
        </p:nvSpPr>
        <p:spPr>
          <a:xfrm>
            <a:off x="4865205" y="6148137"/>
            <a:ext cx="4161564" cy="499526"/>
          </a:xfrm>
        </p:spPr>
        <p:txBody>
          <a:bodyPr/>
          <a:lstStyle/>
          <a:p>
            <a:pPr algn="l"/>
            <a:r>
              <a:rPr kumimoji="1" lang="ja-JP" altLang="en-US" sz="1600" dirty="0"/>
              <a:t>専門医・指導医認定委員会作成</a:t>
            </a:r>
            <a:r>
              <a:rPr kumimoji="1" lang="en-US" altLang="ja-JP" sz="1600" dirty="0"/>
              <a:t>_2024</a:t>
            </a:r>
            <a:r>
              <a:rPr kumimoji="1" lang="ja-JP" altLang="en-US" sz="1600" dirty="0"/>
              <a:t>年度版</a:t>
            </a:r>
            <a:endParaRPr kumimoji="1" lang="en-US" altLang="ja-JP" sz="1600" dirty="0"/>
          </a:p>
          <a:p>
            <a:pPr algn="l"/>
            <a:r>
              <a:rPr lang="ja-JP" altLang="en-US" sz="1600" dirty="0">
                <a:solidFill>
                  <a:srgbClr val="FF0000"/>
                </a:solidFill>
              </a:rPr>
              <a:t>（</a:t>
            </a:r>
            <a:r>
              <a:rPr lang="en-US" altLang="ja-JP" sz="1600" dirty="0">
                <a:solidFill>
                  <a:srgbClr val="FF0000"/>
                </a:solidFill>
              </a:rPr>
              <a:t>2024</a:t>
            </a:r>
            <a:r>
              <a:rPr lang="ja-JP" altLang="en-US" sz="1600" dirty="0">
                <a:solidFill>
                  <a:srgbClr val="FF0000"/>
                </a:solidFill>
              </a:rPr>
              <a:t>年</a:t>
            </a:r>
            <a:r>
              <a:rPr lang="en-US" altLang="ja-JP" sz="1600" dirty="0">
                <a:solidFill>
                  <a:srgbClr val="FF0000"/>
                </a:solidFill>
              </a:rPr>
              <a:t>7</a:t>
            </a:r>
            <a:r>
              <a:rPr lang="ja-JP" altLang="en-US" sz="1600" dirty="0">
                <a:solidFill>
                  <a:srgbClr val="FF0000"/>
                </a:solidFill>
              </a:rPr>
              <a:t>月現在の情報</a:t>
            </a:r>
            <a:r>
              <a:rPr lang="ja-JP" altLang="en-US" sz="1600" dirty="0"/>
              <a:t>）</a:t>
            </a:r>
            <a:endParaRPr kumimoji="1" lang="en-US" altLang="ja-JP" sz="1600" dirty="0"/>
          </a:p>
        </p:txBody>
      </p:sp>
      <p:pic>
        <p:nvPicPr>
          <p:cNvPr id="2" name="図 1"/>
          <p:cNvPicPr>
            <a:picLocks noChangeAspect="1"/>
          </p:cNvPicPr>
          <p:nvPr/>
        </p:nvPicPr>
        <p:blipFill>
          <a:blip r:embed="rId2"/>
          <a:stretch>
            <a:fillRect/>
          </a:stretch>
        </p:blipFill>
        <p:spPr>
          <a:xfrm>
            <a:off x="4562271" y="5795511"/>
            <a:ext cx="4309355" cy="265078"/>
          </a:xfrm>
          <a:prstGeom prst="rect">
            <a:avLst/>
          </a:prstGeom>
        </p:spPr>
      </p:pic>
    </p:spTree>
    <p:extLst>
      <p:ext uri="{BB962C8B-B14F-4D97-AF65-F5344CB8AC3E}">
        <p14:creationId xmlns:p14="http://schemas.microsoft.com/office/powerpoint/2010/main" val="2704916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88640"/>
            <a:ext cx="8640960" cy="720080"/>
          </a:xfrm>
        </p:spPr>
        <p:txBody>
          <a:bodyPr>
            <a:noAutofit/>
          </a:bodyPr>
          <a:lstStyle/>
          <a:p>
            <a:r>
              <a:rPr lang="ja-JP" altLang="en-US" sz="4000" b="1" dirty="0">
                <a:latin typeface="+mj-ea"/>
              </a:rPr>
              <a:t>専門医・指導医・更新制度など</a:t>
            </a:r>
            <a:endParaRPr kumimoji="1" lang="ja-JP" altLang="en-US" sz="4000" b="1" dirty="0">
              <a:latin typeface="+mj-ea"/>
            </a:endParaRPr>
          </a:p>
        </p:txBody>
      </p:sp>
      <p:sp>
        <p:nvSpPr>
          <p:cNvPr id="3" name="コンテンツ プレースホルダー 2"/>
          <p:cNvSpPr>
            <a:spLocks noGrp="1"/>
          </p:cNvSpPr>
          <p:nvPr>
            <p:ph sz="half" idx="1"/>
          </p:nvPr>
        </p:nvSpPr>
        <p:spPr>
          <a:xfrm>
            <a:off x="179512" y="1189285"/>
            <a:ext cx="8712968" cy="5048027"/>
          </a:xfrm>
        </p:spPr>
        <p:txBody>
          <a:bodyPr>
            <a:normAutofit/>
          </a:bodyPr>
          <a:lstStyle/>
          <a:p>
            <a:pPr marL="0" indent="0">
              <a:spcBef>
                <a:spcPts val="600"/>
              </a:spcBef>
              <a:spcAft>
                <a:spcPts val="0"/>
              </a:spcAft>
              <a:buNone/>
            </a:pPr>
            <a:r>
              <a:rPr kumimoji="1" lang="ja-JP" altLang="en-US" sz="2400" b="1" dirty="0">
                <a:latin typeface="HG丸ｺﾞｼｯｸM-PRO" panose="020F0600000000000000" pitchFamily="50" charset="-128"/>
                <a:ea typeface="HG丸ｺﾞｼｯｸM-PRO" panose="020F0600000000000000" pitchFamily="50" charset="-128"/>
              </a:rPr>
              <a:t>○指導医</a:t>
            </a:r>
            <a:endParaRPr kumimoji="1" lang="en-US" altLang="ja-JP" sz="2400" b="1"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・指導医研修の受講が必要（本日の指導医講習会です）</a:t>
            </a:r>
            <a:endParaRPr kumimoji="1" lang="en-US" altLang="ja-JP" sz="2400" b="1"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kumimoji="1" lang="ja-JP" altLang="en-US" sz="2400" dirty="0">
                <a:latin typeface="HG丸ｺﾞｼｯｸM-PRO" panose="020F0600000000000000" pitchFamily="50" charset="-128"/>
                <a:ea typeface="HG丸ｺﾞｼｯｸM-PRO" panose="020F0600000000000000" pitchFamily="50" charset="-128"/>
              </a:rPr>
              <a:t>　指導医要件</a:t>
            </a:r>
            <a:r>
              <a:rPr lang="ja-JP" altLang="en-US" sz="2400" dirty="0">
                <a:latin typeface="HG丸ｺﾞｼｯｸM-PRO" panose="020F0600000000000000" pitchFamily="50" charset="-128"/>
                <a:ea typeface="HG丸ｺﾞｼｯｸM-PRO" panose="020F0600000000000000" pitchFamily="50" charset="-128"/>
              </a:rPr>
              <a:t>　＋　指導医研修　＝　制度上の指導資格</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kumimoji="1" lang="ja-JP" altLang="en-US" sz="2400" dirty="0">
                <a:latin typeface="HG丸ｺﾞｼｯｸM-PRO" panose="020F0600000000000000" pitchFamily="50" charset="-128"/>
                <a:ea typeface="HG丸ｺﾞｼｯｸM-PRO" panose="020F0600000000000000" pitchFamily="50" charset="-128"/>
              </a:rPr>
              <a:t>担当指導医</a:t>
            </a:r>
            <a:r>
              <a:rPr lang="ja-JP" altLang="en-US" sz="2400" dirty="0">
                <a:latin typeface="HG丸ｺﾞｼｯｸM-PRO" panose="020F0600000000000000" pitchFamily="50" charset="-128"/>
                <a:ea typeface="HG丸ｺﾞｼｯｸM-PRO" panose="020F0600000000000000" pitchFamily="50" charset="-128"/>
              </a:rPr>
              <a:t>：</a:t>
            </a:r>
            <a:r>
              <a:rPr kumimoji="1" lang="ja-JP" altLang="en-US" sz="2400" dirty="0">
                <a:latin typeface="HG丸ｺﾞｼｯｸM-PRO" panose="020F0600000000000000" pitchFamily="50" charset="-128"/>
                <a:ea typeface="HG丸ｺﾞｼｯｸM-PRO" panose="020F0600000000000000" pitchFamily="50" charset="-128"/>
              </a:rPr>
              <a:t>専攻医の研修全体の指導医</a:t>
            </a:r>
            <a:endParaRPr kumimoji="1" lang="en-US" altLang="ja-JP" sz="240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要素指導医：副分野など特定要素の指導医</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○更新制度</a:t>
            </a:r>
            <a:endParaRPr lang="en-US" altLang="ja-JP" sz="2400" b="1"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専門医・指導医ともに５年間ごとに更新</a:t>
            </a:r>
            <a:r>
              <a:rPr lang="ja-JP" altLang="en-US" sz="2400" dirty="0">
                <a:latin typeface="HG丸ｺﾞｼｯｸM-PRO" panose="020F0600000000000000" pitchFamily="50" charset="-128"/>
                <a:ea typeface="HG丸ｺﾞｼｯｸM-PRO" panose="020F0600000000000000" pitchFamily="50" charset="-128"/>
              </a:rPr>
              <a:t>が必要</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○その他</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・１人の指導医が担当する専攻医は原則５名以内</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・専攻医数は研修施設群全体で在籍する指導医数の３倍以内</a:t>
            </a:r>
          </a:p>
        </p:txBody>
      </p:sp>
      <p:pic>
        <p:nvPicPr>
          <p:cNvPr id="4" name="図 3"/>
          <p:cNvPicPr>
            <a:picLocks noChangeAspect="1"/>
          </p:cNvPicPr>
          <p:nvPr/>
        </p:nvPicPr>
        <p:blipFill>
          <a:blip r:embed="rId2"/>
          <a:stretch>
            <a:fillRect/>
          </a:stretch>
        </p:blipFill>
        <p:spPr>
          <a:xfrm>
            <a:off x="4562270" y="6359391"/>
            <a:ext cx="4309355" cy="265078"/>
          </a:xfrm>
          <a:prstGeom prst="rect">
            <a:avLst/>
          </a:prstGeom>
        </p:spPr>
      </p:pic>
    </p:spTree>
    <p:extLst>
      <p:ext uri="{BB962C8B-B14F-4D97-AF65-F5344CB8AC3E}">
        <p14:creationId xmlns:p14="http://schemas.microsoft.com/office/powerpoint/2010/main" val="422410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60648"/>
            <a:ext cx="8640960" cy="720080"/>
          </a:xfrm>
          <a:prstGeom prst="rect">
            <a:avLst/>
          </a:prstGeom>
        </p:spPr>
        <p:txBody>
          <a:bodyPr/>
          <a:lstStyle/>
          <a:p>
            <a:r>
              <a:rPr kumimoji="1" lang="ja-JP" altLang="en-US" sz="4000" b="1" dirty="0">
                <a:latin typeface="+mj-ea"/>
              </a:rPr>
              <a:t>専門医・指導医等の登録・認定料等</a:t>
            </a:r>
          </a:p>
        </p:txBody>
      </p:sp>
      <p:sp>
        <p:nvSpPr>
          <p:cNvPr id="3" name="コンテンツ プレースホルダー 2"/>
          <p:cNvSpPr>
            <a:spLocks noGrp="1"/>
          </p:cNvSpPr>
          <p:nvPr>
            <p:ph idx="1"/>
          </p:nvPr>
        </p:nvSpPr>
        <p:spPr>
          <a:xfrm>
            <a:off x="827584" y="1268760"/>
            <a:ext cx="8064896" cy="5040560"/>
          </a:xfrm>
        </p:spPr>
        <p:txBody>
          <a:bodyPr>
            <a:normAutofit/>
          </a:bodyPr>
          <a:lstStyle/>
          <a:p>
            <a:pPr marL="0" indent="0">
              <a:buNone/>
            </a:pPr>
            <a:r>
              <a:rPr lang="ja-JP" altLang="en-US" sz="2400" b="1" dirty="0">
                <a:latin typeface="HG丸ｺﾞｼｯｸM-PRO" panose="020F0600000000000000" pitchFamily="50" charset="-128"/>
                <a:ea typeface="HG丸ｺﾞｼｯｸM-PRO" panose="020F0600000000000000" pitchFamily="50" charset="-128"/>
              </a:rPr>
              <a:t>○専門医（経過措置）</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・審査料</a:t>
            </a:r>
            <a:r>
              <a:rPr lang="en-US" altLang="ja-JP" sz="2400"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9,900</a:t>
            </a:r>
            <a:r>
              <a:rPr lang="ja-JP" altLang="en-US" sz="2400" dirty="0">
                <a:latin typeface="HG丸ｺﾞｼｯｸM-PRO" panose="020F0600000000000000" pitchFamily="50" charset="-128"/>
                <a:ea typeface="HG丸ｺﾞｼｯｸM-PRO" panose="020F0600000000000000" pitchFamily="50" charset="-128"/>
              </a:rPr>
              <a:t>円</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・認定料</a:t>
            </a:r>
            <a:r>
              <a:rPr lang="en-US" altLang="ja-JP" sz="2400" dirty="0">
                <a:latin typeface="HG丸ｺﾞｼｯｸM-PRO" panose="020F0600000000000000" pitchFamily="50" charset="-128"/>
                <a:ea typeface="HG丸ｺﾞｼｯｸM-PRO" panose="020F0600000000000000" pitchFamily="50" charset="-128"/>
              </a:rPr>
              <a:t>				 14,850</a:t>
            </a:r>
            <a:r>
              <a:rPr lang="ja-JP" altLang="en-US" sz="2400" dirty="0">
                <a:latin typeface="HG丸ｺﾞｼｯｸM-PRO" panose="020F0600000000000000" pitchFamily="50" charset="-128"/>
                <a:ea typeface="HG丸ｺﾞｼｯｸM-PRO" panose="020F0600000000000000" pitchFamily="50" charset="-128"/>
              </a:rPr>
              <a:t>円</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・年間登録料（毎年）</a:t>
            </a:r>
            <a:r>
              <a:rPr lang="en-US" altLang="ja-JP" sz="2400"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5,000</a:t>
            </a:r>
            <a:r>
              <a:rPr lang="ja-JP" altLang="en-US" sz="2400" dirty="0">
                <a:latin typeface="HG丸ｺﾞｼｯｸM-PRO" panose="020F0600000000000000" pitchFamily="50" charset="-128"/>
                <a:ea typeface="HG丸ｺﾞｼｯｸM-PRO" panose="020F0600000000000000" pitchFamily="50" charset="-128"/>
              </a:rPr>
              <a:t>円</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○指導医</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・審査料</a:t>
            </a:r>
            <a:r>
              <a:rPr lang="en-US" altLang="ja-JP" sz="2400" dirty="0">
                <a:latin typeface="HG丸ｺﾞｼｯｸM-PRO" panose="020F0600000000000000" pitchFamily="50" charset="-128"/>
                <a:ea typeface="HG丸ｺﾞｼｯｸM-PRO" panose="020F0600000000000000" pitchFamily="50" charset="-128"/>
              </a:rPr>
              <a:t>				   9,900</a:t>
            </a:r>
            <a:r>
              <a:rPr lang="ja-JP" altLang="en-US" sz="2400" dirty="0">
                <a:latin typeface="HG丸ｺﾞｼｯｸM-PRO" panose="020F0600000000000000" pitchFamily="50" charset="-128"/>
                <a:ea typeface="HG丸ｺﾞｼｯｸM-PRO" panose="020F0600000000000000" pitchFamily="50" charset="-128"/>
              </a:rPr>
              <a:t>円</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・認定料</a:t>
            </a:r>
            <a:r>
              <a:rPr lang="en-US" altLang="ja-JP" sz="2400" dirty="0">
                <a:latin typeface="HG丸ｺﾞｼｯｸM-PRO" panose="020F0600000000000000" pitchFamily="50" charset="-128"/>
                <a:ea typeface="HG丸ｺﾞｼｯｸM-PRO" panose="020F0600000000000000" pitchFamily="50" charset="-128"/>
              </a:rPr>
              <a:t>				 14,850</a:t>
            </a:r>
            <a:r>
              <a:rPr lang="ja-JP" altLang="en-US" sz="2400" dirty="0">
                <a:latin typeface="HG丸ｺﾞｼｯｸM-PRO" panose="020F0600000000000000" pitchFamily="50" charset="-128"/>
                <a:ea typeface="HG丸ｺﾞｼｯｸM-PRO" panose="020F0600000000000000" pitchFamily="50" charset="-128"/>
              </a:rPr>
              <a:t>円</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・年間登録料（毎年）</a:t>
            </a:r>
            <a:r>
              <a:rPr lang="en-US" altLang="ja-JP" sz="2400"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5,000</a:t>
            </a:r>
            <a:r>
              <a:rPr lang="ja-JP" altLang="en-US" sz="2400" dirty="0">
                <a:latin typeface="HG丸ｺﾞｼｯｸM-PRO" panose="020F0600000000000000" pitchFamily="50" charset="-128"/>
                <a:ea typeface="HG丸ｺﾞｼｯｸM-PRO" panose="020F0600000000000000" pitchFamily="50" charset="-128"/>
              </a:rPr>
              <a:t>円</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〇専攻医</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・年間登録料（毎年）　　　　　</a:t>
            </a:r>
            <a:r>
              <a:rPr lang="en-US" altLang="ja-JP" sz="2400" dirty="0">
                <a:latin typeface="HG丸ｺﾞｼｯｸM-PRO" panose="020F0600000000000000" pitchFamily="50" charset="-128"/>
                <a:ea typeface="HG丸ｺﾞｼｯｸM-PRO" panose="020F0600000000000000" pitchFamily="50" charset="-128"/>
              </a:rPr>
              <a:t>5,000</a:t>
            </a:r>
            <a:r>
              <a:rPr lang="ja-JP" altLang="en-US" sz="2400" dirty="0">
                <a:latin typeface="HG丸ｺﾞｼｯｸM-PRO" panose="020F0600000000000000" pitchFamily="50" charset="-128"/>
                <a:ea typeface="HG丸ｺﾞｼｯｸM-PRO" panose="020F0600000000000000" pitchFamily="50" charset="-128"/>
              </a:rPr>
              <a:t>円</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・受験料　　　　　　　　　　 </a:t>
            </a:r>
            <a:r>
              <a:rPr lang="en-US" altLang="ja-JP" sz="2400" dirty="0">
                <a:latin typeface="HG丸ｺﾞｼｯｸM-PRO" panose="020F0600000000000000" pitchFamily="50" charset="-128"/>
                <a:ea typeface="HG丸ｺﾞｼｯｸM-PRO" panose="020F0600000000000000" pitchFamily="50" charset="-128"/>
              </a:rPr>
              <a:t>19,800</a:t>
            </a:r>
            <a:r>
              <a:rPr lang="ja-JP" altLang="en-US" sz="2400" dirty="0">
                <a:latin typeface="HG丸ｺﾞｼｯｸM-PRO" panose="020F0600000000000000" pitchFamily="50" charset="-128"/>
                <a:ea typeface="HG丸ｺﾞｼｯｸM-PRO" panose="020F0600000000000000" pitchFamily="50" charset="-128"/>
              </a:rPr>
              <a:t>円　　　</a:t>
            </a: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562271" y="6374631"/>
            <a:ext cx="4309355" cy="265078"/>
          </a:xfrm>
          <a:prstGeom prst="rect">
            <a:avLst/>
          </a:prstGeom>
        </p:spPr>
      </p:pic>
    </p:spTree>
    <p:extLst>
      <p:ext uri="{BB962C8B-B14F-4D97-AF65-F5344CB8AC3E}">
        <p14:creationId xmlns:p14="http://schemas.microsoft.com/office/powerpoint/2010/main" val="137918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640960" cy="720080"/>
          </a:xfrm>
        </p:spPr>
        <p:txBody>
          <a:bodyPr/>
          <a:lstStyle/>
          <a:p>
            <a:r>
              <a:rPr kumimoji="1" lang="ja-JP" altLang="en-US" sz="4000" b="1" dirty="0">
                <a:latin typeface="+mj-ea"/>
              </a:rPr>
              <a:t>専門研修施設群</a:t>
            </a:r>
          </a:p>
        </p:txBody>
      </p:sp>
      <p:graphicFrame>
        <p:nvGraphicFramePr>
          <p:cNvPr id="5" name="コンテンツ プレースホルダー 4"/>
          <p:cNvGraphicFramePr>
            <a:graphicFrameLocks noGrp="1"/>
          </p:cNvGraphicFramePr>
          <p:nvPr>
            <p:ph sz="half" idx="1"/>
          </p:nvPr>
        </p:nvGraphicFramePr>
        <p:xfrm>
          <a:off x="4932040" y="1268760"/>
          <a:ext cx="3888432"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コンテンツ プレースホルダー 5"/>
          <p:cNvSpPr>
            <a:spLocks noGrp="1"/>
          </p:cNvSpPr>
          <p:nvPr>
            <p:ph sz="half" idx="2"/>
          </p:nvPr>
        </p:nvSpPr>
        <p:spPr>
          <a:xfrm>
            <a:off x="251520" y="1052736"/>
            <a:ext cx="5040560" cy="5544616"/>
          </a:xfrm>
        </p:spPr>
        <p:txBody>
          <a:bodyPr>
            <a:normAutofit/>
          </a:bodyPr>
          <a:lstStyle/>
          <a:p>
            <a:pPr marL="0" indent="0">
              <a:buNone/>
            </a:pPr>
            <a:r>
              <a:rPr kumimoji="1" lang="ja-JP" altLang="en-US" sz="2400" b="1" dirty="0">
                <a:latin typeface="HG丸ｺﾞｼｯｸM-PRO" panose="020F0600000000000000" pitchFamily="50" charset="-128"/>
                <a:ea typeface="HG丸ｺﾞｼｯｸM-PRO" panose="020F0600000000000000" pitchFamily="50" charset="-128"/>
              </a:rPr>
              <a:t>○研修基幹施設</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－研修プログラム</a:t>
            </a:r>
            <a:r>
              <a:rPr lang="ja-JP" altLang="en-US" sz="2400" b="1" dirty="0">
                <a:latin typeface="HG丸ｺﾞｼｯｸM-PRO" panose="020F0600000000000000" pitchFamily="50" charset="-128"/>
                <a:ea typeface="HG丸ｺﾞｼｯｸM-PRO" panose="020F0600000000000000" pitchFamily="50" charset="-128"/>
              </a:rPr>
              <a:t>管理委員会</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400" dirty="0">
                <a:latin typeface="HG丸ｺﾞｼｯｸM-PRO" panose="020F0600000000000000" pitchFamily="50" charset="-128"/>
                <a:ea typeface="HG丸ｺﾞｼｯｸM-PRO" panose="020F0600000000000000" pitchFamily="50" charset="-128"/>
              </a:rPr>
              <a:t>　－研修プログラム</a:t>
            </a:r>
            <a:r>
              <a:rPr kumimoji="1" lang="ja-JP" altLang="en-US" sz="2400" b="1" dirty="0">
                <a:latin typeface="HG丸ｺﾞｼｯｸM-PRO" panose="020F0600000000000000" pitchFamily="50" charset="-128"/>
                <a:ea typeface="HG丸ｺﾞｼｯｸM-PRO" panose="020F0600000000000000" pitchFamily="50" charset="-128"/>
              </a:rPr>
              <a:t>統括責任者</a:t>
            </a:r>
            <a:endParaRPr kumimoji="1"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b="1" dirty="0">
                <a:latin typeface="HG丸ｺﾞｼｯｸM-PRO" panose="020F0600000000000000" pitchFamily="50" charset="-128"/>
                <a:ea typeface="HG丸ｺﾞｼｯｸM-PRO" panose="020F0600000000000000" pitchFamily="50" charset="-128"/>
              </a:rPr>
              <a:t>研修連携施設</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400" dirty="0">
                <a:latin typeface="HG丸ｺﾞｼｯｸM-PRO" panose="020F0600000000000000" pitchFamily="50" charset="-128"/>
                <a:ea typeface="HG丸ｺﾞｼｯｸM-PRO" panose="020F0600000000000000" pitchFamily="50" charset="-128"/>
              </a:rPr>
              <a:t>　・</a:t>
            </a:r>
            <a:r>
              <a:rPr kumimoji="1" lang="ja-JP" altLang="en-US" sz="2400" b="1" dirty="0">
                <a:latin typeface="HG丸ｺﾞｼｯｸM-PRO" panose="020F0600000000000000" pitchFamily="50" charset="-128"/>
                <a:ea typeface="HG丸ｺﾞｼｯｸM-PRO" panose="020F0600000000000000" pitchFamily="50" charset="-128"/>
              </a:rPr>
              <a:t>研修協力施設</a:t>
            </a:r>
            <a:endParaRPr kumimoji="1"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（実践現場の学習）</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b="1" dirty="0">
                <a:latin typeface="HG丸ｺﾞｼｯｸM-PRO" panose="020F0600000000000000" pitchFamily="50" charset="-128"/>
                <a:ea typeface="HG丸ｺﾞｼｯｸM-PRO" panose="020F0600000000000000" pitchFamily="50" charset="-128"/>
              </a:rPr>
              <a:t>研修基幹施設の役割</a:t>
            </a:r>
            <a:endParaRPr lang="en-US" altLang="ja-JP" sz="2400" b="1"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・研修プログラムの作成・運営</a:t>
            </a:r>
            <a:endParaRPr lang="en-US" altLang="ja-JP" sz="20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・研修の修了認定</a:t>
            </a:r>
            <a:endParaRPr lang="en-US" altLang="ja-JP" sz="20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・研修内容の検証</a:t>
            </a:r>
            <a:endParaRPr lang="en-US" altLang="ja-JP" sz="20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監査制度</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サイトビジット</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あり</a:t>
            </a:r>
            <a:endParaRPr lang="en-US" altLang="ja-JP" sz="2400" dirty="0">
              <a:latin typeface="HG丸ｺﾞｼｯｸM-PRO" panose="020F0600000000000000" pitchFamily="50" charset="-128"/>
              <a:ea typeface="HG丸ｺﾞｼｯｸM-PRO" panose="020F0600000000000000" pitchFamily="50" charset="-128"/>
            </a:endParaRPr>
          </a:p>
          <a:p>
            <a:pPr marL="457200" indent="-457200"/>
            <a:endParaRPr kumimoji="1" lang="en-US" altLang="ja-JP" sz="2400" dirty="0">
              <a:latin typeface="HG丸ｺﾞｼｯｸM-PRO" panose="020F0600000000000000" pitchFamily="50" charset="-128"/>
              <a:ea typeface="HG丸ｺﾞｼｯｸM-PRO" panose="020F0600000000000000" pitchFamily="50" charset="-128"/>
            </a:endParaRPr>
          </a:p>
          <a:p>
            <a:endParaRPr kumimoji="1" lang="en-US" altLang="ja-JP" sz="2400" dirty="0">
              <a:latin typeface="HG丸ｺﾞｼｯｸM-PRO" panose="020F0600000000000000" pitchFamily="50" charset="-128"/>
              <a:ea typeface="HG丸ｺﾞｼｯｸM-PRO" panose="020F0600000000000000" pitchFamily="50" charset="-128"/>
            </a:endParaRPr>
          </a:p>
        </p:txBody>
      </p:sp>
      <p:pic>
        <p:nvPicPr>
          <p:cNvPr id="7" name="図 6"/>
          <p:cNvPicPr>
            <a:picLocks noChangeAspect="1"/>
          </p:cNvPicPr>
          <p:nvPr/>
        </p:nvPicPr>
        <p:blipFill>
          <a:blip r:embed="rId7"/>
          <a:stretch>
            <a:fillRect/>
          </a:stretch>
        </p:blipFill>
        <p:spPr>
          <a:xfrm>
            <a:off x="4668951" y="6435591"/>
            <a:ext cx="4309355" cy="265078"/>
          </a:xfrm>
          <a:prstGeom prst="rect">
            <a:avLst/>
          </a:prstGeom>
        </p:spPr>
      </p:pic>
    </p:spTree>
    <p:extLst>
      <p:ext uri="{BB962C8B-B14F-4D97-AF65-F5344CB8AC3E}">
        <p14:creationId xmlns:p14="http://schemas.microsoft.com/office/powerpoint/2010/main" val="179628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88640"/>
            <a:ext cx="8640960" cy="720080"/>
          </a:xfrm>
        </p:spPr>
        <p:txBody>
          <a:bodyPr/>
          <a:lstStyle/>
          <a:p>
            <a:r>
              <a:rPr kumimoji="1" lang="ja-JP" altLang="en-US" sz="4000" b="1" dirty="0">
                <a:latin typeface="HG丸ｺﾞｼｯｸM-PRO" panose="020F0600000000000000" pitchFamily="50" charset="-128"/>
                <a:ea typeface="HG丸ｺﾞｼｯｸM-PRO" panose="020F0600000000000000" pitchFamily="50" charset="-128"/>
              </a:rPr>
              <a:t>研修施設の要件</a:t>
            </a:r>
          </a:p>
        </p:txBody>
      </p:sp>
      <p:sp>
        <p:nvSpPr>
          <p:cNvPr id="6" name="コンテンツ プレースホルダー 5"/>
          <p:cNvSpPr>
            <a:spLocks noGrp="1"/>
          </p:cNvSpPr>
          <p:nvPr>
            <p:ph sz="half" idx="2"/>
          </p:nvPr>
        </p:nvSpPr>
        <p:spPr>
          <a:xfrm>
            <a:off x="251520" y="1052736"/>
            <a:ext cx="8640960" cy="5544616"/>
          </a:xfrm>
        </p:spPr>
        <p:txBody>
          <a:bodyPr>
            <a:noAutofit/>
          </a:bodyPr>
          <a:lstStyle/>
          <a:p>
            <a:pPr marL="0" lvl="0" indent="0">
              <a:spcAft>
                <a:spcPts val="0"/>
              </a:spcAft>
              <a:buNone/>
            </a:pPr>
            <a:r>
              <a:rPr lang="ja-JP" altLang="en-US" b="1" dirty="0">
                <a:latin typeface="HG丸ｺﾞｼｯｸM-PRO" panose="020F0600000000000000" pitchFamily="50" charset="-128"/>
                <a:ea typeface="HG丸ｺﾞｼｯｸM-PRO" panose="020F0600000000000000" pitchFamily="50" charset="-128"/>
              </a:rPr>
              <a:t>○研修基幹施設</a:t>
            </a:r>
            <a:endParaRPr lang="en-US" altLang="ja-JP" b="1" dirty="0">
              <a:latin typeface="HG丸ｺﾞｼｯｸM-PRO" panose="020F0600000000000000" pitchFamily="50" charset="-128"/>
              <a:ea typeface="HG丸ｺﾞｼｯｸM-PRO" panose="020F0600000000000000" pitchFamily="50" charset="-128"/>
            </a:endParaRPr>
          </a:p>
          <a:p>
            <a:pPr marL="0" lvl="0" indent="0">
              <a:spcAft>
                <a:spcPts val="0"/>
              </a:spcAft>
              <a:buNone/>
            </a:pPr>
            <a:r>
              <a:rPr lang="ja-JP" altLang="en-US" dirty="0">
                <a:latin typeface="HG丸ｺﾞｼｯｸM-PRO" panose="020F0600000000000000" pitchFamily="50" charset="-128"/>
                <a:ea typeface="HG丸ｺﾞｼｯｸM-PRO" panose="020F0600000000000000" pitchFamily="50" charset="-128"/>
              </a:rPr>
              <a:t>・</a:t>
            </a:r>
            <a:r>
              <a:rPr lang="ja-JP" altLang="ja-JP" b="1" dirty="0">
                <a:latin typeface="HG丸ｺﾞｼｯｸM-PRO" panose="020F0600000000000000" pitchFamily="50" charset="-128"/>
                <a:ea typeface="HG丸ｺﾞｼｯｸM-PRO" panose="020F0600000000000000" pitchFamily="50" charset="-128"/>
              </a:rPr>
              <a:t>１名以上の指導医</a:t>
            </a:r>
            <a:r>
              <a:rPr lang="ja-JP" altLang="ja-JP" dirty="0">
                <a:latin typeface="HG丸ｺﾞｼｯｸM-PRO" panose="020F0600000000000000" pitchFamily="50" charset="-128"/>
                <a:ea typeface="HG丸ｺﾞｼｯｸM-PRO" panose="020F0600000000000000" pitchFamily="50" charset="-128"/>
              </a:rPr>
              <a:t>が在籍していること</a:t>
            </a:r>
          </a:p>
          <a:p>
            <a:pPr marL="0" lvl="0" indent="0">
              <a:spcAft>
                <a:spcPts val="0"/>
              </a:spcAft>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研修プログラム</a:t>
            </a:r>
            <a:r>
              <a:rPr lang="ja-JP" altLang="ja-JP" b="1" dirty="0">
                <a:latin typeface="HG丸ｺﾞｼｯｸM-PRO" panose="020F0600000000000000" pitchFamily="50" charset="-128"/>
                <a:ea typeface="HG丸ｺﾞｼｯｸM-PRO" panose="020F0600000000000000" pitchFamily="50" charset="-128"/>
              </a:rPr>
              <a:t>管理委員会</a:t>
            </a:r>
            <a:r>
              <a:rPr lang="ja-JP" altLang="ja-JP" dirty="0">
                <a:latin typeface="HG丸ｺﾞｼｯｸM-PRO" panose="020F0600000000000000" pitchFamily="50" charset="-128"/>
                <a:ea typeface="HG丸ｺﾞｼｯｸM-PRO" panose="020F0600000000000000" pitchFamily="50" charset="-128"/>
              </a:rPr>
              <a:t>が設置されていること</a:t>
            </a:r>
          </a:p>
          <a:p>
            <a:pPr marL="0" lvl="0" indent="0">
              <a:spcAft>
                <a:spcPts val="0"/>
              </a:spcAft>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研修プログラム</a:t>
            </a:r>
            <a:r>
              <a:rPr lang="ja-JP" altLang="ja-JP" b="1" dirty="0">
                <a:latin typeface="HG丸ｺﾞｼｯｸM-PRO" panose="020F0600000000000000" pitchFamily="50" charset="-128"/>
                <a:ea typeface="HG丸ｺﾞｼｯｸM-PRO" panose="020F0600000000000000" pitchFamily="50" charset="-128"/>
              </a:rPr>
              <a:t>統括責任者</a:t>
            </a:r>
            <a:r>
              <a:rPr lang="ja-JP" altLang="ja-JP" dirty="0">
                <a:latin typeface="HG丸ｺﾞｼｯｸM-PRO" panose="020F0600000000000000" pitchFamily="50" charset="-128"/>
                <a:ea typeface="HG丸ｺﾞｼｯｸM-PRO" panose="020F0600000000000000" pitchFamily="50" charset="-128"/>
              </a:rPr>
              <a:t>が任命されていること</a:t>
            </a:r>
          </a:p>
          <a:p>
            <a:pPr marL="0" lvl="0" indent="0">
              <a:spcAft>
                <a:spcPts val="0"/>
              </a:spcAft>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プログラム</a:t>
            </a:r>
            <a:r>
              <a:rPr lang="ja-JP" altLang="ja-JP" b="1" dirty="0">
                <a:latin typeface="HG丸ｺﾞｼｯｸM-PRO" panose="020F0600000000000000" pitchFamily="50" charset="-128"/>
                <a:ea typeface="HG丸ｺﾞｼｯｸM-PRO" panose="020F0600000000000000" pitchFamily="50" charset="-128"/>
              </a:rPr>
              <a:t>運営を支援する事務体制</a:t>
            </a:r>
            <a:r>
              <a:rPr lang="ja-JP" altLang="ja-JP" dirty="0">
                <a:latin typeface="HG丸ｺﾞｼｯｸM-PRO" panose="020F0600000000000000" pitchFamily="50" charset="-128"/>
                <a:ea typeface="HG丸ｺﾞｼｯｸM-PRO" panose="020F0600000000000000" pitchFamily="50" charset="-128"/>
              </a:rPr>
              <a:t>が整備されていること</a:t>
            </a:r>
          </a:p>
          <a:p>
            <a:pPr marL="0" lvl="0" indent="0">
              <a:spcAft>
                <a:spcPts val="0"/>
              </a:spcAft>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行政・地域、産業・環境、医療の３分野のうち、</a:t>
            </a:r>
            <a:endParaRPr lang="en-US" altLang="ja-JP" dirty="0">
              <a:latin typeface="HG丸ｺﾞｼｯｸM-PRO" panose="020F0600000000000000" pitchFamily="50" charset="-128"/>
              <a:ea typeface="HG丸ｺﾞｼｯｸM-PRO" panose="020F0600000000000000" pitchFamily="50" charset="-128"/>
            </a:endParaRPr>
          </a:p>
          <a:p>
            <a:pPr marL="0" lvl="0" indent="0">
              <a:spcAft>
                <a:spcPts val="0"/>
              </a:spcAft>
              <a:buNone/>
            </a:pPr>
            <a:r>
              <a:rPr lang="ja-JP" altLang="en-US" dirty="0">
                <a:latin typeface="HG丸ｺﾞｼｯｸM-PRO" panose="020F0600000000000000" pitchFamily="50" charset="-128"/>
                <a:ea typeface="HG丸ｺﾞｼｯｸM-PRO" panose="020F0600000000000000" pitchFamily="50" charset="-128"/>
              </a:rPr>
              <a:t>　</a:t>
            </a:r>
            <a:r>
              <a:rPr lang="ja-JP" altLang="ja-JP" b="1" dirty="0">
                <a:latin typeface="HG丸ｺﾞｼｯｸM-PRO" panose="020F0600000000000000" pitchFamily="50" charset="-128"/>
                <a:ea typeface="HG丸ｺﾞｼｯｸM-PRO" panose="020F0600000000000000" pitchFamily="50" charset="-128"/>
              </a:rPr>
              <a:t>１分野以上の専門研修</a:t>
            </a:r>
            <a:r>
              <a:rPr lang="ja-JP" altLang="ja-JP" dirty="0">
                <a:latin typeface="HG丸ｺﾞｼｯｸM-PRO" panose="020F0600000000000000" pitchFamily="50" charset="-128"/>
                <a:ea typeface="HG丸ｺﾞｼｯｸM-PRO" panose="020F0600000000000000" pitchFamily="50" charset="-128"/>
              </a:rPr>
              <a:t>の全体または一部を提供できること</a:t>
            </a:r>
          </a:p>
          <a:p>
            <a:pPr marL="0" indent="0">
              <a:spcAft>
                <a:spcPts val="0"/>
              </a:spcAft>
              <a:buNone/>
            </a:pPr>
            <a:endParaRPr kumimoji="1" lang="en-US" altLang="ja-JP"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b="1" dirty="0">
                <a:latin typeface="HG丸ｺﾞｼｯｸM-PRO" panose="020F0600000000000000" pitchFamily="50" charset="-128"/>
                <a:ea typeface="HG丸ｺﾞｼｯｸM-PRO" panose="020F0600000000000000" pitchFamily="50" charset="-128"/>
              </a:rPr>
              <a:t>○研修連携施設</a:t>
            </a:r>
            <a:endParaRPr lang="en-US" altLang="ja-JP" b="1"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dirty="0">
                <a:latin typeface="HG丸ｺﾞｼｯｸM-PRO" panose="020F0600000000000000" pitchFamily="50" charset="-128"/>
                <a:ea typeface="HG丸ｺﾞｼｯｸM-PRO" panose="020F0600000000000000" pitchFamily="50" charset="-128"/>
              </a:rPr>
              <a:t>・</a:t>
            </a:r>
            <a:r>
              <a:rPr lang="ja-JP" altLang="ja-JP" b="1" dirty="0">
                <a:latin typeface="HG丸ｺﾞｼｯｸM-PRO" panose="020F0600000000000000" pitchFamily="50" charset="-128"/>
                <a:ea typeface="HG丸ｺﾞｼｯｸM-PRO" panose="020F0600000000000000" pitchFamily="50" charset="-128"/>
              </a:rPr>
              <a:t>１名以上の指導医</a:t>
            </a:r>
            <a:r>
              <a:rPr lang="ja-JP" altLang="ja-JP" dirty="0">
                <a:latin typeface="HG丸ｺﾞｼｯｸM-PRO" panose="020F0600000000000000" pitchFamily="50" charset="-128"/>
                <a:ea typeface="HG丸ｺﾞｼｯｸM-PRO" panose="020F0600000000000000" pitchFamily="50" charset="-128"/>
              </a:rPr>
              <a:t>が在籍していること</a:t>
            </a:r>
            <a:endParaRPr lang="en-US" altLang="ja-JP" dirty="0">
              <a:latin typeface="HG丸ｺﾞｼｯｸM-PRO" panose="020F0600000000000000" pitchFamily="50" charset="-128"/>
              <a:ea typeface="HG丸ｺﾞｼｯｸM-PRO" panose="020F0600000000000000" pitchFamily="50" charset="-128"/>
            </a:endParaRPr>
          </a:p>
          <a:p>
            <a:pPr marL="0" lvl="0" indent="0">
              <a:spcAft>
                <a:spcPts val="0"/>
              </a:spcAft>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行政・地域、産業・環境、医療の３分野のうち、</a:t>
            </a:r>
            <a:endParaRPr lang="en-US" altLang="ja-JP" dirty="0">
              <a:latin typeface="HG丸ｺﾞｼｯｸM-PRO" panose="020F0600000000000000" pitchFamily="50" charset="-128"/>
              <a:ea typeface="HG丸ｺﾞｼｯｸM-PRO" panose="020F0600000000000000" pitchFamily="50" charset="-128"/>
            </a:endParaRPr>
          </a:p>
          <a:p>
            <a:pPr marL="0" lvl="0" indent="0">
              <a:spcAft>
                <a:spcPts val="0"/>
              </a:spcAft>
              <a:buNone/>
            </a:pPr>
            <a:r>
              <a:rPr lang="ja-JP" altLang="en-US" dirty="0">
                <a:latin typeface="HG丸ｺﾞｼｯｸM-PRO" panose="020F0600000000000000" pitchFamily="50" charset="-128"/>
                <a:ea typeface="HG丸ｺﾞｼｯｸM-PRO" panose="020F0600000000000000" pitchFamily="50" charset="-128"/>
              </a:rPr>
              <a:t>　</a:t>
            </a:r>
            <a:r>
              <a:rPr lang="ja-JP" altLang="ja-JP" b="1" dirty="0">
                <a:latin typeface="HG丸ｺﾞｼｯｸM-PRO" panose="020F0600000000000000" pitchFamily="50" charset="-128"/>
                <a:ea typeface="HG丸ｺﾞｼｯｸM-PRO" panose="020F0600000000000000" pitchFamily="50" charset="-128"/>
              </a:rPr>
              <a:t>１分野以上の専門研修</a:t>
            </a:r>
            <a:r>
              <a:rPr lang="ja-JP" altLang="ja-JP" dirty="0">
                <a:latin typeface="HG丸ｺﾞｼｯｸM-PRO" panose="020F0600000000000000" pitchFamily="50" charset="-128"/>
                <a:ea typeface="HG丸ｺﾞｼｯｸM-PRO" panose="020F0600000000000000" pitchFamily="50" charset="-128"/>
              </a:rPr>
              <a:t>の全体または一部を提供できること</a:t>
            </a:r>
          </a:p>
          <a:p>
            <a:pPr>
              <a:spcAft>
                <a:spcPts val="0"/>
              </a:spcAft>
              <a:buFont typeface="Wingdings" panose="05000000000000000000" pitchFamily="2" charset="2"/>
              <a:buChar char="ü"/>
            </a:pPr>
            <a:endParaRPr lang="ja-JP" altLang="en-US" dirty="0">
              <a:latin typeface="HG丸ｺﾞｼｯｸM-PRO" panose="020F0600000000000000" pitchFamily="50" charset="-128"/>
              <a:ea typeface="HG丸ｺﾞｼｯｸM-PRO" panose="020F0600000000000000" pitchFamily="50" charset="-128"/>
            </a:endParaRPr>
          </a:p>
          <a:p>
            <a:pPr marL="342900" indent="-342900">
              <a:spcAft>
                <a:spcPts val="0"/>
              </a:spcAft>
              <a:buFont typeface="Wingdings" panose="05000000000000000000" pitchFamily="2" charset="2"/>
              <a:buChar char="ü"/>
            </a:pP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562271" y="6389871"/>
            <a:ext cx="4309355" cy="265078"/>
          </a:xfrm>
          <a:prstGeom prst="rect">
            <a:avLst/>
          </a:prstGeom>
        </p:spPr>
      </p:pic>
    </p:spTree>
    <p:extLst>
      <p:ext uri="{BB962C8B-B14F-4D97-AF65-F5344CB8AC3E}">
        <p14:creationId xmlns:p14="http://schemas.microsoft.com/office/powerpoint/2010/main" val="360871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640960" cy="792088"/>
          </a:xfrm>
          <a:prstGeom prst="rect">
            <a:avLst/>
          </a:prstGeom>
        </p:spPr>
        <p:txBody>
          <a:bodyPr>
            <a:normAutofit/>
          </a:bodyPr>
          <a:lstStyle/>
          <a:p>
            <a:r>
              <a:rPr kumimoji="1" lang="ja-JP" altLang="en-US" sz="4000" b="1" dirty="0">
                <a:latin typeface="+mj-ea"/>
              </a:rPr>
              <a:t>研修プログラム管理委員会</a:t>
            </a:r>
          </a:p>
        </p:txBody>
      </p:sp>
      <p:sp>
        <p:nvSpPr>
          <p:cNvPr id="6" name="コンテンツ プレースホルダー 5"/>
          <p:cNvSpPr>
            <a:spLocks noGrp="1"/>
          </p:cNvSpPr>
          <p:nvPr>
            <p:ph idx="1"/>
          </p:nvPr>
        </p:nvSpPr>
        <p:spPr>
          <a:xfrm>
            <a:off x="142240" y="908720"/>
            <a:ext cx="9001760" cy="5688632"/>
          </a:xfrm>
        </p:spPr>
        <p:txBody>
          <a:bodyPr>
            <a:noAutofit/>
          </a:bodyPr>
          <a:lstStyle/>
          <a:p>
            <a:pPr marL="0" indent="0">
              <a:spcBef>
                <a:spcPts val="3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○委員会の機能</a:t>
            </a:r>
            <a:endParaRPr lang="ja-JP" altLang="ja-JP" sz="2400" b="1" dirty="0">
              <a:latin typeface="HG丸ｺﾞｼｯｸM-PRO" panose="020F0600000000000000" pitchFamily="50" charset="-128"/>
              <a:ea typeface="HG丸ｺﾞｼｯｸM-PRO" panose="020F0600000000000000" pitchFamily="50" charset="-128"/>
            </a:endParaRPr>
          </a:p>
          <a:p>
            <a:pPr marL="0" lvl="0" indent="0">
              <a:spcBef>
                <a:spcPts val="300"/>
              </a:spcBef>
              <a:spcAft>
                <a:spcPts val="0"/>
              </a:spcAft>
              <a:buNone/>
            </a:pPr>
            <a:r>
              <a:rPr lang="ja-JP" altLang="en-US" sz="2400" b="0" dirty="0">
                <a:latin typeface="HG丸ｺﾞｼｯｸM-PRO" panose="020F0600000000000000" pitchFamily="50" charset="-128"/>
                <a:ea typeface="HG丸ｺﾞｼｯｸM-PRO" panose="020F0600000000000000" pitchFamily="50" charset="-128"/>
              </a:rPr>
              <a:t>・研修</a:t>
            </a:r>
            <a:r>
              <a:rPr lang="ja-JP" altLang="ja-JP" sz="2400" b="0" dirty="0">
                <a:latin typeface="HG丸ｺﾞｼｯｸM-PRO" panose="020F0600000000000000" pitchFamily="50" charset="-128"/>
                <a:ea typeface="HG丸ｺﾞｼｯｸM-PRO" panose="020F0600000000000000" pitchFamily="50" charset="-128"/>
              </a:rPr>
              <a:t>プログラムの作成</a:t>
            </a:r>
          </a:p>
          <a:p>
            <a:pPr marL="0" lvl="0" indent="0">
              <a:spcBef>
                <a:spcPts val="300"/>
              </a:spcBef>
              <a:spcAft>
                <a:spcPts val="0"/>
              </a:spcAft>
              <a:buNone/>
            </a:pPr>
            <a:r>
              <a:rPr lang="ja-JP" altLang="en-US" sz="2400" b="0" dirty="0">
                <a:latin typeface="HG丸ｺﾞｼｯｸM-PRO" panose="020F0600000000000000" pitchFamily="50" charset="-128"/>
                <a:ea typeface="HG丸ｺﾞｼｯｸM-PRO" panose="020F0600000000000000" pitchFamily="50" charset="-128"/>
              </a:rPr>
              <a:t>・</a:t>
            </a:r>
            <a:r>
              <a:rPr lang="ja-JP" altLang="ja-JP" sz="2400" b="0" dirty="0">
                <a:latin typeface="HG丸ｺﾞｼｯｸM-PRO" panose="020F0600000000000000" pitchFamily="50" charset="-128"/>
                <a:ea typeface="HG丸ｺﾞｼｯｸM-PRO" panose="020F0600000000000000" pitchFamily="50" charset="-128"/>
              </a:rPr>
              <a:t>専攻医の学習機会の確保</a:t>
            </a:r>
          </a:p>
          <a:p>
            <a:pPr marL="0" lvl="0" indent="0">
              <a:spcBef>
                <a:spcPts val="300"/>
              </a:spcBef>
              <a:spcAft>
                <a:spcPts val="0"/>
              </a:spcAft>
              <a:buNone/>
            </a:pPr>
            <a:r>
              <a:rPr lang="ja-JP" altLang="en-US" sz="2400" b="0" dirty="0">
                <a:latin typeface="HG丸ｺﾞｼｯｸM-PRO" panose="020F0600000000000000" pitchFamily="50" charset="-128"/>
                <a:ea typeface="HG丸ｺﾞｼｯｸM-PRO" panose="020F0600000000000000" pitchFamily="50" charset="-128"/>
              </a:rPr>
              <a:t>・</a:t>
            </a:r>
            <a:r>
              <a:rPr lang="ja-JP" altLang="ja-JP" sz="2400" b="0" dirty="0">
                <a:latin typeface="HG丸ｺﾞｼｯｸM-PRO" panose="020F0600000000000000" pitchFamily="50" charset="-128"/>
                <a:ea typeface="HG丸ｺﾞｼｯｸM-PRO" panose="020F0600000000000000" pitchFamily="50" charset="-128"/>
              </a:rPr>
              <a:t>継続的</a:t>
            </a:r>
            <a:r>
              <a:rPr lang="ja-JP" altLang="en-US" sz="2400" dirty="0">
                <a:latin typeface="HG丸ｺﾞｼｯｸM-PRO" panose="020F0600000000000000" pitchFamily="50" charset="-128"/>
                <a:ea typeface="HG丸ｺﾞｼｯｸM-PRO" panose="020F0600000000000000" pitchFamily="50" charset="-128"/>
              </a:rPr>
              <a:t>・</a:t>
            </a:r>
            <a:r>
              <a:rPr lang="ja-JP" altLang="ja-JP" sz="2400" b="0" dirty="0">
                <a:latin typeface="HG丸ｺﾞｼｯｸM-PRO" panose="020F0600000000000000" pitchFamily="50" charset="-128"/>
                <a:ea typeface="HG丸ｺﾞｼｯｸM-PRO" panose="020F0600000000000000" pitchFamily="50" charset="-128"/>
              </a:rPr>
              <a:t>定期的に専攻医の研修状況を把握するための</a:t>
            </a:r>
            <a:endParaRPr lang="en-US" altLang="ja-JP" sz="2400" b="0" dirty="0">
              <a:latin typeface="HG丸ｺﾞｼｯｸM-PRO" panose="020F0600000000000000" pitchFamily="50" charset="-128"/>
              <a:ea typeface="HG丸ｺﾞｼｯｸM-PRO" panose="020F0600000000000000" pitchFamily="50" charset="-128"/>
            </a:endParaRPr>
          </a:p>
          <a:p>
            <a:pPr marL="0" lvl="0" indent="0">
              <a:spcBef>
                <a:spcPts val="300"/>
              </a:spcBef>
              <a:spcAft>
                <a:spcPts val="0"/>
              </a:spcAft>
              <a:buNone/>
            </a:pPr>
            <a:r>
              <a:rPr lang="ja-JP" altLang="en-US" sz="2400" b="0" dirty="0">
                <a:latin typeface="HG丸ｺﾞｼｯｸM-PRO" panose="020F0600000000000000" pitchFamily="50" charset="-128"/>
                <a:ea typeface="HG丸ｺﾞｼｯｸM-PRO" panose="020F0600000000000000" pitchFamily="50" charset="-128"/>
              </a:rPr>
              <a:t>　</a:t>
            </a:r>
            <a:r>
              <a:rPr lang="ja-JP" altLang="ja-JP" sz="2400" b="0" dirty="0">
                <a:latin typeface="HG丸ｺﾞｼｯｸM-PRO" panose="020F0600000000000000" pitchFamily="50" charset="-128"/>
                <a:ea typeface="HG丸ｺﾞｼｯｸM-PRO" panose="020F0600000000000000" pitchFamily="50" charset="-128"/>
              </a:rPr>
              <a:t>システム構築と改善</a:t>
            </a:r>
          </a:p>
          <a:p>
            <a:pPr marL="0" lvl="0" indent="0">
              <a:spcBef>
                <a:spcPts val="300"/>
              </a:spcBef>
              <a:spcAft>
                <a:spcPts val="0"/>
              </a:spcAft>
              <a:buNone/>
            </a:pPr>
            <a:r>
              <a:rPr lang="ja-JP" altLang="en-US" sz="2400" b="0" dirty="0">
                <a:latin typeface="HG丸ｺﾞｼｯｸM-PRO" panose="020F0600000000000000" pitchFamily="50" charset="-128"/>
                <a:ea typeface="HG丸ｺﾞｼｯｸM-PRO" panose="020F0600000000000000" pitchFamily="50" charset="-128"/>
              </a:rPr>
              <a:t>・</a:t>
            </a:r>
            <a:r>
              <a:rPr lang="ja-JP" altLang="ja-JP" sz="2400" b="0" dirty="0">
                <a:latin typeface="HG丸ｺﾞｼｯｸM-PRO" panose="020F0600000000000000" pitchFamily="50" charset="-128"/>
                <a:ea typeface="HG丸ｺﾞｼｯｸM-PRO" panose="020F0600000000000000" pitchFamily="50" charset="-128"/>
              </a:rPr>
              <a:t>適切な評価の保証</a:t>
            </a:r>
          </a:p>
          <a:p>
            <a:pPr marL="0" lvl="0" indent="0">
              <a:spcBef>
                <a:spcPts val="300"/>
              </a:spcBef>
              <a:spcAft>
                <a:spcPts val="0"/>
              </a:spcAft>
              <a:buNone/>
            </a:pPr>
            <a:r>
              <a:rPr lang="ja-JP" altLang="en-US" sz="2400" b="0" dirty="0">
                <a:latin typeface="HG丸ｺﾞｼｯｸM-PRO" panose="020F0600000000000000" pitchFamily="50" charset="-128"/>
                <a:ea typeface="HG丸ｺﾞｼｯｸM-PRO" panose="020F0600000000000000" pitchFamily="50" charset="-128"/>
              </a:rPr>
              <a:t>・</a:t>
            </a:r>
            <a:r>
              <a:rPr lang="ja-JP" altLang="ja-JP" sz="2400" b="0" dirty="0">
                <a:latin typeface="HG丸ｺﾞｼｯｸM-PRO" panose="020F0600000000000000" pitchFamily="50" charset="-128"/>
                <a:ea typeface="HG丸ｺﾞｼｯｸM-PRO" panose="020F0600000000000000" pitchFamily="50" charset="-128"/>
              </a:rPr>
              <a:t>修了判定</a:t>
            </a:r>
          </a:p>
          <a:p>
            <a:pPr marL="0" indent="0">
              <a:spcBef>
                <a:spcPts val="300"/>
              </a:spcBef>
              <a:spcAft>
                <a:spcPts val="0"/>
              </a:spcAft>
              <a:buNone/>
            </a:pPr>
            <a:r>
              <a:rPr lang="ja-JP" altLang="en-US" sz="2400" b="0" dirty="0">
                <a:latin typeface="HG丸ｺﾞｼｯｸM-PRO" panose="020F0600000000000000" pitchFamily="50" charset="-128"/>
                <a:ea typeface="HG丸ｺﾞｼｯｸM-PRO" panose="020F0600000000000000" pitchFamily="50" charset="-128"/>
              </a:rPr>
              <a:t>　</a:t>
            </a:r>
            <a:r>
              <a:rPr lang="ja-JP" altLang="ja-JP" sz="2400" b="0" dirty="0">
                <a:latin typeface="HG丸ｺﾞｼｯｸM-PRO" panose="020F0600000000000000" pitchFamily="50" charset="-128"/>
                <a:ea typeface="HG丸ｺﾞｼｯｸM-PRO" panose="020F0600000000000000" pitchFamily="50" charset="-128"/>
              </a:rPr>
              <a:t>研修プログラム管理委員会は，基幹施設および連携施設の</a:t>
            </a:r>
            <a:endParaRPr lang="en-US" altLang="ja-JP" sz="2400" b="0" dirty="0">
              <a:latin typeface="HG丸ｺﾞｼｯｸM-PRO" panose="020F0600000000000000" pitchFamily="50" charset="-128"/>
              <a:ea typeface="HG丸ｺﾞｼｯｸM-PRO" panose="020F0600000000000000" pitchFamily="50" charset="-128"/>
            </a:endParaRPr>
          </a:p>
          <a:p>
            <a:pPr marL="0" indent="0">
              <a:spcBef>
                <a:spcPts val="3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b="0" dirty="0">
                <a:latin typeface="HG丸ｺﾞｼｯｸM-PRO" panose="020F0600000000000000" pitchFamily="50" charset="-128"/>
                <a:ea typeface="HG丸ｺﾞｼｯｸM-PRO" panose="020F0600000000000000" pitchFamily="50" charset="-128"/>
              </a:rPr>
              <a:t>指導医に対する指導権限を有する。また</a:t>
            </a:r>
            <a:r>
              <a:rPr lang="ja-JP" altLang="en-US" sz="2400" b="0" dirty="0">
                <a:latin typeface="HG丸ｺﾞｼｯｸM-PRO" panose="020F0600000000000000" pitchFamily="50" charset="-128"/>
                <a:ea typeface="HG丸ｺﾞｼｯｸM-PRO" panose="020F0600000000000000" pitchFamily="50" charset="-128"/>
              </a:rPr>
              <a:t>、</a:t>
            </a:r>
            <a:r>
              <a:rPr lang="ja-JP" altLang="ja-JP" sz="2400" b="0" dirty="0">
                <a:latin typeface="HG丸ｺﾞｼｯｸM-PRO" panose="020F0600000000000000" pitchFamily="50" charset="-128"/>
                <a:ea typeface="HG丸ｺﾞｼｯｸM-PRO" panose="020F0600000000000000" pitchFamily="50" charset="-128"/>
              </a:rPr>
              <a:t>専攻医の研修の</a:t>
            </a:r>
            <a:endParaRPr lang="en-US" altLang="ja-JP" sz="2400" b="0" dirty="0">
              <a:latin typeface="HG丸ｺﾞｼｯｸM-PRO" panose="020F0600000000000000" pitchFamily="50" charset="-128"/>
              <a:ea typeface="HG丸ｺﾞｼｯｸM-PRO" panose="020F0600000000000000" pitchFamily="50" charset="-128"/>
            </a:endParaRPr>
          </a:p>
          <a:p>
            <a:pPr marL="0" indent="0">
              <a:spcBef>
                <a:spcPts val="3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b="0" dirty="0">
                <a:latin typeface="HG丸ｺﾞｼｯｸM-PRO" panose="020F0600000000000000" pitchFamily="50" charset="-128"/>
                <a:ea typeface="HG丸ｺﾞｼｯｸM-PRO" panose="020F0600000000000000" pitchFamily="50" charset="-128"/>
              </a:rPr>
              <a:t>進捗状況を把握して</a:t>
            </a:r>
            <a:r>
              <a:rPr lang="ja-JP" altLang="en-US" sz="2400" b="0" dirty="0">
                <a:latin typeface="HG丸ｺﾞｼｯｸM-PRO" panose="020F0600000000000000" pitchFamily="50" charset="-128"/>
                <a:ea typeface="HG丸ｺﾞｼｯｸM-PRO" panose="020F0600000000000000" pitchFamily="50" charset="-128"/>
              </a:rPr>
              <a:t>、</a:t>
            </a:r>
            <a:r>
              <a:rPr lang="ja-JP" altLang="ja-JP" sz="2400" b="0" dirty="0">
                <a:latin typeface="HG丸ｺﾞｼｯｸM-PRO" panose="020F0600000000000000" pitchFamily="50" charset="-128"/>
                <a:ea typeface="HG丸ｺﾞｼｯｸM-PRO" panose="020F0600000000000000" pitchFamily="50" charset="-128"/>
              </a:rPr>
              <a:t>各指導医および連携施設と協力して</a:t>
            </a:r>
            <a:r>
              <a:rPr lang="ja-JP" altLang="en-US" sz="2400" b="0" dirty="0">
                <a:latin typeface="HG丸ｺﾞｼｯｸM-PRO" panose="020F0600000000000000" pitchFamily="50" charset="-128"/>
                <a:ea typeface="HG丸ｺﾞｼｯｸM-PRO" panose="020F0600000000000000" pitchFamily="50" charset="-128"/>
              </a:rPr>
              <a:t>、</a:t>
            </a:r>
            <a:endParaRPr lang="en-US" altLang="ja-JP" sz="2400" b="0" dirty="0">
              <a:latin typeface="HG丸ｺﾞｼｯｸM-PRO" panose="020F0600000000000000" pitchFamily="50" charset="-128"/>
              <a:ea typeface="HG丸ｺﾞｼｯｸM-PRO" panose="020F0600000000000000" pitchFamily="50" charset="-128"/>
            </a:endParaRPr>
          </a:p>
          <a:p>
            <a:pPr marL="0" indent="0">
              <a:spcBef>
                <a:spcPts val="3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b="0" dirty="0">
                <a:latin typeface="HG丸ｺﾞｼｯｸM-PRO" panose="020F0600000000000000" pitchFamily="50" charset="-128"/>
                <a:ea typeface="HG丸ｺﾞｼｯｸM-PRO" panose="020F0600000000000000" pitchFamily="50" charset="-128"/>
              </a:rPr>
              <a:t>研修過程で発生する諸問題に対する解決を図る。</a:t>
            </a:r>
          </a:p>
          <a:p>
            <a:pPr marL="0" indent="0">
              <a:spcBef>
                <a:spcPts val="300"/>
              </a:spcBef>
              <a:spcAft>
                <a:spcPts val="0"/>
              </a:spcAft>
              <a:buNone/>
            </a:pPr>
            <a:r>
              <a:rPr kumimoji="1" lang="ja-JP" altLang="en-US" sz="2400" b="1" dirty="0">
                <a:latin typeface="HG丸ｺﾞｼｯｸM-PRO" panose="020F0600000000000000" pitchFamily="50" charset="-128"/>
                <a:ea typeface="HG丸ｺﾞｼｯｸM-PRO" panose="020F0600000000000000" pitchFamily="50" charset="-128"/>
              </a:rPr>
              <a:t>○委員会の構成</a:t>
            </a:r>
            <a:endParaRPr kumimoji="1" lang="en-US" altLang="ja-JP" sz="2400" b="1" dirty="0">
              <a:latin typeface="HG丸ｺﾞｼｯｸM-PRO" panose="020F0600000000000000" pitchFamily="50" charset="-128"/>
              <a:ea typeface="HG丸ｺﾞｼｯｸM-PRO" panose="020F0600000000000000" pitchFamily="50" charset="-128"/>
            </a:endParaRPr>
          </a:p>
          <a:p>
            <a:pPr marL="0" indent="0">
              <a:spcBef>
                <a:spcPts val="300"/>
              </a:spcBef>
              <a:spcAft>
                <a:spcPts val="0"/>
              </a:spcAft>
              <a:buNone/>
            </a:pPr>
            <a:r>
              <a:rPr lang="ja-JP" altLang="en-US" sz="2400" b="0" dirty="0">
                <a:latin typeface="HG丸ｺﾞｼｯｸM-PRO" panose="020F0600000000000000" pitchFamily="50" charset="-128"/>
                <a:ea typeface="HG丸ｺﾞｼｯｸM-PRO" panose="020F0600000000000000" pitchFamily="50" charset="-128"/>
              </a:rPr>
              <a:t>　</a:t>
            </a:r>
            <a:r>
              <a:rPr lang="ja-JP" altLang="ja-JP" sz="2400" b="0" dirty="0">
                <a:latin typeface="HG丸ｺﾞｼｯｸM-PRO" panose="020F0600000000000000" pitchFamily="50" charset="-128"/>
                <a:ea typeface="HG丸ｺﾞｼｯｸM-PRO" panose="020F0600000000000000" pitchFamily="50" charset="-128"/>
              </a:rPr>
              <a:t>プログラム統括責任者，専門研修連携施設における</a:t>
            </a:r>
            <a:endParaRPr lang="en-US" altLang="ja-JP" sz="2400" b="0" dirty="0">
              <a:latin typeface="HG丸ｺﾞｼｯｸM-PRO" panose="020F0600000000000000" pitchFamily="50" charset="-128"/>
              <a:ea typeface="HG丸ｺﾞｼｯｸM-PRO" panose="020F0600000000000000" pitchFamily="50" charset="-128"/>
            </a:endParaRPr>
          </a:p>
          <a:p>
            <a:pPr marL="0" indent="0">
              <a:spcBef>
                <a:spcPts val="3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b="0" dirty="0">
                <a:latin typeface="HG丸ｺﾞｼｯｸM-PRO" panose="020F0600000000000000" pitchFamily="50" charset="-128"/>
                <a:ea typeface="HG丸ｺﾞｼｯｸM-PRO" panose="020F0600000000000000" pitchFamily="50" charset="-128"/>
              </a:rPr>
              <a:t>指導責任者</a:t>
            </a:r>
            <a:r>
              <a:rPr lang="ja-JP" altLang="en-US" sz="2400" b="0" dirty="0">
                <a:latin typeface="HG丸ｺﾞｼｯｸM-PRO" panose="020F0600000000000000" pitchFamily="50" charset="-128"/>
                <a:ea typeface="HG丸ｺﾞｼｯｸM-PRO" panose="020F0600000000000000" pitchFamily="50" charset="-128"/>
              </a:rPr>
              <a:t>、</a:t>
            </a:r>
            <a:r>
              <a:rPr lang="ja-JP" altLang="ja-JP" sz="2400" b="0" dirty="0">
                <a:latin typeface="HG丸ｺﾞｼｯｸM-PRO" panose="020F0600000000000000" pitchFamily="50" charset="-128"/>
                <a:ea typeface="HG丸ｺﾞｼｯｸM-PRO" panose="020F0600000000000000" pitchFamily="50" charset="-128"/>
              </a:rPr>
              <a:t>関連職種の管理者</a:t>
            </a:r>
          </a:p>
          <a:p>
            <a:pPr>
              <a:spcBef>
                <a:spcPts val="300"/>
              </a:spcBef>
              <a:spcAft>
                <a:spcPts val="0"/>
              </a:spcAft>
            </a:pP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834645" y="6581993"/>
            <a:ext cx="4309355" cy="265078"/>
          </a:xfrm>
          <a:prstGeom prst="rect">
            <a:avLst/>
          </a:prstGeom>
        </p:spPr>
      </p:pic>
    </p:spTree>
    <p:extLst>
      <p:ext uri="{BB962C8B-B14F-4D97-AF65-F5344CB8AC3E}">
        <p14:creationId xmlns:p14="http://schemas.microsoft.com/office/powerpoint/2010/main" val="187701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02630"/>
            <a:ext cx="8640960" cy="778098"/>
          </a:xfrm>
        </p:spPr>
        <p:txBody>
          <a:bodyPr/>
          <a:lstStyle/>
          <a:p>
            <a:r>
              <a:rPr kumimoji="1" lang="ja-JP" altLang="en-US" sz="4000" b="1" dirty="0">
                <a:latin typeface="+mj-ea"/>
              </a:rPr>
              <a:t>研修プログラム統括責任者</a:t>
            </a:r>
          </a:p>
        </p:txBody>
      </p:sp>
      <p:sp>
        <p:nvSpPr>
          <p:cNvPr id="7" name="コンテンツ プレースホルダー 6"/>
          <p:cNvSpPr>
            <a:spLocks noGrp="1"/>
          </p:cNvSpPr>
          <p:nvPr>
            <p:ph sz="half" idx="2"/>
          </p:nvPr>
        </p:nvSpPr>
        <p:spPr>
          <a:xfrm>
            <a:off x="251520" y="1052736"/>
            <a:ext cx="8640960" cy="5616624"/>
          </a:xfrm>
        </p:spPr>
        <p:txBody>
          <a:bodyPr>
            <a:normAutofit fontScale="92500" lnSpcReduction="10000"/>
          </a:bodyPr>
          <a:lstStyle/>
          <a:p>
            <a:pPr marL="0" indent="0">
              <a:buNone/>
            </a:pPr>
            <a:r>
              <a:rPr lang="ja-JP" altLang="en-US" b="1" dirty="0">
                <a:latin typeface="HG丸ｺﾞｼｯｸM-PRO" panose="020F0600000000000000" pitchFamily="50" charset="-128"/>
                <a:ea typeface="HG丸ｺﾞｼｯｸM-PRO" panose="020F0600000000000000" pitchFamily="50" charset="-128"/>
              </a:rPr>
              <a:t>○責任者の要件</a:t>
            </a:r>
            <a:endParaRPr lang="en-US" altLang="ja-JP" b="1" dirty="0">
              <a:latin typeface="HG丸ｺﾞｼｯｸM-PRO" panose="020F0600000000000000" pitchFamily="50" charset="-128"/>
              <a:ea typeface="HG丸ｺﾞｼｯｸM-PRO" panose="020F0600000000000000" pitchFamily="50" charset="-128"/>
            </a:endParaRPr>
          </a:p>
          <a:p>
            <a:pPr marL="0" lvl="0" indent="0">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指導医であること</a:t>
            </a:r>
          </a:p>
          <a:p>
            <a:pPr marL="0" lvl="0" indent="0">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研修基幹施設に所属していること</a:t>
            </a:r>
          </a:p>
          <a:p>
            <a:pPr marL="0" lvl="0" indent="0">
              <a:buNone/>
            </a:pPr>
            <a:r>
              <a:rPr lang="ja-JP" altLang="en-US" dirty="0">
                <a:latin typeface="HG丸ｺﾞｼｯｸM-PRO" panose="020F0600000000000000" pitchFamily="50" charset="-128"/>
                <a:ea typeface="HG丸ｺﾞｼｯｸM-PRO" panose="020F0600000000000000" pitchFamily="50" charset="-128"/>
              </a:rPr>
              <a:t>・協会</a:t>
            </a:r>
            <a:r>
              <a:rPr lang="ja-JP" altLang="ja-JP" dirty="0">
                <a:latin typeface="HG丸ｺﾞｼｯｸM-PRO" panose="020F0600000000000000" pitchFamily="50" charset="-128"/>
                <a:ea typeface="HG丸ｺﾞｼｯｸM-PRO" panose="020F0600000000000000" pitchFamily="50" charset="-128"/>
              </a:rPr>
              <a:t>が開催する統括責任者研修会を修了していること</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b="1" dirty="0">
                <a:latin typeface="HG丸ｺﾞｼｯｸM-PRO" panose="020F0600000000000000" pitchFamily="50" charset="-128"/>
                <a:ea typeface="HG丸ｺﾞｼｯｸM-PRO" panose="020F0600000000000000" pitchFamily="50" charset="-128"/>
              </a:rPr>
              <a:t>○責任者の役割と権限</a:t>
            </a:r>
          </a:p>
          <a:p>
            <a:pPr marL="0" lvl="0" indent="0">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研修プログラム管理委員会の主宰</a:t>
            </a:r>
          </a:p>
          <a:p>
            <a:pPr marL="0" lvl="0" indent="0">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専攻医の採用および修了認定</a:t>
            </a:r>
          </a:p>
          <a:p>
            <a:pPr marL="0" lvl="0" indent="0">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指導医の管理および支援</a:t>
            </a:r>
            <a:endParaRPr lang="en-US" altLang="ja-JP" dirty="0">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269875" indent="-269875">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プログラム統括責任者あたりの最大専攻医数はプログラム全体で</a:t>
            </a:r>
            <a:r>
              <a:rPr lang="en-US" altLang="ja-JP" dirty="0">
                <a:latin typeface="HG丸ｺﾞｼｯｸM-PRO" panose="020F0600000000000000" pitchFamily="50" charset="-128"/>
                <a:ea typeface="HG丸ｺﾞｼｯｸM-PRO" panose="020F0600000000000000" pitchFamily="50" charset="-128"/>
              </a:rPr>
              <a:t>20</a:t>
            </a:r>
            <a:r>
              <a:rPr lang="ja-JP" altLang="ja-JP" dirty="0">
                <a:latin typeface="HG丸ｺﾞｼｯｸM-PRO" panose="020F0600000000000000" pitchFamily="50" charset="-128"/>
                <a:ea typeface="HG丸ｺﾞｼｯｸM-PRO" panose="020F0600000000000000" pitchFamily="50" charset="-128"/>
              </a:rPr>
              <a:t>名以内と</a:t>
            </a:r>
            <a:r>
              <a:rPr lang="ja-JP" altLang="en-US" dirty="0">
                <a:latin typeface="HG丸ｺﾞｼｯｸM-PRO" panose="020F0600000000000000" pitchFamily="50" charset="-128"/>
                <a:ea typeface="HG丸ｺﾞｼｯｸM-PRO" panose="020F0600000000000000" pitchFamily="50" charset="-128"/>
              </a:rPr>
              <a:t>し、</a:t>
            </a:r>
            <a:r>
              <a:rPr lang="ja-JP" altLang="ja-JP" dirty="0">
                <a:latin typeface="HG丸ｺﾞｼｯｸM-PRO" panose="020F0600000000000000" pitchFamily="50" charset="-128"/>
                <a:ea typeface="HG丸ｺﾞｼｯｸM-PRO" panose="020F0600000000000000" pitchFamily="50" charset="-128"/>
              </a:rPr>
              <a:t>それ以上になる場合には</a:t>
            </a: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プログラム統括責任者の要件を満たす者の中から</a:t>
            </a: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20</a:t>
            </a:r>
            <a:r>
              <a:rPr lang="ja-JP" altLang="ja-JP" dirty="0">
                <a:latin typeface="HG丸ｺﾞｼｯｸM-PRO" panose="020F0600000000000000" pitchFamily="50" charset="-128"/>
                <a:ea typeface="HG丸ｺﾞｼｯｸM-PRO" panose="020F0600000000000000" pitchFamily="50" charset="-128"/>
              </a:rPr>
              <a:t>名ごとに１名の副プログラム統括責任者を置く。</a:t>
            </a:r>
            <a:endParaRPr lang="en-US" altLang="ja-JP" dirty="0">
              <a:latin typeface="HG丸ｺﾞｼｯｸM-PRO" panose="020F0600000000000000" pitchFamily="50" charset="-128"/>
              <a:ea typeface="HG丸ｺﾞｼｯｸM-PRO" panose="020F0600000000000000" pitchFamily="50" charset="-128"/>
            </a:endParaRPr>
          </a:p>
          <a:p>
            <a:pPr marL="269875" indent="-269875">
              <a:buNone/>
            </a:pPr>
            <a:r>
              <a:rPr lang="ja-JP" altLang="en-US" dirty="0">
                <a:latin typeface="HG丸ｺﾞｼｯｸM-PRO" panose="020F0600000000000000" pitchFamily="50" charset="-128"/>
                <a:ea typeface="HG丸ｺﾞｼｯｸM-PRO" panose="020F0600000000000000" pitchFamily="50" charset="-128"/>
              </a:rPr>
              <a:t>＊研修基幹施設が複数の場合には、各施設から統括責任者または副統括責任者を出す。</a:t>
            </a:r>
            <a:endParaRPr lang="ja-JP" altLang="ja-JP"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562271" y="6420351"/>
            <a:ext cx="4309355" cy="265078"/>
          </a:xfrm>
          <a:prstGeom prst="rect">
            <a:avLst/>
          </a:prstGeom>
        </p:spPr>
      </p:pic>
    </p:spTree>
    <p:extLst>
      <p:ext uri="{BB962C8B-B14F-4D97-AF65-F5344CB8AC3E}">
        <p14:creationId xmlns:p14="http://schemas.microsoft.com/office/powerpoint/2010/main" val="158453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52718"/>
            <a:ext cx="8640960" cy="756002"/>
          </a:xfrm>
        </p:spPr>
        <p:txBody>
          <a:bodyPr>
            <a:normAutofit/>
          </a:bodyPr>
          <a:lstStyle/>
          <a:p>
            <a:r>
              <a:rPr lang="ja-JP" altLang="en-US" sz="4000" b="1" dirty="0">
                <a:latin typeface="+mj-ea"/>
              </a:rPr>
              <a:t>専門研修プログラム整備基準とは？</a:t>
            </a:r>
            <a:endParaRPr kumimoji="1" lang="ja-JP" altLang="en-US" sz="4000" b="1" dirty="0">
              <a:latin typeface="+mj-ea"/>
            </a:endParaRPr>
          </a:p>
        </p:txBody>
      </p:sp>
      <p:sp>
        <p:nvSpPr>
          <p:cNvPr id="4" name="コンテンツ プレースホルダー 3"/>
          <p:cNvSpPr>
            <a:spLocks noGrp="1"/>
          </p:cNvSpPr>
          <p:nvPr>
            <p:ph sz="half" idx="1"/>
          </p:nvPr>
        </p:nvSpPr>
        <p:spPr>
          <a:xfrm>
            <a:off x="251520" y="908720"/>
            <a:ext cx="8640960" cy="5760640"/>
          </a:xfrm>
        </p:spPr>
        <p:txBody>
          <a:bodyPr>
            <a:normAutofit/>
          </a:bodyPr>
          <a:lstStyle/>
          <a:p>
            <a:pPr marL="0" indent="0">
              <a:buNone/>
            </a:pPr>
            <a:r>
              <a:rPr lang="ja-JP" altLang="en-US" sz="2400" dirty="0">
                <a:latin typeface="HG丸ｺﾞｼｯｸM-PRO" panose="020F0600000000000000" pitchFamily="50" charset="-128"/>
                <a:ea typeface="HG丸ｺﾞｼｯｸM-PRO" panose="020F0600000000000000" pitchFamily="50" charset="-128"/>
              </a:rPr>
              <a:t>各領域の専門医制度において</a:t>
            </a:r>
            <a:r>
              <a:rPr lang="ja-JP" altLang="en-US" sz="2400" b="1" dirty="0">
                <a:latin typeface="HG丸ｺﾞｼｯｸM-PRO" panose="020F0600000000000000" pitchFamily="50" charset="-128"/>
                <a:ea typeface="HG丸ｺﾞｼｯｸM-PRO" panose="020F0600000000000000" pitchFamily="50" charset="-128"/>
              </a:rPr>
              <a:t>研修施設群が研修プログラムを</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作成する上での参考資料</a:t>
            </a:r>
            <a:r>
              <a:rPr lang="ja-JP" altLang="en-US" sz="2400" dirty="0">
                <a:latin typeface="HG丸ｺﾞｼｯｸM-PRO" panose="020F0600000000000000" pitchFamily="50" charset="-128"/>
                <a:ea typeface="HG丸ｺﾞｼｯｸM-PRO" panose="020F0600000000000000" pitchFamily="50" charset="-128"/>
              </a:rPr>
              <a:t>であり、また</a:t>
            </a:r>
            <a:r>
              <a:rPr lang="ja-JP" altLang="en-US" sz="2400" b="1" dirty="0">
                <a:latin typeface="HG丸ｺﾞｼｯｸM-PRO" panose="020F0600000000000000" pitchFamily="50" charset="-128"/>
                <a:ea typeface="HG丸ｺﾞｼｯｸM-PRO" panose="020F0600000000000000" pitchFamily="50" charset="-128"/>
              </a:rPr>
              <a:t>認定を受ける上での</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基準</a:t>
            </a:r>
            <a:r>
              <a:rPr lang="ja-JP" altLang="en-US" sz="2400" dirty="0">
                <a:latin typeface="HG丸ｺﾞｼｯｸM-PRO" panose="020F0600000000000000" pitchFamily="50" charset="-128"/>
                <a:ea typeface="HG丸ｺﾞｼｯｸM-PRO" panose="020F0600000000000000" pitchFamily="50" charset="-128"/>
              </a:rPr>
              <a:t>となる文書のことである。</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kumimoji="1" lang="ja-JP" altLang="en-US" sz="2400" dirty="0">
                <a:latin typeface="HG丸ｺﾞｼｯｸM-PRO" panose="020F0600000000000000" pitchFamily="50" charset="-128"/>
                <a:ea typeface="HG丸ｺﾞｼｯｸM-PRO" panose="020F0600000000000000" pitchFamily="50" charset="-128"/>
              </a:rPr>
              <a:t>１．理念と使命</a:t>
            </a:r>
            <a:endParaRPr kumimoji="1"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２．専門研修の目標</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400" dirty="0">
                <a:latin typeface="HG丸ｺﾞｼｯｸM-PRO" panose="020F0600000000000000" pitchFamily="50" charset="-128"/>
                <a:ea typeface="HG丸ｺﾞｼｯｸM-PRO" panose="020F0600000000000000" pitchFamily="50" charset="-128"/>
              </a:rPr>
              <a:t>　　　① 成果／</a:t>
            </a:r>
            <a:r>
              <a:rPr lang="ja-JP" altLang="en-US" sz="2400" dirty="0">
                <a:latin typeface="HG丸ｺﾞｼｯｸM-PRO" panose="020F0600000000000000" pitchFamily="50" charset="-128"/>
                <a:ea typeface="HG丸ｺﾞｼｯｸM-PRO" panose="020F0600000000000000" pitchFamily="50" charset="-128"/>
              </a:rPr>
              <a:t>② 到達目標／③ 経験目標</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400" dirty="0">
                <a:latin typeface="HG丸ｺﾞｼｯｸM-PRO" panose="020F0600000000000000" pitchFamily="50" charset="-128"/>
                <a:ea typeface="HG丸ｺﾞｼｯｸM-PRO" panose="020F0600000000000000" pitchFamily="50" charset="-128"/>
              </a:rPr>
              <a:t>　３．専門研修の方法</a:t>
            </a:r>
            <a:endParaRPr kumimoji="1"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４．専門研修の評価</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５．専門研修施設とプログラムの認定基準</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６．専門研修プログラムを支える体制</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７．専門研修実績記録システムとマニュアル類の整備</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８．専門研修プログラムの評価と改善</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９．専攻医の採用と修了</a:t>
            </a:r>
          </a:p>
          <a:p>
            <a:endParaRPr lang="en-US" altLang="ja-JP" sz="2400" dirty="0">
              <a:latin typeface="HG丸ｺﾞｼｯｸM-PRO" panose="020F0600000000000000" pitchFamily="50" charset="-128"/>
              <a:ea typeface="HG丸ｺﾞｼｯｸM-PRO" panose="020F0600000000000000" pitchFamily="50" charset="-128"/>
            </a:endParaRPr>
          </a:p>
          <a:p>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2"/>
          <a:stretch>
            <a:fillRect/>
          </a:stretch>
        </p:blipFill>
        <p:spPr>
          <a:xfrm>
            <a:off x="4668951" y="6389871"/>
            <a:ext cx="4309355" cy="265078"/>
          </a:xfrm>
          <a:prstGeom prst="rect">
            <a:avLst/>
          </a:prstGeom>
        </p:spPr>
      </p:pic>
    </p:spTree>
    <p:extLst>
      <p:ext uri="{BB962C8B-B14F-4D97-AF65-F5344CB8AC3E}">
        <p14:creationId xmlns:p14="http://schemas.microsoft.com/office/powerpoint/2010/main" val="105512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0"/>
            <a:ext cx="8640960" cy="1268760"/>
          </a:xfrm>
        </p:spPr>
        <p:txBody>
          <a:bodyPr>
            <a:noAutofit/>
          </a:bodyPr>
          <a:lstStyle/>
          <a:p>
            <a:r>
              <a:rPr kumimoji="1" lang="ja-JP" altLang="en-US" sz="4000" b="1" dirty="0">
                <a:latin typeface="+mj-ea"/>
              </a:rPr>
              <a:t>専門研修の目標</a:t>
            </a:r>
            <a:br>
              <a:rPr kumimoji="1" lang="en-US" altLang="ja-JP" sz="4000" b="1" dirty="0">
                <a:latin typeface="+mj-ea"/>
              </a:rPr>
            </a:br>
            <a:r>
              <a:rPr lang="ja-JP" altLang="en-US" sz="4000" b="1" dirty="0">
                <a:latin typeface="+mj-ea"/>
              </a:rPr>
              <a:t>　</a:t>
            </a:r>
            <a:r>
              <a:rPr kumimoji="1" lang="ja-JP" altLang="en-US" sz="4000" b="1" dirty="0">
                <a:latin typeface="+mj-ea"/>
              </a:rPr>
              <a:t>経験目標（経験すべき課題）</a:t>
            </a:r>
          </a:p>
        </p:txBody>
      </p:sp>
      <p:sp>
        <p:nvSpPr>
          <p:cNvPr id="3" name="コンテンツ プレースホルダー 2"/>
          <p:cNvSpPr>
            <a:spLocks noGrp="1"/>
          </p:cNvSpPr>
          <p:nvPr>
            <p:ph sz="half" idx="1"/>
          </p:nvPr>
        </p:nvSpPr>
        <p:spPr>
          <a:xfrm>
            <a:off x="251520" y="1268760"/>
            <a:ext cx="8640960" cy="5256584"/>
          </a:xfrm>
        </p:spPr>
        <p:txBody>
          <a:bodyPr>
            <a:noAutofit/>
          </a:bodyPr>
          <a:lstStyle/>
          <a:p>
            <a:pPr marL="0" indent="0">
              <a:spcBef>
                <a:spcPts val="0"/>
              </a:spcBef>
              <a:spcAft>
                <a:spcPts val="0"/>
              </a:spcAft>
              <a:buNone/>
            </a:pPr>
            <a:r>
              <a:rPr lang="ja-JP" altLang="en-US" sz="2400" b="1" u="sng" dirty="0">
                <a:latin typeface="HG丸ｺﾞｼｯｸM-PRO" panose="020F0600000000000000" pitchFamily="50" charset="-128"/>
                <a:ea typeface="HG丸ｺﾞｼｯｸM-PRO" panose="020F0600000000000000" pitchFamily="50" charset="-128"/>
              </a:rPr>
              <a:t>○総括的な課題（全項目が必須）</a:t>
            </a:r>
            <a:endParaRPr lang="en-US" altLang="ja-JP" sz="2400" b="1" u="sng" dirty="0">
              <a:latin typeface="HG丸ｺﾞｼｯｸM-PRO" panose="020F0600000000000000" pitchFamily="50" charset="-128"/>
              <a:ea typeface="HG丸ｺﾞｼｯｸM-PRO" panose="020F0600000000000000" pitchFamily="50" charset="-128"/>
            </a:endParaRP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・組織マネジメント</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・プロジェクトマネジメント</a:t>
            </a: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・プロセスマネジメント</a:t>
            </a: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・医療・健康情報の管理</a:t>
            </a: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・保健・医療・福祉サービスの評価</a:t>
            </a: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・疫学・統計学的アプローチ</a:t>
            </a:r>
          </a:p>
          <a:p>
            <a:pPr marL="0" indent="0">
              <a:spcBef>
                <a:spcPts val="0"/>
              </a:spcBef>
              <a:spcAft>
                <a:spcPts val="0"/>
              </a:spcAft>
              <a:buNone/>
            </a:pPr>
            <a:r>
              <a:rPr lang="ja-JP" altLang="en-US" sz="2400" b="1" u="sng" dirty="0">
                <a:latin typeface="HG丸ｺﾞｼｯｸM-PRO" panose="020F0600000000000000" pitchFamily="50" charset="-128"/>
                <a:ea typeface="HG丸ｺﾞｼｯｸM-PRO" panose="020F0600000000000000" pitchFamily="50" charset="-128"/>
              </a:rPr>
              <a:t>○各論的な課題（全</a:t>
            </a:r>
            <a:r>
              <a:rPr lang="en-US" altLang="ja-JP" sz="2400" b="1" u="sng" dirty="0">
                <a:latin typeface="HG丸ｺﾞｼｯｸM-PRO" panose="020F0600000000000000" pitchFamily="50" charset="-128"/>
                <a:ea typeface="HG丸ｺﾞｼｯｸM-PRO" panose="020F0600000000000000" pitchFamily="50" charset="-128"/>
              </a:rPr>
              <a:t>22</a:t>
            </a:r>
            <a:r>
              <a:rPr lang="ja-JP" altLang="en-US" sz="2400" b="1" u="sng" dirty="0">
                <a:latin typeface="HG丸ｺﾞｼｯｸM-PRO" panose="020F0600000000000000" pitchFamily="50" charset="-128"/>
                <a:ea typeface="HG丸ｺﾞｼｯｸM-PRO" panose="020F0600000000000000" pitchFamily="50" charset="-128"/>
              </a:rPr>
              <a:t>項目中３項目の経験が必要）</a:t>
            </a: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・保健対策</a:t>
            </a:r>
            <a:r>
              <a:rPr lang="en-US" altLang="ja-JP" sz="2400"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（母子保健ほか　６項目）</a:t>
            </a: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・疾病対策・障害者支援（感染症対策ほか　４項目）</a:t>
            </a: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・環境衛生管理</a:t>
            </a:r>
            <a:r>
              <a:rPr lang="en-US" altLang="ja-JP" sz="2400"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（生活環境衛生ほか　３項目）</a:t>
            </a: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・健康危機管理</a:t>
            </a:r>
            <a:r>
              <a:rPr lang="en-US" altLang="ja-JP" sz="2400"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（パンデミック対策ほか ５項目）</a:t>
            </a: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・医療・健康関連システム管理</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（医療・保健サービスの安全および質の管理ほか ４項目）</a:t>
            </a: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562271" y="6481311"/>
            <a:ext cx="4309355" cy="265078"/>
          </a:xfrm>
          <a:prstGeom prst="rect">
            <a:avLst/>
          </a:prstGeom>
        </p:spPr>
      </p:pic>
    </p:spTree>
    <p:extLst>
      <p:ext uri="{BB962C8B-B14F-4D97-AF65-F5344CB8AC3E}">
        <p14:creationId xmlns:p14="http://schemas.microsoft.com/office/powerpoint/2010/main" val="392110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251520" y="1268760"/>
            <a:ext cx="8640960" cy="5472608"/>
          </a:xfrm>
        </p:spPr>
        <p:txBody>
          <a:bodyPr>
            <a:noAutofit/>
          </a:bodyPr>
          <a:lstStyle/>
          <a:p>
            <a:pPr marL="0" indent="0">
              <a:spcAft>
                <a:spcPts val="0"/>
              </a:spcAft>
              <a:buNone/>
            </a:pPr>
            <a:r>
              <a:rPr lang="ja-JP" altLang="en-US" sz="2400" b="1" dirty="0">
                <a:latin typeface="HG丸ｺﾞｼｯｸM-PRO" panose="020F0600000000000000" pitchFamily="50" charset="-128"/>
                <a:ea typeface="HG丸ｺﾞｼｯｸM-PRO" panose="020F0600000000000000" pitchFamily="50" charset="-128"/>
              </a:rPr>
              <a:t>①　情報収集</a:t>
            </a:r>
            <a:endParaRPr lang="en-US" altLang="ja-JP" sz="2400" b="1"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dirty="0">
                <a:latin typeface="HG丸ｺﾞｼｯｸM-PRO" panose="020F0600000000000000" pitchFamily="50" charset="-128"/>
                <a:ea typeface="HG丸ｺﾞｼｯｸM-PRO" panose="020F0600000000000000" pitchFamily="50" charset="-128"/>
              </a:rPr>
              <a:t>健康状態を含む個人に関する情報</a:t>
            </a:r>
            <a:endParaRPr lang="en-US" altLang="ja-JP" sz="24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dirty="0">
                <a:latin typeface="HG丸ｺﾞｼｯｸM-PRO" panose="020F0600000000000000" pitchFamily="50" charset="-128"/>
                <a:ea typeface="HG丸ｺﾞｼｯｸM-PRO" panose="020F0600000000000000" pitchFamily="50" charset="-128"/>
              </a:rPr>
              <a:t>個人の集合体である集団に関する情報</a:t>
            </a:r>
            <a:endParaRPr lang="en-US" altLang="ja-JP" sz="24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dirty="0">
                <a:latin typeface="HG丸ｺﾞｼｯｸM-PRO" panose="020F0600000000000000" pitchFamily="50" charset="-128"/>
                <a:ea typeface="HG丸ｺﾞｼｯｸM-PRO" panose="020F0600000000000000" pitchFamily="50" charset="-128"/>
              </a:rPr>
              <a:t>個人が生活や就労する環境に関する情報等</a:t>
            </a:r>
            <a:endParaRPr lang="en-US" altLang="ja-JP" sz="24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b="1" dirty="0">
                <a:latin typeface="HG丸ｺﾞｼｯｸM-PRO" panose="020F0600000000000000" pitchFamily="50" charset="-128"/>
                <a:ea typeface="HG丸ｺﾞｼｯｸM-PRO" panose="020F0600000000000000" pitchFamily="50" charset="-128"/>
              </a:rPr>
              <a:t>②　情報の分析</a:t>
            </a:r>
            <a:endParaRPr lang="en-US" altLang="ja-JP" sz="2400" b="1"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b="1" dirty="0">
                <a:latin typeface="HG丸ｺﾞｼｯｸM-PRO" panose="020F0600000000000000" pitchFamily="50" charset="-128"/>
                <a:ea typeface="HG丸ｺﾞｼｯｸM-PRO" panose="020F0600000000000000" pitchFamily="50" charset="-128"/>
              </a:rPr>
              <a:t>③　</a:t>
            </a:r>
            <a:r>
              <a:rPr lang="ja-JP" altLang="ja-JP" sz="2400" b="1" dirty="0">
                <a:latin typeface="HG丸ｺﾞｼｯｸM-PRO" panose="020F0600000000000000" pitchFamily="50" charset="-128"/>
                <a:ea typeface="HG丸ｺﾞｼｯｸM-PRO" panose="020F0600000000000000" pitchFamily="50" charset="-128"/>
              </a:rPr>
              <a:t>解決のための計画</a:t>
            </a:r>
            <a:r>
              <a:rPr lang="ja-JP" altLang="en-US" sz="2400" b="1" dirty="0">
                <a:latin typeface="HG丸ｺﾞｼｯｸM-PRO" panose="020F0600000000000000" pitchFamily="50" charset="-128"/>
                <a:ea typeface="HG丸ｺﾞｼｯｸM-PRO" panose="020F0600000000000000" pitchFamily="50" charset="-128"/>
              </a:rPr>
              <a:t>の</a:t>
            </a:r>
            <a:r>
              <a:rPr lang="ja-JP" altLang="ja-JP" sz="2400" b="1" dirty="0">
                <a:latin typeface="HG丸ｺﾞｼｯｸM-PRO" panose="020F0600000000000000" pitchFamily="50" charset="-128"/>
                <a:ea typeface="HG丸ｺﾞｼｯｸM-PRO" panose="020F0600000000000000" pitchFamily="50" charset="-128"/>
              </a:rPr>
              <a:t>立案</a:t>
            </a:r>
            <a:endParaRPr lang="en-US" altLang="ja-JP" sz="2400" b="1"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dirty="0">
                <a:latin typeface="HG丸ｺﾞｼｯｸM-PRO" panose="020F0600000000000000" pitchFamily="50" charset="-128"/>
                <a:ea typeface="HG丸ｺﾞｼｯｸM-PRO" panose="020F0600000000000000" pitchFamily="50" charset="-128"/>
              </a:rPr>
              <a:t>　・個人へのアプローチ、集団や環境へのアプローチ</a:t>
            </a:r>
            <a:endParaRPr lang="en-US" altLang="ja-JP" sz="24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dirty="0">
                <a:latin typeface="HG丸ｺﾞｼｯｸM-PRO" panose="020F0600000000000000" pitchFamily="50" charset="-128"/>
                <a:ea typeface="HG丸ｺﾞｼｯｸM-PRO" panose="020F0600000000000000" pitchFamily="50" charset="-128"/>
              </a:rPr>
              <a:t>　・リスクマネジメント手法、クライシスマネジメント手法</a:t>
            </a:r>
            <a:endParaRPr lang="en-US" altLang="ja-JP" sz="24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b="1" dirty="0">
                <a:latin typeface="HG丸ｺﾞｼｯｸM-PRO" panose="020F0600000000000000" pitchFamily="50" charset="-128"/>
                <a:ea typeface="HG丸ｺﾞｼｯｸM-PRO" panose="020F0600000000000000" pitchFamily="50" charset="-128"/>
              </a:rPr>
              <a:t>④　実行</a:t>
            </a:r>
            <a:endParaRPr lang="en-US" altLang="ja-JP" sz="2400" b="1"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b="1" dirty="0">
                <a:latin typeface="HG丸ｺﾞｼｯｸM-PRO" panose="020F0600000000000000" pitchFamily="50" charset="-128"/>
                <a:ea typeface="HG丸ｺﾞｼｯｸM-PRO" panose="020F0600000000000000" pitchFamily="50" charset="-128"/>
              </a:rPr>
              <a:t>⑤　評価</a:t>
            </a:r>
            <a:endParaRPr lang="en-US" altLang="ja-JP" sz="2400" b="1"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dirty="0">
                <a:latin typeface="HG丸ｺﾞｼｯｸM-PRO" panose="020F0600000000000000" pitchFamily="50" charset="-128"/>
                <a:ea typeface="HG丸ｺﾞｼｯｸM-PRO" panose="020F0600000000000000" pitchFamily="50" charset="-128"/>
              </a:rPr>
              <a:t>計画の実行状況</a:t>
            </a:r>
            <a:r>
              <a:rPr lang="ja-JP" altLang="en-US" sz="2400" dirty="0">
                <a:latin typeface="HG丸ｺﾞｼｯｸM-PRO" panose="020F0600000000000000" pitchFamily="50" charset="-128"/>
                <a:ea typeface="HG丸ｺﾞｼｯｸM-PRO" panose="020F0600000000000000" pitchFamily="50" charset="-128"/>
              </a:rPr>
              <a:t>や</a:t>
            </a:r>
            <a:r>
              <a:rPr lang="ja-JP" altLang="ja-JP" sz="2400" dirty="0">
                <a:latin typeface="HG丸ｺﾞｼｯｸM-PRO" panose="020F0600000000000000" pitchFamily="50" charset="-128"/>
                <a:ea typeface="HG丸ｺﾞｼｯｸM-PRO" panose="020F0600000000000000" pitchFamily="50" charset="-128"/>
              </a:rPr>
              <a:t>目標の達成状況</a:t>
            </a:r>
            <a:endParaRPr lang="en-US" altLang="ja-JP" sz="24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b="1" dirty="0">
                <a:latin typeface="HG丸ｺﾞｼｯｸM-PRO" panose="020F0600000000000000" pitchFamily="50" charset="-128"/>
                <a:ea typeface="HG丸ｺﾞｼｯｸM-PRO" panose="020F0600000000000000" pitchFamily="50" charset="-128"/>
              </a:rPr>
              <a:t>⑥　</a:t>
            </a:r>
            <a:r>
              <a:rPr lang="ja-JP" altLang="ja-JP" sz="2400" b="1" dirty="0">
                <a:latin typeface="HG丸ｺﾞｼｯｸM-PRO" panose="020F0600000000000000" pitchFamily="50" charset="-128"/>
                <a:ea typeface="HG丸ｺﾞｼｯｸM-PRO" panose="020F0600000000000000" pitchFamily="50" charset="-128"/>
              </a:rPr>
              <a:t>評価結果に基づ</a:t>
            </a:r>
            <a:r>
              <a:rPr lang="ja-JP" altLang="en-US" sz="2400" b="1" dirty="0">
                <a:latin typeface="HG丸ｺﾞｼｯｸM-PRO" panose="020F0600000000000000" pitchFamily="50" charset="-128"/>
                <a:ea typeface="HG丸ｺﾞｼｯｸM-PRO" panose="020F0600000000000000" pitchFamily="50" charset="-128"/>
              </a:rPr>
              <a:t>く</a:t>
            </a:r>
            <a:r>
              <a:rPr lang="ja-JP" altLang="ja-JP" sz="2400" b="1" dirty="0">
                <a:latin typeface="HG丸ｺﾞｼｯｸM-PRO" panose="020F0600000000000000" pitchFamily="50" charset="-128"/>
                <a:ea typeface="HG丸ｺﾞｼｯｸM-PRO" panose="020F0600000000000000" pitchFamily="50" charset="-128"/>
              </a:rPr>
              <a:t>継続的改善</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6" name="タイトル 1"/>
          <p:cNvSpPr>
            <a:spLocks noGrp="1"/>
          </p:cNvSpPr>
          <p:nvPr>
            <p:ph type="title"/>
          </p:nvPr>
        </p:nvSpPr>
        <p:spPr>
          <a:xfrm>
            <a:off x="107504" y="14469"/>
            <a:ext cx="8928992" cy="1260058"/>
          </a:xfrm>
        </p:spPr>
        <p:txBody>
          <a:bodyPr>
            <a:noAutofit/>
          </a:bodyPr>
          <a:lstStyle/>
          <a:p>
            <a:r>
              <a:rPr kumimoji="1" lang="ja-JP" altLang="en-US" sz="4000" b="1" dirty="0">
                <a:latin typeface="+mj-ea"/>
              </a:rPr>
              <a:t>経験目標</a:t>
            </a:r>
            <a:r>
              <a:rPr kumimoji="1" lang="en-US" altLang="ja-JP" sz="4000" b="1" dirty="0">
                <a:latin typeface="+mj-ea"/>
              </a:rPr>
              <a:t>(</a:t>
            </a:r>
            <a:r>
              <a:rPr kumimoji="1" lang="ja-JP" altLang="en-US" sz="4000" b="1" dirty="0">
                <a:latin typeface="+mj-ea"/>
              </a:rPr>
              <a:t>課題</a:t>
            </a:r>
            <a:r>
              <a:rPr lang="ja-JP" altLang="en-US" sz="4000" b="1" dirty="0">
                <a:latin typeface="+mj-ea"/>
              </a:rPr>
              <a:t>解決のためのプロセス</a:t>
            </a:r>
            <a:r>
              <a:rPr lang="en-US" altLang="ja-JP" sz="4000" b="1" dirty="0">
                <a:latin typeface="+mj-ea"/>
              </a:rPr>
              <a:t>)</a:t>
            </a:r>
            <a:br>
              <a:rPr kumimoji="1" lang="en-US" altLang="ja-JP" sz="4000" b="1" dirty="0">
                <a:latin typeface="+mj-ea"/>
              </a:rPr>
            </a:br>
            <a:r>
              <a:rPr lang="ja-JP" altLang="en-US" sz="3200" b="1" dirty="0">
                <a:latin typeface="+mj-ea"/>
              </a:rPr>
              <a:t>⇒到達目標・専門技能、医師としての倫理性等</a:t>
            </a:r>
            <a:endParaRPr kumimoji="1" lang="ja-JP" altLang="en-US" sz="3200" b="1" dirty="0">
              <a:latin typeface="+mj-ea"/>
            </a:endParaRPr>
          </a:p>
        </p:txBody>
      </p:sp>
      <p:pic>
        <p:nvPicPr>
          <p:cNvPr id="2050" name="Picture 2" descr="PDCANo08PDCA "/>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16216" y="4869160"/>
            <a:ext cx="2312547" cy="1858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20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8419"/>
            <a:ext cx="8640960" cy="736285"/>
          </a:xfrm>
        </p:spPr>
        <p:txBody>
          <a:bodyPr/>
          <a:lstStyle/>
          <a:p>
            <a:r>
              <a:rPr kumimoji="1" lang="ja-JP" altLang="en-US" sz="4000" b="1" dirty="0">
                <a:solidFill>
                  <a:schemeClr val="tx1"/>
                </a:solidFill>
                <a:latin typeface="+mj-ea"/>
              </a:rPr>
              <a:t>到達目標（専門</a:t>
            </a:r>
            <a:r>
              <a:rPr kumimoji="1" lang="ja-JP" altLang="en-US" sz="4000" b="1" u="sng" dirty="0">
                <a:solidFill>
                  <a:schemeClr val="tx1"/>
                </a:solidFill>
                <a:latin typeface="+mj-ea"/>
              </a:rPr>
              <a:t>技能</a:t>
            </a:r>
            <a:r>
              <a:rPr kumimoji="1" lang="ja-JP" altLang="en-US" sz="4000" b="1" dirty="0">
                <a:solidFill>
                  <a:schemeClr val="tx1"/>
                </a:solidFill>
                <a:latin typeface="+mj-ea"/>
              </a:rPr>
              <a:t>）</a:t>
            </a:r>
          </a:p>
        </p:txBody>
      </p:sp>
      <p:sp>
        <p:nvSpPr>
          <p:cNvPr id="3" name="コンテンツ プレースホルダー 2"/>
          <p:cNvSpPr>
            <a:spLocks noGrp="1"/>
          </p:cNvSpPr>
          <p:nvPr>
            <p:ph sz="half" idx="1"/>
          </p:nvPr>
        </p:nvSpPr>
        <p:spPr>
          <a:xfrm>
            <a:off x="251520" y="764704"/>
            <a:ext cx="8640960" cy="5904656"/>
          </a:xfrm>
        </p:spPr>
        <p:txBody>
          <a:bodyPr>
            <a:noAutofit/>
          </a:bodyPr>
          <a:lstStyle/>
          <a:p>
            <a:pPr marL="0" lvl="0" indent="0">
              <a:spcBef>
                <a:spcPts val="6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a:t>
            </a:r>
            <a:r>
              <a:rPr lang="ja-JP" altLang="ja-JP" sz="2400" b="1" dirty="0">
                <a:latin typeface="HG丸ｺﾞｼｯｸM-PRO" panose="020F0600000000000000" pitchFamily="50" charset="-128"/>
                <a:ea typeface="HG丸ｺﾞｼｯｸM-PRO" panose="020F0600000000000000" pitchFamily="50" charset="-128"/>
              </a:rPr>
              <a:t>社会的疾病管理能力</a:t>
            </a:r>
          </a:p>
          <a:p>
            <a:pPr marL="0" indent="0">
              <a:spcBef>
                <a:spcPts val="6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　個人や集団における</a:t>
            </a:r>
            <a:r>
              <a:rPr lang="ja-JP" altLang="ja-JP" sz="2000" b="1" u="sng" dirty="0">
                <a:latin typeface="HG丸ｺﾞｼｯｸM-PRO" panose="020F0600000000000000" pitchFamily="50" charset="-128"/>
                <a:ea typeface="HG丸ｺﾞｼｯｸM-PRO" panose="020F0600000000000000" pitchFamily="50" charset="-128"/>
              </a:rPr>
              <a:t>様々な疾患や健康障害</a:t>
            </a:r>
            <a:r>
              <a:rPr lang="ja-JP" altLang="ja-JP" sz="2000" b="0" dirty="0">
                <a:latin typeface="HG丸ｺﾞｼｯｸM-PRO" panose="020F0600000000000000" pitchFamily="50" charset="-128"/>
                <a:ea typeface="HG丸ｺﾞｼｯｸM-PRO" panose="020F0600000000000000" pitchFamily="50" charset="-128"/>
              </a:rPr>
              <a:t>について</a:t>
            </a:r>
            <a:r>
              <a:rPr lang="ja-JP" altLang="en-US" sz="2000" b="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医学的知識に</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b="0" dirty="0">
                <a:latin typeface="HG丸ｺﾞｼｯｸM-PRO" panose="020F0600000000000000" pitchFamily="50" charset="-128"/>
                <a:ea typeface="HG丸ｺﾞｼｯｸM-PRO" panose="020F0600000000000000" pitchFamily="50" charset="-128"/>
              </a:rPr>
              <a:t>基づいて</a:t>
            </a:r>
            <a:r>
              <a:rPr lang="ja-JP" altLang="ja-JP" sz="2000" b="1" u="sng" dirty="0">
                <a:latin typeface="HG丸ｺﾞｼｯｸM-PRO" panose="020F0600000000000000" pitchFamily="50" charset="-128"/>
                <a:ea typeface="HG丸ｺﾞｼｯｸM-PRO" panose="020F0600000000000000" pitchFamily="50" charset="-128"/>
              </a:rPr>
              <a:t>予防・事後措置</a:t>
            </a:r>
            <a:r>
              <a:rPr lang="ja-JP" altLang="ja-JP" sz="2000" b="0" dirty="0">
                <a:latin typeface="HG丸ｺﾞｼｯｸM-PRO" panose="020F0600000000000000" pitchFamily="50" charset="-128"/>
                <a:ea typeface="HG丸ｺﾞｼｯｸM-PRO" panose="020F0600000000000000" pitchFamily="50" charset="-128"/>
              </a:rPr>
              <a:t>のための判断を行うことができる技能</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a:t>
            </a:r>
            <a:r>
              <a:rPr lang="ja-JP" altLang="ja-JP" sz="2400" b="1" dirty="0">
                <a:latin typeface="HG丸ｺﾞｼｯｸM-PRO" panose="020F0600000000000000" pitchFamily="50" charset="-128"/>
                <a:ea typeface="HG丸ｺﾞｼｯｸM-PRO" panose="020F0600000000000000" pitchFamily="50" charset="-128"/>
              </a:rPr>
              <a:t>健康危機管理能力</a:t>
            </a:r>
          </a:p>
          <a:p>
            <a:pPr marL="0" indent="0">
              <a:spcBef>
                <a:spcPts val="6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　</a:t>
            </a:r>
            <a:r>
              <a:rPr lang="ja-JP" altLang="ja-JP" sz="2000" b="0" dirty="0">
                <a:latin typeface="HG丸ｺﾞｼｯｸM-PRO" panose="020F0600000000000000" pitchFamily="50" charset="-128"/>
                <a:ea typeface="HG丸ｺﾞｼｯｸM-PRO" panose="020F0600000000000000" pitchFamily="50" charset="-128"/>
              </a:rPr>
              <a:t>感染症</a:t>
            </a:r>
            <a:r>
              <a:rPr lang="ja-JP" altLang="en-US" sz="200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食中毒</a:t>
            </a:r>
            <a:r>
              <a:rPr lang="ja-JP" altLang="en-US" sz="200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自然災害</a:t>
            </a:r>
            <a:r>
              <a:rPr lang="ja-JP" altLang="en-US" sz="2000" b="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事故等によって，住民</a:t>
            </a:r>
            <a:r>
              <a:rPr lang="ja-JP" altLang="en-US" sz="2000" b="0" dirty="0">
                <a:latin typeface="HG丸ｺﾞｼｯｸM-PRO" panose="020F0600000000000000" pitchFamily="50" charset="-128"/>
                <a:ea typeface="HG丸ｺﾞｼｯｸM-PRO" panose="020F0600000000000000" pitchFamily="50" charset="-128"/>
              </a:rPr>
              <a:t>等</a:t>
            </a:r>
            <a:r>
              <a:rPr lang="ja-JP" altLang="ja-JP" sz="2000" b="0" dirty="0">
                <a:latin typeface="HG丸ｺﾞｼｯｸM-PRO" panose="020F0600000000000000" pitchFamily="50" charset="-128"/>
                <a:ea typeface="HG丸ｺﾞｼｯｸM-PRO" panose="020F0600000000000000" pitchFamily="50" charset="-128"/>
              </a:rPr>
              <a:t>の健康に危機が</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b="0" dirty="0">
                <a:latin typeface="HG丸ｺﾞｼｯｸM-PRO" panose="020F0600000000000000" pitchFamily="50" charset="-128"/>
                <a:ea typeface="HG丸ｺﾞｼｯｸM-PRO" panose="020F0600000000000000" pitchFamily="50" charset="-128"/>
              </a:rPr>
              <a:t>差し迫っている又は発生した状況において</a:t>
            </a:r>
            <a:r>
              <a:rPr lang="ja-JP" altLang="en-US" sz="2000" b="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状況の把握</a:t>
            </a:r>
            <a:r>
              <a:rPr lang="ja-JP" altLang="en-US" sz="2000" b="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優先順位の</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b="0" dirty="0">
                <a:latin typeface="HG丸ｺﾞｼｯｸM-PRO" panose="020F0600000000000000" pitchFamily="50" charset="-128"/>
                <a:ea typeface="HG丸ｺﾞｼｯｸM-PRO" panose="020F0600000000000000" pitchFamily="50" charset="-128"/>
              </a:rPr>
              <a:t>決定</a:t>
            </a:r>
            <a:r>
              <a:rPr lang="ja-JP" altLang="en-US" sz="2000" b="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解決策の実行等の</a:t>
            </a:r>
            <a:r>
              <a:rPr lang="ja-JP" altLang="ja-JP" sz="2000" b="1" u="sng" dirty="0">
                <a:latin typeface="HG丸ｺﾞｼｯｸM-PRO" panose="020F0600000000000000" pitchFamily="50" charset="-128"/>
                <a:ea typeface="HG丸ｺﾞｼｯｸM-PRO" panose="020F0600000000000000" pitchFamily="50" charset="-128"/>
              </a:rPr>
              <a:t>組織的努力</a:t>
            </a:r>
            <a:r>
              <a:rPr lang="ja-JP" altLang="ja-JP" sz="2000" b="0" dirty="0">
                <a:latin typeface="HG丸ｺﾞｼｯｸM-PRO" panose="020F0600000000000000" pitchFamily="50" charset="-128"/>
                <a:ea typeface="HG丸ｺﾞｼｯｸM-PRO" panose="020F0600000000000000" pitchFamily="50" charset="-128"/>
              </a:rPr>
              <a:t>を通して</a:t>
            </a:r>
            <a:r>
              <a:rPr lang="ja-JP" altLang="en-US" sz="2000" b="0" dirty="0">
                <a:latin typeface="HG丸ｺﾞｼｯｸM-PRO" panose="020F0600000000000000" pitchFamily="50" charset="-128"/>
                <a:ea typeface="HG丸ｺﾞｼｯｸM-PRO" panose="020F0600000000000000" pitchFamily="50" charset="-128"/>
              </a:rPr>
              <a:t>、</a:t>
            </a:r>
            <a:r>
              <a:rPr lang="ja-JP" altLang="ja-JP" sz="2000" b="1" u="sng" dirty="0">
                <a:latin typeface="HG丸ｺﾞｼｯｸM-PRO" panose="020F0600000000000000" pitchFamily="50" charset="-128"/>
                <a:ea typeface="HG丸ｺﾞｼｯｸM-PRO" panose="020F0600000000000000" pitchFamily="50" charset="-128"/>
              </a:rPr>
              <a:t>危機を回避または</a:t>
            </a:r>
            <a:endParaRPr lang="en-US" altLang="ja-JP" sz="2000" b="1" u="sng"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　</a:t>
            </a:r>
            <a:r>
              <a:rPr lang="ja-JP" altLang="ja-JP" sz="2000" b="1" u="sng" dirty="0">
                <a:latin typeface="HG丸ｺﾞｼｯｸM-PRO" panose="020F0600000000000000" pitchFamily="50" charset="-128"/>
                <a:ea typeface="HG丸ｺﾞｼｯｸM-PRO" panose="020F0600000000000000" pitchFamily="50" charset="-128"/>
              </a:rPr>
              <a:t>影響を最小化</a:t>
            </a:r>
            <a:r>
              <a:rPr lang="ja-JP" altLang="ja-JP" sz="2000" b="0" dirty="0">
                <a:latin typeface="HG丸ｺﾞｼｯｸM-PRO" panose="020F0600000000000000" pitchFamily="50" charset="-128"/>
                <a:ea typeface="HG丸ｺﾞｼｯｸM-PRO" panose="020F0600000000000000" pitchFamily="50" charset="-128"/>
              </a:rPr>
              <a:t>する技能</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endParaRPr lang="ja-JP" altLang="ja-JP" sz="2000" b="0" dirty="0">
              <a:latin typeface="HG丸ｺﾞｼｯｸM-PRO" panose="020F0600000000000000" pitchFamily="50" charset="-128"/>
              <a:ea typeface="HG丸ｺﾞｼｯｸM-PRO" panose="020F0600000000000000" pitchFamily="50" charset="-128"/>
            </a:endParaRPr>
          </a:p>
          <a:p>
            <a:pPr marL="0" lvl="0" indent="0">
              <a:spcBef>
                <a:spcPts val="6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a:t>
            </a:r>
            <a:r>
              <a:rPr lang="ja-JP" altLang="ja-JP" sz="2400" b="1" dirty="0">
                <a:latin typeface="HG丸ｺﾞｼｯｸM-PRO" panose="020F0600000000000000" pitchFamily="50" charset="-128"/>
                <a:ea typeface="HG丸ｺﾞｼｯｸM-PRO" panose="020F0600000000000000" pitchFamily="50" charset="-128"/>
              </a:rPr>
              <a:t>医療・保健資源調整能力</a:t>
            </a:r>
          </a:p>
          <a:p>
            <a:pPr marL="0" indent="0">
              <a:spcBef>
                <a:spcPts val="6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　</a:t>
            </a:r>
            <a:r>
              <a:rPr lang="ja-JP" altLang="ja-JP" sz="2000" b="0" dirty="0">
                <a:latin typeface="HG丸ｺﾞｼｯｸM-PRO" panose="020F0600000000000000" pitchFamily="50" charset="-128"/>
                <a:ea typeface="HG丸ｺﾞｼｯｸM-PRO" panose="020F0600000000000000" pitchFamily="50" charset="-128"/>
              </a:rPr>
              <a:t>保健医療体制整備</a:t>
            </a:r>
            <a:r>
              <a:rPr lang="ja-JP" altLang="en-US" sz="2000" b="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災害対応</a:t>
            </a:r>
            <a:r>
              <a:rPr lang="ja-JP" altLang="en-US" sz="2000" b="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感染症対策</a:t>
            </a:r>
            <a:r>
              <a:rPr lang="ja-JP" altLang="en-US" sz="2000" b="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作業関連疾患対策</a:t>
            </a:r>
            <a:r>
              <a:rPr lang="ja-JP" altLang="en-US" sz="200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生活</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b="0" dirty="0">
                <a:latin typeface="HG丸ｺﾞｼｯｸM-PRO" panose="020F0600000000000000" pitchFamily="50" charset="-128"/>
                <a:ea typeface="HG丸ｺﾞｼｯｸM-PRO" panose="020F0600000000000000" pitchFamily="50" charset="-128"/>
              </a:rPr>
              <a:t>習慣病対策等における課題解決のために</a:t>
            </a:r>
            <a:r>
              <a:rPr lang="ja-JP" altLang="en-US" sz="2000" b="0" dirty="0">
                <a:latin typeface="HG丸ｺﾞｼｯｸM-PRO" panose="020F0600000000000000" pitchFamily="50" charset="-128"/>
                <a:ea typeface="HG丸ｺﾞｼｯｸM-PRO" panose="020F0600000000000000" pitchFamily="50" charset="-128"/>
              </a:rPr>
              <a:t>、</a:t>
            </a:r>
            <a:r>
              <a:rPr lang="ja-JP" altLang="ja-JP" sz="2000" b="1" u="sng" dirty="0">
                <a:latin typeface="HG丸ｺﾞｼｯｸM-PRO" panose="020F0600000000000000" pitchFamily="50" charset="-128"/>
                <a:ea typeface="HG丸ｺﾞｼｯｸM-PRO" panose="020F0600000000000000" pitchFamily="50" charset="-128"/>
              </a:rPr>
              <a:t>地域や職域</a:t>
            </a:r>
            <a:r>
              <a:rPr lang="ja-JP" altLang="en-US" sz="2000" b="1" u="sng" dirty="0">
                <a:latin typeface="HG丸ｺﾞｼｯｸM-PRO" panose="020F0600000000000000" pitchFamily="50" charset="-128"/>
                <a:ea typeface="HG丸ｺﾞｼｯｸM-PRO" panose="020F0600000000000000" pitchFamily="50" charset="-128"/>
              </a:rPr>
              <a:t>、</a:t>
            </a:r>
            <a:r>
              <a:rPr lang="ja-JP" altLang="ja-JP" sz="2000" b="1" u="sng" dirty="0">
                <a:latin typeface="HG丸ｺﾞｼｯｸM-PRO" panose="020F0600000000000000" pitchFamily="50" charset="-128"/>
                <a:ea typeface="HG丸ｺﾞｼｯｸM-PRO" panose="020F0600000000000000" pitchFamily="50" charset="-128"/>
              </a:rPr>
              <a:t>医療機関等に</a:t>
            </a:r>
            <a:endParaRPr lang="en-US" altLang="ja-JP" sz="2000" b="1" u="sng"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　</a:t>
            </a:r>
            <a:r>
              <a:rPr lang="ja-JP" altLang="ja-JP" sz="2000" b="1" u="sng" dirty="0">
                <a:latin typeface="HG丸ｺﾞｼｯｸM-PRO" panose="020F0600000000000000" pitchFamily="50" charset="-128"/>
                <a:ea typeface="HG丸ｺﾞｼｯｸM-PRO" panose="020F0600000000000000" pitchFamily="50" charset="-128"/>
              </a:rPr>
              <a:t>存在する医療・保健資源</a:t>
            </a:r>
            <a:r>
              <a:rPr lang="ja-JP" altLang="ja-JP" sz="2000" b="0" dirty="0">
                <a:latin typeface="HG丸ｺﾞｼｯｸM-PRO" panose="020F0600000000000000" pitchFamily="50" charset="-128"/>
                <a:ea typeface="HG丸ｺﾞｼｯｸM-PRO" panose="020F0600000000000000" pitchFamily="50" charset="-128"/>
              </a:rPr>
              <a:t>を</a:t>
            </a:r>
            <a:r>
              <a:rPr lang="ja-JP" altLang="ja-JP" sz="2000" b="1" u="sng" dirty="0">
                <a:latin typeface="HG丸ｺﾞｼｯｸM-PRO" panose="020F0600000000000000" pitchFamily="50" charset="-128"/>
                <a:ea typeface="HG丸ｺﾞｼｯｸM-PRO" panose="020F0600000000000000" pitchFamily="50" charset="-128"/>
              </a:rPr>
              <a:t>関係者・関係機関と連携</a:t>
            </a:r>
            <a:r>
              <a:rPr lang="ja-JP" altLang="ja-JP" sz="2000" b="0" dirty="0">
                <a:latin typeface="HG丸ｺﾞｼｯｸM-PRO" panose="020F0600000000000000" pitchFamily="50" charset="-128"/>
                <a:ea typeface="HG丸ｺﾞｼｯｸM-PRO" panose="020F0600000000000000" pitchFamily="50" charset="-128"/>
              </a:rPr>
              <a:t>しながら</a:t>
            </a:r>
            <a:r>
              <a:rPr lang="ja-JP" altLang="ja-JP" sz="2000" b="1" u="sng" dirty="0">
                <a:latin typeface="HG丸ｺﾞｼｯｸM-PRO" panose="020F0600000000000000" pitchFamily="50" charset="-128"/>
                <a:ea typeface="HG丸ｺﾞｼｯｸM-PRO" panose="020F0600000000000000" pitchFamily="50" charset="-128"/>
              </a:rPr>
              <a:t>計画的に</a:t>
            </a:r>
            <a:endParaRPr lang="en-US" altLang="ja-JP" sz="2000" b="1" u="sng"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　</a:t>
            </a:r>
            <a:r>
              <a:rPr lang="ja-JP" altLang="ja-JP" sz="2000" b="1" u="sng" dirty="0">
                <a:latin typeface="HG丸ｺﾞｼｯｸM-PRO" panose="020F0600000000000000" pitchFamily="50" charset="-128"/>
                <a:ea typeface="HG丸ｺﾞｼｯｸM-PRO" panose="020F0600000000000000" pitchFamily="50" charset="-128"/>
              </a:rPr>
              <a:t>調整</a:t>
            </a:r>
            <a:r>
              <a:rPr lang="ja-JP" altLang="en-US" sz="2000" b="1" u="sng" dirty="0">
                <a:latin typeface="HG丸ｺﾞｼｯｸM-PRO" panose="020F0600000000000000" pitchFamily="50" charset="-128"/>
                <a:ea typeface="HG丸ｺﾞｼｯｸM-PRO" panose="020F0600000000000000" pitchFamily="50" charset="-128"/>
              </a:rPr>
              <a:t>、</a:t>
            </a:r>
            <a:r>
              <a:rPr lang="ja-JP" altLang="ja-JP" sz="2000" b="1" u="sng" dirty="0">
                <a:latin typeface="HG丸ｺﾞｼｯｸM-PRO" panose="020F0600000000000000" pitchFamily="50" charset="-128"/>
                <a:ea typeface="HG丸ｺﾞｼｯｸM-PRO" panose="020F0600000000000000" pitchFamily="50" charset="-128"/>
              </a:rPr>
              <a:t>活用</a:t>
            </a:r>
            <a:r>
              <a:rPr lang="ja-JP" altLang="ja-JP" sz="2000" b="0" dirty="0">
                <a:latin typeface="HG丸ｺﾞｼｯｸM-PRO" panose="020F0600000000000000" pitchFamily="50" charset="-128"/>
                <a:ea typeface="HG丸ｺﾞｼｯｸM-PRO" panose="020F0600000000000000" pitchFamily="50" charset="-128"/>
              </a:rPr>
              <a:t>する技能</a:t>
            </a:r>
          </a:p>
        </p:txBody>
      </p:sp>
      <p:pic>
        <p:nvPicPr>
          <p:cNvPr id="4" name="図 3"/>
          <p:cNvPicPr>
            <a:picLocks noChangeAspect="1"/>
          </p:cNvPicPr>
          <p:nvPr/>
        </p:nvPicPr>
        <p:blipFill>
          <a:blip r:embed="rId2"/>
          <a:stretch>
            <a:fillRect/>
          </a:stretch>
        </p:blipFill>
        <p:spPr>
          <a:xfrm>
            <a:off x="4763956" y="6466071"/>
            <a:ext cx="4309355" cy="265078"/>
          </a:xfrm>
          <a:prstGeom prst="rect">
            <a:avLst/>
          </a:prstGeom>
        </p:spPr>
      </p:pic>
    </p:spTree>
    <p:extLst>
      <p:ext uri="{BB962C8B-B14F-4D97-AF65-F5344CB8AC3E}">
        <p14:creationId xmlns:p14="http://schemas.microsoft.com/office/powerpoint/2010/main" val="265272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6812" y="116632"/>
            <a:ext cx="7555667" cy="756002"/>
          </a:xfrm>
          <a:prstGeom prst="rect">
            <a:avLst/>
          </a:prstGeom>
        </p:spPr>
        <p:txBody>
          <a:bodyPr>
            <a:normAutofit/>
          </a:bodyPr>
          <a:lstStyle/>
          <a:p>
            <a:r>
              <a:rPr kumimoji="1" lang="ja-JP" altLang="en-US" sz="4000" b="1" dirty="0">
                <a:latin typeface="+mj-ea"/>
              </a:rPr>
              <a:t>社会医学系専門医制度の経緯</a:t>
            </a:r>
          </a:p>
        </p:txBody>
      </p:sp>
      <p:sp>
        <p:nvSpPr>
          <p:cNvPr id="3" name="コンテンツ プレースホルダー 2"/>
          <p:cNvSpPr>
            <a:spLocks noGrp="1"/>
          </p:cNvSpPr>
          <p:nvPr>
            <p:ph idx="1"/>
          </p:nvPr>
        </p:nvSpPr>
        <p:spPr>
          <a:xfrm>
            <a:off x="304799" y="1089155"/>
            <a:ext cx="8768512" cy="5068955"/>
          </a:xfrm>
        </p:spPr>
        <p:txBody>
          <a:bodyPr>
            <a:noAutofit/>
          </a:bodyPr>
          <a:lstStyle/>
          <a:p>
            <a:pPr marL="2062163" indent="-2062163">
              <a:spcAft>
                <a:spcPts val="0"/>
              </a:spcAft>
              <a:buNone/>
              <a:tabLst>
                <a:tab pos="984250" algn="l"/>
              </a:tabLst>
            </a:pPr>
            <a:r>
              <a:rPr kumimoji="1" lang="en-US" altLang="ja-JP" sz="2200" dirty="0">
                <a:latin typeface="ＭＳ Ｐゴシック" panose="020B0600070205080204" pitchFamily="50" charset="-128"/>
                <a:ea typeface="ＭＳ Ｐゴシック" panose="020B0600070205080204" pitchFamily="50" charset="-128"/>
              </a:rPr>
              <a:t>2015</a:t>
            </a:r>
            <a:r>
              <a:rPr kumimoji="1" lang="ja-JP" altLang="en-US" sz="2200" dirty="0">
                <a:latin typeface="ＭＳ Ｐゴシック" panose="020B0600070205080204" pitchFamily="50" charset="-128"/>
                <a:ea typeface="ＭＳ Ｐゴシック" panose="020B0600070205080204" pitchFamily="50" charset="-128"/>
              </a:rPr>
              <a:t>年</a:t>
            </a:r>
            <a:r>
              <a:rPr kumimoji="1" lang="en-US" altLang="ja-JP" sz="2200" dirty="0">
                <a:latin typeface="ＭＳ Ｐゴシック" panose="020B0600070205080204" pitchFamily="50" charset="-128"/>
                <a:ea typeface="ＭＳ Ｐゴシック" panose="020B0600070205080204" pitchFamily="50" charset="-128"/>
              </a:rPr>
              <a:t>	  6</a:t>
            </a:r>
            <a:r>
              <a:rPr kumimoji="1" lang="ja-JP" altLang="en-US" sz="2200" dirty="0">
                <a:latin typeface="ＭＳ Ｐゴシック" panose="020B0600070205080204" pitchFamily="50" charset="-128"/>
                <a:ea typeface="ＭＳ Ｐゴシック" panose="020B0600070205080204" pitchFamily="50" charset="-128"/>
              </a:rPr>
              <a:t>月</a:t>
            </a:r>
            <a:r>
              <a:rPr lang="en-US" altLang="ja-JP" sz="2200" dirty="0">
                <a:latin typeface="ＭＳ Ｐゴシック" panose="020B0600070205080204" pitchFamily="50" charset="-128"/>
                <a:ea typeface="ＭＳ Ｐゴシック" panose="020B0600070205080204" pitchFamily="50" charset="-128"/>
              </a:rPr>
              <a:t>	</a:t>
            </a:r>
            <a:r>
              <a:rPr lang="zh-CN" altLang="en-US" sz="2200" dirty="0"/>
              <a:t>社会医学領域</a:t>
            </a:r>
            <a:r>
              <a:rPr lang="ja-JP" altLang="en-US" sz="2200" dirty="0"/>
              <a:t>に</a:t>
            </a:r>
            <a:r>
              <a:rPr lang="ja-JP" altLang="en-US" sz="2200" dirty="0">
                <a:latin typeface="ＭＳ Ｐゴシック" panose="020B0600070205080204" pitchFamily="50" charset="-128"/>
                <a:ea typeface="ＭＳ Ｐゴシック" panose="020B0600070205080204" pitchFamily="50" charset="-128"/>
              </a:rPr>
              <a:t>関連する学会・団体が共同提言</a:t>
            </a:r>
            <a:endParaRPr lang="en-US" altLang="ja-JP" sz="2200" dirty="0">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r>
              <a:rPr lang="en-US" altLang="ja-JP" sz="2200" dirty="0">
                <a:latin typeface="ＭＳ Ｐゴシック" panose="020B0600070205080204" pitchFamily="50" charset="-128"/>
                <a:ea typeface="ＭＳ Ｐゴシック" panose="020B0600070205080204" pitchFamily="50" charset="-128"/>
              </a:rPr>
              <a:t>		</a:t>
            </a:r>
            <a:r>
              <a:rPr lang="ja-JP" altLang="en-US" sz="2200" dirty="0">
                <a:latin typeface="ＭＳ Ｐゴシック" panose="020B0600070205080204" pitchFamily="50" charset="-128"/>
                <a:ea typeface="ＭＳ Ｐゴシック" panose="020B0600070205080204" pitchFamily="50" charset="-128"/>
              </a:rPr>
              <a:t>「社会医学領域の専門医制度確立について」を公表</a:t>
            </a:r>
            <a:endParaRPr kumimoji="1" lang="en-US" altLang="ja-JP" sz="2200" dirty="0">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r>
              <a:rPr kumimoji="1" lang="en-US" altLang="ja-JP" sz="2200" dirty="0">
                <a:latin typeface="ＭＳ Ｐゴシック" panose="020B0600070205080204" pitchFamily="50" charset="-128"/>
                <a:ea typeface="ＭＳ Ｐゴシック" panose="020B0600070205080204" pitchFamily="50" charset="-128"/>
              </a:rPr>
              <a:t>	  9</a:t>
            </a:r>
            <a:r>
              <a:rPr kumimoji="1" lang="ja-JP" altLang="en-US" sz="2200" dirty="0">
                <a:latin typeface="ＭＳ Ｐゴシック" panose="020B0600070205080204" pitchFamily="50" charset="-128"/>
                <a:ea typeface="ＭＳ Ｐゴシック" panose="020B0600070205080204" pitchFamily="50" charset="-128"/>
              </a:rPr>
              <a:t>月</a:t>
            </a:r>
            <a:r>
              <a:rPr kumimoji="1" lang="en-US" altLang="ja-JP" sz="2200" dirty="0">
                <a:latin typeface="ＭＳ Ｐゴシック" panose="020B0600070205080204" pitchFamily="50" charset="-128"/>
                <a:ea typeface="ＭＳ Ｐゴシック" panose="020B0600070205080204" pitchFamily="50" charset="-128"/>
              </a:rPr>
              <a:t>	</a:t>
            </a:r>
            <a:r>
              <a:rPr kumimoji="1" lang="ja-JP" altLang="en-US" sz="2200" dirty="0">
                <a:latin typeface="ＭＳ Ｐゴシック" panose="020B0600070205080204" pitchFamily="50" charset="-128"/>
                <a:ea typeface="ＭＳ Ｐゴシック" panose="020B0600070205080204" pitchFamily="50" charset="-128"/>
              </a:rPr>
              <a:t>社会医学系専門医協議会発足</a:t>
            </a:r>
            <a:endParaRPr kumimoji="1" lang="en-US" altLang="ja-JP" sz="2200" dirty="0">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r>
              <a:rPr lang="en-US" altLang="ja-JP" sz="2200" dirty="0">
                <a:latin typeface="ＭＳ Ｐゴシック" panose="020B0600070205080204" pitchFamily="50" charset="-128"/>
                <a:ea typeface="ＭＳ Ｐゴシック" panose="020B0600070205080204" pitchFamily="50" charset="-128"/>
              </a:rPr>
              <a:t>2016</a:t>
            </a:r>
            <a:r>
              <a:rPr lang="ja-JP" altLang="en-US" sz="2200" dirty="0">
                <a:latin typeface="ＭＳ Ｐゴシック" panose="020B0600070205080204" pitchFamily="50" charset="-128"/>
                <a:ea typeface="ＭＳ Ｐゴシック" panose="020B0600070205080204" pitchFamily="50" charset="-128"/>
              </a:rPr>
              <a:t>年</a:t>
            </a:r>
            <a:r>
              <a:rPr lang="en-US" altLang="ja-JP" sz="2200" dirty="0">
                <a:latin typeface="ＭＳ Ｐゴシック" panose="020B0600070205080204" pitchFamily="50" charset="-128"/>
                <a:ea typeface="ＭＳ Ｐゴシック" panose="020B0600070205080204" pitchFamily="50" charset="-128"/>
              </a:rPr>
              <a:t>	  3</a:t>
            </a:r>
            <a:r>
              <a:rPr lang="ja-JP" altLang="en-US" sz="2200" dirty="0">
                <a:latin typeface="ＭＳ Ｐゴシック" panose="020B0600070205080204" pitchFamily="50" charset="-128"/>
                <a:ea typeface="ＭＳ Ｐゴシック" panose="020B0600070205080204" pitchFamily="50" charset="-128"/>
              </a:rPr>
              <a:t>月</a:t>
            </a:r>
            <a:r>
              <a:rPr lang="en-US" altLang="ja-JP" sz="2200" dirty="0">
                <a:latin typeface="ＭＳ Ｐゴシック" panose="020B0600070205080204" pitchFamily="50" charset="-128"/>
                <a:ea typeface="ＭＳ Ｐゴシック" panose="020B0600070205080204" pitchFamily="50" charset="-128"/>
              </a:rPr>
              <a:t>	</a:t>
            </a:r>
            <a:r>
              <a:rPr lang="ja-JP" altLang="en-US" sz="2200" dirty="0">
                <a:latin typeface="ＭＳ Ｐゴシック" panose="020B0600070205080204" pitchFamily="50" charset="-128"/>
                <a:ea typeface="ＭＳ Ｐゴシック" panose="020B0600070205080204" pitchFamily="50" charset="-128"/>
              </a:rPr>
              <a:t>専門研修プログラム整備基準策定</a:t>
            </a:r>
            <a:endParaRPr lang="en-US" altLang="ja-JP" sz="2200" dirty="0">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r>
              <a:rPr lang="en-US" altLang="ja-JP" sz="2200" dirty="0">
                <a:latin typeface="ＭＳ Ｐゴシック" panose="020B0600070205080204" pitchFamily="50" charset="-128"/>
                <a:ea typeface="ＭＳ Ｐゴシック" panose="020B0600070205080204" pitchFamily="50" charset="-128"/>
              </a:rPr>
              <a:t>	10</a:t>
            </a:r>
            <a:r>
              <a:rPr lang="ja-JP" altLang="en-US" sz="2200" dirty="0">
                <a:latin typeface="ＭＳ Ｐゴシック" panose="020B0600070205080204" pitchFamily="50" charset="-128"/>
                <a:ea typeface="ＭＳ Ｐゴシック" panose="020B0600070205080204" pitchFamily="50" charset="-128"/>
              </a:rPr>
              <a:t>月</a:t>
            </a:r>
            <a:r>
              <a:rPr lang="en-US" altLang="ja-JP" sz="2200" dirty="0">
                <a:latin typeface="ＭＳ Ｐゴシック" panose="020B0600070205080204" pitchFamily="50" charset="-128"/>
                <a:ea typeface="ＭＳ Ｐゴシック" panose="020B0600070205080204" pitchFamily="50" charset="-128"/>
              </a:rPr>
              <a:t>	</a:t>
            </a:r>
            <a:r>
              <a:rPr lang="ja-JP" altLang="en-US" sz="2200" dirty="0">
                <a:latin typeface="ＭＳ Ｐゴシック" panose="020B0600070205080204" pitchFamily="50" charset="-128"/>
                <a:ea typeface="ＭＳ Ｐゴシック" panose="020B0600070205080204" pitchFamily="50" charset="-128"/>
              </a:rPr>
              <a:t>研修プログラムの認定開始</a:t>
            </a:r>
            <a:endParaRPr lang="en-US" altLang="ja-JP" sz="2200" dirty="0">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r>
              <a:rPr lang="en-US" altLang="ja-JP" sz="2200" dirty="0">
                <a:latin typeface="ＭＳ Ｐゴシック" panose="020B0600070205080204" pitchFamily="50" charset="-128"/>
                <a:ea typeface="ＭＳ Ｐゴシック" panose="020B0600070205080204" pitchFamily="50" charset="-128"/>
              </a:rPr>
              <a:t>	12</a:t>
            </a:r>
            <a:r>
              <a:rPr lang="ja-JP" altLang="en-US" sz="2200" dirty="0">
                <a:latin typeface="ＭＳ Ｐゴシック" panose="020B0600070205080204" pitchFamily="50" charset="-128"/>
                <a:ea typeface="ＭＳ Ｐゴシック" panose="020B0600070205080204" pitchFamily="50" charset="-128"/>
              </a:rPr>
              <a:t>月</a:t>
            </a:r>
            <a:r>
              <a:rPr lang="en-US" altLang="ja-JP" sz="2200" dirty="0">
                <a:latin typeface="ＭＳ Ｐゴシック" panose="020B0600070205080204" pitchFamily="50" charset="-128"/>
                <a:ea typeface="ＭＳ Ｐゴシック" panose="020B0600070205080204" pitchFamily="50" charset="-128"/>
              </a:rPr>
              <a:t>	</a:t>
            </a:r>
            <a:r>
              <a:rPr lang="ja-JP" altLang="en-US" sz="2200" dirty="0">
                <a:latin typeface="ＭＳ Ｐゴシック" panose="020B0600070205080204" pitchFamily="50" charset="-128"/>
                <a:ea typeface="ＭＳ Ｐゴシック" panose="020B0600070205080204" pitchFamily="50" charset="-128"/>
              </a:rPr>
              <a:t>一般社団法人 社会医学系専門医協会 発足</a:t>
            </a:r>
            <a:endParaRPr lang="en-US" altLang="ja-JP" sz="2200" dirty="0">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r>
              <a:rPr kumimoji="1" lang="en-US" altLang="ja-JP" sz="2200" dirty="0">
                <a:latin typeface="ＭＳ Ｐゴシック" panose="020B0600070205080204" pitchFamily="50" charset="-128"/>
                <a:ea typeface="ＭＳ Ｐゴシック" panose="020B0600070205080204" pitchFamily="50" charset="-128"/>
              </a:rPr>
              <a:t>2017</a:t>
            </a:r>
            <a:r>
              <a:rPr kumimoji="1" lang="ja-JP" altLang="en-US" sz="2200" dirty="0">
                <a:latin typeface="ＭＳ Ｐゴシック" panose="020B0600070205080204" pitchFamily="50" charset="-128"/>
                <a:ea typeface="ＭＳ Ｐゴシック" panose="020B0600070205080204" pitchFamily="50" charset="-128"/>
              </a:rPr>
              <a:t>年</a:t>
            </a:r>
            <a:r>
              <a:rPr kumimoji="1" lang="en-US" altLang="ja-JP" sz="2200" dirty="0">
                <a:latin typeface="ＭＳ Ｐゴシック" panose="020B0600070205080204" pitchFamily="50" charset="-128"/>
                <a:ea typeface="ＭＳ Ｐゴシック" panose="020B0600070205080204" pitchFamily="50" charset="-128"/>
              </a:rPr>
              <a:t>	  1</a:t>
            </a:r>
            <a:r>
              <a:rPr kumimoji="1" lang="ja-JP" altLang="en-US" sz="2200" dirty="0">
                <a:latin typeface="ＭＳ Ｐゴシック" panose="020B0600070205080204" pitchFamily="50" charset="-128"/>
                <a:ea typeface="ＭＳ Ｐゴシック" panose="020B0600070205080204" pitchFamily="50" charset="-128"/>
              </a:rPr>
              <a:t>月</a:t>
            </a:r>
            <a:r>
              <a:rPr kumimoji="1" lang="en-US" altLang="ja-JP" sz="2200" dirty="0">
                <a:latin typeface="ＭＳ Ｐゴシック" panose="020B0600070205080204" pitchFamily="50" charset="-128"/>
                <a:ea typeface="ＭＳ Ｐゴシック" panose="020B0600070205080204" pitchFamily="50" charset="-128"/>
              </a:rPr>
              <a:t>	</a:t>
            </a:r>
            <a:r>
              <a:rPr kumimoji="1" lang="ja-JP" altLang="en-US" sz="2200" dirty="0">
                <a:latin typeface="ＭＳ Ｐゴシック" panose="020B0600070205080204" pitchFamily="50" charset="-128"/>
                <a:ea typeface="ＭＳ Ｐゴシック" panose="020B0600070205080204" pitchFamily="50" charset="-128"/>
              </a:rPr>
              <a:t>経過措置専門医・指導医の認定開始</a:t>
            </a:r>
            <a:endParaRPr kumimoji="1" lang="en-US" altLang="ja-JP" sz="2200" dirty="0">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r>
              <a:rPr lang="en-US" altLang="ja-JP" sz="2200" dirty="0">
                <a:latin typeface="ＭＳ Ｐゴシック" panose="020B0600070205080204" pitchFamily="50" charset="-128"/>
                <a:ea typeface="ＭＳ Ｐゴシック" panose="020B0600070205080204" pitchFamily="50" charset="-128"/>
              </a:rPr>
              <a:t>	</a:t>
            </a:r>
            <a:r>
              <a:rPr lang="en-US" altLang="ja-JP" sz="2200" dirty="0">
                <a:solidFill>
                  <a:srgbClr val="FF0000"/>
                </a:solidFill>
                <a:latin typeface="ＭＳ Ｐゴシック" panose="020B0600070205080204" pitchFamily="50" charset="-128"/>
                <a:ea typeface="ＭＳ Ｐゴシック" panose="020B0600070205080204" pitchFamily="50" charset="-128"/>
              </a:rPr>
              <a:t>  </a:t>
            </a:r>
            <a:r>
              <a:rPr kumimoji="1" lang="en-US" altLang="ja-JP" sz="2200" dirty="0">
                <a:solidFill>
                  <a:srgbClr val="FF0000"/>
                </a:solidFill>
                <a:latin typeface="ＭＳ Ｐゴシック" panose="020B0600070205080204" pitchFamily="50" charset="-128"/>
                <a:ea typeface="ＭＳ Ｐゴシック" panose="020B0600070205080204" pitchFamily="50" charset="-128"/>
              </a:rPr>
              <a:t>4</a:t>
            </a:r>
            <a:r>
              <a:rPr kumimoji="1" lang="ja-JP" altLang="en-US" sz="2200" dirty="0">
                <a:solidFill>
                  <a:srgbClr val="FF0000"/>
                </a:solidFill>
                <a:latin typeface="ＭＳ Ｐゴシック" panose="020B0600070205080204" pitchFamily="50" charset="-128"/>
                <a:ea typeface="ＭＳ Ｐゴシック" panose="020B0600070205080204" pitchFamily="50" charset="-128"/>
              </a:rPr>
              <a:t>月</a:t>
            </a:r>
            <a:r>
              <a:rPr lang="en-US" altLang="ja-JP" sz="2200" dirty="0">
                <a:solidFill>
                  <a:srgbClr val="FF0000"/>
                </a:solidFill>
                <a:latin typeface="ＭＳ Ｐゴシック" panose="020B0600070205080204" pitchFamily="50" charset="-128"/>
                <a:ea typeface="ＭＳ Ｐゴシック" panose="020B0600070205080204" pitchFamily="50" charset="-128"/>
              </a:rPr>
              <a:t>	</a:t>
            </a:r>
            <a:r>
              <a:rPr lang="ja-JP" altLang="en-US" sz="2200" dirty="0">
                <a:solidFill>
                  <a:srgbClr val="FF0000"/>
                </a:solidFill>
                <a:latin typeface="ＭＳ Ｐゴシック" panose="020B0600070205080204" pitchFamily="50" charset="-128"/>
                <a:ea typeface="ＭＳ Ｐゴシック" panose="020B0600070205080204" pitchFamily="50" charset="-128"/>
              </a:rPr>
              <a:t>社会医学系</a:t>
            </a:r>
            <a:r>
              <a:rPr kumimoji="1" lang="ja-JP" altLang="en-US" sz="2200" dirty="0">
                <a:solidFill>
                  <a:srgbClr val="FF0000"/>
                </a:solidFill>
                <a:latin typeface="ＭＳ Ｐゴシック" panose="020B0600070205080204" pitchFamily="50" charset="-128"/>
                <a:ea typeface="ＭＳ Ｐゴシック" panose="020B0600070205080204" pitchFamily="50" charset="-128"/>
              </a:rPr>
              <a:t>専門医制度</a:t>
            </a:r>
            <a:r>
              <a:rPr lang="ja-JP" altLang="en-US" sz="2200" dirty="0">
                <a:solidFill>
                  <a:srgbClr val="FF0000"/>
                </a:solidFill>
                <a:latin typeface="ＭＳ Ｐゴシック" panose="020B0600070205080204" pitchFamily="50" charset="-128"/>
                <a:ea typeface="ＭＳ Ｐゴシック" panose="020B0600070205080204" pitchFamily="50" charset="-128"/>
              </a:rPr>
              <a:t>開始</a:t>
            </a:r>
            <a:r>
              <a:rPr lang="ja-JP" altLang="en-US" sz="2200" dirty="0">
                <a:latin typeface="ＭＳ Ｐゴシック" panose="020B0600070205080204" pitchFamily="50" charset="-128"/>
                <a:ea typeface="ＭＳ Ｐゴシック" panose="020B0600070205080204" pitchFamily="50" charset="-128"/>
              </a:rPr>
              <a:t>、</a:t>
            </a:r>
            <a:r>
              <a:rPr kumimoji="1" lang="ja-JP" altLang="en-US" sz="2200" dirty="0">
                <a:latin typeface="ＭＳ Ｐゴシック" panose="020B0600070205080204" pitchFamily="50" charset="-128"/>
                <a:ea typeface="ＭＳ Ｐゴシック" panose="020B0600070205080204" pitchFamily="50" charset="-128"/>
              </a:rPr>
              <a:t>専攻医の登録開始</a:t>
            </a:r>
            <a:endParaRPr kumimoji="1" lang="en-US" altLang="ja-JP" sz="2200" dirty="0">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r>
              <a:rPr lang="en-US" altLang="ja-JP" sz="2200" dirty="0">
                <a:latin typeface="ＭＳ Ｐゴシック" panose="020B0600070205080204" pitchFamily="50" charset="-128"/>
                <a:ea typeface="ＭＳ Ｐゴシック" panose="020B0600070205080204" pitchFamily="50" charset="-128"/>
              </a:rPr>
              <a:t>2019</a:t>
            </a:r>
            <a:r>
              <a:rPr lang="ja-JP" altLang="en-US" sz="2200" dirty="0">
                <a:latin typeface="ＭＳ Ｐゴシック" panose="020B0600070205080204" pitchFamily="50" charset="-128"/>
                <a:ea typeface="ＭＳ Ｐゴシック" panose="020B0600070205080204" pitchFamily="50" charset="-128"/>
              </a:rPr>
              <a:t>年　　</a:t>
            </a:r>
            <a:r>
              <a:rPr lang="en-US" altLang="ja-JP" sz="2200" dirty="0">
                <a:latin typeface="ＭＳ Ｐゴシック" panose="020B0600070205080204" pitchFamily="50" charset="-128"/>
                <a:ea typeface="ＭＳ Ｐゴシック" panose="020B0600070205080204" pitchFamily="50" charset="-128"/>
              </a:rPr>
              <a:t>8</a:t>
            </a:r>
            <a:r>
              <a:rPr lang="ja-JP" altLang="en-US" sz="2200" dirty="0">
                <a:latin typeface="ＭＳ Ｐゴシック" panose="020B0600070205080204" pitchFamily="50" charset="-128"/>
                <a:ea typeface="ＭＳ Ｐゴシック" panose="020B0600070205080204" pitchFamily="50" charset="-128"/>
              </a:rPr>
              <a:t>月　　第</a:t>
            </a:r>
            <a:r>
              <a:rPr lang="en-US" altLang="ja-JP" sz="2200" dirty="0">
                <a:latin typeface="ＭＳ Ｐゴシック" panose="020B0600070205080204" pitchFamily="50" charset="-128"/>
                <a:ea typeface="ＭＳ Ｐゴシック" panose="020B0600070205080204" pitchFamily="50" charset="-128"/>
              </a:rPr>
              <a:t>1</a:t>
            </a:r>
            <a:r>
              <a:rPr lang="ja-JP" altLang="en-US" sz="2200" dirty="0">
                <a:latin typeface="ＭＳ Ｐゴシック" panose="020B0600070205080204" pitchFamily="50" charset="-128"/>
                <a:ea typeface="ＭＳ Ｐゴシック" panose="020B0600070205080204" pitchFamily="50" charset="-128"/>
              </a:rPr>
              <a:t>回専門医認定試験実施</a:t>
            </a:r>
            <a:endParaRPr lang="en-US" altLang="ja-JP" sz="2200" dirty="0">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r>
              <a:rPr kumimoji="1" lang="en-US" altLang="ja-JP" sz="2200" dirty="0">
                <a:latin typeface="ＭＳ Ｐゴシック" panose="020B0600070205080204" pitchFamily="50" charset="-128"/>
                <a:ea typeface="ＭＳ Ｐゴシック" panose="020B0600070205080204" pitchFamily="50" charset="-128"/>
              </a:rPr>
              <a:t>2020</a:t>
            </a:r>
            <a:r>
              <a:rPr kumimoji="1" lang="ja-JP" altLang="en-US" sz="2200" dirty="0">
                <a:latin typeface="ＭＳ Ｐゴシック" panose="020B0600070205080204" pitchFamily="50" charset="-128"/>
                <a:ea typeface="ＭＳ Ｐゴシック" panose="020B0600070205080204" pitchFamily="50" charset="-128"/>
              </a:rPr>
              <a:t>年　　</a:t>
            </a:r>
            <a:r>
              <a:rPr kumimoji="1" lang="en-US" altLang="ja-JP" sz="2200" dirty="0">
                <a:latin typeface="ＭＳ Ｐゴシック" panose="020B0600070205080204" pitchFamily="50" charset="-128"/>
                <a:ea typeface="ＭＳ Ｐゴシック" panose="020B0600070205080204" pitchFamily="50" charset="-128"/>
              </a:rPr>
              <a:t>9</a:t>
            </a:r>
            <a:r>
              <a:rPr kumimoji="1" lang="ja-JP" altLang="en-US" sz="2200" dirty="0">
                <a:latin typeface="ＭＳ Ｐゴシック" panose="020B0600070205080204" pitchFamily="50" charset="-128"/>
                <a:ea typeface="ＭＳ Ｐゴシック" panose="020B0600070205080204" pitchFamily="50" charset="-128"/>
              </a:rPr>
              <a:t>月　　第</a:t>
            </a:r>
            <a:r>
              <a:rPr kumimoji="1" lang="en-US" altLang="ja-JP" sz="2200" dirty="0">
                <a:latin typeface="ＭＳ Ｐゴシック" panose="020B0600070205080204" pitchFamily="50" charset="-128"/>
                <a:ea typeface="ＭＳ Ｐゴシック" panose="020B0600070205080204" pitchFamily="50" charset="-128"/>
              </a:rPr>
              <a:t>2</a:t>
            </a:r>
            <a:r>
              <a:rPr kumimoji="1" lang="ja-JP" altLang="en-US" sz="2200" dirty="0">
                <a:latin typeface="ＭＳ Ｐゴシック" panose="020B0600070205080204" pitchFamily="50" charset="-128"/>
                <a:ea typeface="ＭＳ Ｐゴシック" panose="020B0600070205080204" pitchFamily="50" charset="-128"/>
              </a:rPr>
              <a:t>回専門医認定試験実施（オンライン形式）</a:t>
            </a:r>
            <a:endParaRPr kumimoji="1" lang="en-US" altLang="ja-JP" sz="2200" dirty="0">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r>
              <a:rPr lang="en-US" altLang="ja-JP" sz="2200" dirty="0">
                <a:latin typeface="ＭＳ Ｐゴシック" panose="020B0600070205080204" pitchFamily="50" charset="-128"/>
                <a:ea typeface="ＭＳ Ｐゴシック" panose="020B0600070205080204" pitchFamily="50" charset="-128"/>
              </a:rPr>
              <a:t>2022</a:t>
            </a:r>
            <a:r>
              <a:rPr lang="ja-JP" altLang="en-US" sz="2200" dirty="0">
                <a:latin typeface="ＭＳ Ｐゴシック" panose="020B0600070205080204" pitchFamily="50" charset="-128"/>
                <a:ea typeface="ＭＳ Ｐゴシック" panose="020B0600070205080204" pitchFamily="50" charset="-128"/>
              </a:rPr>
              <a:t>年　　</a:t>
            </a:r>
            <a:r>
              <a:rPr lang="en-US" altLang="ja-JP" sz="2200" dirty="0">
                <a:latin typeface="ＭＳ Ｐゴシック" panose="020B0600070205080204" pitchFamily="50" charset="-128"/>
                <a:ea typeface="ＭＳ Ｐゴシック" panose="020B0600070205080204" pitchFamily="50" charset="-128"/>
              </a:rPr>
              <a:t>4</a:t>
            </a:r>
            <a:r>
              <a:rPr lang="ja-JP" altLang="en-US" sz="2200" dirty="0">
                <a:latin typeface="ＭＳ Ｐゴシック" panose="020B0600070205080204" pitchFamily="50" charset="-128"/>
                <a:ea typeface="ＭＳ Ｐゴシック" panose="020B0600070205080204" pitchFamily="50" charset="-128"/>
              </a:rPr>
              <a:t>月　　経過措置専門医・指導医の更新開始</a:t>
            </a:r>
            <a:endParaRPr lang="en-US" altLang="ja-JP" sz="2200" dirty="0">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r>
              <a:rPr lang="en-US" altLang="ja-JP" sz="2200" dirty="0">
                <a:latin typeface="ＭＳ Ｐゴシック" panose="020B0600070205080204" pitchFamily="50" charset="-128"/>
                <a:ea typeface="ＭＳ Ｐゴシック" panose="020B0600070205080204" pitchFamily="50" charset="-128"/>
              </a:rPr>
              <a:t>2024</a:t>
            </a:r>
            <a:r>
              <a:rPr lang="ja-JP" altLang="en-US" sz="2200" dirty="0">
                <a:latin typeface="ＭＳ Ｐゴシック" panose="020B0600070205080204" pitchFamily="50" charset="-128"/>
                <a:ea typeface="ＭＳ Ｐゴシック" panose="020B0600070205080204" pitchFamily="50" charset="-128"/>
              </a:rPr>
              <a:t>年　　</a:t>
            </a:r>
            <a:r>
              <a:rPr lang="en-US" altLang="ja-JP" sz="2200" dirty="0">
                <a:latin typeface="ＭＳ Ｐゴシック" panose="020B0600070205080204" pitchFamily="50" charset="-128"/>
                <a:ea typeface="ＭＳ Ｐゴシック" panose="020B0600070205080204" pitchFamily="50" charset="-128"/>
              </a:rPr>
              <a:t>4</a:t>
            </a:r>
            <a:r>
              <a:rPr lang="ja-JP" altLang="en-US" sz="2200" dirty="0">
                <a:latin typeface="ＭＳ Ｐゴシック" panose="020B0600070205080204" pitchFamily="50" charset="-128"/>
                <a:ea typeface="ＭＳ Ｐゴシック" panose="020B0600070205080204" pitchFamily="50" charset="-128"/>
              </a:rPr>
              <a:t>月　　</a:t>
            </a:r>
            <a:r>
              <a:rPr lang="ja-JP" altLang="en-US" sz="2200" i="0" dirty="0">
                <a:solidFill>
                  <a:srgbClr val="000000"/>
                </a:solidFill>
                <a:effectLst/>
                <a:latin typeface="小塚ゴシック Pro"/>
              </a:rPr>
              <a:t>特例措置による社会医学系専門医・指導医の認定開始</a:t>
            </a:r>
            <a:endParaRPr lang="ja-JP" altLang="en-US" sz="2200" dirty="0">
              <a:latin typeface="ＭＳ Ｐゴシック" panose="020B0600070205080204" pitchFamily="50" charset="-128"/>
              <a:ea typeface="ＭＳ Ｐゴシック" panose="020B0600070205080204" pitchFamily="50" charset="-128"/>
            </a:endParaRPr>
          </a:p>
        </p:txBody>
      </p:sp>
      <p:pic>
        <p:nvPicPr>
          <p:cNvPr id="4" name="図 3"/>
          <p:cNvPicPr>
            <a:picLocks noChangeAspect="1"/>
          </p:cNvPicPr>
          <p:nvPr/>
        </p:nvPicPr>
        <p:blipFill>
          <a:blip r:embed="rId2"/>
          <a:stretch>
            <a:fillRect/>
          </a:stretch>
        </p:blipFill>
        <p:spPr>
          <a:xfrm>
            <a:off x="4763956" y="6374631"/>
            <a:ext cx="4309355" cy="265078"/>
          </a:xfrm>
          <a:prstGeom prst="rect">
            <a:avLst/>
          </a:prstGeom>
        </p:spPr>
      </p:pic>
    </p:spTree>
    <p:extLst>
      <p:ext uri="{BB962C8B-B14F-4D97-AF65-F5344CB8AC3E}">
        <p14:creationId xmlns:p14="http://schemas.microsoft.com/office/powerpoint/2010/main" val="252371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640960" cy="720080"/>
          </a:xfrm>
        </p:spPr>
        <p:txBody>
          <a:bodyPr>
            <a:noAutofit/>
          </a:bodyPr>
          <a:lstStyle/>
          <a:p>
            <a:r>
              <a:rPr kumimoji="1" lang="ja-JP" altLang="en-US" sz="4000" b="1" dirty="0">
                <a:solidFill>
                  <a:schemeClr val="tx1"/>
                </a:solidFill>
                <a:latin typeface="+mj-ea"/>
              </a:rPr>
              <a:t>到達目標（専門</a:t>
            </a:r>
            <a:r>
              <a:rPr kumimoji="1" lang="ja-JP" altLang="en-US" sz="4000" b="1" u="sng" dirty="0">
                <a:solidFill>
                  <a:schemeClr val="tx1"/>
                </a:solidFill>
                <a:latin typeface="+mj-ea"/>
              </a:rPr>
              <a:t>知識</a:t>
            </a:r>
            <a:r>
              <a:rPr kumimoji="1" lang="ja-JP" altLang="en-US" sz="4000" b="1" dirty="0">
                <a:solidFill>
                  <a:schemeClr val="tx1"/>
                </a:solidFill>
                <a:latin typeface="+mj-ea"/>
              </a:rPr>
              <a:t>）</a:t>
            </a:r>
          </a:p>
        </p:txBody>
      </p:sp>
      <p:sp>
        <p:nvSpPr>
          <p:cNvPr id="3" name="コンテンツ プレースホルダー 2"/>
          <p:cNvSpPr>
            <a:spLocks noGrp="1"/>
          </p:cNvSpPr>
          <p:nvPr>
            <p:ph sz="half" idx="1"/>
          </p:nvPr>
        </p:nvSpPr>
        <p:spPr>
          <a:xfrm>
            <a:off x="107504" y="836712"/>
            <a:ext cx="9036496" cy="5904656"/>
          </a:xfrm>
        </p:spPr>
        <p:txBody>
          <a:bodyPr>
            <a:noAutofit/>
          </a:bodyPr>
          <a:lstStyle/>
          <a:p>
            <a:pPr marL="0" indent="0">
              <a:buNone/>
            </a:pPr>
            <a:r>
              <a:rPr lang="ja-JP" altLang="en-US" sz="2000" b="1" dirty="0">
                <a:latin typeface="HG丸ｺﾞｼｯｸM-PRO" panose="020F0600000000000000" pitchFamily="50" charset="-128"/>
                <a:ea typeface="HG丸ｺﾞｼｯｸM-PRO" panose="020F0600000000000000" pitchFamily="50" charset="-128"/>
              </a:rPr>
              <a:t>○基本プログラム</a:t>
            </a:r>
            <a:endParaRPr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　社会医学系分野に共通して必要な知識については、共通カリキュラムと</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　して</a:t>
            </a:r>
            <a:r>
              <a:rPr lang="ja-JP" altLang="en-US" sz="2000" b="1" dirty="0">
                <a:latin typeface="HG丸ｺﾞｼｯｸM-PRO" panose="020F0600000000000000" pitchFamily="50" charset="-128"/>
                <a:ea typeface="HG丸ｺﾞｼｯｸM-PRO" panose="020F0600000000000000" pitchFamily="50" charset="-128"/>
              </a:rPr>
              <a:t>学会開催時等の講演プログラム</a:t>
            </a:r>
            <a:r>
              <a:rPr lang="ja-JP" altLang="en-US" sz="2000" dirty="0">
                <a:latin typeface="HG丸ｺﾞｼｯｸM-PRO" panose="020F0600000000000000" pitchFamily="50" charset="-128"/>
                <a:ea typeface="HG丸ｺﾞｼｯｸM-PRO" panose="020F0600000000000000" pitchFamily="50" charset="-128"/>
              </a:rPr>
              <a:t>や</a:t>
            </a:r>
            <a:r>
              <a:rPr lang="ja-JP" altLang="en-US" sz="2000" b="1" dirty="0">
                <a:latin typeface="HG丸ｺﾞｼｯｸM-PRO" panose="020F0600000000000000" pitchFamily="50" charset="-128"/>
                <a:ea typeface="HG丸ｺﾞｼｯｸM-PRO" panose="020F0600000000000000" pitchFamily="50" charset="-128"/>
              </a:rPr>
              <a:t>社会医学系大学院</a:t>
            </a:r>
            <a:r>
              <a:rPr lang="ja-JP" altLang="en-US" sz="2000" dirty="0">
                <a:latin typeface="HG丸ｺﾞｼｯｸM-PRO" panose="020F0600000000000000" pitchFamily="50" charset="-128"/>
                <a:ea typeface="HG丸ｺﾞｼｯｸM-PRO" panose="020F0600000000000000" pitchFamily="50" charset="-128"/>
              </a:rPr>
              <a:t>、</a:t>
            </a:r>
            <a:r>
              <a:rPr lang="ja-JP" altLang="en-US" sz="2000" b="1" dirty="0">
                <a:latin typeface="HG丸ｺﾞｼｯｸM-PRO" panose="020F0600000000000000" pitchFamily="50" charset="-128"/>
                <a:ea typeface="HG丸ｺﾞｼｯｸM-PRO" panose="020F0600000000000000" pitchFamily="50" charset="-128"/>
              </a:rPr>
              <a:t>国立保健医療</a:t>
            </a:r>
            <a:endParaRPr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2000" b="1" dirty="0">
                <a:latin typeface="HG丸ｺﾞｼｯｸM-PRO" panose="020F0600000000000000" pitchFamily="50" charset="-128"/>
                <a:ea typeface="HG丸ｺﾞｼｯｸM-PRO" panose="020F0600000000000000" pitchFamily="50" charset="-128"/>
              </a:rPr>
              <a:t>　科学院</a:t>
            </a:r>
            <a:r>
              <a:rPr lang="ja-JP" altLang="en-US" sz="2000" dirty="0">
                <a:latin typeface="HG丸ｺﾞｼｯｸM-PRO" panose="020F0600000000000000" pitchFamily="50" charset="-128"/>
                <a:ea typeface="HG丸ｺﾞｼｯｸM-PRO" panose="020F0600000000000000" pitchFamily="50" charset="-128"/>
              </a:rPr>
              <a:t>等において提供される</a:t>
            </a:r>
            <a:r>
              <a:rPr lang="ja-JP" altLang="en-US" sz="2000" b="1" dirty="0">
                <a:latin typeface="HG丸ｺﾞｼｯｸM-PRO" panose="020F0600000000000000" pitchFamily="50" charset="-128"/>
                <a:ea typeface="HG丸ｺﾞｼｯｸM-PRO" panose="020F0600000000000000" pitchFamily="50" charset="-128"/>
              </a:rPr>
              <a:t>教育プログラム等を受講して習得</a:t>
            </a:r>
            <a:r>
              <a:rPr lang="ja-JP" altLang="en-US" sz="2000" dirty="0">
                <a:latin typeface="HG丸ｺﾞｼｯｸM-PRO" panose="020F0600000000000000" pitchFamily="50" charset="-128"/>
                <a:ea typeface="HG丸ｺﾞｼｯｸM-PRO" panose="020F0600000000000000" pitchFamily="50" charset="-128"/>
              </a:rPr>
              <a:t>する</a:t>
            </a:r>
            <a:endParaRPr lang="en-US" altLang="ja-JP" sz="200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１．公衆衛生総論</a:t>
            </a:r>
          </a:p>
          <a:p>
            <a:pPr marL="0" indent="0">
              <a:spcBef>
                <a:spcPts val="6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　</a:t>
            </a:r>
            <a:r>
              <a:rPr lang="ja-JP" altLang="en-US" sz="2000" b="1" u="sng" dirty="0">
                <a:latin typeface="HG丸ｺﾞｼｯｸM-PRO" panose="020F0600000000000000" pitchFamily="50" charset="-128"/>
                <a:ea typeface="HG丸ｺﾞｼｯｸM-PRO" panose="020F0600000000000000" pitchFamily="50" charset="-128"/>
              </a:rPr>
              <a:t>社会保障、福祉を含めた公衆衛生の歴史</a:t>
            </a:r>
            <a:r>
              <a:rPr lang="ja-JP" altLang="en-US" sz="2000" b="0" dirty="0">
                <a:latin typeface="HG丸ｺﾞｼｯｸM-PRO" panose="020F0600000000000000" pitchFamily="50" charset="-128"/>
                <a:ea typeface="HG丸ｺﾞｼｯｸM-PRO" panose="020F0600000000000000" pitchFamily="50" charset="-128"/>
              </a:rPr>
              <a:t>、</a:t>
            </a:r>
            <a:r>
              <a:rPr lang="ja-JP" altLang="en-US" sz="2000" b="1" u="sng" dirty="0">
                <a:latin typeface="HG丸ｺﾞｼｯｸM-PRO" panose="020F0600000000000000" pitchFamily="50" charset="-128"/>
                <a:ea typeface="HG丸ｺﾞｼｯｸM-PRO" panose="020F0600000000000000" pitchFamily="50" charset="-128"/>
              </a:rPr>
              <a:t>基礎理論と関連施策</a:t>
            </a:r>
            <a:r>
              <a:rPr lang="ja-JP" altLang="en-US" sz="2000" b="0" dirty="0">
                <a:latin typeface="HG丸ｺﾞｼｯｸM-PRO" panose="020F0600000000000000" pitchFamily="50" charset="-128"/>
                <a:ea typeface="HG丸ｺﾞｼｯｸM-PRO" panose="020F0600000000000000" pitchFamily="50" charset="-128"/>
              </a:rPr>
              <a:t>をはじめ、</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b="0" dirty="0">
                <a:latin typeface="HG丸ｺﾞｼｯｸM-PRO" panose="020F0600000000000000" pitchFamily="50" charset="-128"/>
                <a:ea typeface="HG丸ｺﾞｼｯｸM-PRO" panose="020F0600000000000000" pitchFamily="50" charset="-128"/>
              </a:rPr>
              <a:t>行政・地域、産業・環境、医療の</a:t>
            </a:r>
            <a:r>
              <a:rPr lang="ja-JP" altLang="en-US" sz="2000" dirty="0">
                <a:latin typeface="HG丸ｺﾞｼｯｸM-PRO" panose="020F0600000000000000" pitchFamily="50" charset="-128"/>
                <a:ea typeface="HG丸ｺﾞｼｯｸM-PRO" panose="020F0600000000000000" pitchFamily="50" charset="-128"/>
              </a:rPr>
              <a:t>３</a:t>
            </a:r>
            <a:r>
              <a:rPr lang="ja-JP" altLang="en-US" sz="2000" b="0" dirty="0">
                <a:latin typeface="HG丸ｺﾞｼｯｸM-PRO" panose="020F0600000000000000" pitchFamily="50" charset="-128"/>
                <a:ea typeface="HG丸ｺﾞｼｯｸM-PRO" panose="020F0600000000000000" pitchFamily="50" charset="-128"/>
              </a:rPr>
              <a:t>分野における公衆衛生</a:t>
            </a:r>
            <a:r>
              <a:rPr lang="ja-JP" altLang="en-US" sz="2000" b="1" u="sng" dirty="0">
                <a:latin typeface="HG丸ｺﾞｼｯｸM-PRO" panose="020F0600000000000000" pitchFamily="50" charset="-128"/>
                <a:ea typeface="HG丸ｺﾞｼｯｸM-PRO" panose="020F0600000000000000" pitchFamily="50" charset="-128"/>
              </a:rPr>
              <a:t>活動の現状</a:t>
            </a:r>
            <a:r>
              <a:rPr lang="ja-JP" altLang="en-US" sz="2000" b="0" dirty="0">
                <a:latin typeface="HG丸ｺﾞｼｯｸM-PRO" panose="020F0600000000000000" pitchFamily="50" charset="-128"/>
                <a:ea typeface="HG丸ｺﾞｼｯｸM-PRO" panose="020F0600000000000000" pitchFamily="50" charset="-128"/>
              </a:rPr>
              <a:t>と、</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b="0" dirty="0">
                <a:latin typeface="HG丸ｺﾞｼｯｸM-PRO" panose="020F0600000000000000" pitchFamily="50" charset="-128"/>
                <a:ea typeface="HG丸ｺﾞｼｯｸM-PRO" panose="020F0600000000000000" pitchFamily="50" charset="-128"/>
              </a:rPr>
              <a:t>専門医としての</a:t>
            </a:r>
            <a:r>
              <a:rPr lang="ja-JP" altLang="en-US" sz="2000" b="1" u="sng" dirty="0">
                <a:latin typeface="HG丸ｺﾞｼｯｸM-PRO" panose="020F0600000000000000" pitchFamily="50" charset="-128"/>
                <a:ea typeface="HG丸ｺﾞｼｯｸM-PRO" panose="020F0600000000000000" pitchFamily="50" charset="-128"/>
              </a:rPr>
              <a:t>役割を理解</a:t>
            </a:r>
            <a:r>
              <a:rPr lang="ja-JP" altLang="en-US" sz="2000" b="0" dirty="0">
                <a:latin typeface="HG丸ｺﾞｼｯｸM-PRO" panose="020F0600000000000000" pitchFamily="50" charset="-128"/>
                <a:ea typeface="HG丸ｺﾞｼｯｸM-PRO" panose="020F0600000000000000" pitchFamily="50" charset="-128"/>
              </a:rPr>
              <a:t>する。</a:t>
            </a: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２．保健医療政策</a:t>
            </a:r>
          </a:p>
          <a:p>
            <a:pPr marL="0" indent="0">
              <a:spcBef>
                <a:spcPts val="6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　わが国の</a:t>
            </a:r>
            <a:r>
              <a:rPr lang="ja-JP" altLang="en-US" sz="2000" b="1" u="sng" dirty="0">
                <a:latin typeface="HG丸ｺﾞｼｯｸM-PRO" panose="020F0600000000000000" pitchFamily="50" charset="-128"/>
                <a:ea typeface="HG丸ｺﾞｼｯｸM-PRO" panose="020F0600000000000000" pitchFamily="50" charset="-128"/>
              </a:rPr>
              <a:t>政策立案の基礎</a:t>
            </a:r>
            <a:r>
              <a:rPr lang="ja-JP" altLang="en-US" sz="2000" b="0" dirty="0">
                <a:latin typeface="HG丸ｺﾞｼｯｸM-PRO" panose="020F0600000000000000" pitchFamily="50" charset="-128"/>
                <a:ea typeface="HG丸ｺﾞｼｯｸM-PRO" panose="020F0600000000000000" pitchFamily="50" charset="-128"/>
              </a:rPr>
              <a:t>を理解した上で、</a:t>
            </a:r>
            <a:r>
              <a:rPr lang="ja-JP" altLang="en-US" sz="2000" b="1" u="sng" dirty="0">
                <a:latin typeface="HG丸ｺﾞｼｯｸM-PRO" panose="020F0600000000000000" pitchFamily="50" charset="-128"/>
                <a:ea typeface="HG丸ｺﾞｼｯｸM-PRO" panose="020F0600000000000000" pitchFamily="50" charset="-128"/>
              </a:rPr>
              <a:t>個別の保健医療制度</a:t>
            </a:r>
            <a:r>
              <a:rPr lang="ja-JP" altLang="en-US" sz="2000" b="0" dirty="0">
                <a:latin typeface="HG丸ｺﾞｼｯｸM-PRO" panose="020F0600000000000000" pitchFamily="50" charset="-128"/>
                <a:ea typeface="HG丸ｺﾞｼｯｸM-PRO" panose="020F0600000000000000" pitchFamily="50" charset="-128"/>
              </a:rPr>
              <a:t>を関連</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b="1" u="sng" dirty="0">
                <a:latin typeface="HG丸ｺﾞｼｯｸM-PRO" panose="020F0600000000000000" pitchFamily="50" charset="-128"/>
                <a:ea typeface="HG丸ｺﾞｼｯｸM-PRO" panose="020F0600000000000000" pitchFamily="50" charset="-128"/>
              </a:rPr>
              <a:t>法規</a:t>
            </a:r>
            <a:r>
              <a:rPr lang="ja-JP" altLang="en-US" sz="2000" b="0" dirty="0">
                <a:latin typeface="HG丸ｺﾞｼｯｸM-PRO" panose="020F0600000000000000" pitchFamily="50" charset="-128"/>
                <a:ea typeface="HG丸ｺﾞｼｯｸM-PRO" panose="020F0600000000000000" pitchFamily="50" charset="-128"/>
              </a:rPr>
              <a:t>、国および自治体での</a:t>
            </a:r>
            <a:r>
              <a:rPr lang="ja-JP" altLang="en-US" sz="2000" b="1" u="sng" dirty="0">
                <a:latin typeface="HG丸ｺﾞｼｯｸM-PRO" panose="020F0600000000000000" pitchFamily="50" charset="-128"/>
                <a:ea typeface="HG丸ｺﾞｼｯｸM-PRO" panose="020F0600000000000000" pitchFamily="50" charset="-128"/>
              </a:rPr>
              <a:t>保健医療関連計画</a:t>
            </a:r>
            <a:r>
              <a:rPr lang="ja-JP" altLang="en-US" sz="2000" b="0" dirty="0">
                <a:latin typeface="HG丸ｺﾞｼｯｸM-PRO" panose="020F0600000000000000" pitchFamily="50" charset="-128"/>
                <a:ea typeface="HG丸ｺﾞｼｯｸM-PRO" panose="020F0600000000000000" pitchFamily="50" charset="-128"/>
              </a:rPr>
              <a:t>の内容を自分の業務と</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b="0" dirty="0">
                <a:latin typeface="HG丸ｺﾞｼｯｸM-PRO" panose="020F0600000000000000" pitchFamily="50" charset="-128"/>
                <a:ea typeface="HG丸ｺﾞｼｯｸM-PRO" panose="020F0600000000000000" pitchFamily="50" charset="-128"/>
              </a:rPr>
              <a:t>結びつけて理解する。</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３．疫学・医学統計学</a:t>
            </a: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人口や保健医療に関する統計の概要、疫学・医学統計学の基本的知識、</a:t>
            </a:r>
            <a:endParaRPr lang="en-US" altLang="ja-JP" sz="200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社会調査法の基礎を身につけ、現場での業務に生かすことができる。</a:t>
            </a:r>
          </a:p>
        </p:txBody>
      </p:sp>
      <p:pic>
        <p:nvPicPr>
          <p:cNvPr id="4" name="図 3"/>
          <p:cNvPicPr>
            <a:picLocks noChangeAspect="1"/>
          </p:cNvPicPr>
          <p:nvPr/>
        </p:nvPicPr>
        <p:blipFill>
          <a:blip r:embed="rId2"/>
          <a:stretch>
            <a:fillRect/>
          </a:stretch>
        </p:blipFill>
        <p:spPr>
          <a:xfrm>
            <a:off x="4763956" y="6466071"/>
            <a:ext cx="4309355" cy="265078"/>
          </a:xfrm>
          <a:prstGeom prst="rect">
            <a:avLst/>
          </a:prstGeom>
        </p:spPr>
      </p:pic>
    </p:spTree>
    <p:extLst>
      <p:ext uri="{BB962C8B-B14F-4D97-AF65-F5344CB8AC3E}">
        <p14:creationId xmlns:p14="http://schemas.microsoft.com/office/powerpoint/2010/main" val="346283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640960" cy="692696"/>
          </a:xfrm>
        </p:spPr>
        <p:txBody>
          <a:bodyPr>
            <a:noAutofit/>
          </a:bodyPr>
          <a:lstStyle/>
          <a:p>
            <a:r>
              <a:rPr kumimoji="1" lang="ja-JP" altLang="en-US" sz="4000" b="1" dirty="0">
                <a:solidFill>
                  <a:schemeClr val="tx1"/>
                </a:solidFill>
                <a:latin typeface="+mj-ea"/>
              </a:rPr>
              <a:t>到達目標（専門</a:t>
            </a:r>
            <a:r>
              <a:rPr kumimoji="1" lang="ja-JP" altLang="en-US" sz="4000" b="1" u="sng" dirty="0">
                <a:solidFill>
                  <a:schemeClr val="tx1"/>
                </a:solidFill>
                <a:latin typeface="+mj-ea"/>
              </a:rPr>
              <a:t>知識</a:t>
            </a:r>
            <a:r>
              <a:rPr kumimoji="1" lang="ja-JP" altLang="en-US" sz="4000" b="1" dirty="0">
                <a:solidFill>
                  <a:schemeClr val="tx1"/>
                </a:solidFill>
                <a:latin typeface="+mj-ea"/>
              </a:rPr>
              <a:t>）</a:t>
            </a:r>
          </a:p>
        </p:txBody>
      </p:sp>
      <p:sp>
        <p:nvSpPr>
          <p:cNvPr id="3" name="コンテンツ プレースホルダー 2"/>
          <p:cNvSpPr>
            <a:spLocks noGrp="1"/>
          </p:cNvSpPr>
          <p:nvPr>
            <p:ph sz="half" idx="1"/>
          </p:nvPr>
        </p:nvSpPr>
        <p:spPr>
          <a:xfrm>
            <a:off x="251520" y="836712"/>
            <a:ext cx="8640960" cy="5832648"/>
          </a:xfrm>
        </p:spPr>
        <p:txBody>
          <a:bodyPr>
            <a:noAutofit/>
          </a:bodyPr>
          <a:lstStyle/>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４．行動科学</a:t>
            </a: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健康に関する</a:t>
            </a:r>
            <a:r>
              <a:rPr lang="ja-JP" altLang="en-US" sz="2000" b="1" u="sng" dirty="0">
                <a:latin typeface="HG丸ｺﾞｼｯｸM-PRO" panose="020F0600000000000000" pitchFamily="50" charset="-128"/>
                <a:ea typeface="HG丸ｺﾞｼｯｸM-PRO" panose="020F0600000000000000" pitchFamily="50" charset="-128"/>
              </a:rPr>
              <a:t>行動理論・モデルの基礎</a:t>
            </a:r>
            <a:r>
              <a:rPr lang="ja-JP" altLang="en-US" sz="2000" dirty="0">
                <a:latin typeface="HG丸ｺﾞｼｯｸM-PRO" panose="020F0600000000000000" pitchFamily="50" charset="-128"/>
                <a:ea typeface="HG丸ｺﾞｼｯｸM-PRO" panose="020F0600000000000000" pitchFamily="50" charset="-128"/>
              </a:rPr>
              <a:t>を身につけ、</a:t>
            </a:r>
            <a:r>
              <a:rPr lang="ja-JP" altLang="en-US" sz="2000" b="1" u="sng" dirty="0">
                <a:latin typeface="HG丸ｺﾞｼｯｸM-PRO" panose="020F0600000000000000" pitchFamily="50" charset="-128"/>
                <a:ea typeface="HG丸ｺﾞｼｯｸM-PRO" panose="020F0600000000000000" pitchFamily="50" charset="-128"/>
              </a:rPr>
              <a:t>実際の保健指導・</a:t>
            </a:r>
            <a:endParaRPr lang="en-US" altLang="ja-JP" sz="2000" b="1" u="sng"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u="sng" dirty="0">
                <a:latin typeface="HG丸ｺﾞｼｯｸM-PRO" panose="020F0600000000000000" pitchFamily="50" charset="-128"/>
                <a:ea typeface="HG丸ｺﾞｼｯｸM-PRO" panose="020F0600000000000000" pitchFamily="50" charset="-128"/>
              </a:rPr>
              <a:t>健康教育とその評価</a:t>
            </a:r>
            <a:r>
              <a:rPr lang="ja-JP" altLang="en-US" sz="2000" dirty="0">
                <a:latin typeface="HG丸ｺﾞｼｯｸM-PRO" panose="020F0600000000000000" pitchFamily="50" charset="-128"/>
                <a:ea typeface="HG丸ｺﾞｼｯｸM-PRO" panose="020F0600000000000000" pitchFamily="50" charset="-128"/>
              </a:rPr>
              <a:t>に応用することができる。</a:t>
            </a: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５．組織経営・管理</a:t>
            </a:r>
          </a:p>
          <a:p>
            <a:pPr marL="0" indent="0">
              <a:spcBef>
                <a:spcPts val="6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　医療・保健組織の長となる医師の役割を理解して</a:t>
            </a:r>
            <a:r>
              <a:rPr lang="ja-JP" altLang="en-US" sz="2000" b="1" u="sng" dirty="0">
                <a:latin typeface="HG丸ｺﾞｼｯｸM-PRO" panose="020F0600000000000000" pitchFamily="50" charset="-128"/>
                <a:ea typeface="HG丸ｺﾞｼｯｸM-PRO" panose="020F0600000000000000" pitchFamily="50" charset="-128"/>
              </a:rPr>
              <a:t>経営・管理能力</a:t>
            </a:r>
            <a:r>
              <a:rPr lang="ja-JP" altLang="en-US" sz="2000" b="0" dirty="0">
                <a:latin typeface="HG丸ｺﾞｼｯｸM-PRO" panose="020F0600000000000000" pitchFamily="50" charset="-128"/>
                <a:ea typeface="HG丸ｺﾞｼｯｸM-PRO" panose="020F0600000000000000" pitchFamily="50" charset="-128"/>
              </a:rPr>
              <a:t>を</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b="0" dirty="0">
                <a:latin typeface="HG丸ｺﾞｼｯｸM-PRO" panose="020F0600000000000000" pitchFamily="50" charset="-128"/>
                <a:ea typeface="HG丸ｺﾞｼｯｸM-PRO" panose="020F0600000000000000" pitchFamily="50" charset="-128"/>
              </a:rPr>
              <a:t>向上させ、</a:t>
            </a:r>
            <a:r>
              <a:rPr lang="ja-JP" altLang="en-US" sz="2000" b="1" u="sng" dirty="0">
                <a:latin typeface="HG丸ｺﾞｼｯｸM-PRO" panose="020F0600000000000000" pitchFamily="50" charset="-128"/>
                <a:ea typeface="HG丸ｺﾞｼｯｸM-PRO" panose="020F0600000000000000" pitchFamily="50" charset="-128"/>
              </a:rPr>
              <a:t>組織のパフォーマンスを改善</a:t>
            </a:r>
            <a:r>
              <a:rPr lang="ja-JP" altLang="en-US" sz="2000" b="0" dirty="0">
                <a:latin typeface="HG丸ｺﾞｼｯｸM-PRO" panose="020F0600000000000000" pitchFamily="50" charset="-128"/>
                <a:ea typeface="HG丸ｺﾞｼｯｸM-PRO" panose="020F0600000000000000" pitchFamily="50" charset="-128"/>
              </a:rPr>
              <a:t>するための方法を理解する。</a:t>
            </a: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６．健康危機管理</a:t>
            </a:r>
          </a:p>
          <a:p>
            <a:pPr marL="0" indent="0">
              <a:spcBef>
                <a:spcPts val="6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　感染症や自然災害、労災事故等の健康危機に対処する社会医学系</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b="0" dirty="0">
                <a:latin typeface="HG丸ｺﾞｼｯｸM-PRO" panose="020F0600000000000000" pitchFamily="50" charset="-128"/>
                <a:ea typeface="HG丸ｺﾞｼｯｸM-PRO" panose="020F0600000000000000" pitchFamily="50" charset="-128"/>
              </a:rPr>
              <a:t>医師としての</a:t>
            </a:r>
            <a:r>
              <a:rPr lang="ja-JP" altLang="en-US" sz="2000" b="1" u="sng" dirty="0">
                <a:latin typeface="HG丸ｺﾞｼｯｸM-PRO" panose="020F0600000000000000" pitchFamily="50" charset="-128"/>
                <a:ea typeface="HG丸ｺﾞｼｯｸM-PRO" panose="020F0600000000000000" pitchFamily="50" charset="-128"/>
              </a:rPr>
              <a:t>実務的な能力</a:t>
            </a:r>
            <a:r>
              <a:rPr lang="ja-JP" altLang="en-US" sz="2000" b="0" dirty="0">
                <a:latin typeface="HG丸ｺﾞｼｯｸM-PRO" panose="020F0600000000000000" pitchFamily="50" charset="-128"/>
                <a:ea typeface="HG丸ｺﾞｼｯｸM-PRO" panose="020F0600000000000000" pitchFamily="50" charset="-128"/>
              </a:rPr>
              <a:t>を身につける。</a:t>
            </a: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７．環境・産業保健</a:t>
            </a:r>
          </a:p>
          <a:p>
            <a:pPr marL="0" indent="0">
              <a:spcBef>
                <a:spcPts val="6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　</a:t>
            </a:r>
            <a:r>
              <a:rPr lang="ja-JP" altLang="en-US" sz="2000" b="1" u="sng" dirty="0">
                <a:latin typeface="HG丸ｺﾞｼｯｸM-PRO" panose="020F0600000000000000" pitchFamily="50" charset="-128"/>
                <a:ea typeface="HG丸ｺﾞｼｯｸM-PRO" panose="020F0600000000000000" pitchFamily="50" charset="-128"/>
              </a:rPr>
              <a:t>環境が人の健康に与える影響</a:t>
            </a:r>
            <a:r>
              <a:rPr lang="ja-JP" altLang="en-US" sz="2000" b="0" dirty="0">
                <a:latin typeface="HG丸ｺﾞｼｯｸM-PRO" panose="020F0600000000000000" pitchFamily="50" charset="-128"/>
                <a:ea typeface="HG丸ｺﾞｼｯｸM-PRO" panose="020F0600000000000000" pitchFamily="50" charset="-128"/>
              </a:rPr>
              <a:t>についてその対策も含めて理解できる。</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b="0" dirty="0">
                <a:latin typeface="HG丸ｺﾞｼｯｸM-PRO" panose="020F0600000000000000" pitchFamily="50" charset="-128"/>
                <a:ea typeface="HG丸ｺﾞｼｯｸM-PRO" panose="020F0600000000000000" pitchFamily="50" charset="-128"/>
              </a:rPr>
              <a:t>職域での健康問題とその解決のための</a:t>
            </a:r>
            <a:r>
              <a:rPr lang="ja-JP" altLang="en-US" sz="2000" b="1" u="sng" dirty="0">
                <a:latin typeface="HG丸ｺﾞｼｯｸM-PRO" panose="020F0600000000000000" pitchFamily="50" charset="-128"/>
                <a:ea typeface="HG丸ｺﾞｼｯｸM-PRO" panose="020F0600000000000000" pitchFamily="50" charset="-128"/>
              </a:rPr>
              <a:t>法律や施策、地域保健との</a:t>
            </a:r>
            <a:endParaRPr lang="en-US" altLang="ja-JP" sz="2000" b="1" u="sng"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u="sng" dirty="0">
                <a:latin typeface="HG丸ｺﾞｼｯｸM-PRO" panose="020F0600000000000000" pitchFamily="50" charset="-128"/>
                <a:ea typeface="HG丸ｺﾞｼｯｸM-PRO" panose="020F0600000000000000" pitchFamily="50" charset="-128"/>
              </a:rPr>
              <a:t>連携</a:t>
            </a:r>
            <a:r>
              <a:rPr lang="ja-JP" altLang="en-US" sz="2000" b="0" dirty="0">
                <a:latin typeface="HG丸ｺﾞｼｯｸM-PRO" panose="020F0600000000000000" pitchFamily="50" charset="-128"/>
                <a:ea typeface="HG丸ｺﾞｼｯｸM-PRO" panose="020F0600000000000000" pitchFamily="50" charset="-128"/>
              </a:rPr>
              <a:t>について理解できる。</a:t>
            </a:r>
            <a:endParaRPr lang="en-US" altLang="ja-JP" sz="2000" b="0" dirty="0">
              <a:latin typeface="HG丸ｺﾞｼｯｸM-PRO" panose="020F0600000000000000" pitchFamily="50" charset="-128"/>
              <a:ea typeface="HG丸ｺﾞｼｯｸM-PRO" panose="020F0600000000000000" pitchFamily="50" charset="-128"/>
            </a:endParaRPr>
          </a:p>
          <a:p>
            <a:pPr marL="539750" indent="-53975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＊７項目各７時間、</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合計</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49</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時間の教育プログラム</a:t>
            </a:r>
            <a:r>
              <a:rPr lang="ja-JP" altLang="en-US" sz="2000" dirty="0">
                <a:latin typeface="HG丸ｺﾞｼｯｸM-PRO" panose="020F0600000000000000" pitchFamily="50" charset="-128"/>
                <a:ea typeface="HG丸ｺﾞｼｯｸM-PRO" panose="020F0600000000000000" pitchFamily="50" charset="-128"/>
              </a:rPr>
              <a:t>を提供。</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2018</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年にｅラーニング化を導入</a:t>
            </a:r>
            <a:r>
              <a:rPr lang="ja-JP" altLang="en-US" sz="2000" b="1" dirty="0">
                <a:latin typeface="HG丸ｺﾞｼｯｸM-PRO" panose="020F0600000000000000" pitchFamily="50" charset="-128"/>
                <a:ea typeface="HG丸ｺﾞｼｯｸM-PRO" panose="020F0600000000000000" pitchFamily="50" charset="-128"/>
              </a:rPr>
              <a:t>（疫学・医療統計学は</a:t>
            </a:r>
            <a:r>
              <a:rPr lang="en-US" altLang="ja-JP" sz="2000" b="1" dirty="0">
                <a:latin typeface="HG丸ｺﾞｼｯｸM-PRO" panose="020F0600000000000000" pitchFamily="50" charset="-128"/>
                <a:ea typeface="HG丸ｺﾞｼｯｸM-PRO" panose="020F0600000000000000" pitchFamily="50" charset="-128"/>
              </a:rPr>
              <a:t>e</a:t>
            </a:r>
            <a:r>
              <a:rPr lang="ja-JP" altLang="en-US" sz="2000" b="1" dirty="0">
                <a:latin typeface="HG丸ｺﾞｼｯｸM-PRO" panose="020F0600000000000000" pitchFamily="50" charset="-128"/>
                <a:ea typeface="HG丸ｺﾞｼｯｸM-PRO" panose="020F0600000000000000" pitchFamily="50" charset="-128"/>
              </a:rPr>
              <a:t>ラーニングのみ）</a:t>
            </a:r>
            <a:endParaRPr lang="en-US" altLang="ja-JP" sz="2000" b="1"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endParaRPr lang="en-US" altLang="ja-JP" sz="20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763956" y="6592922"/>
            <a:ext cx="4309355" cy="265078"/>
          </a:xfrm>
          <a:prstGeom prst="rect">
            <a:avLst/>
          </a:prstGeom>
        </p:spPr>
      </p:pic>
    </p:spTree>
    <p:extLst>
      <p:ext uri="{BB962C8B-B14F-4D97-AF65-F5344CB8AC3E}">
        <p14:creationId xmlns:p14="http://schemas.microsoft.com/office/powerpoint/2010/main" val="212020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8640"/>
            <a:ext cx="9144000" cy="683994"/>
          </a:xfrm>
          <a:prstGeom prst="rect">
            <a:avLst/>
          </a:prstGeom>
        </p:spPr>
        <p:txBody>
          <a:bodyPr/>
          <a:lstStyle/>
          <a:p>
            <a:r>
              <a:rPr kumimoji="1" lang="ja-JP" altLang="en-US" sz="4000" b="1" dirty="0">
                <a:solidFill>
                  <a:schemeClr val="tx1"/>
                </a:solidFill>
                <a:latin typeface="+mj-ea"/>
              </a:rPr>
              <a:t>専門研修後の成果</a:t>
            </a:r>
            <a:r>
              <a:rPr kumimoji="1" lang="en-US" altLang="ja-JP" sz="4000" b="1" dirty="0">
                <a:solidFill>
                  <a:schemeClr val="tx1"/>
                </a:solidFill>
                <a:latin typeface="+mj-ea"/>
              </a:rPr>
              <a:t>(</a:t>
            </a:r>
            <a:r>
              <a:rPr kumimoji="1" lang="ja-JP" altLang="en-US" sz="4000" b="1" dirty="0">
                <a:solidFill>
                  <a:schemeClr val="tx1"/>
                </a:solidFill>
                <a:latin typeface="+mj-ea"/>
              </a:rPr>
              <a:t>コア・コンピテンシー</a:t>
            </a:r>
            <a:r>
              <a:rPr kumimoji="1" lang="en-US" altLang="ja-JP" sz="4000" b="1" dirty="0">
                <a:solidFill>
                  <a:schemeClr val="tx1"/>
                </a:solidFill>
                <a:latin typeface="+mj-ea"/>
              </a:rPr>
              <a:t>)</a:t>
            </a:r>
            <a:endParaRPr kumimoji="1" lang="ja-JP" altLang="en-US" sz="4000" b="1" dirty="0">
              <a:solidFill>
                <a:schemeClr val="tx1"/>
              </a:solidFill>
              <a:latin typeface="+mj-ea"/>
            </a:endParaRPr>
          </a:p>
        </p:txBody>
      </p:sp>
      <p:sp>
        <p:nvSpPr>
          <p:cNvPr id="3" name="コンテンツ プレースホルダー 2"/>
          <p:cNvSpPr>
            <a:spLocks noGrp="1"/>
          </p:cNvSpPr>
          <p:nvPr>
            <p:ph idx="1"/>
          </p:nvPr>
        </p:nvSpPr>
        <p:spPr>
          <a:xfrm>
            <a:off x="251520" y="908720"/>
            <a:ext cx="8640960" cy="5760640"/>
          </a:xfrm>
        </p:spPr>
        <p:txBody>
          <a:bodyPr>
            <a:noAutofit/>
          </a:bodyPr>
          <a:lstStyle/>
          <a:p>
            <a:pPr marL="0" lvl="0" indent="0">
              <a:lnSpc>
                <a:spcPct val="120000"/>
              </a:lnSpc>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１．</a:t>
            </a:r>
            <a:r>
              <a:rPr lang="ja-JP" altLang="ja-JP" sz="2400" dirty="0">
                <a:latin typeface="HG丸ｺﾞｼｯｸM-PRO" panose="020F0600000000000000" pitchFamily="50" charset="-128"/>
                <a:ea typeface="HG丸ｺﾞｼｯｸM-PRO" panose="020F0600000000000000" pitchFamily="50" charset="-128"/>
              </a:rPr>
              <a:t>基礎的な臨床能力</a:t>
            </a:r>
          </a:p>
          <a:p>
            <a:pPr marL="0" lvl="0" indent="0">
              <a:lnSpc>
                <a:spcPct val="120000"/>
              </a:lnSpc>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２．</a:t>
            </a:r>
            <a:r>
              <a:rPr lang="ja-JP" altLang="ja-JP" sz="2400" dirty="0">
                <a:latin typeface="HG丸ｺﾞｼｯｸM-PRO" panose="020F0600000000000000" pitchFamily="50" charset="-128"/>
                <a:ea typeface="HG丸ｺﾞｼｯｸM-PRO" panose="020F0600000000000000" pitchFamily="50" charset="-128"/>
              </a:rPr>
              <a:t>分析評価能力</a:t>
            </a:r>
          </a:p>
          <a:p>
            <a:pPr marL="0" lvl="0" indent="0">
              <a:lnSpc>
                <a:spcPct val="120000"/>
              </a:lnSpc>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３．事業・組織管理</a:t>
            </a:r>
            <a:r>
              <a:rPr lang="ja-JP" altLang="ja-JP" sz="2400" dirty="0">
                <a:latin typeface="HG丸ｺﾞｼｯｸM-PRO" panose="020F0600000000000000" pitchFamily="50" charset="-128"/>
                <a:ea typeface="HG丸ｺﾞｼｯｸM-PRO" panose="020F0600000000000000" pitchFamily="50" charset="-128"/>
              </a:rPr>
              <a:t>能力</a:t>
            </a:r>
          </a:p>
          <a:p>
            <a:pPr marL="0" lvl="0" indent="0">
              <a:lnSpc>
                <a:spcPct val="120000"/>
              </a:lnSpc>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４．</a:t>
            </a:r>
            <a:r>
              <a:rPr lang="ja-JP" altLang="ja-JP" sz="2400" dirty="0">
                <a:latin typeface="HG丸ｺﾞｼｯｸM-PRO" panose="020F0600000000000000" pitchFamily="50" charset="-128"/>
                <a:ea typeface="HG丸ｺﾞｼｯｸM-PRO" panose="020F0600000000000000" pitchFamily="50" charset="-128"/>
              </a:rPr>
              <a:t>コミュニケーション能力</a:t>
            </a:r>
          </a:p>
          <a:p>
            <a:pPr marL="0" lvl="0" indent="0">
              <a:lnSpc>
                <a:spcPct val="120000"/>
              </a:lnSpc>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５．</a:t>
            </a:r>
            <a:r>
              <a:rPr lang="ja-JP" altLang="ja-JP" sz="2400" dirty="0">
                <a:latin typeface="HG丸ｺﾞｼｯｸM-PRO" panose="020F0600000000000000" pitchFamily="50" charset="-128"/>
                <a:ea typeface="HG丸ｺﾞｼｯｸM-PRO" panose="020F0600000000000000" pitchFamily="50" charset="-128"/>
              </a:rPr>
              <a:t>パートナーシップの構築能力</a:t>
            </a:r>
          </a:p>
          <a:p>
            <a:pPr marL="0" lvl="0" indent="0">
              <a:lnSpc>
                <a:spcPct val="120000"/>
              </a:lnSpc>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６．</a:t>
            </a:r>
            <a:r>
              <a:rPr lang="ja-JP" altLang="ja-JP" sz="2400" dirty="0">
                <a:latin typeface="HG丸ｺﾞｼｯｸM-PRO" panose="020F0600000000000000" pitchFamily="50" charset="-128"/>
                <a:ea typeface="HG丸ｺﾞｼｯｸM-PRO" panose="020F0600000000000000" pitchFamily="50" charset="-128"/>
              </a:rPr>
              <a:t>教育・指導能力</a:t>
            </a:r>
          </a:p>
          <a:p>
            <a:pPr marL="0" lvl="0" indent="0">
              <a:lnSpc>
                <a:spcPct val="120000"/>
              </a:lnSpc>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７．研究推進と成果の還元能力</a:t>
            </a:r>
            <a:endParaRPr lang="en-US" altLang="ja-JP" sz="2400" dirty="0">
              <a:latin typeface="HG丸ｺﾞｼｯｸM-PRO" panose="020F0600000000000000" pitchFamily="50" charset="-128"/>
              <a:ea typeface="HG丸ｺﾞｼｯｸM-PRO" panose="020F0600000000000000" pitchFamily="50" charset="-128"/>
            </a:endParaRPr>
          </a:p>
          <a:p>
            <a:pPr marL="0" lvl="0" indent="0">
              <a:lnSpc>
                <a:spcPct val="120000"/>
              </a:lnSpc>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８．</a:t>
            </a:r>
            <a:r>
              <a:rPr lang="ja-JP" altLang="ja-JP" sz="2400" dirty="0">
                <a:latin typeface="HG丸ｺﾞｼｯｸM-PRO" panose="020F0600000000000000" pitchFamily="50" charset="-128"/>
                <a:ea typeface="HG丸ｺﾞｼｯｸM-PRO" panose="020F0600000000000000" pitchFamily="50" charset="-128"/>
              </a:rPr>
              <a:t>倫理的行動能力</a:t>
            </a:r>
            <a:endParaRPr lang="en-US" altLang="ja-JP" sz="1800" dirty="0">
              <a:latin typeface="HG丸ｺﾞｼｯｸM-PRO" panose="020F0600000000000000" pitchFamily="50" charset="-128"/>
              <a:ea typeface="HG丸ｺﾞｼｯｸM-PRO" panose="020F0600000000000000" pitchFamily="50" charset="-128"/>
            </a:endParaRPr>
          </a:p>
          <a:p>
            <a:pPr marL="0" indent="0">
              <a:lnSpc>
                <a:spcPct val="120000"/>
              </a:lnSpc>
              <a:spcBef>
                <a:spcPts val="0"/>
              </a:spcBef>
              <a:spcAft>
                <a:spcPts val="0"/>
              </a:spcAft>
              <a:buNone/>
            </a:pPr>
            <a:endParaRPr lang="en-US" altLang="ja-JP" sz="1800" dirty="0">
              <a:latin typeface="HG丸ｺﾞｼｯｸM-PRO" panose="020F0600000000000000" pitchFamily="50" charset="-128"/>
              <a:ea typeface="HG丸ｺﾞｼｯｸM-PRO" panose="020F0600000000000000" pitchFamily="50" charset="-128"/>
            </a:endParaRPr>
          </a:p>
          <a:p>
            <a:pPr marL="0" indent="0">
              <a:lnSpc>
                <a:spcPct val="120000"/>
              </a:lnSpc>
              <a:spcBef>
                <a:spcPts val="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上記８つのコア・コンピテンシーをもとに、</a:t>
            </a:r>
            <a:r>
              <a:rPr lang="ja-JP" altLang="ja-JP" sz="2000" dirty="0">
                <a:latin typeface="HG丸ｺﾞｼｯｸM-PRO" panose="020F0600000000000000" pitchFamily="50" charset="-128"/>
                <a:ea typeface="HG丸ｺﾞｼｯｸM-PRO" panose="020F0600000000000000" pitchFamily="50" charset="-128"/>
              </a:rPr>
              <a:t>国</a:t>
            </a:r>
            <a:r>
              <a:rPr lang="ja-JP" altLang="en-US" sz="2000" dirty="0">
                <a:latin typeface="HG丸ｺﾞｼｯｸM-PRO" panose="020F0600000000000000" pitchFamily="50" charset="-128"/>
                <a:ea typeface="HG丸ｺﾞｼｯｸM-PRO" panose="020F0600000000000000" pitchFamily="50" charset="-128"/>
              </a:rPr>
              <a:t>、</a:t>
            </a:r>
            <a:r>
              <a:rPr lang="ja-JP" altLang="ja-JP" sz="2000" dirty="0">
                <a:latin typeface="HG丸ｺﾞｼｯｸM-PRO" panose="020F0600000000000000" pitchFamily="50" charset="-128"/>
                <a:ea typeface="HG丸ｺﾞｼｯｸM-PRO" panose="020F0600000000000000" pitchFamily="50" charset="-128"/>
              </a:rPr>
              <a:t>地域</a:t>
            </a:r>
            <a:r>
              <a:rPr lang="ja-JP" altLang="en-US" sz="2000" dirty="0">
                <a:latin typeface="HG丸ｺﾞｼｯｸM-PRO" panose="020F0600000000000000" pitchFamily="50" charset="-128"/>
                <a:ea typeface="HG丸ｺﾞｼｯｸM-PRO" panose="020F0600000000000000" pitchFamily="50" charset="-128"/>
              </a:rPr>
              <a:t>、</a:t>
            </a:r>
            <a:r>
              <a:rPr lang="ja-JP" altLang="ja-JP" sz="2000" dirty="0">
                <a:latin typeface="HG丸ｺﾞｼｯｸM-PRO" panose="020F0600000000000000" pitchFamily="50" charset="-128"/>
                <a:ea typeface="HG丸ｺﾞｼｯｸM-PRO" panose="020F0600000000000000" pitchFamily="50" charset="-128"/>
              </a:rPr>
              <a:t>職域</a:t>
            </a:r>
            <a:r>
              <a:rPr lang="ja-JP" altLang="en-US" sz="2000" dirty="0">
                <a:latin typeface="HG丸ｺﾞｼｯｸM-PRO" panose="020F0600000000000000" pitchFamily="50" charset="-128"/>
                <a:ea typeface="HG丸ｺﾞｼｯｸM-PRO" panose="020F0600000000000000" pitchFamily="50" charset="-128"/>
              </a:rPr>
              <a:t>、</a:t>
            </a:r>
            <a:r>
              <a:rPr lang="ja-JP" altLang="ja-JP" sz="2000" dirty="0">
                <a:latin typeface="HG丸ｺﾞｼｯｸM-PRO" panose="020F0600000000000000" pitchFamily="50" charset="-128"/>
                <a:ea typeface="HG丸ｺﾞｼｯｸM-PRO" panose="020F0600000000000000" pitchFamily="50" charset="-128"/>
              </a:rPr>
              <a:t>医療現場等の社会に存在または発生する健康課題に対して</a:t>
            </a:r>
            <a:r>
              <a:rPr lang="ja-JP" altLang="en-US" sz="2000" dirty="0">
                <a:latin typeface="HG丸ｺﾞｼｯｸM-PRO" panose="020F0600000000000000" pitchFamily="50" charset="-128"/>
                <a:ea typeface="HG丸ｺﾞｼｯｸM-PRO" panose="020F0600000000000000" pitchFamily="50" charset="-128"/>
              </a:rPr>
              <a:t>、</a:t>
            </a:r>
            <a:r>
              <a:rPr lang="ja-JP" altLang="ja-JP" sz="2000" b="1" u="sng" dirty="0">
                <a:latin typeface="HG丸ｺﾞｼｯｸM-PRO" panose="020F0600000000000000" pitchFamily="50" charset="-128"/>
                <a:ea typeface="HG丸ｺﾞｼｯｸM-PRO" panose="020F0600000000000000" pitchFamily="50" charset="-128"/>
              </a:rPr>
              <a:t>システム</a:t>
            </a:r>
            <a:r>
              <a:rPr lang="ja-JP" altLang="en-US" sz="2000" b="1" u="sng" dirty="0">
                <a:latin typeface="HG丸ｺﾞｼｯｸM-PRO" panose="020F0600000000000000" pitchFamily="50" charset="-128"/>
                <a:ea typeface="HG丸ｺﾞｼｯｸM-PRO" panose="020F0600000000000000" pitchFamily="50" charset="-128"/>
              </a:rPr>
              <a:t>、</a:t>
            </a:r>
            <a:r>
              <a:rPr lang="ja-JP" altLang="ja-JP" sz="2000" b="1" u="sng" dirty="0">
                <a:latin typeface="HG丸ｺﾞｼｯｸM-PRO" panose="020F0600000000000000" pitchFamily="50" charset="-128"/>
                <a:ea typeface="HG丸ｺﾞｼｯｸM-PRO" panose="020F0600000000000000" pitchFamily="50" charset="-128"/>
              </a:rPr>
              <a:t>環境</a:t>
            </a:r>
            <a:r>
              <a:rPr lang="ja-JP" altLang="en-US" sz="2000" b="1" u="sng" dirty="0">
                <a:latin typeface="HG丸ｺﾞｼｯｸM-PRO" panose="020F0600000000000000" pitchFamily="50" charset="-128"/>
                <a:ea typeface="HG丸ｺﾞｼｯｸM-PRO" panose="020F0600000000000000" pitchFamily="50" charset="-128"/>
              </a:rPr>
              <a:t>、</a:t>
            </a:r>
            <a:r>
              <a:rPr lang="ja-JP" altLang="ja-JP" sz="2000" b="1" u="sng" dirty="0">
                <a:latin typeface="HG丸ｺﾞｼｯｸM-PRO" panose="020F0600000000000000" pitchFamily="50" charset="-128"/>
                <a:ea typeface="HG丸ｺﾞｼｯｸM-PRO" panose="020F0600000000000000" pitchFamily="50" charset="-128"/>
              </a:rPr>
              <a:t>集団</a:t>
            </a:r>
            <a:r>
              <a:rPr lang="ja-JP" altLang="en-US" sz="2000" b="1" u="sng" dirty="0">
                <a:latin typeface="HG丸ｺﾞｼｯｸM-PRO" panose="020F0600000000000000" pitchFamily="50" charset="-128"/>
                <a:ea typeface="HG丸ｺﾞｼｯｸM-PRO" panose="020F0600000000000000" pitchFamily="50" charset="-128"/>
              </a:rPr>
              <a:t>、</a:t>
            </a:r>
            <a:r>
              <a:rPr lang="ja-JP" altLang="ja-JP" sz="2000" b="1" u="sng" dirty="0">
                <a:latin typeface="HG丸ｺﾞｼｯｸM-PRO" panose="020F0600000000000000" pitchFamily="50" charset="-128"/>
                <a:ea typeface="HG丸ｺﾞｼｯｸM-PRO" panose="020F0600000000000000" pitchFamily="50" charset="-128"/>
              </a:rPr>
              <a:t>個人といった幅広い対象に働きかけて問題を解決する</a:t>
            </a:r>
            <a:r>
              <a:rPr lang="ja-JP" altLang="ja-JP" sz="2000" dirty="0">
                <a:latin typeface="HG丸ｺﾞｼｯｸM-PRO" panose="020F0600000000000000" pitchFamily="50" charset="-128"/>
                <a:ea typeface="HG丸ｺﾞｼｯｸM-PRO" panose="020F0600000000000000" pitchFamily="50" charset="-128"/>
              </a:rPr>
              <a:t>ことができ</a:t>
            </a:r>
            <a:r>
              <a:rPr lang="ja-JP" altLang="en-US" sz="2000" dirty="0">
                <a:latin typeface="HG丸ｺﾞｼｯｸM-PRO" panose="020F0600000000000000" pitchFamily="50" charset="-128"/>
                <a:ea typeface="HG丸ｺﾞｼｯｸM-PRO" panose="020F0600000000000000" pitchFamily="50" charset="-128"/>
              </a:rPr>
              <a:t>、</a:t>
            </a:r>
            <a:r>
              <a:rPr lang="ja-JP" altLang="ja-JP" sz="2000" dirty="0">
                <a:latin typeface="HG丸ｺﾞｼｯｸM-PRO" panose="020F0600000000000000" pitchFamily="50" charset="-128"/>
                <a:ea typeface="HG丸ｺﾞｼｯｸM-PRO" panose="020F0600000000000000" pitchFamily="50" charset="-128"/>
              </a:rPr>
              <a:t>その際</a:t>
            </a:r>
            <a:r>
              <a:rPr lang="ja-JP" altLang="en-US" sz="2000" dirty="0">
                <a:latin typeface="HG丸ｺﾞｼｯｸM-PRO" panose="020F0600000000000000" pitchFamily="50" charset="-128"/>
                <a:ea typeface="HG丸ｺﾞｼｯｸM-PRO" panose="020F0600000000000000" pitchFamily="50" charset="-128"/>
              </a:rPr>
              <a:t>には</a:t>
            </a:r>
            <a:r>
              <a:rPr lang="ja-JP" altLang="ja-JP" sz="2000" b="1" u="sng" dirty="0">
                <a:latin typeface="HG丸ｺﾞｼｯｸM-PRO" panose="020F0600000000000000" pitchFamily="50" charset="-128"/>
                <a:ea typeface="HG丸ｺﾞｼｯｸM-PRO" panose="020F0600000000000000" pitchFamily="50" charset="-128"/>
              </a:rPr>
              <a:t>医療・保健専門職のみならず</a:t>
            </a:r>
            <a:r>
              <a:rPr lang="ja-JP" altLang="en-US" sz="2000" b="1" u="sng" dirty="0">
                <a:latin typeface="HG丸ｺﾞｼｯｸM-PRO" panose="020F0600000000000000" pitchFamily="50" charset="-128"/>
                <a:ea typeface="HG丸ｺﾞｼｯｸM-PRO" panose="020F0600000000000000" pitchFamily="50" charset="-128"/>
              </a:rPr>
              <a:t>、</a:t>
            </a:r>
            <a:r>
              <a:rPr lang="ja-JP" altLang="ja-JP" sz="2000" b="1" u="sng" dirty="0">
                <a:latin typeface="HG丸ｺﾞｼｯｸM-PRO" panose="020F0600000000000000" pitchFamily="50" charset="-128"/>
                <a:ea typeface="HG丸ｺﾞｼｯｸM-PRO" panose="020F0600000000000000" pitchFamily="50" charset="-128"/>
              </a:rPr>
              <a:t>幅広い立場の関係者との協働および調整</a:t>
            </a:r>
            <a:r>
              <a:rPr lang="ja-JP" altLang="ja-JP" sz="2000" dirty="0">
                <a:latin typeface="HG丸ｺﾞｼｯｸM-PRO" panose="020F0600000000000000" pitchFamily="50" charset="-128"/>
                <a:ea typeface="HG丸ｺﾞｼｯｸM-PRO" panose="020F0600000000000000" pitchFamily="50" charset="-128"/>
              </a:rPr>
              <a:t>ができる</a:t>
            </a:r>
            <a:r>
              <a:rPr lang="ja-JP" altLang="en-US" sz="2000" dirty="0">
                <a:latin typeface="HG丸ｺﾞｼｯｸM-PRO" panose="020F0600000000000000" pitchFamily="50" charset="-128"/>
                <a:ea typeface="HG丸ｺﾞｼｯｸM-PRO" panose="020F0600000000000000" pitchFamily="50" charset="-128"/>
              </a:rPr>
              <a:t>ようになることを目指す。</a:t>
            </a:r>
            <a:endParaRPr lang="en-US" altLang="ja-JP" sz="20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748716" y="6581993"/>
            <a:ext cx="4309355" cy="265078"/>
          </a:xfrm>
          <a:prstGeom prst="rect">
            <a:avLst/>
          </a:prstGeom>
        </p:spPr>
      </p:pic>
    </p:spTree>
    <p:extLst>
      <p:ext uri="{BB962C8B-B14F-4D97-AF65-F5344CB8AC3E}">
        <p14:creationId xmlns:p14="http://schemas.microsoft.com/office/powerpoint/2010/main" val="76373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80710"/>
            <a:ext cx="8640960" cy="756002"/>
          </a:xfrm>
          <a:prstGeom prst="rect">
            <a:avLst/>
          </a:prstGeom>
        </p:spPr>
        <p:txBody>
          <a:bodyPr/>
          <a:lstStyle/>
          <a:p>
            <a:r>
              <a:rPr lang="ja-JP" altLang="en-US" sz="4000" b="1" dirty="0">
                <a:latin typeface="+mj-ea"/>
              </a:rPr>
              <a:t>専門医研修の流れ</a:t>
            </a:r>
            <a:endParaRPr kumimoji="1" lang="ja-JP" altLang="en-US" sz="4000" b="1" dirty="0">
              <a:latin typeface="+mj-ea"/>
            </a:endParaRPr>
          </a:p>
        </p:txBody>
      </p:sp>
      <p:sp>
        <p:nvSpPr>
          <p:cNvPr id="3" name="コンテンツ プレースホルダー 2"/>
          <p:cNvSpPr>
            <a:spLocks noGrp="1"/>
          </p:cNvSpPr>
          <p:nvPr>
            <p:ph idx="1"/>
          </p:nvPr>
        </p:nvSpPr>
        <p:spPr>
          <a:xfrm>
            <a:off x="251520" y="764704"/>
            <a:ext cx="8640960" cy="5832648"/>
          </a:xfrm>
        </p:spPr>
        <p:txBody>
          <a:bodyPr>
            <a:noAutofit/>
          </a:bodyPr>
          <a:lstStyle/>
          <a:p>
            <a:pPr marL="0" indent="0">
              <a:buNone/>
            </a:pPr>
            <a:r>
              <a:rPr kumimoji="1" lang="ja-JP" altLang="en-US" sz="2000" b="1" dirty="0">
                <a:latin typeface="HG丸ｺﾞｼｯｸM-PRO" panose="020F0600000000000000" pitchFamily="50" charset="-128"/>
                <a:ea typeface="HG丸ｺﾞｼｯｸM-PRO" panose="020F0600000000000000" pitchFamily="50" charset="-128"/>
              </a:rPr>
              <a:t>○研修開始</a:t>
            </a:r>
            <a:endParaRPr kumimoji="1"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・研修</a:t>
            </a:r>
            <a:r>
              <a:rPr lang="ja-JP" altLang="en-US" sz="1800" b="1" dirty="0">
                <a:latin typeface="HG丸ｺﾞｼｯｸM-PRO" panose="020F0600000000000000" pitchFamily="50" charset="-128"/>
                <a:ea typeface="HG丸ｺﾞｼｯｸM-PRO" panose="020F0600000000000000" pitchFamily="50" charset="-128"/>
              </a:rPr>
              <a:t>プログラムへの専攻医登録</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行政地域／産業環境／医療保健の３分野から</a:t>
            </a:r>
            <a:r>
              <a:rPr lang="ja-JP" altLang="en-US" sz="1800" b="1" dirty="0">
                <a:solidFill>
                  <a:srgbClr val="FF0000"/>
                </a:solidFill>
                <a:latin typeface="HG丸ｺﾞｼｯｸM-PRO" panose="020F0600000000000000" pitchFamily="50" charset="-128"/>
                <a:ea typeface="HG丸ｺﾞｼｯｸM-PRO" panose="020F0600000000000000" pitchFamily="50" charset="-128"/>
              </a:rPr>
              <a:t>主分野１つ、副分野２つ</a:t>
            </a:r>
            <a:r>
              <a:rPr lang="ja-JP" altLang="en-US" sz="1800" dirty="0">
                <a:latin typeface="HG丸ｺﾞｼｯｸM-PRO" panose="020F0600000000000000" pitchFamily="50" charset="-128"/>
                <a:ea typeface="HG丸ｺﾞｼｯｸM-PRO" panose="020F0600000000000000" pitchFamily="50" charset="-128"/>
              </a:rPr>
              <a:t>を選択</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・担当指導医との</a:t>
            </a:r>
            <a:r>
              <a:rPr lang="ja-JP" altLang="en-US" sz="1800" b="1" dirty="0">
                <a:latin typeface="HG丸ｺﾞｼｯｸM-PRO" panose="020F0600000000000000" pitchFamily="50" charset="-128"/>
                <a:ea typeface="HG丸ｺﾞｼｯｸM-PRO" panose="020F0600000000000000" pitchFamily="50" charset="-128"/>
              </a:rPr>
              <a:t>指導契約</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b="1" dirty="0">
                <a:latin typeface="HG丸ｺﾞｼｯｸM-PRO" panose="020F0600000000000000" pitchFamily="50" charset="-128"/>
                <a:ea typeface="HG丸ｺﾞｼｯｸM-PRO" panose="020F0600000000000000" pitchFamily="50" charset="-128"/>
              </a:rPr>
              <a:t>研修計画</a:t>
            </a:r>
            <a:r>
              <a:rPr lang="ja-JP" altLang="en-US" sz="1800" dirty="0">
                <a:latin typeface="HG丸ｺﾞｼｯｸM-PRO" panose="020F0600000000000000" pitchFamily="50" charset="-128"/>
                <a:ea typeface="HG丸ｺﾞｼｯｸM-PRO" panose="020F0600000000000000" pitchFamily="50" charset="-128"/>
              </a:rPr>
              <a:t>の企画立案</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000" b="1" dirty="0">
                <a:latin typeface="HG丸ｺﾞｼｯｸM-PRO" panose="020F0600000000000000" pitchFamily="50" charset="-128"/>
                <a:ea typeface="HG丸ｺﾞｼｯｸM-PRO" panose="020F0600000000000000" pitchFamily="50" charset="-128"/>
              </a:rPr>
              <a:t>○研修実施（３年間）</a:t>
            </a:r>
            <a:endParaRPr kumimoji="1"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b="1" dirty="0">
                <a:latin typeface="HG丸ｺﾞｼｯｸM-PRO" panose="020F0600000000000000" pitchFamily="50" charset="-128"/>
                <a:ea typeface="HG丸ｺﾞｼｯｸM-PRO" panose="020F0600000000000000" pitchFamily="50" charset="-128"/>
              </a:rPr>
              <a:t>実践現場での学習</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b="1" dirty="0">
                <a:latin typeface="HG丸ｺﾞｼｯｸM-PRO" panose="020F0600000000000000" pitchFamily="50" charset="-128"/>
                <a:ea typeface="HG丸ｺﾞｼｯｸM-PRO" panose="020F0600000000000000" pitchFamily="50" charset="-128"/>
              </a:rPr>
              <a:t>基本プログラム</a:t>
            </a:r>
            <a:r>
              <a:rPr lang="ja-JP" altLang="en-US" sz="1800" dirty="0">
                <a:latin typeface="HG丸ｺﾞｼｯｸM-PRO" panose="020F0600000000000000" pitchFamily="50" charset="-128"/>
                <a:ea typeface="HG丸ｺﾞｼｯｸM-PRO" panose="020F0600000000000000" pitchFamily="50" charset="-128"/>
              </a:rPr>
              <a:t>（７時間</a:t>
            </a:r>
            <a:r>
              <a:rPr lang="en-US" altLang="ja-JP" sz="1800" dirty="0">
                <a:latin typeface="HG丸ｺﾞｼｯｸM-PRO" panose="020F0600000000000000" pitchFamily="50" charset="-128"/>
                <a:ea typeface="HG丸ｺﾞｼｯｸM-PRO" panose="020F0600000000000000" pitchFamily="50" charset="-128"/>
              </a:rPr>
              <a:t>×</a:t>
            </a:r>
            <a:r>
              <a:rPr lang="ja-JP" altLang="en-US" sz="1800" dirty="0">
                <a:latin typeface="HG丸ｺﾞｼｯｸM-PRO" panose="020F0600000000000000" pitchFamily="50" charset="-128"/>
                <a:ea typeface="HG丸ｺﾞｼｯｸM-PRO" panose="020F0600000000000000" pitchFamily="50" charset="-128"/>
              </a:rPr>
              <a:t>７科目）の履修</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b="1" dirty="0">
                <a:latin typeface="HG丸ｺﾞｼｯｸM-PRO" panose="020F0600000000000000" pitchFamily="50" charset="-128"/>
                <a:ea typeface="HG丸ｺﾞｼｯｸM-PRO" panose="020F0600000000000000" pitchFamily="50" charset="-128"/>
              </a:rPr>
              <a:t>学術活動（学会発表・論文発表）全国規模での学会等</a:t>
            </a:r>
            <a:r>
              <a:rPr lang="ja-JP" altLang="en-US" sz="1800" dirty="0">
                <a:latin typeface="HG丸ｺﾞｼｯｸM-PRO" panose="020F0600000000000000" pitchFamily="50" charset="-128"/>
                <a:ea typeface="HG丸ｺﾞｼｯｸM-PRO" panose="020F0600000000000000" pitchFamily="50" charset="-128"/>
              </a:rPr>
              <a:t>／自己学習　他</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000" b="1" dirty="0">
                <a:latin typeface="HG丸ｺﾞｼｯｸM-PRO" panose="020F0600000000000000" pitchFamily="50" charset="-128"/>
                <a:ea typeface="HG丸ｺﾞｼｯｸM-PRO" panose="020F0600000000000000" pitchFamily="50" charset="-128"/>
              </a:rPr>
              <a:t>○研修評価</a:t>
            </a:r>
            <a:endParaRPr kumimoji="1"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・形成的評価と</a:t>
            </a:r>
            <a:r>
              <a:rPr lang="ja-JP" altLang="en-US" sz="1800" b="1" dirty="0">
                <a:latin typeface="HG丸ｺﾞｼｯｸM-PRO" panose="020F0600000000000000" pitchFamily="50" charset="-128"/>
                <a:ea typeface="HG丸ｺﾞｼｯｸM-PRO" panose="020F0600000000000000" pitchFamily="50" charset="-128"/>
              </a:rPr>
              <a:t>フィードバック</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・総括的評価</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b="1" dirty="0">
                <a:latin typeface="HG丸ｺﾞｼｯｸM-PRO" panose="020F0600000000000000" pitchFamily="50" charset="-128"/>
                <a:ea typeface="HG丸ｺﾞｼｯｸM-PRO" panose="020F0600000000000000" pitchFamily="50" charset="-128"/>
              </a:rPr>
              <a:t>年次終了時／研修要素終了時／多職種</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000" b="1" dirty="0">
                <a:latin typeface="HG丸ｺﾞｼｯｸM-PRO" panose="020F0600000000000000" pitchFamily="50" charset="-128"/>
                <a:ea typeface="HG丸ｺﾞｼｯｸM-PRO" panose="020F0600000000000000" pitchFamily="50" charset="-128"/>
              </a:rPr>
              <a:t>○修了認定</a:t>
            </a:r>
            <a:endParaRPr kumimoji="1"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・プログラム</a:t>
            </a:r>
            <a:r>
              <a:rPr lang="ja-JP" altLang="en-US" sz="1800" b="1" dirty="0">
                <a:latin typeface="HG丸ｺﾞｼｯｸM-PRO" panose="020F0600000000000000" pitchFamily="50" charset="-128"/>
                <a:ea typeface="HG丸ｺﾞｼｯｸM-PRO" panose="020F0600000000000000" pitchFamily="50" charset="-128"/>
              </a:rPr>
              <a:t>管理委員会による審査</a:t>
            </a:r>
            <a:r>
              <a:rPr lang="ja-JP" altLang="en-US" sz="1800" dirty="0">
                <a:latin typeface="HG丸ｺﾞｼｯｸM-PRO" panose="020F0600000000000000" pitchFamily="50" charset="-128"/>
                <a:ea typeface="HG丸ｺﾞｼｯｸM-PRO" panose="020F0600000000000000" pitchFamily="50" charset="-128"/>
              </a:rPr>
              <a:t>と</a:t>
            </a:r>
            <a:r>
              <a:rPr lang="ja-JP" altLang="en-US" sz="1800" b="1" dirty="0">
                <a:latin typeface="HG丸ｺﾞｼｯｸM-PRO" panose="020F0600000000000000" pitchFamily="50" charset="-128"/>
                <a:ea typeface="HG丸ｺﾞｼｯｸM-PRO" panose="020F0600000000000000" pitchFamily="50" charset="-128"/>
              </a:rPr>
              <a:t>統括責任者による判定</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実践経験レポート／</a:t>
            </a:r>
            <a:r>
              <a:rPr kumimoji="1" lang="ja-JP" altLang="en-US" sz="1800" dirty="0">
                <a:latin typeface="HG丸ｺﾞｼｯｸM-PRO" panose="020F0600000000000000" pitchFamily="50" charset="-128"/>
                <a:ea typeface="HG丸ｺﾞｼｯｸM-PRO" panose="020F0600000000000000" pitchFamily="50" charset="-128"/>
              </a:rPr>
              <a:t>基本プログラムの履修／学会発表・論文発表</a:t>
            </a:r>
            <a:endParaRPr kumimoji="1"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研修とフィードバック実施記録／指導医による目標到達確認</a:t>
            </a:r>
            <a:endParaRPr kumimoji="1" lang="ja-JP" altLang="en-US" sz="18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733476" y="6566753"/>
            <a:ext cx="4309355" cy="265078"/>
          </a:xfrm>
          <a:prstGeom prst="rect">
            <a:avLst/>
          </a:prstGeom>
        </p:spPr>
      </p:pic>
    </p:spTree>
    <p:extLst>
      <p:ext uri="{BB962C8B-B14F-4D97-AF65-F5344CB8AC3E}">
        <p14:creationId xmlns:p14="http://schemas.microsoft.com/office/powerpoint/2010/main" val="41247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8153"/>
            <a:ext cx="8640960" cy="790567"/>
          </a:xfrm>
          <a:prstGeom prst="rect">
            <a:avLst/>
          </a:prstGeom>
        </p:spPr>
        <p:txBody>
          <a:bodyPr/>
          <a:lstStyle/>
          <a:p>
            <a:r>
              <a:rPr kumimoji="1" lang="ja-JP" altLang="en-US" sz="4000" b="1" dirty="0">
                <a:latin typeface="+mj-ea"/>
              </a:rPr>
              <a:t>社会医学系専門医研修開始</a:t>
            </a:r>
          </a:p>
        </p:txBody>
      </p:sp>
      <p:sp>
        <p:nvSpPr>
          <p:cNvPr id="3" name="コンテンツ プレースホルダー 2"/>
          <p:cNvSpPr>
            <a:spLocks noGrp="1"/>
          </p:cNvSpPr>
          <p:nvPr>
            <p:ph idx="1"/>
          </p:nvPr>
        </p:nvSpPr>
        <p:spPr>
          <a:xfrm>
            <a:off x="251520" y="1052736"/>
            <a:ext cx="8640960" cy="5616624"/>
          </a:xfrm>
        </p:spPr>
        <p:txBody>
          <a:bodyPr>
            <a:noAutofit/>
          </a:bodyPr>
          <a:lstStyle/>
          <a:p>
            <a:pPr marL="0" indent="0">
              <a:buNone/>
            </a:pPr>
            <a:r>
              <a:rPr lang="ja-JP" altLang="en-US" sz="2400" b="1" dirty="0">
                <a:latin typeface="HG丸ｺﾞｼｯｸM-PRO" panose="020F0600000000000000" pitchFamily="50" charset="-128"/>
                <a:ea typeface="HG丸ｺﾞｼｯｸM-PRO" panose="020F0600000000000000" pitchFamily="50" charset="-128"/>
              </a:rPr>
              <a:t>○専攻医登録および担当指導医との契約</a:t>
            </a:r>
          </a:p>
          <a:p>
            <a:pPr marL="0" indent="0">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b="0" dirty="0">
                <a:latin typeface="HG丸ｺﾞｼｯｸM-PRO" panose="020F0600000000000000" pitchFamily="50" charset="-128"/>
                <a:ea typeface="HG丸ｺﾞｼｯｸM-PRO" panose="020F0600000000000000" pitchFamily="50" charset="-128"/>
              </a:rPr>
              <a:t>専門研修を希望する場合には、主に研修を行う研修施設が</a:t>
            </a:r>
            <a:endParaRPr lang="en-US" altLang="ja-JP" sz="2400" b="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b="0" dirty="0">
                <a:latin typeface="HG丸ｺﾞｼｯｸM-PRO" panose="020F0600000000000000" pitchFamily="50" charset="-128"/>
                <a:ea typeface="HG丸ｺﾞｼｯｸM-PRO" panose="020F0600000000000000" pitchFamily="50" charset="-128"/>
              </a:rPr>
              <a:t>属する研修施設群の研修プログラム管理委員会に対して、　</a:t>
            </a:r>
            <a:endParaRPr lang="en-US" altLang="ja-JP" sz="2400" b="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b="0" dirty="0">
                <a:latin typeface="HG丸ｺﾞｼｯｸM-PRO" panose="020F0600000000000000" pitchFamily="50" charset="-128"/>
                <a:ea typeface="HG丸ｺﾞｼｯｸM-PRO" panose="020F0600000000000000" pitchFamily="50" charset="-128"/>
              </a:rPr>
              <a:t>専攻医登録申請を行う。</a:t>
            </a:r>
            <a:endParaRPr lang="en-US" altLang="ja-JP" sz="2400" b="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b="0" dirty="0">
                <a:latin typeface="HG丸ｺﾞｼｯｸM-PRO" panose="020F0600000000000000" pitchFamily="50" charset="-128"/>
                <a:ea typeface="HG丸ｺﾞｼｯｸM-PRO" panose="020F0600000000000000" pitchFamily="50" charset="-128"/>
              </a:rPr>
              <a:t>研修プログラム管理委員会は社会医学系専門医協会に、</a:t>
            </a:r>
            <a:endParaRPr lang="en-US" altLang="ja-JP" sz="2400" b="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専攻医の</a:t>
            </a:r>
            <a:r>
              <a:rPr lang="ja-JP" altLang="en-US" sz="2400" b="0" dirty="0">
                <a:latin typeface="HG丸ｺﾞｼｯｸM-PRO" panose="020F0600000000000000" pitchFamily="50" charset="-128"/>
                <a:ea typeface="HG丸ｺﾞｼｯｸM-PRO" panose="020F0600000000000000" pitchFamily="50" charset="-128"/>
              </a:rPr>
              <a:t>登録申請を行い、登録番号が付与される。</a:t>
            </a:r>
            <a:endParaRPr lang="en-US" altLang="ja-JP" sz="2400" b="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b="0" dirty="0">
                <a:latin typeface="HG丸ｺﾞｼｯｸM-PRO" panose="020F0600000000000000" pitchFamily="50" charset="-128"/>
                <a:ea typeface="HG丸ｺﾞｼｯｸM-PRO" panose="020F0600000000000000" pitchFamily="50" charset="-128"/>
              </a:rPr>
              <a:t>専攻医登録が完了した後に、専攻医を担当する指導医と</a:t>
            </a:r>
            <a:endParaRPr lang="en-US" altLang="ja-JP" sz="2400" b="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b="0" dirty="0">
                <a:latin typeface="HG丸ｺﾞｼｯｸM-PRO" panose="020F0600000000000000" pitchFamily="50" charset="-128"/>
                <a:ea typeface="HG丸ｺﾞｼｯｸM-PRO" panose="020F0600000000000000" pitchFamily="50" charset="-128"/>
              </a:rPr>
              <a:t>指導契約を結ぶ。</a:t>
            </a:r>
            <a:endParaRPr lang="en-US" altLang="ja-JP" sz="2400" b="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＊専門医認定の際に必要となるため、書面等で記録を残す。</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b="0" dirty="0">
                <a:latin typeface="HG丸ｺﾞｼｯｸM-PRO" panose="020F0600000000000000" pitchFamily="50" charset="-128"/>
                <a:ea typeface="HG丸ｺﾞｼｯｸM-PRO" panose="020F0600000000000000" pitchFamily="50" charset="-128"/>
              </a:rPr>
              <a:t>専攻医の登録料は、年間</a:t>
            </a:r>
            <a:r>
              <a:rPr lang="en-US" altLang="ja-JP" sz="2400" b="0" dirty="0">
                <a:latin typeface="HG丸ｺﾞｼｯｸM-PRO" panose="020F0600000000000000" pitchFamily="50" charset="-128"/>
                <a:ea typeface="HG丸ｺﾞｼｯｸM-PRO" panose="020F0600000000000000" pitchFamily="50" charset="-128"/>
              </a:rPr>
              <a:t>5,000</a:t>
            </a:r>
            <a:r>
              <a:rPr lang="ja-JP" altLang="en-US" sz="2400" b="0" dirty="0">
                <a:latin typeface="HG丸ｺﾞｼｯｸM-PRO" panose="020F0600000000000000" pitchFamily="50" charset="-128"/>
                <a:ea typeface="HG丸ｺﾞｼｯｸM-PRO" panose="020F0600000000000000" pitchFamily="50" charset="-128"/>
              </a:rPr>
              <a:t>円</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○専門研修計画の立案</a:t>
            </a:r>
          </a:p>
          <a:p>
            <a:pPr marL="0" indent="0">
              <a:buNone/>
            </a:pPr>
            <a:r>
              <a:rPr lang="ja-JP" altLang="en-US" sz="2400" b="0" dirty="0">
                <a:latin typeface="HG丸ｺﾞｼｯｸM-PRO" panose="020F0600000000000000" pitchFamily="50" charset="-128"/>
                <a:ea typeface="HG丸ｺﾞｼｯｸM-PRO" panose="020F0600000000000000" pitchFamily="50" charset="-128"/>
              </a:rPr>
              <a:t>・専攻医は担当指導医と協議を行い専門研修計画を立案する。</a:t>
            </a:r>
            <a:endParaRPr lang="en-US" altLang="ja-JP" sz="2400" b="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748716" y="6389871"/>
            <a:ext cx="4309355" cy="265078"/>
          </a:xfrm>
          <a:prstGeom prst="rect">
            <a:avLst/>
          </a:prstGeom>
        </p:spPr>
      </p:pic>
    </p:spTree>
    <p:extLst>
      <p:ext uri="{BB962C8B-B14F-4D97-AF65-F5344CB8AC3E}">
        <p14:creationId xmlns:p14="http://schemas.microsoft.com/office/powerpoint/2010/main" val="144807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normAutofit/>
          </a:bodyPr>
          <a:lstStyle/>
          <a:p>
            <a:r>
              <a:rPr kumimoji="1" lang="ja-JP" altLang="en-US" sz="4000" b="1" dirty="0">
                <a:solidFill>
                  <a:schemeClr val="tx1"/>
                </a:solidFill>
                <a:latin typeface="+mj-ea"/>
              </a:rPr>
              <a:t>専攻医は順次</a:t>
            </a:r>
            <a:r>
              <a:rPr lang="ja-JP" altLang="en-US" sz="4000" b="1" dirty="0">
                <a:solidFill>
                  <a:schemeClr val="tx1"/>
                </a:solidFill>
                <a:latin typeface="+mj-ea"/>
              </a:rPr>
              <a:t>受付</a:t>
            </a:r>
            <a:endParaRPr kumimoji="1" lang="ja-JP" altLang="en-US" sz="4000" b="1" dirty="0">
              <a:solidFill>
                <a:schemeClr val="tx1"/>
              </a:solidFill>
              <a:latin typeface="+mj-ea"/>
            </a:endParaRPr>
          </a:p>
        </p:txBody>
      </p:sp>
      <p:sp>
        <p:nvSpPr>
          <p:cNvPr id="3" name="コンテンツ プレースホルダー 2"/>
          <p:cNvSpPr>
            <a:spLocks noGrp="1"/>
          </p:cNvSpPr>
          <p:nvPr>
            <p:ph idx="1"/>
          </p:nvPr>
        </p:nvSpPr>
        <p:spPr>
          <a:xfrm>
            <a:off x="251520" y="1196752"/>
            <a:ext cx="8640960" cy="5400600"/>
          </a:xfrm>
        </p:spPr>
        <p:txBody>
          <a:bodyPr>
            <a:normAutofit/>
          </a:bodyPr>
          <a:lstStyle/>
          <a:p>
            <a:r>
              <a:rPr lang="ja-JP" altLang="en-US" sz="2800" dirty="0">
                <a:latin typeface="HG丸ｺﾞｼｯｸM-PRO" panose="020F0600000000000000" pitchFamily="50" charset="-128"/>
                <a:ea typeface="HG丸ｺﾞｼｯｸM-PRO" panose="020F0600000000000000" pitchFamily="50" charset="-128"/>
              </a:rPr>
              <a:t>専攻医の期間は３年間（早期修了も可）</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妊娠・出産・育児、病気休暇等で延長も可（</a:t>
            </a:r>
            <a:r>
              <a:rPr lang="en-US" altLang="ja-JP" sz="2800" dirty="0">
                <a:latin typeface="HG丸ｺﾞｼｯｸM-PRO" panose="020F0600000000000000" pitchFamily="50" charset="-128"/>
                <a:ea typeface="HG丸ｺﾞｼｯｸM-PRO" panose="020F0600000000000000" pitchFamily="50" charset="-128"/>
              </a:rPr>
              <a:t>6</a:t>
            </a:r>
            <a:r>
              <a:rPr lang="ja-JP" altLang="en-US" sz="2800" dirty="0">
                <a:latin typeface="HG丸ｺﾞｼｯｸM-PRO" panose="020F0600000000000000" pitchFamily="50" charset="-128"/>
                <a:ea typeface="HG丸ｺﾞｼｯｸM-PRO" panose="020F0600000000000000" pitchFamily="50" charset="-128"/>
              </a:rPr>
              <a:t>年まで）</a:t>
            </a:r>
            <a:endParaRPr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通年で登録（３か月遡れる）</a:t>
            </a:r>
            <a:endParaRPr kumimoji="1"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専攻医には、担当指導医が１名つく</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研修手帳に活動・研修を記録していく</a:t>
            </a:r>
            <a:endParaRPr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全ての専攻医は、各研修プログラム管理委員会を</a:t>
            </a:r>
            <a:endParaRPr kumimoji="1" lang="en-US" altLang="ja-JP" sz="2800" dirty="0">
              <a:latin typeface="HG丸ｺﾞｼｯｸM-PRO" panose="020F0600000000000000" pitchFamily="50" charset="-128"/>
              <a:ea typeface="HG丸ｺﾞｼｯｸM-PRO" panose="020F0600000000000000" pitchFamily="50" charset="-128"/>
            </a:endParaRPr>
          </a:p>
          <a:p>
            <a:pPr marL="0" indent="0">
              <a:buNone/>
            </a:pPr>
            <a:r>
              <a:rPr lang="ja-JP" altLang="en-US" sz="2800" dirty="0">
                <a:latin typeface="HG丸ｺﾞｼｯｸM-PRO" panose="020F0600000000000000" pitchFamily="50" charset="-128"/>
                <a:ea typeface="HG丸ｺﾞｼｯｸM-PRO" panose="020F0600000000000000" pitchFamily="50" charset="-128"/>
              </a:rPr>
              <a:t>　</a:t>
            </a:r>
            <a:r>
              <a:rPr kumimoji="1" lang="ja-JP" altLang="en-US" sz="2800" dirty="0">
                <a:latin typeface="HG丸ｺﾞｼｯｸM-PRO" panose="020F0600000000000000" pitchFamily="50" charset="-128"/>
                <a:ea typeface="HG丸ｺﾞｼｯｸM-PRO" panose="020F0600000000000000" pitchFamily="50" charset="-128"/>
              </a:rPr>
              <a:t>通じて、社会医学系専門医協会に登録する</a:t>
            </a:r>
            <a:endParaRPr kumimoji="1" lang="en-US" altLang="ja-JP" sz="2800" dirty="0">
              <a:latin typeface="HG丸ｺﾞｼｯｸM-PRO" panose="020F0600000000000000" pitchFamily="50" charset="-128"/>
              <a:ea typeface="HG丸ｺﾞｼｯｸM-PRO" panose="020F0600000000000000" pitchFamily="50" charset="-128"/>
            </a:endParaRPr>
          </a:p>
          <a:p>
            <a:pPr marL="0" indent="0">
              <a:buNone/>
            </a:pPr>
            <a:r>
              <a:rPr lang="ja-JP" altLang="en-US" sz="2800" dirty="0">
                <a:latin typeface="HG丸ｺﾞｼｯｸM-PRO" panose="020F0600000000000000" pitchFamily="50" charset="-128"/>
                <a:ea typeface="HG丸ｺﾞｼｯｸM-PRO" panose="020F0600000000000000" pitchFamily="50" charset="-128"/>
              </a:rPr>
              <a:t>・協会構成学会（８学会）に加入し、学会発表する</a:t>
            </a:r>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4294967295"/>
          </p:nvPr>
        </p:nvSpPr>
        <p:spPr>
          <a:xfrm>
            <a:off x="6811094" y="6024562"/>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ADB87D-9F7F-4C46-8F28-D6F304944E08}" type="slidenum">
              <a:rPr kumimoji="1" lang="ja-JP" altLang="en-US" sz="1200" b="0" i="0" u="none" strike="noStrike" kern="1200" cap="none" spc="0" normalizeH="0" baseline="0" noProof="0" smtClean="0">
                <a:ln>
                  <a:noFill/>
                </a:ln>
                <a:solidFill>
                  <a:srgbClr val="000000"/>
                </a:solidFill>
                <a:effectLst/>
                <a:uLnTx/>
                <a:uFillTx/>
                <a:latin typeface="ＭＳ ゴシック" pitchFamily="49" charset="-128"/>
                <a:ea typeface="ＭＳ ゴシック" pitchFamily="49"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ja-JP" altLang="en-US" sz="12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endParaRPr>
          </a:p>
        </p:txBody>
      </p:sp>
      <p:pic>
        <p:nvPicPr>
          <p:cNvPr id="5" name="図 4"/>
          <p:cNvPicPr>
            <a:picLocks noChangeAspect="1"/>
          </p:cNvPicPr>
          <p:nvPr/>
        </p:nvPicPr>
        <p:blipFill>
          <a:blip r:embed="rId2"/>
          <a:stretch>
            <a:fillRect/>
          </a:stretch>
        </p:blipFill>
        <p:spPr>
          <a:xfrm>
            <a:off x="4562271" y="6450831"/>
            <a:ext cx="4309355" cy="265078"/>
          </a:xfrm>
          <a:prstGeom prst="rect">
            <a:avLst/>
          </a:prstGeom>
        </p:spPr>
      </p:pic>
    </p:spTree>
    <p:extLst>
      <p:ext uri="{BB962C8B-B14F-4D97-AF65-F5344CB8AC3E}">
        <p14:creationId xmlns:p14="http://schemas.microsoft.com/office/powerpoint/2010/main" val="287006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52718"/>
            <a:ext cx="8640960" cy="756002"/>
          </a:xfrm>
        </p:spPr>
        <p:txBody>
          <a:bodyPr/>
          <a:lstStyle/>
          <a:p>
            <a:r>
              <a:rPr kumimoji="1" lang="ja-JP" altLang="en-US" sz="4000" b="1" dirty="0">
                <a:solidFill>
                  <a:schemeClr val="tx1"/>
                </a:solidFill>
                <a:latin typeface="+mj-ea"/>
              </a:rPr>
              <a:t>専門研修の方法</a:t>
            </a:r>
          </a:p>
        </p:txBody>
      </p:sp>
      <p:sp>
        <p:nvSpPr>
          <p:cNvPr id="3" name="コンテンツ プレースホルダー 2"/>
          <p:cNvSpPr>
            <a:spLocks noGrp="1"/>
          </p:cNvSpPr>
          <p:nvPr>
            <p:ph sz="half" idx="1"/>
          </p:nvPr>
        </p:nvSpPr>
        <p:spPr>
          <a:xfrm>
            <a:off x="251520" y="1052736"/>
            <a:ext cx="8640960" cy="5571232"/>
          </a:xfrm>
        </p:spPr>
        <p:txBody>
          <a:bodyPr>
            <a:noAutofit/>
          </a:bodyPr>
          <a:lstStyle/>
          <a:p>
            <a:pPr marL="0" indent="0">
              <a:buNone/>
            </a:pPr>
            <a:r>
              <a:rPr kumimoji="1" lang="ja-JP" altLang="en-US" sz="2400" b="1" dirty="0">
                <a:latin typeface="HG丸ｺﾞｼｯｸM-PRO" panose="020F0600000000000000" pitchFamily="50" charset="-128"/>
                <a:ea typeface="HG丸ｺﾞｼｯｸM-PRO" panose="020F0600000000000000" pitchFamily="50" charset="-128"/>
              </a:rPr>
              <a:t>① </a:t>
            </a:r>
            <a:r>
              <a:rPr lang="ja-JP" altLang="en-US" sz="2400" b="1" u="sng" dirty="0">
                <a:latin typeface="HG丸ｺﾞｼｯｸM-PRO" panose="020F0600000000000000" pitchFamily="50" charset="-128"/>
                <a:ea typeface="HG丸ｺﾞｼｯｸM-PRO" panose="020F0600000000000000" pitchFamily="50" charset="-128"/>
              </a:rPr>
              <a:t>実践</a:t>
            </a:r>
            <a:r>
              <a:rPr kumimoji="1" lang="ja-JP" altLang="en-US" sz="2400" b="1" u="sng" dirty="0">
                <a:latin typeface="HG丸ｺﾞｼｯｸM-PRO" panose="020F0600000000000000" pitchFamily="50" charset="-128"/>
                <a:ea typeface="HG丸ｺﾞｼｯｸM-PRO" panose="020F0600000000000000" pitchFamily="50" charset="-128"/>
              </a:rPr>
              <a:t>現場</a:t>
            </a:r>
            <a:r>
              <a:rPr kumimoji="1" lang="ja-JP" altLang="en-US" sz="2400" b="1" dirty="0">
                <a:latin typeface="HG丸ｺﾞｼｯｸM-PRO" panose="020F0600000000000000" pitchFamily="50" charset="-128"/>
                <a:ea typeface="HG丸ｺﾞｼｯｸM-PRO" panose="020F0600000000000000" pitchFamily="50" charset="-128"/>
              </a:rPr>
              <a:t>での学習</a:t>
            </a:r>
            <a:endParaRPr kumimoji="1" lang="en-US" altLang="ja-JP" sz="2400" b="1"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・３分野（</a:t>
            </a:r>
            <a:r>
              <a:rPr lang="ja-JP" altLang="ja-JP" sz="2400" dirty="0">
                <a:latin typeface="HG丸ｺﾞｼｯｸM-PRO" panose="020F0600000000000000" pitchFamily="50" charset="-128"/>
                <a:ea typeface="HG丸ｺﾞｼｯｸM-PRO" panose="020F0600000000000000" pitchFamily="50" charset="-128"/>
              </a:rPr>
              <a:t>行政・地域、産業・環境、医療</a:t>
            </a:r>
            <a:r>
              <a:rPr lang="ja-JP" altLang="en-US" sz="2400" dirty="0">
                <a:latin typeface="HG丸ｺﾞｼｯｸM-PRO" panose="020F0600000000000000" pitchFamily="50" charset="-128"/>
                <a:ea typeface="HG丸ｺﾞｼｯｸM-PRO" panose="020F0600000000000000" pitchFamily="50" charset="-128"/>
              </a:rPr>
              <a:t>）の課題の経験</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（１つの主分野と２つの副分野）を４つの実践現場</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b="1" u="sng" dirty="0">
                <a:latin typeface="HG丸ｺﾞｼｯｸM-PRO" panose="020F0600000000000000" pitchFamily="50" charset="-128"/>
                <a:ea typeface="HG丸ｺﾞｼｯｸM-PRO" panose="020F0600000000000000" pitchFamily="50" charset="-128"/>
              </a:rPr>
              <a:t>行政機関、職域機関、医療機関、 教育・研究機関</a:t>
            </a:r>
            <a:r>
              <a:rPr lang="ja-JP" altLang="en-US" sz="2400" dirty="0">
                <a:latin typeface="HG丸ｺﾞｼｯｸM-PRO" panose="020F0600000000000000" pitchFamily="50" charset="-128"/>
                <a:ea typeface="HG丸ｺﾞｼｯｸM-PRO" panose="020F0600000000000000" pitchFamily="50" charset="-128"/>
              </a:rPr>
              <a:t>）の</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いずれか（または複数）で行う</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副分野</a:t>
            </a:r>
            <a:r>
              <a:rPr lang="ja-JP" altLang="en-US" sz="2400" dirty="0">
                <a:latin typeface="HG丸ｺﾞｼｯｸM-PRO" panose="020F0600000000000000" pitchFamily="50" charset="-128"/>
                <a:ea typeface="HG丸ｺﾞｼｯｸM-PRO" panose="020F0600000000000000" pitchFamily="50" charset="-128"/>
              </a:rPr>
              <a:t>は、</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３年で各３０時間</a:t>
            </a:r>
            <a:r>
              <a:rPr lang="ja-JP" altLang="en-US" sz="2400" dirty="0">
                <a:latin typeface="HG丸ｺﾞｼｯｸM-PRO" panose="020F0600000000000000" pitchFamily="50" charset="-128"/>
                <a:ea typeface="HG丸ｺﾞｼｯｸM-PRO" panose="020F0600000000000000" pitchFamily="50" charset="-128"/>
              </a:rPr>
              <a:t>程度経験する</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② </a:t>
            </a:r>
            <a:r>
              <a:rPr lang="ja-JP" altLang="en-US" sz="2400" b="1" u="sng" dirty="0">
                <a:latin typeface="HG丸ｺﾞｼｯｸM-PRO" panose="020F0600000000000000" pitchFamily="50" charset="-128"/>
                <a:ea typeface="HG丸ｺﾞｼｯｸM-PRO" panose="020F0600000000000000" pitchFamily="50" charset="-128"/>
              </a:rPr>
              <a:t>基本プログラム</a:t>
            </a:r>
            <a:endParaRPr lang="en-US" altLang="ja-JP" sz="2400" b="1" u="sng"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・分野に関わらず共通のカリキュラム</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学会開催時</a:t>
            </a:r>
            <a:r>
              <a:rPr lang="ja-JP" altLang="en-US" sz="2400" dirty="0">
                <a:latin typeface="HG丸ｺﾞｼｯｸM-PRO" panose="020F0600000000000000" pitchFamily="50" charset="-128"/>
                <a:ea typeface="HG丸ｺﾞｼｯｸM-PRO" panose="020F0600000000000000" pitchFamily="50" charset="-128"/>
              </a:rPr>
              <a:t>等の研修プログラム、</a:t>
            </a:r>
            <a:r>
              <a:rPr lang="ja-JP" altLang="en-US" sz="2400" b="1" dirty="0">
                <a:latin typeface="HG丸ｺﾞｼｯｸM-PRO" panose="020F0600000000000000" pitchFamily="50" charset="-128"/>
                <a:ea typeface="HG丸ｺﾞｼｯｸM-PRO" panose="020F0600000000000000" pitchFamily="50" charset="-128"/>
              </a:rPr>
              <a:t>公衆衛生系大学院</a:t>
            </a:r>
            <a:r>
              <a:rPr lang="ja-JP" altLang="en-US" sz="2400" dirty="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b="1" dirty="0">
                <a:latin typeface="HG丸ｺﾞｼｯｸM-PRO" panose="020F0600000000000000" pitchFamily="50" charset="-128"/>
                <a:ea typeface="HG丸ｺﾞｼｯｸM-PRO" panose="020F0600000000000000" pitchFamily="50" charset="-128"/>
              </a:rPr>
              <a:t>国立保健医療科学院</a:t>
            </a:r>
            <a:r>
              <a:rPr lang="ja-JP" altLang="en-US" sz="2400" dirty="0">
                <a:latin typeface="HG丸ｺﾞｼｯｸM-PRO" panose="020F0600000000000000" pitchFamily="50" charset="-128"/>
                <a:ea typeface="HG丸ｺﾞｼｯｸM-PRO" panose="020F0600000000000000" pitchFamily="50" charset="-128"/>
              </a:rPr>
              <a:t>等のプログラム、</a:t>
            </a:r>
            <a:r>
              <a:rPr lang="en-US" altLang="ja-JP" sz="2400" dirty="0">
                <a:solidFill>
                  <a:srgbClr val="FF0000"/>
                </a:solidFill>
                <a:latin typeface="HG丸ｺﾞｼｯｸM-PRO" panose="020F0600000000000000" pitchFamily="50" charset="-128"/>
                <a:ea typeface="HG丸ｺﾞｼｯｸM-PRO" panose="020F0600000000000000" pitchFamily="50" charset="-128"/>
              </a:rPr>
              <a:t>e-</a:t>
            </a:r>
            <a:r>
              <a:rPr lang="ja-JP" altLang="en-US" sz="2400" dirty="0">
                <a:solidFill>
                  <a:srgbClr val="FF0000"/>
                </a:solidFill>
                <a:latin typeface="HG丸ｺﾞｼｯｸM-PRO" panose="020F0600000000000000" pitchFamily="50" charset="-128"/>
                <a:ea typeface="HG丸ｺﾞｼｯｸM-PRO" panose="020F0600000000000000" pitchFamily="50" charset="-128"/>
              </a:rPr>
              <a:t>ラーニングで提供</a:t>
            </a:r>
            <a:endParaRPr lang="en-US" altLang="ja-JP" sz="2400"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2400" b="1" dirty="0">
                <a:latin typeface="HG丸ｺﾞｼｯｸM-PRO" panose="020F0600000000000000" pitchFamily="50" charset="-128"/>
                <a:ea typeface="HG丸ｺﾞｼｯｸM-PRO" panose="020F0600000000000000" pitchFamily="50" charset="-128"/>
              </a:rPr>
              <a:t>③</a:t>
            </a:r>
            <a:r>
              <a:rPr lang="ja-JP" altLang="en-US" sz="2400" b="1" dirty="0">
                <a:latin typeface="HG丸ｺﾞｼｯｸM-PRO" panose="020F0600000000000000" pitchFamily="50" charset="-128"/>
                <a:ea typeface="HG丸ｺﾞｼｯｸM-PRO" panose="020F0600000000000000" pitchFamily="50" charset="-128"/>
              </a:rPr>
              <a:t> </a:t>
            </a:r>
            <a:r>
              <a:rPr kumimoji="1" lang="ja-JP" altLang="en-US" sz="2400" b="1" u="sng" dirty="0">
                <a:latin typeface="HG丸ｺﾞｼｯｸM-PRO" panose="020F0600000000000000" pitchFamily="50" charset="-128"/>
                <a:ea typeface="HG丸ｺﾞｼｯｸM-PRO" panose="020F0600000000000000" pitchFamily="50" charset="-128"/>
              </a:rPr>
              <a:t>研究活動</a:t>
            </a:r>
            <a:endParaRPr kumimoji="1" lang="en-US" altLang="ja-JP" sz="2400" b="1" u="sng"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a:solidFill>
                  <a:srgbClr val="FF0000"/>
                </a:solidFill>
                <a:latin typeface="HG丸ｺﾞｼｯｸM-PRO" panose="020F0600000000000000" pitchFamily="50" charset="-128"/>
                <a:ea typeface="HG丸ｺﾞｼｯｸM-PRO" panose="020F0600000000000000" pitchFamily="50" charset="-128"/>
              </a:rPr>
              <a:t>協会構成</a:t>
            </a:r>
            <a:r>
              <a:rPr lang="en-US" altLang="ja-JP" sz="2400" dirty="0">
                <a:solidFill>
                  <a:srgbClr val="FF0000"/>
                </a:solidFill>
                <a:latin typeface="HG丸ｺﾞｼｯｸM-PRO" panose="020F0600000000000000" pitchFamily="50" charset="-128"/>
                <a:ea typeface="HG丸ｺﾞｼｯｸM-PRO" panose="020F0600000000000000" pitchFamily="50" charset="-128"/>
              </a:rPr>
              <a:t>8</a:t>
            </a:r>
            <a:r>
              <a:rPr lang="ja-JP" altLang="en-US" sz="2400" dirty="0">
                <a:solidFill>
                  <a:srgbClr val="FF0000"/>
                </a:solidFill>
                <a:latin typeface="HG丸ｺﾞｼｯｸM-PRO" panose="020F0600000000000000" pitchFamily="50" charset="-128"/>
                <a:ea typeface="HG丸ｺﾞｼｯｸM-PRO" panose="020F0600000000000000" pitchFamily="50" charset="-128"/>
              </a:rPr>
              <a:t>学会</a:t>
            </a:r>
            <a:r>
              <a:rPr lang="ja-JP" altLang="en-US" sz="2400" dirty="0">
                <a:latin typeface="HG丸ｺﾞｼｯｸM-PRO" panose="020F0600000000000000" pitchFamily="50" charset="-128"/>
                <a:ea typeface="HG丸ｺﾞｼｯｸM-PRO" panose="020F0600000000000000" pitchFamily="50" charset="-128"/>
              </a:rPr>
              <a:t>の学術大会等で発表（筆頭演者）</a:t>
            </a:r>
            <a:endParaRPr kumimoji="1"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④ </a:t>
            </a:r>
            <a:r>
              <a:rPr kumimoji="1" lang="ja-JP" altLang="en-US" sz="2400" b="1" u="sng" dirty="0">
                <a:latin typeface="HG丸ｺﾞｼｯｸM-PRO" panose="020F0600000000000000" pitchFamily="50" charset="-128"/>
                <a:ea typeface="HG丸ｺﾞｼｯｸM-PRO" panose="020F0600000000000000" pitchFamily="50" charset="-128"/>
              </a:rPr>
              <a:t>自己学習</a:t>
            </a:r>
            <a:endParaRPr kumimoji="1" lang="en-US" altLang="ja-JP" sz="2400" b="1" u="sng"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562271" y="6328911"/>
            <a:ext cx="4309355" cy="265078"/>
          </a:xfrm>
          <a:prstGeom prst="rect">
            <a:avLst/>
          </a:prstGeom>
        </p:spPr>
      </p:pic>
    </p:spTree>
    <p:extLst>
      <p:ext uri="{BB962C8B-B14F-4D97-AF65-F5344CB8AC3E}">
        <p14:creationId xmlns:p14="http://schemas.microsoft.com/office/powerpoint/2010/main" val="379670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51520" y="188640"/>
            <a:ext cx="8640960" cy="720080"/>
          </a:xfrm>
          <a:prstGeom prst="rect">
            <a:avLst/>
          </a:prstGeom>
        </p:spPr>
        <p:txBody>
          <a:bodyPr/>
          <a:lstStyle/>
          <a:p>
            <a:r>
              <a:rPr kumimoji="1" lang="ja-JP" altLang="en-US" sz="4000" b="1" dirty="0">
                <a:latin typeface="+mj-ea"/>
              </a:rPr>
              <a:t>専門研修実績記録システム</a:t>
            </a:r>
          </a:p>
        </p:txBody>
      </p:sp>
      <p:sp>
        <p:nvSpPr>
          <p:cNvPr id="2" name="コンテンツ プレースホルダー 1"/>
          <p:cNvSpPr>
            <a:spLocks noGrp="1"/>
          </p:cNvSpPr>
          <p:nvPr>
            <p:ph idx="1"/>
          </p:nvPr>
        </p:nvSpPr>
        <p:spPr/>
        <p:txBody>
          <a:bodyPr>
            <a:normAutofit/>
          </a:bodyPr>
          <a:lstStyle/>
          <a:p>
            <a:pPr marL="0" indent="0">
              <a:buNone/>
            </a:pPr>
            <a:r>
              <a:rPr kumimoji="1" lang="ja-JP" altLang="en-US" dirty="0">
                <a:latin typeface="HG丸ｺﾞｼｯｸM-PRO" panose="020F0600000000000000" pitchFamily="50" charset="-128"/>
                <a:ea typeface="HG丸ｺﾞｼｯｸM-PRO" panose="020F0600000000000000" pitchFamily="50" charset="-128"/>
              </a:rPr>
              <a:t>専攻医は、専門研修実績記録システム</a:t>
            </a:r>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r>
              <a:rPr kumimoji="1" lang="ja-JP" altLang="en-US" dirty="0">
                <a:latin typeface="HG丸ｺﾞｼｯｸM-PRO" panose="020F0600000000000000" pitchFamily="50" charset="-128"/>
                <a:ea typeface="HG丸ｺﾞｼｯｸM-PRO" panose="020F0600000000000000" pitchFamily="50" charset="-128"/>
              </a:rPr>
              <a:t>（当面は、専攻医研修手帳（</a:t>
            </a:r>
            <a:r>
              <a:rPr kumimoji="1" lang="en-US" altLang="ja-JP" dirty="0">
                <a:latin typeface="HG丸ｺﾞｼｯｸM-PRO" panose="020F0600000000000000" pitchFamily="50" charset="-128"/>
                <a:ea typeface="HG丸ｺﾞｼｯｸM-PRO" panose="020F0600000000000000" pitchFamily="50" charset="-128"/>
              </a:rPr>
              <a:t>Excel</a:t>
            </a:r>
            <a:r>
              <a:rPr kumimoji="1" lang="ja-JP" altLang="en-US" dirty="0">
                <a:latin typeface="HG丸ｺﾞｼｯｸM-PRO" panose="020F0600000000000000" pitchFamily="50" charset="-128"/>
                <a:ea typeface="HG丸ｺﾞｼｯｸM-PRO" panose="020F0600000000000000" pitchFamily="50" charset="-128"/>
              </a:rPr>
              <a:t>版））に</a:t>
            </a:r>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r>
              <a:rPr kumimoji="1" lang="ja-JP" altLang="en-US" dirty="0">
                <a:latin typeface="HG丸ｺﾞｼｯｸM-PRO" panose="020F0600000000000000" pitchFamily="50" charset="-128"/>
                <a:ea typeface="HG丸ｺﾞｼｯｸM-PRO" panose="020F0600000000000000" pitchFamily="50" charset="-128"/>
              </a:rPr>
              <a:t>研修記録を記載する。</a:t>
            </a:r>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将来的にはＷｅｂ上登録システムも検討中。</a:t>
            </a: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668951" y="6267951"/>
            <a:ext cx="4309355" cy="265078"/>
          </a:xfrm>
          <a:prstGeom prst="rect">
            <a:avLst/>
          </a:prstGeom>
        </p:spPr>
      </p:pic>
    </p:spTree>
    <p:extLst>
      <p:ext uri="{BB962C8B-B14F-4D97-AF65-F5344CB8AC3E}">
        <p14:creationId xmlns:p14="http://schemas.microsoft.com/office/powerpoint/2010/main" val="390547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p:cNvSpPr>
            <a:spLocks noGrp="1"/>
          </p:cNvSpPr>
          <p:nvPr>
            <p:ph idx="1"/>
          </p:nvPr>
        </p:nvSpPr>
        <p:spPr>
          <a:xfrm>
            <a:off x="215516" y="1118106"/>
            <a:ext cx="8712968" cy="5001419"/>
          </a:xfrm>
        </p:spPr>
        <p:txBody>
          <a:bodyPr/>
          <a:lstStyle/>
          <a:p>
            <a:r>
              <a:rPr lang="en-US" altLang="ja-JP" sz="2400" dirty="0">
                <a:latin typeface="HG丸ｺﾞｼｯｸM-PRO" panose="020F0600000000000000" pitchFamily="50" charset="-128"/>
                <a:ea typeface="HG丸ｺﾞｼｯｸM-PRO" panose="020F0600000000000000" pitchFamily="50" charset="-128"/>
              </a:rPr>
              <a:t>MPH</a:t>
            </a:r>
            <a:r>
              <a:rPr lang="ja-JP" altLang="en-US" sz="2400" dirty="0">
                <a:latin typeface="HG丸ｺﾞｼｯｸM-PRO" panose="020F0600000000000000" pitchFamily="50" charset="-128"/>
                <a:ea typeface="HG丸ｺﾞｼｯｸM-PRO" panose="020F0600000000000000" pitchFamily="50" charset="-128"/>
              </a:rPr>
              <a:t>学位プログラム提供する専門職大学院</a:t>
            </a:r>
            <a:r>
              <a:rPr lang="ja-JP" altLang="en-US" sz="2400" dirty="0">
                <a:solidFill>
                  <a:srgbClr val="FF0000"/>
                </a:solidFill>
                <a:latin typeface="HG丸ｺﾞｼｯｸM-PRO" panose="020F0600000000000000" pitchFamily="50" charset="-128"/>
                <a:ea typeface="HG丸ｺﾞｼｯｸM-PRO" panose="020F0600000000000000" pitchFamily="50" charset="-128"/>
              </a:rPr>
              <a:t>（</a:t>
            </a:r>
            <a:r>
              <a:rPr lang="en-US" altLang="ja-JP" sz="2400" dirty="0">
                <a:solidFill>
                  <a:srgbClr val="FF0000"/>
                </a:solidFill>
                <a:latin typeface="HG丸ｺﾞｼｯｸM-PRO" panose="020F0600000000000000" pitchFamily="50" charset="-128"/>
                <a:ea typeface="HG丸ｺﾞｼｯｸM-PRO" panose="020F0600000000000000" pitchFamily="50" charset="-128"/>
              </a:rPr>
              <a:t>2012</a:t>
            </a:r>
            <a:r>
              <a:rPr lang="ja-JP" altLang="en-US" sz="2400" dirty="0">
                <a:solidFill>
                  <a:srgbClr val="FF0000"/>
                </a:solidFill>
                <a:latin typeface="HG丸ｺﾞｼｯｸM-PRO" panose="020F0600000000000000" pitchFamily="50" charset="-128"/>
                <a:ea typeface="HG丸ｺﾞｼｯｸM-PRO" panose="020F0600000000000000" pitchFamily="50" charset="-128"/>
              </a:rPr>
              <a:t>年～）</a:t>
            </a:r>
            <a:endParaRPr lang="en-US" altLang="ja-JP" sz="2400" dirty="0">
              <a:solidFill>
                <a:srgbClr val="FF0000"/>
              </a:solidFill>
              <a:latin typeface="HG丸ｺﾞｼｯｸM-PRO" panose="020F0600000000000000" pitchFamily="50" charset="-128"/>
              <a:ea typeface="HG丸ｺﾞｼｯｸM-PRO" panose="020F0600000000000000" pitchFamily="50" charset="-128"/>
            </a:endParaRPr>
          </a:p>
          <a:p>
            <a:pPr lvl="1"/>
            <a:r>
              <a:rPr lang="en-US" altLang="ja-JP" sz="2400" dirty="0">
                <a:latin typeface="HG丸ｺﾞｼｯｸM-PRO" panose="020F0600000000000000" pitchFamily="50" charset="-128"/>
                <a:ea typeface="HG丸ｺﾞｼｯｸM-PRO" panose="020F0600000000000000" pitchFamily="50" charset="-128"/>
              </a:rPr>
              <a:t>MPH</a:t>
            </a:r>
            <a:r>
              <a:rPr lang="ja-JP" altLang="en-US" sz="2400" dirty="0">
                <a:latin typeface="HG丸ｺﾞｼｯｸM-PRO" panose="020F0600000000000000" pitchFamily="50" charset="-128"/>
                <a:ea typeface="HG丸ｺﾞｼｯｸM-PRO" panose="020F0600000000000000" pitchFamily="50" charset="-128"/>
              </a:rPr>
              <a:t>プログラム修了相当をもって、基本プログラム全体の修了とみなす。</a:t>
            </a:r>
          </a:p>
          <a:p>
            <a:r>
              <a:rPr lang="ja-JP" altLang="en-US" sz="2400" dirty="0">
                <a:latin typeface="HG丸ｺﾞｼｯｸM-PRO" panose="020F0600000000000000" pitchFamily="50" charset="-128"/>
                <a:ea typeface="HG丸ｺﾞｼｯｸM-PRO" panose="020F0600000000000000" pitchFamily="50" charset="-128"/>
              </a:rPr>
              <a:t>専門職大学院以外の</a:t>
            </a:r>
            <a:r>
              <a:rPr lang="en-US" altLang="ja-JP" sz="2400" dirty="0">
                <a:latin typeface="HG丸ｺﾞｼｯｸM-PRO" panose="020F0600000000000000" pitchFamily="50" charset="-128"/>
                <a:ea typeface="HG丸ｺﾞｼｯｸM-PRO" panose="020F0600000000000000" pitchFamily="50" charset="-128"/>
              </a:rPr>
              <a:t>MPH</a:t>
            </a:r>
            <a:r>
              <a:rPr lang="ja-JP" altLang="en-US" sz="2400" dirty="0">
                <a:latin typeface="HG丸ｺﾞｼｯｸM-PRO" panose="020F0600000000000000" pitchFamily="50" charset="-128"/>
                <a:ea typeface="HG丸ｺﾞｼｯｸM-PRO" panose="020F0600000000000000" pitchFamily="50" charset="-128"/>
              </a:rPr>
              <a:t>学位プログラムを提供する大学院、</a:t>
            </a:r>
            <a:r>
              <a:rPr lang="en-US" altLang="ja-JP" sz="2400" dirty="0">
                <a:latin typeface="HG丸ｺﾞｼｯｸM-PRO" panose="020F0600000000000000" pitchFamily="50" charset="-128"/>
                <a:ea typeface="HG丸ｺﾞｼｯｸM-PRO" panose="020F0600000000000000" pitchFamily="50" charset="-128"/>
              </a:rPr>
              <a:t>MPH</a:t>
            </a:r>
            <a:r>
              <a:rPr lang="ja-JP" altLang="en-US" sz="2400" dirty="0">
                <a:latin typeface="HG丸ｺﾞｼｯｸM-PRO" panose="020F0600000000000000" pitchFamily="50" charset="-128"/>
                <a:ea typeface="HG丸ｺﾞｼｯｸM-PRO" panose="020F0600000000000000" pitchFamily="50" charset="-128"/>
              </a:rPr>
              <a:t>以外の大学院における社会医学系関連学位プログラム、国立保健医療科学院</a:t>
            </a:r>
            <a:r>
              <a:rPr lang="ja-JP" altLang="en-US" sz="2400" dirty="0">
                <a:solidFill>
                  <a:srgbClr val="FF0000"/>
                </a:solidFill>
                <a:latin typeface="HG丸ｺﾞｼｯｸM-PRO" panose="020F0600000000000000" pitchFamily="50" charset="-128"/>
                <a:ea typeface="HG丸ｺﾞｼｯｸM-PRO" panose="020F0600000000000000" pitchFamily="50" charset="-128"/>
              </a:rPr>
              <a:t>（</a:t>
            </a:r>
            <a:r>
              <a:rPr lang="en-US" altLang="ja-JP" sz="2400" dirty="0">
                <a:solidFill>
                  <a:srgbClr val="FF0000"/>
                </a:solidFill>
                <a:latin typeface="HG丸ｺﾞｼｯｸM-PRO" panose="020F0600000000000000" pitchFamily="50" charset="-128"/>
                <a:ea typeface="HG丸ｺﾞｼｯｸM-PRO" panose="020F0600000000000000" pitchFamily="50" charset="-128"/>
              </a:rPr>
              <a:t>2012</a:t>
            </a:r>
            <a:r>
              <a:rPr lang="ja-JP" altLang="en-US" sz="2400" dirty="0">
                <a:solidFill>
                  <a:srgbClr val="FF0000"/>
                </a:solidFill>
                <a:latin typeface="HG丸ｺﾞｼｯｸM-PRO" panose="020F0600000000000000" pitchFamily="50" charset="-128"/>
                <a:ea typeface="HG丸ｺﾞｼｯｸM-PRO" panose="020F0600000000000000" pitchFamily="50" charset="-128"/>
              </a:rPr>
              <a:t>年～）</a:t>
            </a:r>
            <a:r>
              <a:rPr lang="ja-JP" altLang="en-US" sz="2400" dirty="0">
                <a:latin typeface="HG丸ｺﾞｼｯｸM-PRO" panose="020F0600000000000000" pitchFamily="50" charset="-128"/>
                <a:ea typeface="HG丸ｺﾞｼｯｸM-PRO" panose="020F0600000000000000" pitchFamily="50" charset="-128"/>
              </a:rPr>
              <a:t>、産業医科大学産業医学基本講座</a:t>
            </a:r>
            <a:r>
              <a:rPr lang="ja-JP" altLang="en-US" sz="2400" dirty="0">
                <a:solidFill>
                  <a:srgbClr val="FF0000"/>
                </a:solidFill>
                <a:latin typeface="HG丸ｺﾞｼｯｸM-PRO" panose="020F0600000000000000" pitchFamily="50" charset="-128"/>
                <a:ea typeface="HG丸ｺﾞｼｯｸM-PRO" panose="020F0600000000000000" pitchFamily="50" charset="-128"/>
              </a:rPr>
              <a:t>（</a:t>
            </a:r>
            <a:r>
              <a:rPr lang="en-US" altLang="ja-JP" sz="2400" dirty="0">
                <a:solidFill>
                  <a:srgbClr val="FF0000"/>
                </a:solidFill>
                <a:latin typeface="HG丸ｺﾞｼｯｸM-PRO" panose="020F0600000000000000" pitchFamily="50" charset="-128"/>
                <a:ea typeface="HG丸ｺﾞｼｯｸM-PRO" panose="020F0600000000000000" pitchFamily="50" charset="-128"/>
              </a:rPr>
              <a:t>2017</a:t>
            </a:r>
            <a:r>
              <a:rPr lang="ja-JP" altLang="en-US" sz="2400" dirty="0">
                <a:solidFill>
                  <a:srgbClr val="FF0000"/>
                </a:solidFill>
                <a:latin typeface="HG丸ｺﾞｼｯｸM-PRO" panose="020F0600000000000000" pitchFamily="50" charset="-128"/>
                <a:ea typeface="HG丸ｺﾞｼｯｸM-PRO" panose="020F0600000000000000" pitchFamily="50" charset="-128"/>
              </a:rPr>
              <a:t>年～）</a:t>
            </a:r>
            <a:endParaRPr lang="en-US" altLang="ja-JP" sz="2400" dirty="0">
              <a:solidFill>
                <a:srgbClr val="FF0000"/>
              </a:solidFill>
              <a:latin typeface="HG丸ｺﾞｼｯｸM-PRO" panose="020F0600000000000000" pitchFamily="50" charset="-128"/>
              <a:ea typeface="HG丸ｺﾞｼｯｸM-PRO" panose="020F0600000000000000" pitchFamily="50" charset="-128"/>
            </a:endParaRPr>
          </a:p>
          <a:p>
            <a:pPr lvl="1"/>
            <a:r>
              <a:rPr lang="ja-JP" altLang="en-US" sz="2400" dirty="0">
                <a:latin typeface="HG丸ｺﾞｼｯｸM-PRO" panose="020F0600000000000000" pitchFamily="50" charset="-128"/>
                <a:ea typeface="HG丸ｺﾞｼｯｸM-PRO" panose="020F0600000000000000" pitchFamily="50" charset="-128"/>
              </a:rPr>
              <a:t>申請・シラバス提供により判断したうえで、修了相当をもって、基本プログラム全体の修了とみなす。</a:t>
            </a:r>
          </a:p>
          <a:p>
            <a:r>
              <a:rPr lang="ja-JP" altLang="en-US" sz="2400" dirty="0">
                <a:latin typeface="HG丸ｺﾞｼｯｸM-PRO" panose="020F0600000000000000" pitchFamily="50" charset="-128"/>
                <a:ea typeface="HG丸ｺﾞｼｯｸM-PRO" panose="020F0600000000000000" pitchFamily="50" charset="-128"/>
              </a:rPr>
              <a:t>大学院または国立保健医療科学院等の授業科目・研修履修</a:t>
            </a:r>
            <a:endParaRPr lang="en-US" altLang="ja-JP" sz="2400" dirty="0">
              <a:latin typeface="HG丸ｺﾞｼｯｸM-PRO" panose="020F0600000000000000" pitchFamily="50" charset="-128"/>
              <a:ea typeface="HG丸ｺﾞｼｯｸM-PRO" panose="020F0600000000000000" pitchFamily="50" charset="-128"/>
            </a:endParaRPr>
          </a:p>
          <a:p>
            <a:pPr lvl="1"/>
            <a:r>
              <a:rPr lang="ja-JP" altLang="en-US" sz="2400" dirty="0">
                <a:latin typeface="HG丸ｺﾞｼｯｸM-PRO" panose="020F0600000000000000" pitchFamily="50" charset="-128"/>
                <a:ea typeface="HG丸ｺﾞｼｯｸM-PRO" panose="020F0600000000000000" pitchFamily="50" charset="-128"/>
              </a:rPr>
              <a:t>申請・シラバス提供により科目単位で判断したうえで、履修証明をもって、当該科目の修了と認定する。</a:t>
            </a:r>
            <a:endParaRPr lang="en-US" altLang="ja-JP" sz="2400" dirty="0">
              <a:latin typeface="HG丸ｺﾞｼｯｸM-PRO" panose="020F0600000000000000" pitchFamily="50" charset="-128"/>
              <a:ea typeface="HG丸ｺﾞｼｯｸM-PRO" panose="020F0600000000000000" pitchFamily="50" charset="-128"/>
            </a:endParaRPr>
          </a:p>
          <a:p>
            <a:pPr lvl="1"/>
            <a:r>
              <a:rPr lang="en-US" altLang="ja-JP" sz="2400" dirty="0">
                <a:latin typeface="HG丸ｺﾞｼｯｸM-PRO" panose="020F0600000000000000" pitchFamily="50" charset="-128"/>
                <a:ea typeface="HG丸ｺﾞｼｯｸM-PRO" panose="020F0600000000000000" pitchFamily="50" charset="-128"/>
              </a:rPr>
              <a:t>HP</a:t>
            </a:r>
            <a:r>
              <a:rPr lang="ja-JP" altLang="en-US" sz="2400" dirty="0">
                <a:latin typeface="HG丸ｺﾞｼｯｸM-PRO" panose="020F0600000000000000" pitchFamily="50" charset="-128"/>
                <a:ea typeface="HG丸ｺﾞｼｯｸM-PRO" panose="020F0600000000000000" pitchFamily="50" charset="-128"/>
              </a:rPr>
              <a:t>で公表</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5" name="タイトル 4"/>
          <p:cNvSpPr>
            <a:spLocks noGrp="1"/>
          </p:cNvSpPr>
          <p:nvPr>
            <p:ph type="title"/>
          </p:nvPr>
        </p:nvSpPr>
        <p:spPr>
          <a:xfrm>
            <a:off x="457200" y="274638"/>
            <a:ext cx="8229600" cy="634082"/>
          </a:xfrm>
        </p:spPr>
        <p:txBody>
          <a:bodyPr/>
          <a:lstStyle/>
          <a:p>
            <a:r>
              <a:rPr lang="ja-JP" altLang="en-US" sz="4000" b="1" dirty="0"/>
              <a:t>基本プログラムの認定</a:t>
            </a:r>
            <a:endParaRPr kumimoji="1" lang="ja-JP" altLang="en-US" sz="4000" b="1" dirty="0"/>
          </a:p>
        </p:txBody>
      </p:sp>
      <p:pic>
        <p:nvPicPr>
          <p:cNvPr id="4" name="図 3"/>
          <p:cNvPicPr>
            <a:picLocks noChangeAspect="1"/>
          </p:cNvPicPr>
          <p:nvPr/>
        </p:nvPicPr>
        <p:blipFill>
          <a:blip r:embed="rId2"/>
          <a:stretch>
            <a:fillRect/>
          </a:stretch>
        </p:blipFill>
        <p:spPr>
          <a:xfrm>
            <a:off x="4562271" y="6328911"/>
            <a:ext cx="4309355" cy="265078"/>
          </a:xfrm>
          <a:prstGeom prst="rect">
            <a:avLst/>
          </a:prstGeom>
        </p:spPr>
      </p:pic>
    </p:spTree>
    <p:extLst>
      <p:ext uri="{BB962C8B-B14F-4D97-AF65-F5344CB8AC3E}">
        <p14:creationId xmlns:p14="http://schemas.microsoft.com/office/powerpoint/2010/main" val="394228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562670"/>
            <a:ext cx="8640960" cy="706090"/>
          </a:xfrm>
          <a:prstGeom prst="rect">
            <a:avLst/>
          </a:prstGeom>
        </p:spPr>
        <p:txBody>
          <a:bodyPr/>
          <a:lstStyle/>
          <a:p>
            <a:r>
              <a:rPr kumimoji="1" lang="ja-JP" altLang="en-US" sz="4000" b="1" dirty="0">
                <a:latin typeface="+mj-ea"/>
              </a:rPr>
              <a:t>専攻医によるフィードバック</a:t>
            </a:r>
          </a:p>
        </p:txBody>
      </p:sp>
      <p:sp>
        <p:nvSpPr>
          <p:cNvPr id="4" name="コンテンツ プレースホルダー 3"/>
          <p:cNvSpPr>
            <a:spLocks noGrp="1"/>
          </p:cNvSpPr>
          <p:nvPr>
            <p:ph idx="1"/>
          </p:nvPr>
        </p:nvSpPr>
        <p:spPr>
          <a:xfrm>
            <a:off x="251520" y="1628800"/>
            <a:ext cx="8640960" cy="4497363"/>
          </a:xfrm>
        </p:spPr>
        <p:txBody>
          <a:bodyPr>
            <a:normAutofit/>
          </a:bodyPr>
          <a:lstStyle/>
          <a:p>
            <a:pPr marL="0" indent="0">
              <a:buNone/>
            </a:pPr>
            <a:r>
              <a:rPr lang="ja-JP" altLang="en-US" sz="2400" dirty="0">
                <a:latin typeface="HG丸ｺﾞｼｯｸM-PRO" panose="020F0600000000000000" pitchFamily="50" charset="-128"/>
                <a:ea typeface="HG丸ｺﾞｼｯｸM-PRO" panose="020F0600000000000000" pitchFamily="50" charset="-128"/>
              </a:rPr>
              <a:t>・</a:t>
            </a:r>
            <a:r>
              <a:rPr lang="ja-JP" altLang="ja-JP" sz="2400" dirty="0">
                <a:latin typeface="HG丸ｺﾞｼｯｸM-PRO" panose="020F0600000000000000" pitchFamily="50" charset="-128"/>
                <a:ea typeface="HG丸ｺﾞｼｯｸM-PRO" panose="020F0600000000000000" pitchFamily="50" charset="-128"/>
              </a:rPr>
              <a:t>専攻医は、プログラムの運営状況</a:t>
            </a:r>
            <a:r>
              <a:rPr lang="ja-JP" altLang="en-US" sz="2400" dirty="0">
                <a:latin typeface="HG丸ｺﾞｼｯｸM-PRO" panose="020F0600000000000000" pitchFamily="50" charset="-128"/>
                <a:ea typeface="HG丸ｺﾞｼｯｸM-PRO" panose="020F0600000000000000" pitchFamily="50" charset="-128"/>
              </a:rPr>
              <a:t>、</a:t>
            </a:r>
            <a:r>
              <a:rPr lang="ja-JP" altLang="ja-JP" sz="2400" dirty="0">
                <a:latin typeface="HG丸ｺﾞｼｯｸM-PRO" panose="020F0600000000000000" pitchFamily="50" charset="-128"/>
                <a:ea typeface="HG丸ｺﾞｼｯｸM-PRO" panose="020F0600000000000000" pitchFamily="50" charset="-128"/>
              </a:rPr>
              <a:t>研修内容の満足度</a:t>
            </a:r>
            <a:r>
              <a:rPr lang="ja-JP" altLang="en-US" sz="2400" dirty="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dirty="0">
                <a:latin typeface="HG丸ｺﾞｼｯｸM-PRO" panose="020F0600000000000000" pitchFamily="50" charset="-128"/>
                <a:ea typeface="HG丸ｺﾞｼｯｸM-PRO" panose="020F0600000000000000" pitchFamily="50" charset="-128"/>
              </a:rPr>
              <a:t>専攻医の処遇および安全確保等に関する項目等の項目に</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dirty="0">
                <a:latin typeface="HG丸ｺﾞｼｯｸM-PRO" panose="020F0600000000000000" pitchFamily="50" charset="-128"/>
                <a:ea typeface="HG丸ｺﾞｼｯｸM-PRO" panose="020F0600000000000000" pitchFamily="50" charset="-128"/>
              </a:rPr>
              <a:t>ついて、指導医および研修プログラムを評価する機会を</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dirty="0">
                <a:latin typeface="HG丸ｺﾞｼｯｸM-PRO" panose="020F0600000000000000" pitchFamily="50" charset="-128"/>
                <a:ea typeface="HG丸ｺﾞｼｯｸM-PRO" panose="020F0600000000000000" pitchFamily="50" charset="-128"/>
              </a:rPr>
              <a:t>年１回以上与えられる</a:t>
            </a:r>
            <a:r>
              <a:rPr lang="ja-JP" altLang="en-US" sz="2400" dirty="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a:t>
            </a:r>
            <a:r>
              <a:rPr lang="ja-JP" altLang="ja-JP" sz="2400" dirty="0">
                <a:latin typeface="HG丸ｺﾞｼｯｸM-PRO" panose="020F0600000000000000" pitchFamily="50" charset="-128"/>
                <a:ea typeface="HG丸ｺﾞｼｯｸM-PRO" panose="020F0600000000000000" pitchFamily="50" charset="-128"/>
              </a:rPr>
              <a:t>研修プログラム管理委員会は、本評価によって専攻医に</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dirty="0">
                <a:latin typeface="HG丸ｺﾞｼｯｸM-PRO" panose="020F0600000000000000" pitchFamily="50" charset="-128"/>
                <a:ea typeface="HG丸ｺﾞｼｯｸM-PRO" panose="020F0600000000000000" pitchFamily="50" charset="-128"/>
              </a:rPr>
              <a:t>不利益が生じることがないようにする責任を負ってい</a:t>
            </a:r>
            <a:r>
              <a:rPr lang="ja-JP" altLang="en-US" sz="2400" dirty="0">
                <a:latin typeface="HG丸ｺﾞｼｯｸM-PRO" panose="020F0600000000000000" pitchFamily="50" charset="-128"/>
                <a:ea typeface="HG丸ｺﾞｼｯｸM-PRO" panose="020F0600000000000000" pitchFamily="50" charset="-128"/>
              </a:rPr>
              <a:t>る</a:t>
            </a:r>
            <a:r>
              <a:rPr lang="ja-JP" altLang="ja-JP" sz="2400" dirty="0">
                <a:latin typeface="HG丸ｺﾞｼｯｸM-PRO" panose="020F0600000000000000" pitchFamily="50" charset="-128"/>
                <a:ea typeface="HG丸ｺﾞｼｯｸM-PRO" panose="020F0600000000000000" pitchFamily="50" charset="-128"/>
              </a:rPr>
              <a:t>。</a:t>
            </a:r>
          </a:p>
          <a:p>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2"/>
          <a:stretch>
            <a:fillRect/>
          </a:stretch>
        </p:blipFill>
        <p:spPr>
          <a:xfrm>
            <a:off x="4562271" y="6344151"/>
            <a:ext cx="4309355" cy="265078"/>
          </a:xfrm>
          <a:prstGeom prst="rect">
            <a:avLst/>
          </a:prstGeom>
        </p:spPr>
      </p:pic>
    </p:spTree>
    <p:extLst>
      <p:ext uri="{BB962C8B-B14F-4D97-AF65-F5344CB8AC3E}">
        <p14:creationId xmlns:p14="http://schemas.microsoft.com/office/powerpoint/2010/main" val="157871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60648"/>
            <a:ext cx="8928992" cy="1008112"/>
          </a:xfrm>
          <a:prstGeom prst="rect">
            <a:avLst/>
          </a:prstGeom>
        </p:spPr>
        <p:txBody>
          <a:bodyPr/>
          <a:lstStyle/>
          <a:p>
            <a:pPr marL="0" indent="0">
              <a:buNone/>
            </a:pPr>
            <a:r>
              <a:rPr lang="ja-JP" altLang="en-US" sz="3600" b="1" dirty="0">
                <a:latin typeface="+mj-ea"/>
              </a:rPr>
              <a:t>一般社団法人　社会医学系専門医協会</a:t>
            </a:r>
            <a:br>
              <a:rPr lang="en-US" altLang="ja-JP" sz="2800" b="1" dirty="0">
                <a:latin typeface="+mj-ea"/>
              </a:rPr>
            </a:br>
            <a:r>
              <a:rPr lang="ja-JP" altLang="en-US" sz="2400" b="1" dirty="0">
                <a:latin typeface="+mj-ea"/>
              </a:rPr>
              <a:t>（</a:t>
            </a:r>
            <a:r>
              <a:rPr lang="en-US" altLang="ja-JP" sz="2400" b="1" dirty="0">
                <a:latin typeface="+mj-ea"/>
              </a:rPr>
              <a:t>Japan Board of Public Health and Social Medicine</a:t>
            </a:r>
            <a:r>
              <a:rPr lang="ja-JP" altLang="en-US" sz="2400" b="1" dirty="0">
                <a:latin typeface="+mj-ea"/>
              </a:rPr>
              <a:t>）</a:t>
            </a:r>
            <a:endParaRPr kumimoji="1" lang="ja-JP" altLang="en-US" sz="4000" b="1" dirty="0">
              <a:latin typeface="+mj-ea"/>
            </a:endParaRPr>
          </a:p>
        </p:txBody>
      </p:sp>
      <p:sp>
        <p:nvSpPr>
          <p:cNvPr id="3" name="コンテンツ プレースホルダー 2"/>
          <p:cNvSpPr>
            <a:spLocks noGrp="1"/>
          </p:cNvSpPr>
          <p:nvPr>
            <p:ph idx="1"/>
          </p:nvPr>
        </p:nvSpPr>
        <p:spPr>
          <a:xfrm>
            <a:off x="251520" y="1241376"/>
            <a:ext cx="8640960" cy="5616624"/>
          </a:xfrm>
        </p:spPr>
        <p:txBody>
          <a:bodyPr>
            <a:normAutofit/>
          </a:bodyPr>
          <a:lstStyle/>
          <a:p>
            <a:pPr marL="0" indent="0">
              <a:buNone/>
            </a:pPr>
            <a:r>
              <a:rPr lang="ja-JP" altLang="en-US" sz="2400" b="1" dirty="0">
                <a:latin typeface="HG丸ｺﾞｼｯｸM-PRO" panose="020F0600000000000000" pitchFamily="50" charset="-128"/>
                <a:ea typeface="HG丸ｺﾞｼｯｸM-PRO" panose="020F0600000000000000" pitchFamily="50" charset="-128"/>
              </a:rPr>
              <a:t>・設立</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平成</a:t>
            </a:r>
            <a:r>
              <a:rPr lang="en-US" altLang="ja-JP" sz="2400" dirty="0">
                <a:latin typeface="HG丸ｺﾞｼｯｸM-PRO" panose="020F0600000000000000" pitchFamily="50" charset="-128"/>
                <a:ea typeface="HG丸ｺﾞｼｯｸM-PRO" panose="020F0600000000000000" pitchFamily="50" charset="-128"/>
              </a:rPr>
              <a:t>28</a:t>
            </a:r>
            <a:r>
              <a:rPr lang="ja-JP" altLang="en-US" sz="2400" dirty="0">
                <a:latin typeface="HG丸ｺﾞｼｯｸM-PRO" panose="020F0600000000000000" pitchFamily="50" charset="-128"/>
                <a:ea typeface="HG丸ｺﾞｼｯｸM-PRO" panose="020F0600000000000000" pitchFamily="50" charset="-128"/>
              </a:rPr>
              <a:t>年</a:t>
            </a:r>
            <a:r>
              <a:rPr lang="en-US" altLang="ja-JP" sz="2400" dirty="0">
                <a:latin typeface="HG丸ｺﾞｼｯｸM-PRO" panose="020F0600000000000000" pitchFamily="50" charset="-128"/>
                <a:ea typeface="HG丸ｺﾞｼｯｸM-PRO" panose="020F0600000000000000" pitchFamily="50" charset="-128"/>
              </a:rPr>
              <a:t>12</a:t>
            </a:r>
            <a:r>
              <a:rPr lang="ja-JP" altLang="en-US" sz="2400" dirty="0">
                <a:latin typeface="HG丸ｺﾞｼｯｸM-PRO" panose="020F0600000000000000" pitchFamily="50" charset="-128"/>
                <a:ea typeface="HG丸ｺﾞｼｯｸM-PRO" panose="020F0600000000000000" pitchFamily="50" charset="-128"/>
              </a:rPr>
              <a:t>月５日</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・構成（社員）</a:t>
            </a:r>
            <a:endParaRPr lang="en-US" altLang="ja-JP" sz="2400" b="1" dirty="0">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000" dirty="0">
                <a:latin typeface="HG丸ｺﾞｼｯｸM-PRO" pitchFamily="49" charset="-128"/>
                <a:ea typeface="HG丸ｺﾞｼｯｸM-PRO" pitchFamily="49" charset="-128"/>
              </a:rPr>
              <a:t>　　日本衛生学会、日本産業衛生学会、日本公衆衛生学会、日本疫学会、</a:t>
            </a:r>
            <a:endParaRPr lang="en-US" altLang="ja-JP" sz="2000" dirty="0">
              <a:latin typeface="HG丸ｺﾞｼｯｸM-PRO" pitchFamily="49" charset="-128"/>
              <a:ea typeface="HG丸ｺﾞｼｯｸM-PRO" pitchFamily="49" charset="-128"/>
            </a:endParaRPr>
          </a:p>
          <a:p>
            <a:pPr eaLnBrk="1" hangingPunct="1">
              <a:buFontTx/>
              <a:buNone/>
            </a:pPr>
            <a:r>
              <a:rPr lang="ja-JP" altLang="en-US" sz="2000" dirty="0">
                <a:latin typeface="HG丸ｺﾞｼｯｸM-PRO" pitchFamily="49" charset="-128"/>
                <a:ea typeface="HG丸ｺﾞｼｯｸM-PRO" pitchFamily="49" charset="-128"/>
              </a:rPr>
              <a:t>　　日本医療・病院管理学会、日本医療情報学会、日本災害医学会、</a:t>
            </a:r>
            <a:endParaRPr lang="en-US" altLang="ja-JP" sz="2000" dirty="0">
              <a:latin typeface="HG丸ｺﾞｼｯｸM-PRO" pitchFamily="49" charset="-128"/>
              <a:ea typeface="HG丸ｺﾞｼｯｸM-PRO" pitchFamily="49" charset="-128"/>
            </a:endParaRPr>
          </a:p>
          <a:p>
            <a:pPr eaLnBrk="1" hangingPunct="1">
              <a:buFontTx/>
              <a:buNone/>
            </a:pPr>
            <a:r>
              <a:rPr lang="ja-JP" altLang="en-US" sz="2000" dirty="0">
                <a:latin typeface="HG丸ｺﾞｼｯｸM-PRO" pitchFamily="49" charset="-128"/>
                <a:ea typeface="HG丸ｺﾞｼｯｸM-PRO" pitchFamily="49" charset="-128"/>
              </a:rPr>
              <a:t>　　日本職業・災害医学会</a:t>
            </a:r>
            <a:endParaRPr lang="en-US" altLang="ja-JP" sz="2000" dirty="0">
              <a:latin typeface="HG丸ｺﾞｼｯｸM-PRO" pitchFamily="49" charset="-128"/>
              <a:ea typeface="HG丸ｺﾞｼｯｸM-PRO" pitchFamily="49" charset="-128"/>
            </a:endParaRPr>
          </a:p>
          <a:p>
            <a:pPr eaLnBrk="1" hangingPunct="1">
              <a:buFontTx/>
              <a:buNone/>
            </a:pPr>
            <a:r>
              <a:rPr lang="ja-JP" altLang="en-US" sz="2000" dirty="0">
                <a:latin typeface="HG丸ｺﾞｼｯｸM-PRO" pitchFamily="49" charset="-128"/>
                <a:ea typeface="HG丸ｺﾞｼｯｸM-PRO" pitchFamily="49" charset="-128"/>
              </a:rPr>
              <a:t>　　全国保健所長会、全国衛生部長会、地方衛生研究所全国協議会、</a:t>
            </a:r>
            <a:endParaRPr lang="en-US" altLang="ja-JP" sz="2000" dirty="0">
              <a:latin typeface="HG丸ｺﾞｼｯｸM-PRO" pitchFamily="49" charset="-128"/>
              <a:ea typeface="HG丸ｺﾞｼｯｸM-PRO" pitchFamily="49" charset="-128"/>
            </a:endParaRPr>
          </a:p>
          <a:p>
            <a:pPr eaLnBrk="1" hangingPunct="1">
              <a:buFontTx/>
              <a:buNone/>
            </a:pPr>
            <a:r>
              <a:rPr lang="ja-JP" altLang="en-US" sz="2000" dirty="0">
                <a:latin typeface="HG丸ｺﾞｼｯｸM-PRO" pitchFamily="49" charset="-128"/>
                <a:ea typeface="HG丸ｺﾞｼｯｸM-PRO" pitchFamily="49" charset="-128"/>
              </a:rPr>
              <a:t>　　全国衛生学公衆衛生学教育協議会、日本医師会、日本医学会連合</a:t>
            </a:r>
            <a:endParaRPr lang="en-US" altLang="ja-JP" sz="2000" dirty="0">
              <a:latin typeface="HG丸ｺﾞｼｯｸM-PRO" pitchFamily="49" charset="-128"/>
              <a:ea typeface="HG丸ｺﾞｼｯｸM-PRO" pitchFamily="49" charset="-128"/>
            </a:endParaRPr>
          </a:p>
          <a:p>
            <a:pPr eaLnBrk="1" hangingPunct="1">
              <a:buFontTx/>
              <a:buNone/>
            </a:pPr>
            <a:r>
              <a:rPr lang="en-US" altLang="ja-JP" sz="2000" dirty="0">
                <a:latin typeface="HG丸ｺﾞｼｯｸM-PRO" pitchFamily="49" charset="-128"/>
                <a:ea typeface="HG丸ｺﾞｼｯｸM-PRO" pitchFamily="49" charset="-128"/>
              </a:rPr>
              <a:t>      </a:t>
            </a:r>
          </a:p>
          <a:p>
            <a:pPr eaLnBrk="1" hangingPunct="1">
              <a:buFontTx/>
              <a:buNone/>
            </a:pPr>
            <a:r>
              <a:rPr lang="en-US" altLang="ja-JP" sz="2000" dirty="0">
                <a:latin typeface="HG丸ｺﾞｼｯｸM-PRO" pitchFamily="49" charset="-128"/>
                <a:ea typeface="HG丸ｺﾞｼｯｸM-PRO" pitchFamily="49" charset="-128"/>
              </a:rPr>
              <a:t>	</a:t>
            </a:r>
            <a:r>
              <a:rPr lang="en-US" altLang="ja-JP" sz="2000" b="1" dirty="0">
                <a:latin typeface="HG丸ｺﾞｼｯｸM-PRO" pitchFamily="49" charset="-128"/>
                <a:ea typeface="HG丸ｺﾞｼｯｸM-PRO" pitchFamily="49" charset="-128"/>
              </a:rPr>
              <a:t>  </a:t>
            </a:r>
            <a:r>
              <a:rPr lang="ja-JP" altLang="en-US" sz="2000" dirty="0">
                <a:latin typeface="HG丸ｺﾞｼｯｸM-PRO" pitchFamily="49" charset="-128"/>
                <a:ea typeface="HG丸ｺﾞｼｯｸM-PRO" pitchFamily="49" charset="-128"/>
              </a:rPr>
              <a:t>　　　　　　　　　　（</a:t>
            </a:r>
            <a:r>
              <a:rPr lang="en-US" altLang="ja-JP" sz="2000" dirty="0">
                <a:latin typeface="HG丸ｺﾞｼｯｸM-PRO" pitchFamily="49" charset="-128"/>
                <a:ea typeface="HG丸ｺﾞｼｯｸM-PRO" pitchFamily="49" charset="-128"/>
              </a:rPr>
              <a:t>14</a:t>
            </a:r>
            <a:r>
              <a:rPr lang="ja-JP" altLang="en-US" sz="2000" dirty="0">
                <a:latin typeface="HG丸ｺﾞｼｯｸM-PRO" pitchFamily="49" charset="-128"/>
                <a:ea typeface="HG丸ｺﾞｼｯｸM-PRO" pitchFamily="49" charset="-128"/>
              </a:rPr>
              <a:t>学会・団体：８学会・６団体＝順不同）</a:t>
            </a:r>
            <a:endParaRPr lang="en-US" altLang="ja-JP" sz="2000" dirty="0">
              <a:latin typeface="HG丸ｺﾞｼｯｸM-PRO" pitchFamily="49" charset="-128"/>
              <a:ea typeface="HG丸ｺﾞｼｯｸM-PRO" pitchFamily="49" charset="-128"/>
            </a:endParaRPr>
          </a:p>
          <a:p>
            <a:pPr marL="0" indent="0">
              <a:buNone/>
            </a:pP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・事務局</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　東京都文京区（学会支援機構内）</a:t>
            </a:r>
            <a:r>
              <a:rPr lang="en-US" altLang="ja-JP" sz="2000" dirty="0">
                <a:latin typeface="HG丸ｺﾞｼｯｸM-PRO" panose="020F0600000000000000" pitchFamily="50" charset="-128"/>
                <a:ea typeface="HG丸ｺﾞｼｯｸM-PRO" panose="020F0600000000000000" pitchFamily="50" charset="-128"/>
              </a:rPr>
              <a:t>2019</a:t>
            </a:r>
            <a:r>
              <a:rPr lang="ja-JP" altLang="en-US" sz="2000" dirty="0">
                <a:latin typeface="HG丸ｺﾞｼｯｸM-PRO" panose="020F0600000000000000" pitchFamily="50" charset="-128"/>
                <a:ea typeface="HG丸ｺﾞｼｯｸM-PRO" panose="020F0600000000000000" pitchFamily="50" charset="-128"/>
              </a:rPr>
              <a:t>年</a:t>
            </a:r>
            <a:r>
              <a:rPr lang="en-US" altLang="ja-JP" sz="2000" dirty="0">
                <a:latin typeface="HG丸ｺﾞｼｯｸM-PRO" panose="020F0600000000000000" pitchFamily="50" charset="-128"/>
                <a:ea typeface="HG丸ｺﾞｼｯｸM-PRO" panose="020F0600000000000000" pitchFamily="50" charset="-128"/>
              </a:rPr>
              <a:t>7</a:t>
            </a:r>
            <a:r>
              <a:rPr lang="ja-JP" altLang="en-US" sz="2000" dirty="0">
                <a:latin typeface="HG丸ｺﾞｼｯｸM-PRO" panose="020F0600000000000000" pitchFamily="50" charset="-128"/>
                <a:ea typeface="HG丸ｺﾞｼｯｸM-PRO" panose="020F0600000000000000" pitchFamily="50" charset="-128"/>
              </a:rPr>
              <a:t>月移転</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5320768" y="5249837"/>
            <a:ext cx="3262432"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i="0"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rPr>
              <a:t>オブザーバー：厚生労働省</a:t>
            </a:r>
          </a:p>
        </p:txBody>
      </p:sp>
      <p:pic>
        <p:nvPicPr>
          <p:cNvPr id="5" name="図 4"/>
          <p:cNvPicPr>
            <a:picLocks noChangeAspect="1"/>
          </p:cNvPicPr>
          <p:nvPr/>
        </p:nvPicPr>
        <p:blipFill>
          <a:blip r:embed="rId2"/>
          <a:stretch>
            <a:fillRect/>
          </a:stretch>
        </p:blipFill>
        <p:spPr>
          <a:xfrm>
            <a:off x="4562271" y="6420351"/>
            <a:ext cx="4309355" cy="265078"/>
          </a:xfrm>
          <a:prstGeom prst="rect">
            <a:avLst/>
          </a:prstGeom>
        </p:spPr>
      </p:pic>
    </p:spTree>
    <p:extLst>
      <p:ext uri="{BB962C8B-B14F-4D97-AF65-F5344CB8AC3E}">
        <p14:creationId xmlns:p14="http://schemas.microsoft.com/office/powerpoint/2010/main" val="168666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44624"/>
            <a:ext cx="8640960" cy="1227584"/>
          </a:xfrm>
          <a:prstGeom prst="rect">
            <a:avLst/>
          </a:prstGeom>
        </p:spPr>
        <p:txBody>
          <a:bodyPr/>
          <a:lstStyle/>
          <a:p>
            <a:r>
              <a:rPr kumimoji="1" lang="ja-JP" altLang="en-US" sz="3600" b="1" dirty="0">
                <a:latin typeface="+mj-ea"/>
              </a:rPr>
              <a:t>研修の休止・中断</a:t>
            </a:r>
            <a:br>
              <a:rPr kumimoji="1" lang="en-US" altLang="ja-JP" sz="3600" b="1" dirty="0">
                <a:latin typeface="+mj-ea"/>
              </a:rPr>
            </a:br>
            <a:r>
              <a:rPr kumimoji="1" lang="ja-JP" altLang="en-US" sz="3600" b="1" dirty="0">
                <a:latin typeface="+mj-ea"/>
              </a:rPr>
              <a:t>プログラム移動／プログラム外研修</a:t>
            </a:r>
          </a:p>
        </p:txBody>
      </p:sp>
      <p:sp>
        <p:nvSpPr>
          <p:cNvPr id="7" name="コンテンツ プレースホルダー 6"/>
          <p:cNvSpPr>
            <a:spLocks noGrp="1"/>
          </p:cNvSpPr>
          <p:nvPr>
            <p:ph idx="1"/>
          </p:nvPr>
        </p:nvSpPr>
        <p:spPr>
          <a:xfrm>
            <a:off x="251520" y="1124744"/>
            <a:ext cx="8640960" cy="5544616"/>
          </a:xfrm>
        </p:spPr>
        <p:txBody>
          <a:bodyPr>
            <a:noAutofit/>
          </a:bodyPr>
          <a:lstStyle/>
          <a:p>
            <a:pPr marL="0" lvl="0" indent="0">
              <a:spcBef>
                <a:spcPts val="3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a:t>
            </a:r>
            <a:r>
              <a:rPr lang="ja-JP" altLang="ja-JP" sz="2400" b="1" dirty="0">
                <a:latin typeface="HG丸ｺﾞｼｯｸM-PRO" panose="020F0600000000000000" pitchFamily="50" charset="-128"/>
                <a:ea typeface="HG丸ｺﾞｼｯｸM-PRO" panose="020F0600000000000000" pitchFamily="50" charset="-128"/>
              </a:rPr>
              <a:t>研修の休止</a:t>
            </a:r>
          </a:p>
          <a:p>
            <a:pPr marL="0" lvl="0" indent="0">
              <a:spcBef>
                <a:spcPts val="3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a:t>
            </a:r>
            <a:r>
              <a:rPr lang="ja-JP" altLang="ja-JP" sz="2000" b="1" dirty="0">
                <a:latin typeface="HG丸ｺﾞｼｯｸM-PRO" panose="020F0600000000000000" pitchFamily="50" charset="-128"/>
                <a:ea typeface="HG丸ｺﾞｼｯｸM-PRO" panose="020F0600000000000000" pitchFamily="50" charset="-128"/>
              </a:rPr>
              <a:t>病気療養</a:t>
            </a:r>
            <a:r>
              <a:rPr lang="ja-JP" altLang="en-US" sz="2000" b="1" dirty="0">
                <a:latin typeface="HG丸ｺﾞｼｯｸM-PRO" panose="020F0600000000000000" pitchFamily="50" charset="-128"/>
                <a:ea typeface="HG丸ｺﾞｼｯｸM-PRO" panose="020F0600000000000000" pitchFamily="50" charset="-128"/>
              </a:rPr>
              <a:t>、</a:t>
            </a:r>
            <a:r>
              <a:rPr lang="ja-JP" altLang="ja-JP" sz="2000" b="1" dirty="0">
                <a:latin typeface="HG丸ｺﾞｼｯｸM-PRO" panose="020F0600000000000000" pitchFamily="50" charset="-128"/>
                <a:ea typeface="HG丸ｺﾞｼｯｸM-PRO" panose="020F0600000000000000" pitchFamily="50" charset="-128"/>
              </a:rPr>
              <a:t>産前・産後休業</a:t>
            </a:r>
            <a:r>
              <a:rPr lang="ja-JP" altLang="en-US" sz="2000" b="1" dirty="0">
                <a:latin typeface="HG丸ｺﾞｼｯｸM-PRO" panose="020F0600000000000000" pitchFamily="50" charset="-128"/>
                <a:ea typeface="HG丸ｺﾞｼｯｸM-PRO" panose="020F0600000000000000" pitchFamily="50" charset="-128"/>
              </a:rPr>
              <a:t>、</a:t>
            </a:r>
            <a:r>
              <a:rPr lang="ja-JP" altLang="ja-JP" sz="2000" b="1" dirty="0">
                <a:latin typeface="HG丸ｺﾞｼｯｸM-PRO" panose="020F0600000000000000" pitchFamily="50" charset="-128"/>
                <a:ea typeface="HG丸ｺﾞｼｯｸM-PRO" panose="020F0600000000000000" pitchFamily="50" charset="-128"/>
              </a:rPr>
              <a:t>育児休業</a:t>
            </a:r>
            <a:r>
              <a:rPr lang="ja-JP" altLang="en-US" sz="2000" b="1" dirty="0">
                <a:latin typeface="HG丸ｺﾞｼｯｸM-PRO" panose="020F0600000000000000" pitchFamily="50" charset="-128"/>
                <a:ea typeface="HG丸ｺﾞｼｯｸM-PRO" panose="020F0600000000000000" pitchFamily="50" charset="-128"/>
              </a:rPr>
              <a:t>、</a:t>
            </a:r>
            <a:r>
              <a:rPr lang="ja-JP" altLang="ja-JP" sz="2000" b="1" dirty="0">
                <a:latin typeface="HG丸ｺﾞｼｯｸM-PRO" panose="020F0600000000000000" pitchFamily="50" charset="-128"/>
                <a:ea typeface="HG丸ｺﾞｼｯｸM-PRO" panose="020F0600000000000000" pitchFamily="50" charset="-128"/>
              </a:rPr>
              <a:t>介護休業</a:t>
            </a:r>
            <a:r>
              <a:rPr lang="ja-JP" altLang="en-US" sz="2000" b="1" dirty="0">
                <a:latin typeface="HG丸ｺﾞｼｯｸM-PRO" panose="020F0600000000000000" pitchFamily="50" charset="-128"/>
                <a:ea typeface="HG丸ｺﾞｼｯｸM-PRO" panose="020F0600000000000000" pitchFamily="50" charset="-128"/>
              </a:rPr>
              <a:t>、</a:t>
            </a:r>
            <a:r>
              <a:rPr lang="ja-JP" altLang="ja-JP" sz="2000" b="1" dirty="0">
                <a:latin typeface="HG丸ｺﾞｼｯｸM-PRO" panose="020F0600000000000000" pitchFamily="50" charset="-128"/>
                <a:ea typeface="HG丸ｺﾞｼｯｸM-PRO" panose="020F0600000000000000" pitchFamily="50" charset="-128"/>
              </a:rPr>
              <a:t>その他やむを得ない</a:t>
            </a:r>
            <a:endParaRPr lang="en-US" altLang="ja-JP" sz="2000" b="1" dirty="0">
              <a:latin typeface="HG丸ｺﾞｼｯｸM-PRO" panose="020F0600000000000000" pitchFamily="50" charset="-128"/>
              <a:ea typeface="HG丸ｺﾞｼｯｸM-PRO" panose="020F0600000000000000" pitchFamily="50" charset="-128"/>
            </a:endParaRPr>
          </a:p>
          <a:p>
            <a:pPr marL="0" lvl="0" indent="0">
              <a:spcBef>
                <a:spcPts val="3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　</a:t>
            </a:r>
            <a:r>
              <a:rPr lang="ja-JP" altLang="ja-JP" sz="2000" b="1" dirty="0">
                <a:latin typeface="HG丸ｺﾞｼｯｸM-PRO" panose="020F0600000000000000" pitchFamily="50" charset="-128"/>
                <a:ea typeface="HG丸ｺﾞｼｯｸM-PRO" panose="020F0600000000000000" pitchFamily="50" charset="-128"/>
              </a:rPr>
              <a:t>事由</a:t>
            </a:r>
            <a:r>
              <a:rPr lang="ja-JP" altLang="en-US" sz="2000" dirty="0">
                <a:latin typeface="HG丸ｺﾞｼｯｸM-PRO" panose="020F0600000000000000" pitchFamily="50" charset="-128"/>
                <a:ea typeface="HG丸ｺﾞｼｯｸM-PRO" panose="020F0600000000000000" pitchFamily="50" charset="-128"/>
              </a:rPr>
              <a:t>がある</a:t>
            </a:r>
            <a:r>
              <a:rPr lang="ja-JP" altLang="en-US" sz="2000" b="0" dirty="0">
                <a:latin typeface="HG丸ｺﾞｼｯｸM-PRO" panose="020F0600000000000000" pitchFamily="50" charset="-128"/>
                <a:ea typeface="HG丸ｺﾞｼｯｸM-PRO" panose="020F0600000000000000" pitchFamily="50" charset="-128"/>
              </a:rPr>
              <a:t>場合、</a:t>
            </a:r>
            <a:r>
              <a:rPr lang="ja-JP" altLang="ja-JP" sz="2000" b="0" dirty="0">
                <a:latin typeface="HG丸ｺﾞｼｯｸM-PRO" panose="020F0600000000000000" pitchFamily="50" charset="-128"/>
                <a:ea typeface="HG丸ｺﾞｼｯｸM-PRO" panose="020F0600000000000000" pitchFamily="50" charset="-128"/>
              </a:rPr>
              <a:t>研修の休止が認めら</a:t>
            </a:r>
            <a:r>
              <a:rPr lang="ja-JP" altLang="en-US" sz="2000" b="0" dirty="0">
                <a:latin typeface="HG丸ｺﾞｼｯｸM-PRO" panose="020F0600000000000000" pitchFamily="50" charset="-128"/>
                <a:ea typeface="HG丸ｺﾞｼｯｸM-PRO" panose="020F0600000000000000" pitchFamily="50" charset="-128"/>
              </a:rPr>
              <a:t>れる。</a:t>
            </a:r>
            <a:endParaRPr lang="en-US" altLang="ja-JP" sz="2000" dirty="0">
              <a:latin typeface="HG丸ｺﾞｼｯｸM-PRO" panose="020F0600000000000000" pitchFamily="50" charset="-128"/>
              <a:ea typeface="HG丸ｺﾞｼｯｸM-PRO" panose="020F0600000000000000" pitchFamily="50" charset="-128"/>
            </a:endParaRPr>
          </a:p>
          <a:p>
            <a:pPr marL="0" lvl="0" indent="0">
              <a:spcBef>
                <a:spcPts val="3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休止期間が通算</a:t>
            </a:r>
            <a:r>
              <a:rPr lang="en-US" altLang="ja-JP" sz="2000" b="0" dirty="0">
                <a:latin typeface="HG丸ｺﾞｼｯｸM-PRO" panose="020F0600000000000000" pitchFamily="50" charset="-128"/>
                <a:ea typeface="HG丸ｺﾞｼｯｸM-PRO" panose="020F0600000000000000" pitchFamily="50" charset="-128"/>
              </a:rPr>
              <a:t>80</a:t>
            </a:r>
            <a:r>
              <a:rPr lang="ja-JP" altLang="ja-JP" sz="2000" b="0" dirty="0">
                <a:latin typeface="HG丸ｺﾞｼｯｸM-PRO" panose="020F0600000000000000" pitchFamily="50" charset="-128"/>
                <a:ea typeface="HG丸ｺﾞｼｯｸM-PRO" panose="020F0600000000000000" pitchFamily="50" charset="-128"/>
              </a:rPr>
              <a:t>日（平日換算）を超えた場合には、</a:t>
            </a:r>
            <a:r>
              <a:rPr lang="ja-JP" altLang="en-US" sz="2000" dirty="0">
                <a:latin typeface="HG丸ｺﾞｼｯｸM-PRO" panose="020F0600000000000000" pitchFamily="50" charset="-128"/>
                <a:ea typeface="HG丸ｺﾞｼｯｸM-PRO" panose="020F0600000000000000" pitchFamily="50" charset="-128"/>
              </a:rPr>
              <a:t>研修</a:t>
            </a:r>
            <a:r>
              <a:rPr lang="ja-JP" altLang="ja-JP" sz="2000" b="0" dirty="0">
                <a:latin typeface="HG丸ｺﾞｼｯｸM-PRO" panose="020F0600000000000000" pitchFamily="50" charset="-128"/>
                <a:ea typeface="HG丸ｺﾞｼｯｸM-PRO" panose="020F0600000000000000" pitchFamily="50" charset="-128"/>
              </a:rPr>
              <a:t>期間を延長</a:t>
            </a:r>
            <a:endParaRPr lang="en-US" altLang="ja-JP" sz="2000" b="0" dirty="0">
              <a:latin typeface="HG丸ｺﾞｼｯｸM-PRO" panose="020F0600000000000000" pitchFamily="50" charset="-128"/>
              <a:ea typeface="HG丸ｺﾞｼｯｸM-PRO" panose="020F0600000000000000" pitchFamily="50" charset="-128"/>
            </a:endParaRPr>
          </a:p>
          <a:p>
            <a:pPr marL="0" lvl="0" indent="0">
              <a:spcBef>
                <a:spcPts val="3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b="0" dirty="0">
                <a:latin typeface="HG丸ｺﾞｼｯｸM-PRO" panose="020F0600000000000000" pitchFamily="50" charset="-128"/>
                <a:ea typeface="HG丸ｺﾞｼｯｸM-PRO" panose="020F0600000000000000" pitchFamily="50" charset="-128"/>
              </a:rPr>
              <a:t>する。</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3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b="0" dirty="0">
                <a:latin typeface="HG丸ｺﾞｼｯｸM-PRO" panose="020F0600000000000000" pitchFamily="50" charset="-128"/>
                <a:ea typeface="HG丸ｺﾞｼｯｸM-PRO" panose="020F0600000000000000" pitchFamily="50" charset="-128"/>
              </a:rPr>
              <a:t>プログラム管理委員会で検討</a:t>
            </a:r>
            <a:r>
              <a:rPr lang="ja-JP" altLang="en-US" sz="2000" dirty="0">
                <a:latin typeface="HG丸ｺﾞｼｯｸM-PRO" panose="020F0600000000000000" pitchFamily="50" charset="-128"/>
                <a:ea typeface="HG丸ｺﾞｼｯｸM-PRO" panose="020F0600000000000000" pitchFamily="50" charset="-128"/>
              </a:rPr>
              <a:t>の上</a:t>
            </a:r>
            <a:r>
              <a:rPr lang="ja-JP" altLang="ja-JP" sz="2000" b="0" dirty="0">
                <a:latin typeface="HG丸ｺﾞｼｯｸM-PRO" panose="020F0600000000000000" pitchFamily="50" charset="-128"/>
                <a:ea typeface="HG丸ｺﾞｼｯｸM-PRO" panose="020F0600000000000000" pitchFamily="50" charset="-128"/>
              </a:rPr>
              <a:t>で統括責任者が承認</a:t>
            </a:r>
            <a:r>
              <a:rPr lang="ja-JP" altLang="en-US" sz="2000" b="0" dirty="0">
                <a:latin typeface="HG丸ｺﾞｼｯｸM-PRO" panose="020F0600000000000000" pitchFamily="50" charset="-128"/>
                <a:ea typeface="HG丸ｺﾞｼｯｸM-PRO" panose="020F0600000000000000" pitchFamily="50" charset="-128"/>
              </a:rPr>
              <a:t>する。</a:t>
            </a:r>
            <a:endParaRPr lang="ja-JP" altLang="ja-JP" sz="2000" b="0" dirty="0">
              <a:latin typeface="HG丸ｺﾞｼｯｸM-PRO" panose="020F0600000000000000" pitchFamily="50" charset="-128"/>
              <a:ea typeface="HG丸ｺﾞｼｯｸM-PRO" panose="020F0600000000000000" pitchFamily="50" charset="-128"/>
            </a:endParaRPr>
          </a:p>
          <a:p>
            <a:pPr marL="0" lvl="0" indent="0">
              <a:spcBef>
                <a:spcPts val="3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a:t>
            </a:r>
            <a:r>
              <a:rPr lang="ja-JP" altLang="ja-JP" sz="2400" b="1" dirty="0">
                <a:latin typeface="HG丸ｺﾞｼｯｸM-PRO" panose="020F0600000000000000" pitchFamily="50" charset="-128"/>
                <a:ea typeface="HG丸ｺﾞｼｯｸM-PRO" panose="020F0600000000000000" pitchFamily="50" charset="-128"/>
              </a:rPr>
              <a:t>研修の中断</a:t>
            </a:r>
          </a:p>
          <a:p>
            <a:pPr marL="0" indent="0">
              <a:spcBef>
                <a:spcPts val="3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専攻医からの申請やその他の事由により研修を中断することが</a:t>
            </a:r>
            <a:r>
              <a:rPr lang="ja-JP" altLang="en-US" sz="2000" b="0" dirty="0">
                <a:latin typeface="HG丸ｺﾞｼｯｸM-PRO" panose="020F0600000000000000" pitchFamily="50" charset="-128"/>
                <a:ea typeface="HG丸ｺﾞｼｯｸM-PRO" panose="020F0600000000000000" pitchFamily="50" charset="-128"/>
              </a:rPr>
              <a:t>ある。</a:t>
            </a:r>
            <a:endParaRPr lang="ja-JP" altLang="ja-JP" sz="2000" b="0" dirty="0">
              <a:latin typeface="HG丸ｺﾞｼｯｸM-PRO" panose="020F0600000000000000" pitchFamily="50" charset="-128"/>
              <a:ea typeface="HG丸ｺﾞｼｯｸM-PRO" panose="020F0600000000000000" pitchFamily="50" charset="-128"/>
            </a:endParaRPr>
          </a:p>
          <a:p>
            <a:pPr marL="0" lvl="0" indent="0">
              <a:spcBef>
                <a:spcPts val="3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a:t>
            </a:r>
            <a:r>
              <a:rPr lang="ja-JP" altLang="ja-JP" sz="2400" b="1" dirty="0">
                <a:latin typeface="HG丸ｺﾞｼｯｸM-PRO" panose="020F0600000000000000" pitchFamily="50" charset="-128"/>
                <a:ea typeface="HG丸ｺﾞｼｯｸM-PRO" panose="020F0600000000000000" pitchFamily="50" charset="-128"/>
              </a:rPr>
              <a:t>プログラムの移動</a:t>
            </a:r>
          </a:p>
          <a:p>
            <a:pPr marL="0" indent="0">
              <a:spcBef>
                <a:spcPts val="3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a:t>
            </a:r>
            <a:r>
              <a:rPr lang="ja-JP" altLang="ja-JP" sz="2000" b="1" dirty="0">
                <a:latin typeface="HG丸ｺﾞｼｯｸM-PRO" panose="020F0600000000000000" pitchFamily="50" charset="-128"/>
                <a:ea typeface="HG丸ｺﾞｼｯｸM-PRO" panose="020F0600000000000000" pitchFamily="50" charset="-128"/>
              </a:rPr>
              <a:t>１つの専門研修プログラムで一貫した研修を受ける</a:t>
            </a:r>
            <a:r>
              <a:rPr lang="ja-JP" altLang="en-US" sz="2000" b="1" dirty="0">
                <a:latin typeface="HG丸ｺﾞｼｯｸM-PRO" panose="020F0600000000000000" pitchFamily="50" charset="-128"/>
                <a:ea typeface="HG丸ｺﾞｼｯｸM-PRO" panose="020F0600000000000000" pitchFamily="50" charset="-128"/>
              </a:rPr>
              <a:t>ことが原則</a:t>
            </a:r>
            <a:r>
              <a:rPr lang="ja-JP" altLang="en-US" sz="2000" dirty="0">
                <a:latin typeface="HG丸ｺﾞｼｯｸM-PRO" panose="020F0600000000000000" pitchFamily="50" charset="-128"/>
                <a:ea typeface="HG丸ｺﾞｼｯｸM-PRO" panose="020F0600000000000000" pitchFamily="50" charset="-128"/>
              </a:rPr>
              <a:t>。</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3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・やむを得ない場合には別の</a:t>
            </a:r>
            <a:r>
              <a:rPr lang="ja-JP" altLang="ja-JP" sz="2000" b="0" dirty="0">
                <a:latin typeface="HG丸ｺﾞｼｯｸM-PRO" panose="020F0600000000000000" pitchFamily="50" charset="-128"/>
                <a:ea typeface="HG丸ｺﾞｼｯｸM-PRO" panose="020F0600000000000000" pitchFamily="50" charset="-128"/>
              </a:rPr>
              <a:t>専門研修プログラム</a:t>
            </a:r>
            <a:r>
              <a:rPr lang="ja-JP" altLang="en-US" sz="2000" b="0" dirty="0">
                <a:latin typeface="HG丸ｺﾞｼｯｸM-PRO" panose="020F0600000000000000" pitchFamily="50" charset="-128"/>
                <a:ea typeface="HG丸ｺﾞｼｯｸM-PRO" panose="020F0600000000000000" pitchFamily="50" charset="-128"/>
              </a:rPr>
              <a:t>へ</a:t>
            </a:r>
            <a:r>
              <a:rPr lang="ja-JP" altLang="ja-JP" sz="2000" b="1" dirty="0">
                <a:latin typeface="HG丸ｺﾞｼｯｸM-PRO" panose="020F0600000000000000" pitchFamily="50" charset="-128"/>
                <a:ea typeface="HG丸ｺﾞｼｯｸM-PRO" panose="020F0600000000000000" pitchFamily="50" charset="-128"/>
              </a:rPr>
              <a:t>移動することが可能</a:t>
            </a:r>
            <a:r>
              <a:rPr lang="ja-JP" altLang="en-US" sz="2000" b="0" dirty="0">
                <a:latin typeface="HG丸ｺﾞｼｯｸM-PRO" panose="020F0600000000000000" pitchFamily="50" charset="-128"/>
                <a:ea typeface="HG丸ｺﾞｼｯｸM-PRO" panose="020F0600000000000000" pitchFamily="50" charset="-128"/>
              </a:rPr>
              <a:t>。</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3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a:t>
            </a:r>
            <a:r>
              <a:rPr lang="ja-JP" altLang="ja-JP" sz="2400" b="1" dirty="0">
                <a:latin typeface="HG丸ｺﾞｼｯｸM-PRO" panose="020F0600000000000000" pitchFamily="50" charset="-128"/>
                <a:ea typeface="HG丸ｺﾞｼｯｸM-PRO" panose="020F0600000000000000" pitchFamily="50" charset="-128"/>
              </a:rPr>
              <a:t>プログラム外学習</a:t>
            </a:r>
          </a:p>
          <a:p>
            <a:pPr marL="0" indent="0">
              <a:spcBef>
                <a:spcPts val="3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専門研修の期間中における</a:t>
            </a:r>
            <a:r>
              <a:rPr lang="ja-JP" altLang="ja-JP" sz="2000" b="1" dirty="0">
                <a:latin typeface="HG丸ｺﾞｼｯｸM-PRO" panose="020F0600000000000000" pitchFamily="50" charset="-128"/>
                <a:ea typeface="HG丸ｺﾞｼｯｸM-PRO" panose="020F0600000000000000" pitchFamily="50" charset="-128"/>
              </a:rPr>
              <a:t>海外の公衆衛生大学院への留学や国際機関で</a:t>
            </a:r>
            <a:endParaRPr lang="en-US" altLang="ja-JP" sz="2000" b="1" dirty="0">
              <a:latin typeface="HG丸ｺﾞｼｯｸM-PRO" panose="020F0600000000000000" pitchFamily="50" charset="-128"/>
              <a:ea typeface="HG丸ｺﾞｼｯｸM-PRO" panose="020F0600000000000000" pitchFamily="50" charset="-128"/>
            </a:endParaRPr>
          </a:p>
          <a:p>
            <a:pPr marL="0" indent="0">
              <a:spcBef>
                <a:spcPts val="3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　</a:t>
            </a:r>
            <a:r>
              <a:rPr lang="ja-JP" altLang="ja-JP" sz="2000" b="1" dirty="0">
                <a:latin typeface="HG丸ｺﾞｼｯｸM-PRO" panose="020F0600000000000000" pitchFamily="50" charset="-128"/>
                <a:ea typeface="HG丸ｺﾞｼｯｸM-PRO" panose="020F0600000000000000" pitchFamily="50" charset="-128"/>
              </a:rPr>
              <a:t>の経験等</a:t>
            </a:r>
            <a:r>
              <a:rPr lang="ja-JP" altLang="ja-JP" sz="2000" b="0" dirty="0">
                <a:latin typeface="HG丸ｺﾞｼｯｸM-PRO" panose="020F0600000000000000" pitchFamily="50" charset="-128"/>
                <a:ea typeface="HG丸ｺﾞｼｯｸM-PRO" panose="020F0600000000000000" pitchFamily="50" charset="-128"/>
              </a:rPr>
              <a:t>のプログラム外の経験について、</a:t>
            </a:r>
            <a:r>
              <a:rPr lang="ja-JP" altLang="ja-JP" sz="2000" b="1" dirty="0">
                <a:latin typeface="HG丸ｺﾞｼｯｸM-PRO" panose="020F0600000000000000" pitchFamily="50" charset="-128"/>
                <a:ea typeface="HG丸ｺﾞｼｯｸM-PRO" panose="020F0600000000000000" pitchFamily="50" charset="-128"/>
              </a:rPr>
              <a:t>研修プログラムの経験の一部</a:t>
            </a:r>
            <a:endParaRPr lang="en-US" altLang="ja-JP" sz="2000" b="1" dirty="0">
              <a:latin typeface="HG丸ｺﾞｼｯｸM-PRO" panose="020F0600000000000000" pitchFamily="50" charset="-128"/>
              <a:ea typeface="HG丸ｺﾞｼｯｸM-PRO" panose="020F0600000000000000" pitchFamily="50" charset="-128"/>
            </a:endParaRPr>
          </a:p>
          <a:p>
            <a:pPr marL="0" indent="0">
              <a:spcBef>
                <a:spcPts val="3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　</a:t>
            </a:r>
            <a:r>
              <a:rPr lang="ja-JP" altLang="ja-JP" sz="2000" b="1" dirty="0">
                <a:latin typeface="HG丸ｺﾞｼｯｸM-PRO" panose="020F0600000000000000" pitchFamily="50" charset="-128"/>
                <a:ea typeface="HG丸ｺﾞｼｯｸM-PRO" panose="020F0600000000000000" pitchFamily="50" charset="-128"/>
              </a:rPr>
              <a:t>として認めることができる</a:t>
            </a:r>
            <a:r>
              <a:rPr lang="ja-JP" altLang="ja-JP" sz="2000" b="0" dirty="0">
                <a:latin typeface="HG丸ｺﾞｼｯｸM-PRO" panose="020F0600000000000000" pitchFamily="50" charset="-128"/>
                <a:ea typeface="HG丸ｺﾞｼｯｸM-PRO" panose="020F0600000000000000" pitchFamily="50" charset="-128"/>
              </a:rPr>
              <a:t>。</a:t>
            </a:r>
          </a:p>
          <a:p>
            <a:pPr>
              <a:spcBef>
                <a:spcPts val="300"/>
              </a:spcBef>
              <a:spcAft>
                <a:spcPts val="0"/>
              </a:spcAft>
            </a:pP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562271" y="6435591"/>
            <a:ext cx="4309355" cy="265078"/>
          </a:xfrm>
          <a:prstGeom prst="rect">
            <a:avLst/>
          </a:prstGeom>
        </p:spPr>
      </p:pic>
    </p:spTree>
    <p:extLst>
      <p:ext uri="{BB962C8B-B14F-4D97-AF65-F5344CB8AC3E}">
        <p14:creationId xmlns:p14="http://schemas.microsoft.com/office/powerpoint/2010/main" val="321695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6632"/>
            <a:ext cx="8784976" cy="720080"/>
          </a:xfrm>
        </p:spPr>
        <p:txBody>
          <a:bodyPr/>
          <a:lstStyle/>
          <a:p>
            <a:r>
              <a:rPr kumimoji="1" lang="ja-JP" altLang="en-US" sz="4000" b="1" dirty="0">
                <a:latin typeface="+mj-ea"/>
              </a:rPr>
              <a:t>評価・修了認定</a:t>
            </a:r>
          </a:p>
        </p:txBody>
      </p:sp>
      <p:sp>
        <p:nvSpPr>
          <p:cNvPr id="6" name="コンテンツ プレースホルダー 5"/>
          <p:cNvSpPr>
            <a:spLocks noGrp="1"/>
          </p:cNvSpPr>
          <p:nvPr>
            <p:ph sz="half" idx="2"/>
          </p:nvPr>
        </p:nvSpPr>
        <p:spPr>
          <a:xfrm>
            <a:off x="251520" y="620688"/>
            <a:ext cx="8640960" cy="6120680"/>
          </a:xfrm>
        </p:spPr>
        <p:txBody>
          <a:bodyPr/>
          <a:lstStyle/>
          <a:p>
            <a:pPr marL="0" indent="0">
              <a:spcAft>
                <a:spcPts val="0"/>
              </a:spcAft>
              <a:buNone/>
            </a:pPr>
            <a:r>
              <a:rPr kumimoji="1" lang="ja-JP" altLang="en-US" sz="2000" b="1" dirty="0">
                <a:latin typeface="HG丸ｺﾞｼｯｸM-PRO" panose="020F0600000000000000" pitchFamily="50" charset="-128"/>
                <a:ea typeface="HG丸ｺﾞｼｯｸM-PRO" panose="020F0600000000000000" pitchFamily="50" charset="-128"/>
              </a:rPr>
              <a:t>○評価</a:t>
            </a:r>
            <a:endParaRPr kumimoji="1" lang="en-US" altLang="ja-JP" sz="2000" b="1" dirty="0">
              <a:latin typeface="HG丸ｺﾞｼｯｸM-PRO" panose="020F0600000000000000" pitchFamily="50" charset="-128"/>
              <a:ea typeface="HG丸ｺﾞｼｯｸM-PRO" panose="020F0600000000000000" pitchFamily="50" charset="-128"/>
            </a:endParaRPr>
          </a:p>
          <a:p>
            <a:pPr marL="0" indent="0">
              <a:spcAft>
                <a:spcPts val="0"/>
              </a:spcAft>
              <a:buNone/>
            </a:pPr>
            <a:r>
              <a:rPr kumimoji="1" lang="ja-JP" altLang="en-US" sz="2000" dirty="0">
                <a:latin typeface="HG丸ｺﾞｼｯｸM-PRO" panose="020F0600000000000000" pitchFamily="50" charset="-128"/>
                <a:ea typeface="HG丸ｺﾞｼｯｸM-PRO" panose="020F0600000000000000" pitchFamily="50" charset="-128"/>
              </a:rPr>
              <a:t>　・形成的評価</a:t>
            </a:r>
            <a:endParaRPr lang="en-US" altLang="ja-JP" sz="20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年次終了時／研修</a:t>
            </a:r>
            <a:r>
              <a:rPr kumimoji="1" lang="ja-JP" altLang="en-US" sz="2000" dirty="0">
                <a:latin typeface="HG丸ｺﾞｼｯｸM-PRO" panose="020F0600000000000000" pitchFamily="50" charset="-128"/>
                <a:ea typeface="HG丸ｺﾞｼｯｸM-PRO" panose="020F0600000000000000" pitchFamily="50" charset="-128"/>
              </a:rPr>
              <a:t>要素修了時</a:t>
            </a:r>
            <a:r>
              <a:rPr lang="ja-JP" altLang="en-US" sz="2000" dirty="0">
                <a:latin typeface="HG丸ｺﾞｼｯｸM-PRO" panose="020F0600000000000000" pitchFamily="50" charset="-128"/>
                <a:ea typeface="HG丸ｺﾞｼｯｸM-PRO" panose="020F0600000000000000" pitchFamily="50" charset="-128"/>
              </a:rPr>
              <a:t>／日常的のフィードバック</a:t>
            </a:r>
            <a:endParaRPr kumimoji="1" lang="en-US" altLang="ja-JP" sz="20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・総括的評価</a:t>
            </a:r>
            <a:endParaRPr lang="en-US" altLang="ja-JP" sz="20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年次終了時／研修要素修了時／</a:t>
            </a:r>
            <a:r>
              <a:rPr lang="ja-JP" altLang="en-US" sz="2000" dirty="0">
                <a:solidFill>
                  <a:srgbClr val="FF0000"/>
                </a:solidFill>
                <a:latin typeface="HG丸ｺﾞｼｯｸM-PRO" panose="020F0600000000000000" pitchFamily="50" charset="-128"/>
                <a:ea typeface="HG丸ｺﾞｼｯｸM-PRO" panose="020F0600000000000000" pitchFamily="50" charset="-128"/>
              </a:rPr>
              <a:t>多職種による評価（年１回）</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b="1" dirty="0">
                <a:latin typeface="HG丸ｺﾞｼｯｸM-PRO" panose="020F0600000000000000" pitchFamily="50" charset="-128"/>
                <a:ea typeface="HG丸ｺﾞｼｯｸM-PRO" panose="020F0600000000000000" pitchFamily="50" charset="-128"/>
              </a:rPr>
              <a:t>→専攻医研修実績記録システムの運用（当面はファイル・紙ベース）</a:t>
            </a:r>
            <a:endParaRPr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2000" b="1" dirty="0">
                <a:latin typeface="HG丸ｺﾞｼｯｸM-PRO" panose="020F0600000000000000" pitchFamily="50" charset="-128"/>
                <a:ea typeface="HG丸ｺﾞｼｯｸM-PRO" panose="020F0600000000000000" pitchFamily="50" charset="-128"/>
              </a:rPr>
              <a:t>○修了要件</a:t>
            </a:r>
            <a:endParaRPr lang="en-US" altLang="ja-JP" sz="2000" b="1" dirty="0">
              <a:latin typeface="HG丸ｺﾞｼｯｸM-PRO" panose="020F0600000000000000" pitchFamily="50" charset="-128"/>
              <a:ea typeface="HG丸ｺﾞｼｯｸM-PRO" panose="020F0600000000000000" pitchFamily="50" charset="-128"/>
            </a:endParaRPr>
          </a:p>
          <a:p>
            <a:pPr marL="0" lv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dirty="0">
                <a:latin typeface="HG丸ｺﾞｼｯｸM-PRO" panose="020F0600000000000000" pitchFamily="50" charset="-128"/>
                <a:ea typeface="HG丸ｺﾞｼｯｸM-PRO" panose="020F0600000000000000" pitchFamily="50" charset="-128"/>
              </a:rPr>
              <a:t>１つの主分野および２つの副分野における実践経験</a:t>
            </a:r>
          </a:p>
          <a:p>
            <a:pPr marL="0" lv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dirty="0">
                <a:latin typeface="HG丸ｺﾞｼｯｸM-PRO" panose="020F0600000000000000" pitchFamily="50" charset="-128"/>
                <a:ea typeface="HG丸ｺﾞｼｯｸM-PRO" panose="020F0600000000000000" pitchFamily="50" charset="-128"/>
              </a:rPr>
              <a:t>各論的課題全２</a:t>
            </a:r>
            <a:r>
              <a:rPr lang="ja-JP" altLang="en-US" sz="2000" dirty="0">
                <a:latin typeface="HG丸ｺﾞｼｯｸM-PRO" panose="020F0600000000000000" pitchFamily="50" charset="-128"/>
                <a:ea typeface="HG丸ｺﾞｼｯｸM-PRO" panose="020F0600000000000000" pitchFamily="50" charset="-128"/>
              </a:rPr>
              <a:t>２</a:t>
            </a:r>
            <a:r>
              <a:rPr lang="ja-JP" altLang="ja-JP" sz="2000" dirty="0">
                <a:latin typeface="HG丸ｺﾞｼｯｸM-PRO" panose="020F0600000000000000" pitchFamily="50" charset="-128"/>
                <a:ea typeface="HG丸ｺﾞｼｯｸM-PRO" panose="020F0600000000000000" pitchFamily="50" charset="-128"/>
              </a:rPr>
              <a:t>項目中</a:t>
            </a:r>
            <a:r>
              <a:rPr lang="ja-JP" altLang="en-US" sz="2000" dirty="0">
                <a:latin typeface="HG丸ｺﾞｼｯｸM-PRO" panose="020F0600000000000000" pitchFamily="50" charset="-128"/>
                <a:ea typeface="HG丸ｺﾞｼｯｸM-PRO" panose="020F0600000000000000" pitchFamily="50" charset="-128"/>
              </a:rPr>
              <a:t>経験した３項目以上</a:t>
            </a:r>
            <a:r>
              <a:rPr lang="ja-JP" altLang="ja-JP" sz="2000" dirty="0">
                <a:latin typeface="HG丸ｺﾞｼｯｸM-PRO" panose="020F0600000000000000" pitchFamily="50" charset="-128"/>
                <a:ea typeface="HG丸ｺﾞｼｯｸM-PRO" panose="020F0600000000000000" pitchFamily="50" charset="-128"/>
              </a:rPr>
              <a:t>の</a:t>
            </a:r>
            <a:r>
              <a:rPr lang="ja-JP" altLang="ja-JP" sz="2000" b="1" dirty="0">
                <a:latin typeface="HG丸ｺﾞｼｯｸM-PRO" panose="020F0600000000000000" pitchFamily="50" charset="-128"/>
                <a:ea typeface="HG丸ｺﾞｼｯｸM-PRO" panose="020F0600000000000000" pitchFamily="50" charset="-128"/>
              </a:rPr>
              <a:t>実践経験レポート</a:t>
            </a:r>
            <a:r>
              <a:rPr lang="ja-JP" altLang="en-US" sz="2000" dirty="0">
                <a:latin typeface="HG丸ｺﾞｼｯｸM-PRO" panose="020F0600000000000000" pitchFamily="50" charset="-128"/>
                <a:ea typeface="HG丸ｺﾞｼｯｸM-PRO" panose="020F0600000000000000" pitchFamily="50" charset="-128"/>
              </a:rPr>
              <a:t>、</a:t>
            </a:r>
            <a:endParaRPr lang="en-US" altLang="ja-JP" sz="2000" dirty="0">
              <a:latin typeface="HG丸ｺﾞｼｯｸM-PRO" panose="020F0600000000000000" pitchFamily="50" charset="-128"/>
              <a:ea typeface="HG丸ｺﾞｼｯｸM-PRO" panose="020F0600000000000000" pitchFamily="50" charset="-128"/>
            </a:endParaRPr>
          </a:p>
          <a:p>
            <a:pPr marL="0" lv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dirty="0">
                <a:latin typeface="HG丸ｺﾞｼｯｸM-PRO" panose="020F0600000000000000" pitchFamily="50" charset="-128"/>
                <a:ea typeface="HG丸ｺﾞｼｯｸM-PRO" panose="020F0600000000000000" pitchFamily="50" charset="-128"/>
              </a:rPr>
              <a:t>合計５件以上の作成</a:t>
            </a:r>
            <a:endParaRPr lang="ja-JP" altLang="ja-JP" sz="2000" dirty="0">
              <a:solidFill>
                <a:srgbClr val="FF0000"/>
              </a:solidFill>
              <a:latin typeface="HG丸ｺﾞｼｯｸM-PRO" panose="020F0600000000000000" pitchFamily="50" charset="-128"/>
              <a:ea typeface="HG丸ｺﾞｼｯｸM-PRO" panose="020F0600000000000000" pitchFamily="50" charset="-128"/>
            </a:endParaRPr>
          </a:p>
          <a:p>
            <a:pPr marL="0" lv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b="1" dirty="0">
                <a:latin typeface="HG丸ｺﾞｼｯｸM-PRO" panose="020F0600000000000000" pitchFamily="50" charset="-128"/>
                <a:ea typeface="HG丸ｺﾞｼｯｸM-PRO" panose="020F0600000000000000" pitchFamily="50" charset="-128"/>
              </a:rPr>
              <a:t>基本プログラムの履修</a:t>
            </a:r>
          </a:p>
          <a:p>
            <a:pPr marL="0" lv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dirty="0">
                <a:latin typeface="HG丸ｺﾞｼｯｸM-PRO" panose="020F0600000000000000" pitchFamily="50" charset="-128"/>
                <a:ea typeface="HG丸ｺﾞｼｯｸM-PRO" panose="020F0600000000000000" pitchFamily="50" charset="-128"/>
              </a:rPr>
              <a:t>関連学会の</a:t>
            </a:r>
            <a:r>
              <a:rPr lang="ja-JP" altLang="ja-JP" sz="2000" b="1" dirty="0">
                <a:latin typeface="HG丸ｺﾞｼｯｸM-PRO" panose="020F0600000000000000" pitchFamily="50" charset="-128"/>
                <a:ea typeface="HG丸ｺﾞｼｯｸM-PRO" panose="020F0600000000000000" pitchFamily="50" charset="-128"/>
              </a:rPr>
              <a:t>学術大会等での発表または論文発表</a:t>
            </a:r>
            <a:r>
              <a:rPr lang="ja-JP" altLang="ja-JP" sz="2000" dirty="0">
                <a:latin typeface="HG丸ｺﾞｼｯｸM-PRO" panose="020F0600000000000000" pitchFamily="50" charset="-128"/>
                <a:ea typeface="HG丸ｺﾞｼｯｸM-PRO" panose="020F0600000000000000" pitchFamily="50" charset="-128"/>
              </a:rPr>
              <a:t>（筆頭</a:t>
            </a:r>
            <a:r>
              <a:rPr lang="ja-JP" altLang="en-US" sz="2000" dirty="0">
                <a:latin typeface="HG丸ｺﾞｼｯｸM-PRO" panose="020F0600000000000000" pitchFamily="50" charset="-128"/>
                <a:ea typeface="HG丸ｺﾞｼｯｸM-PRO" panose="020F0600000000000000" pitchFamily="50" charset="-128"/>
              </a:rPr>
              <a:t>演者・</a:t>
            </a:r>
            <a:r>
              <a:rPr lang="ja-JP" altLang="ja-JP" sz="2000" dirty="0">
                <a:latin typeface="HG丸ｺﾞｼｯｸM-PRO" panose="020F0600000000000000" pitchFamily="50" charset="-128"/>
                <a:ea typeface="HG丸ｺﾞｼｯｸM-PRO" panose="020F0600000000000000" pitchFamily="50" charset="-128"/>
              </a:rPr>
              <a:t>著者）</a:t>
            </a:r>
          </a:p>
          <a:p>
            <a:pPr marL="0" lv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dirty="0">
                <a:latin typeface="HG丸ｺﾞｼｯｸM-PRO" panose="020F0600000000000000" pitchFamily="50" charset="-128"/>
                <a:ea typeface="HG丸ｺﾞｼｯｸM-PRO" panose="020F0600000000000000" pitchFamily="50" charset="-128"/>
              </a:rPr>
              <a:t>専門研修実績記録システムへの必要な</a:t>
            </a:r>
            <a:r>
              <a:rPr lang="ja-JP" altLang="ja-JP" sz="2000" b="1" dirty="0">
                <a:latin typeface="HG丸ｺﾞｼｯｸM-PRO" panose="020F0600000000000000" pitchFamily="50" charset="-128"/>
                <a:ea typeface="HG丸ｺﾞｼｯｸM-PRO" panose="020F0600000000000000" pitchFamily="50" charset="-128"/>
              </a:rPr>
              <a:t>研修記録</a:t>
            </a:r>
            <a:r>
              <a:rPr lang="ja-JP" altLang="ja-JP" sz="2000" dirty="0">
                <a:latin typeface="HG丸ｺﾞｼｯｸM-PRO" panose="020F0600000000000000" pitchFamily="50" charset="-128"/>
                <a:ea typeface="HG丸ｺﾞｼｯｸM-PRO" panose="020F0600000000000000" pitchFamily="50" charset="-128"/>
              </a:rPr>
              <a:t>とフィードバックの</a:t>
            </a:r>
            <a:endParaRPr lang="en-US" altLang="ja-JP" sz="2000" dirty="0">
              <a:latin typeface="HG丸ｺﾞｼｯｸM-PRO" panose="020F0600000000000000" pitchFamily="50" charset="-128"/>
              <a:ea typeface="HG丸ｺﾞｼｯｸM-PRO" panose="020F0600000000000000" pitchFamily="50" charset="-128"/>
            </a:endParaRPr>
          </a:p>
          <a:p>
            <a:pPr marL="0" lv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dirty="0">
                <a:latin typeface="HG丸ｺﾞｼｯｸM-PRO" panose="020F0600000000000000" pitchFamily="50" charset="-128"/>
                <a:ea typeface="HG丸ｺﾞｼｯｸM-PRO" panose="020F0600000000000000" pitchFamily="50" charset="-128"/>
              </a:rPr>
              <a:t>実施記録</a:t>
            </a:r>
          </a:p>
          <a:p>
            <a:pPr marL="0" lv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dirty="0">
                <a:latin typeface="HG丸ｺﾞｼｯｸM-PRO" panose="020F0600000000000000" pitchFamily="50" charset="-128"/>
                <a:ea typeface="HG丸ｺﾞｼｯｸM-PRO" panose="020F0600000000000000" pitchFamily="50" charset="-128"/>
              </a:rPr>
              <a:t>担当指導医による専門研修の目標への到達の確認　</a:t>
            </a:r>
          </a:p>
          <a:p>
            <a:pPr marL="0" indent="0">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b="1" dirty="0">
                <a:latin typeface="HG丸ｺﾞｼｯｸM-PRO" panose="020F0600000000000000" pitchFamily="50" charset="-128"/>
                <a:ea typeface="HG丸ｺﾞｼｯｸM-PRO" panose="020F0600000000000000" pitchFamily="50" charset="-128"/>
              </a:rPr>
              <a:t>→研修プログラム委員会での審査・研修統括責任者による修了判定</a:t>
            </a:r>
          </a:p>
          <a:p>
            <a:pPr>
              <a:spcAft>
                <a:spcPts val="0"/>
              </a:spcAft>
              <a:buFont typeface="Arial" panose="020B0604020202020204" pitchFamily="34" charset="0"/>
              <a:buChar char="•"/>
            </a:pPr>
            <a:endParaRPr lang="ja-JP" altLang="en-US" sz="2000" dirty="0">
              <a:latin typeface="HG丸ｺﾞｼｯｸM-PRO" panose="020F0600000000000000" pitchFamily="50" charset="-128"/>
              <a:ea typeface="HG丸ｺﾞｼｯｸM-PRO" panose="020F0600000000000000" pitchFamily="50" charset="-128"/>
            </a:endParaRPr>
          </a:p>
          <a:p>
            <a:pPr marL="457200" lvl="1" indent="0">
              <a:buNone/>
            </a:pPr>
            <a:endParaRPr lang="en-US" altLang="ja-JP"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748716" y="6481311"/>
            <a:ext cx="4309355" cy="265078"/>
          </a:xfrm>
          <a:prstGeom prst="rect">
            <a:avLst/>
          </a:prstGeom>
        </p:spPr>
      </p:pic>
    </p:spTree>
    <p:extLst>
      <p:ext uri="{BB962C8B-B14F-4D97-AF65-F5344CB8AC3E}">
        <p14:creationId xmlns:p14="http://schemas.microsoft.com/office/powerpoint/2010/main" val="340970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b="1" dirty="0"/>
              <a:t>社会医学系専門医研修プログラム認定一覧</a:t>
            </a:r>
            <a:endParaRPr kumimoji="1" lang="ja-JP" altLang="en-US" sz="2800" dirty="0"/>
          </a:p>
        </p:txBody>
      </p:sp>
      <p:sp>
        <p:nvSpPr>
          <p:cNvPr id="3" name="テキスト ボックス 2"/>
          <p:cNvSpPr txBox="1"/>
          <p:nvPr/>
        </p:nvSpPr>
        <p:spPr>
          <a:xfrm>
            <a:off x="207818" y="1595021"/>
            <a:ext cx="8361055" cy="4401205"/>
          </a:xfrm>
          <a:prstGeom prst="rect">
            <a:avLst/>
          </a:prstGeom>
          <a:noFill/>
        </p:spPr>
        <p:txBody>
          <a:bodyPr wrap="square" rtlCol="0">
            <a:spAutoFit/>
          </a:bodyPr>
          <a:lstStyle/>
          <a:p>
            <a:r>
              <a:rPr kumimoji="1" lang="ja-JP" altLang="en-US" sz="2800" dirty="0"/>
              <a:t>１）認定状況（</a:t>
            </a:r>
            <a:r>
              <a:rPr kumimoji="1" lang="en-US" altLang="ja-JP" sz="2800" dirty="0"/>
              <a:t>2023</a:t>
            </a:r>
            <a:r>
              <a:rPr kumimoji="1" lang="ja-JP" altLang="en-US" sz="2800" dirty="0"/>
              <a:t>年</a:t>
            </a:r>
            <a:r>
              <a:rPr kumimoji="1" lang="en-US" altLang="ja-JP" sz="2800" dirty="0"/>
              <a:t>4</a:t>
            </a:r>
            <a:r>
              <a:rPr kumimoji="1" lang="ja-JP" altLang="en-US" sz="2800" dirty="0"/>
              <a:t>月現在）</a:t>
            </a:r>
            <a:endParaRPr kumimoji="1" lang="en-US" altLang="ja-JP" sz="2800" dirty="0"/>
          </a:p>
          <a:p>
            <a:r>
              <a:rPr lang="ja-JP" altLang="en-US" sz="2800" dirty="0"/>
              <a:t>　　認定</a:t>
            </a:r>
            <a:r>
              <a:rPr lang="en-US" altLang="ja-JP" sz="2800" dirty="0"/>
              <a:t>76</a:t>
            </a:r>
            <a:r>
              <a:rPr lang="ja-JP" altLang="en-US" sz="2800" dirty="0"/>
              <a:t>プログラム</a:t>
            </a:r>
            <a:endParaRPr lang="en-US" altLang="ja-JP" sz="2800" dirty="0"/>
          </a:p>
          <a:p>
            <a:endParaRPr kumimoji="1" lang="en-US" altLang="ja-JP" sz="2800" dirty="0"/>
          </a:p>
          <a:p>
            <a:r>
              <a:rPr lang="ja-JP" altLang="en-US" sz="2800" dirty="0"/>
              <a:t>２）内訳</a:t>
            </a:r>
            <a:endParaRPr lang="en-US" altLang="ja-JP" sz="2800" dirty="0"/>
          </a:p>
          <a:p>
            <a:r>
              <a:rPr kumimoji="1" lang="ja-JP" altLang="en-US" sz="2800" dirty="0"/>
              <a:t>　　複数プログラム都府県：茨城、埼玉、東京、神奈川</a:t>
            </a:r>
            <a:endParaRPr kumimoji="1" lang="en-US" altLang="ja-JP" sz="2800" dirty="0"/>
          </a:p>
          <a:p>
            <a:r>
              <a:rPr lang="ja-JP" altLang="en-US" sz="2800" dirty="0"/>
              <a:t>　　静岡、愛知、奈良、大阪、岡山、高知、熊本</a:t>
            </a:r>
            <a:endParaRPr lang="en-US" altLang="ja-JP" sz="2800" dirty="0"/>
          </a:p>
          <a:p>
            <a:endParaRPr kumimoji="1" lang="en-US" altLang="ja-JP" sz="2800" dirty="0"/>
          </a:p>
          <a:p>
            <a:pPr marL="446088" indent="-446088"/>
            <a:r>
              <a:rPr lang="ja-JP" altLang="en-US" sz="2800" dirty="0"/>
              <a:t>　　広域プログラム：</a:t>
            </a:r>
            <a:r>
              <a:rPr lang="en-US" altLang="ja-JP" sz="2800" dirty="0"/>
              <a:t>DMAT </a:t>
            </a:r>
            <a:r>
              <a:rPr lang="ja-JP" altLang="en-US" sz="2800" dirty="0"/>
              <a:t>事務局、国立保健医療科学院、</a:t>
            </a:r>
            <a:r>
              <a:rPr kumimoji="1" lang="ja-JP" altLang="en-US" sz="2800" dirty="0"/>
              <a:t>産業医科大学、労働者健康安全機構東日本、厚生労働省検疫所、</a:t>
            </a:r>
            <a:r>
              <a:rPr lang="ja-JP" altLang="en-US" sz="2800" dirty="0"/>
              <a:t>厚生労働省医系技官</a:t>
            </a:r>
            <a:endParaRPr kumimoji="1" lang="ja-JP" altLang="en-US" sz="2800" dirty="0"/>
          </a:p>
        </p:txBody>
      </p:sp>
      <p:pic>
        <p:nvPicPr>
          <p:cNvPr id="5" name="図 4"/>
          <p:cNvPicPr>
            <a:picLocks noChangeAspect="1"/>
          </p:cNvPicPr>
          <p:nvPr/>
        </p:nvPicPr>
        <p:blipFill>
          <a:blip r:embed="rId3"/>
          <a:stretch>
            <a:fillRect/>
          </a:stretch>
        </p:blipFill>
        <p:spPr>
          <a:xfrm>
            <a:off x="4616767" y="6420351"/>
            <a:ext cx="4309355" cy="265078"/>
          </a:xfrm>
          <a:prstGeom prst="rect">
            <a:avLst/>
          </a:prstGeom>
        </p:spPr>
      </p:pic>
    </p:spTree>
    <p:extLst>
      <p:ext uri="{BB962C8B-B14F-4D97-AF65-F5344CB8AC3E}">
        <p14:creationId xmlns:p14="http://schemas.microsoft.com/office/powerpoint/2010/main" val="39248063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b="1" dirty="0"/>
              <a:t>指導医、専門医、専攻医の登録状況について</a:t>
            </a:r>
            <a:r>
              <a:rPr lang="ja-JP" altLang="en-US" sz="2800" dirty="0"/>
              <a:t> </a:t>
            </a:r>
            <a:endParaRPr kumimoji="1" lang="ja-JP" altLang="en-US" sz="2800" dirty="0"/>
          </a:p>
        </p:txBody>
      </p:sp>
      <p:sp>
        <p:nvSpPr>
          <p:cNvPr id="3" name="コンテンツ プレースホルダー 2"/>
          <p:cNvSpPr>
            <a:spLocks noGrp="1"/>
          </p:cNvSpPr>
          <p:nvPr>
            <p:ph idx="1"/>
          </p:nvPr>
        </p:nvSpPr>
        <p:spPr>
          <a:xfrm>
            <a:off x="574129" y="1357344"/>
            <a:ext cx="8369846" cy="4971567"/>
          </a:xfrm>
        </p:spPr>
        <p:txBody>
          <a:bodyPr>
            <a:normAutofit/>
          </a:bodyPr>
          <a:lstStyle/>
          <a:p>
            <a:pPr>
              <a:lnSpc>
                <a:spcPct val="120000"/>
              </a:lnSpc>
            </a:pPr>
            <a:r>
              <a:rPr lang="en-US" altLang="zh-TW" dirty="0"/>
              <a:t>20</a:t>
            </a:r>
            <a:r>
              <a:rPr lang="en-US" altLang="ja-JP" dirty="0"/>
              <a:t>24</a:t>
            </a:r>
            <a:r>
              <a:rPr lang="zh-TW" altLang="en-US" dirty="0"/>
              <a:t>年</a:t>
            </a:r>
            <a:r>
              <a:rPr lang="en-US" altLang="ja-JP" dirty="0"/>
              <a:t>7</a:t>
            </a:r>
            <a:r>
              <a:rPr lang="ja-JP" altLang="en-US" dirty="0"/>
              <a:t>月現在の登録数</a:t>
            </a:r>
            <a:r>
              <a:rPr lang="en-US" altLang="ja-JP" dirty="0"/>
              <a:t>	3,499</a:t>
            </a:r>
            <a:r>
              <a:rPr lang="ja-JP" altLang="en-US" dirty="0"/>
              <a:t>名</a:t>
            </a:r>
            <a:endParaRPr lang="en-US" altLang="ja-JP" dirty="0"/>
          </a:p>
          <a:p>
            <a:pPr marL="0" indent="0">
              <a:lnSpc>
                <a:spcPct val="120000"/>
              </a:lnSpc>
              <a:buNone/>
            </a:pPr>
            <a:r>
              <a:rPr lang="ja-JP" altLang="en-US" sz="2800" dirty="0"/>
              <a:t>　　（指導医</a:t>
            </a:r>
            <a:r>
              <a:rPr lang="en-US" altLang="ja-JP" sz="2800" dirty="0"/>
              <a:t>2,554</a:t>
            </a:r>
            <a:r>
              <a:rPr lang="ja-JP" altLang="en-US" sz="2800" dirty="0"/>
              <a:t>名、専門医</a:t>
            </a:r>
            <a:r>
              <a:rPr lang="en-US" altLang="ja-JP" sz="2800" dirty="0"/>
              <a:t>450</a:t>
            </a:r>
            <a:r>
              <a:rPr lang="ja-JP" altLang="en-US" sz="2800" dirty="0"/>
              <a:t>名、専攻医</a:t>
            </a:r>
            <a:r>
              <a:rPr lang="en-US" altLang="ja-JP" sz="2800" dirty="0"/>
              <a:t>495</a:t>
            </a:r>
            <a:r>
              <a:rPr lang="ja-JP" altLang="en-US" sz="2800" dirty="0"/>
              <a:t>名）</a:t>
            </a:r>
            <a:endParaRPr lang="en-US" altLang="ja-JP" sz="2800" dirty="0"/>
          </a:p>
          <a:p>
            <a:pPr>
              <a:lnSpc>
                <a:spcPct val="120000"/>
              </a:lnSpc>
            </a:pPr>
            <a:endParaRPr lang="en-US" altLang="ja-JP" dirty="0"/>
          </a:p>
          <a:p>
            <a:pPr marL="1001712" lvl="2" indent="0">
              <a:lnSpc>
                <a:spcPct val="120000"/>
              </a:lnSpc>
              <a:buNone/>
            </a:pPr>
            <a:endParaRPr lang="en-US" altLang="ja-JP" dirty="0"/>
          </a:p>
          <a:p>
            <a:pPr lvl="2">
              <a:lnSpc>
                <a:spcPct val="120000"/>
              </a:lnSpc>
            </a:pPr>
            <a:endParaRPr lang="en-US" altLang="ja-JP" dirty="0">
              <a:solidFill>
                <a:srgbClr val="FF0000"/>
              </a:solidFill>
            </a:endParaRPr>
          </a:p>
        </p:txBody>
      </p:sp>
      <p:pic>
        <p:nvPicPr>
          <p:cNvPr id="9" name="図 8">
            <a:extLst>
              <a:ext uri="{FF2B5EF4-FFF2-40B4-BE49-F238E27FC236}">
                <a16:creationId xmlns:a16="http://schemas.microsoft.com/office/drawing/2014/main" id="{36EAC823-04D2-5625-15F5-FE2626F80FE3}"/>
              </a:ext>
            </a:extLst>
          </p:cNvPr>
          <p:cNvPicPr>
            <a:picLocks noChangeAspect="1"/>
          </p:cNvPicPr>
          <p:nvPr/>
        </p:nvPicPr>
        <p:blipFill>
          <a:blip r:embed="rId3"/>
          <a:stretch>
            <a:fillRect/>
          </a:stretch>
        </p:blipFill>
        <p:spPr>
          <a:xfrm>
            <a:off x="1173143" y="2677929"/>
            <a:ext cx="6349875" cy="3745907"/>
          </a:xfrm>
          <a:prstGeom prst="rect">
            <a:avLst/>
          </a:prstGeom>
        </p:spPr>
      </p:pic>
      <p:pic>
        <p:nvPicPr>
          <p:cNvPr id="5" name="図 4"/>
          <p:cNvPicPr>
            <a:picLocks noChangeAspect="1"/>
          </p:cNvPicPr>
          <p:nvPr/>
        </p:nvPicPr>
        <p:blipFill>
          <a:blip r:embed="rId4"/>
          <a:stretch>
            <a:fillRect/>
          </a:stretch>
        </p:blipFill>
        <p:spPr>
          <a:xfrm>
            <a:off x="4634620" y="6423836"/>
            <a:ext cx="4309355" cy="265078"/>
          </a:xfrm>
          <a:prstGeom prst="rect">
            <a:avLst/>
          </a:prstGeom>
        </p:spPr>
      </p:pic>
    </p:spTree>
    <p:extLst>
      <p:ext uri="{BB962C8B-B14F-4D97-AF65-F5344CB8AC3E}">
        <p14:creationId xmlns:p14="http://schemas.microsoft.com/office/powerpoint/2010/main" val="13546942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5282B71-FF25-AF90-7BDE-7389BDA8E0C1}"/>
              </a:ext>
            </a:extLst>
          </p:cNvPr>
          <p:cNvSpPr txBox="1"/>
          <p:nvPr/>
        </p:nvSpPr>
        <p:spPr>
          <a:xfrm>
            <a:off x="283265" y="1351509"/>
            <a:ext cx="8609772" cy="4093428"/>
          </a:xfrm>
          <a:prstGeom prst="rect">
            <a:avLst/>
          </a:prstGeom>
          <a:noFill/>
        </p:spPr>
        <p:txBody>
          <a:bodyPr wrap="square">
            <a:spAutoFit/>
          </a:bodyPr>
          <a:lstStyle/>
          <a:p>
            <a:pPr marL="202406" indent="-202406" algn="just"/>
            <a:r>
              <a:rPr lang="ja-JP" altLang="ja-JP" dirty="0"/>
              <a:t>・医師免許取得後 </a:t>
            </a:r>
            <a:r>
              <a:rPr lang="en-US" altLang="ja-JP" dirty="0"/>
              <a:t>5 </a:t>
            </a:r>
            <a:r>
              <a:rPr lang="ja-JP" altLang="ja-JP" dirty="0"/>
              <a:t>年以上経過していること</a:t>
            </a:r>
            <a:endParaRPr lang="en-US" altLang="ja-JP" dirty="0"/>
          </a:p>
          <a:p>
            <a:pPr marL="202406" indent="-202406" algn="just"/>
            <a:r>
              <a:rPr lang="ja-JP" altLang="ja-JP" dirty="0"/>
              <a:t>・臨床研修</a:t>
            </a:r>
            <a:r>
              <a:rPr lang="en-US" altLang="ja-JP" dirty="0"/>
              <a:t> 2 </a:t>
            </a:r>
            <a:r>
              <a:rPr lang="ja-JP" altLang="ja-JP" dirty="0"/>
              <a:t>年修了者（</a:t>
            </a:r>
            <a:r>
              <a:rPr lang="en-US" altLang="ja-JP" dirty="0"/>
              <a:t>2004 </a:t>
            </a:r>
            <a:r>
              <a:rPr lang="ja-JP" altLang="ja-JP" dirty="0"/>
              <a:t>年以降に医師国家試験を合格した者に限る）</a:t>
            </a:r>
            <a:endParaRPr lang="en-US" altLang="ja-JP" dirty="0"/>
          </a:p>
          <a:p>
            <a:pPr marL="202406" indent="-202406" algn="just"/>
            <a:r>
              <a:rPr lang="ja-JP" altLang="ja-JP" dirty="0"/>
              <a:t>・社会医学系活動経験</a:t>
            </a:r>
            <a:r>
              <a:rPr lang="en-US" altLang="ja-JP" dirty="0"/>
              <a:t> 3 </a:t>
            </a:r>
            <a:r>
              <a:rPr lang="ja-JP" altLang="ja-JP" dirty="0"/>
              <a:t>年以上（専攻医での専門研修期間を含む）</a:t>
            </a:r>
            <a:endParaRPr lang="en-US" altLang="ja-JP" dirty="0"/>
          </a:p>
          <a:p>
            <a:pPr marL="202406" indent="-202406" algn="just"/>
            <a:r>
              <a:rPr lang="ja-JP" altLang="en-US" dirty="0"/>
              <a:t>・専攻医の専門プログラム修了者</a:t>
            </a:r>
            <a:endParaRPr lang="en-US" altLang="ja-JP" dirty="0"/>
          </a:p>
          <a:p>
            <a:pPr marL="202406" algn="just"/>
            <a:r>
              <a:rPr lang="ja-JP" altLang="ja-JP" dirty="0"/>
              <a:t>①１つの主分野および２つの副分野における実践経験</a:t>
            </a:r>
            <a:endParaRPr lang="en-US" altLang="ja-JP" dirty="0"/>
          </a:p>
          <a:p>
            <a:pPr marL="406004" lvl="1" indent="-203597" algn="just"/>
            <a:r>
              <a:rPr lang="ja-JP" altLang="ja-JP" dirty="0"/>
              <a:t>②各論的課題全２２項目中経験した３項目以上の実践レポート、合計５件以上の作成</a:t>
            </a:r>
            <a:endParaRPr lang="en-US" altLang="ja-JP" dirty="0"/>
          </a:p>
          <a:p>
            <a:pPr marL="406004" lvl="1" indent="-203597" algn="just"/>
            <a:r>
              <a:rPr lang="ja-JP" altLang="ja-JP" dirty="0"/>
              <a:t>③基本プログラムの履修（</a:t>
            </a:r>
            <a:r>
              <a:rPr lang="en-US" altLang="ja-JP" dirty="0"/>
              <a:t>7</a:t>
            </a:r>
            <a:r>
              <a:rPr lang="ja-JP" altLang="ja-JP" dirty="0"/>
              <a:t>科目×７時間＝</a:t>
            </a:r>
            <a:r>
              <a:rPr lang="en-US" altLang="ja-JP" dirty="0"/>
              <a:t>49</a:t>
            </a:r>
            <a:r>
              <a:rPr lang="ja-JP" altLang="ja-JP" dirty="0"/>
              <a:t>時間）</a:t>
            </a:r>
            <a:endParaRPr lang="en-US" altLang="ja-JP" dirty="0"/>
          </a:p>
          <a:p>
            <a:pPr marL="406004" lvl="1" indent="-203597" algn="just"/>
            <a:r>
              <a:rPr lang="ja-JP" altLang="ja-JP" dirty="0"/>
              <a:t>④協会構成８学会の学術大会及び公衆衛生情報研究協議会研究会での発表（筆頭演者に限る）または協会構成８学会誌への論文発表（筆頭著者に限る）１件以上</a:t>
            </a:r>
            <a:endParaRPr lang="en-US" altLang="ja-JP" dirty="0"/>
          </a:p>
          <a:p>
            <a:pPr marL="406004" lvl="1" indent="-203597" algn="just"/>
            <a:r>
              <a:rPr lang="ja-JP" altLang="ja-JP" dirty="0"/>
              <a:t>⑤専攻医手帳への必要な研修記録とフィードバックの実施の記録</a:t>
            </a:r>
            <a:endParaRPr lang="en-US" altLang="ja-JP" dirty="0"/>
          </a:p>
          <a:p>
            <a:pPr marL="406004" lvl="1" indent="-203597" algn="just"/>
            <a:r>
              <a:rPr lang="ja-JP" altLang="ja-JP" dirty="0"/>
              <a:t>⑥担当指導医による専門研修の目標への到達の確認（指導医評価表）</a:t>
            </a:r>
          </a:p>
        </p:txBody>
      </p:sp>
      <p:sp>
        <p:nvSpPr>
          <p:cNvPr id="5" name="テキスト ボックス 4">
            <a:extLst>
              <a:ext uri="{FF2B5EF4-FFF2-40B4-BE49-F238E27FC236}">
                <a16:creationId xmlns:a16="http://schemas.microsoft.com/office/drawing/2014/main" id="{6293793B-764D-D313-3AC7-8CFE66DE95A1}"/>
              </a:ext>
            </a:extLst>
          </p:cNvPr>
          <p:cNvSpPr txBox="1"/>
          <p:nvPr/>
        </p:nvSpPr>
        <p:spPr>
          <a:xfrm>
            <a:off x="1319645" y="413008"/>
            <a:ext cx="5527964" cy="523220"/>
          </a:xfrm>
          <a:prstGeom prst="rect">
            <a:avLst/>
          </a:prstGeom>
          <a:noFill/>
        </p:spPr>
        <p:txBody>
          <a:bodyPr wrap="square">
            <a:spAutoFit/>
          </a:bodyPr>
          <a:lstStyle/>
          <a:p>
            <a:r>
              <a:rPr lang="ja-JP" altLang="ja-JP" sz="2800" dirty="0">
                <a:solidFill>
                  <a:srgbClr val="0000FF"/>
                </a:solidFill>
              </a:rPr>
              <a:t>専門医受験資格</a:t>
            </a:r>
            <a:r>
              <a:rPr lang="en-US" altLang="ja-JP" sz="2800" dirty="0">
                <a:solidFill>
                  <a:srgbClr val="0000FF"/>
                </a:solidFill>
              </a:rPr>
              <a:t>A</a:t>
            </a:r>
            <a:r>
              <a:rPr lang="ja-JP" altLang="en-US" sz="2800" dirty="0">
                <a:solidFill>
                  <a:srgbClr val="0000FF"/>
                </a:solidFill>
              </a:rPr>
              <a:t>　（</a:t>
            </a:r>
            <a:r>
              <a:rPr lang="en-US" altLang="ja-JP" sz="2800" dirty="0">
                <a:solidFill>
                  <a:srgbClr val="0000FF"/>
                </a:solidFill>
              </a:rPr>
              <a:t>2019</a:t>
            </a:r>
            <a:r>
              <a:rPr lang="ja-JP" altLang="en-US" sz="2800" dirty="0">
                <a:solidFill>
                  <a:srgbClr val="0000FF"/>
                </a:solidFill>
              </a:rPr>
              <a:t>年～）</a:t>
            </a:r>
          </a:p>
        </p:txBody>
      </p:sp>
    </p:spTree>
    <p:extLst>
      <p:ext uri="{BB962C8B-B14F-4D97-AF65-F5344CB8AC3E}">
        <p14:creationId xmlns:p14="http://schemas.microsoft.com/office/powerpoint/2010/main" val="33829656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9DB7EB4-3FBC-7F20-8215-CAE86A6D99B6}"/>
              </a:ext>
            </a:extLst>
          </p:cNvPr>
          <p:cNvSpPr txBox="1"/>
          <p:nvPr/>
        </p:nvSpPr>
        <p:spPr>
          <a:xfrm>
            <a:off x="190086" y="1134249"/>
            <a:ext cx="8763828" cy="4708981"/>
          </a:xfrm>
          <a:prstGeom prst="rect">
            <a:avLst/>
          </a:prstGeom>
          <a:noFill/>
        </p:spPr>
        <p:txBody>
          <a:bodyPr wrap="square">
            <a:spAutoFit/>
          </a:bodyPr>
          <a:lstStyle/>
          <a:p>
            <a:pPr marL="413147" indent="-342900" algn="just">
              <a:buFont typeface="+mj-lt"/>
              <a:buAutoNum type="arabicPeriod"/>
            </a:pPr>
            <a:r>
              <a:rPr lang="ja-JP" altLang="ja-JP" dirty="0"/>
              <a:t>医師免許取得後 </a:t>
            </a:r>
            <a:r>
              <a:rPr lang="en-US" altLang="ja-JP" dirty="0"/>
              <a:t>10 </a:t>
            </a:r>
            <a:r>
              <a:rPr lang="ja-JP" altLang="ja-JP" dirty="0"/>
              <a:t>年以上経過していること</a:t>
            </a:r>
          </a:p>
          <a:p>
            <a:pPr marL="413147" indent="-342900" algn="just">
              <a:buFont typeface="+mj-lt"/>
              <a:buAutoNum type="arabicPeriod"/>
            </a:pPr>
            <a:r>
              <a:rPr lang="ja-JP" altLang="ja-JP" dirty="0"/>
              <a:t>臨床研修</a:t>
            </a:r>
            <a:r>
              <a:rPr lang="en-US" altLang="ja-JP" dirty="0"/>
              <a:t> 2 </a:t>
            </a:r>
            <a:r>
              <a:rPr lang="ja-JP" altLang="ja-JP" dirty="0"/>
              <a:t>年修了者（</a:t>
            </a:r>
            <a:r>
              <a:rPr lang="en-US" altLang="ja-JP" dirty="0"/>
              <a:t>2004 </a:t>
            </a:r>
            <a:r>
              <a:rPr lang="ja-JP" altLang="ja-JP" dirty="0"/>
              <a:t>年以降に医師国家試験を合格した者に限る）</a:t>
            </a:r>
            <a:endParaRPr lang="en-US" altLang="ja-JP" dirty="0"/>
          </a:p>
          <a:p>
            <a:pPr marL="413147" indent="-342900" algn="just">
              <a:buFont typeface="+mj-lt"/>
              <a:buAutoNum type="arabicPeriod"/>
            </a:pPr>
            <a:r>
              <a:rPr lang="ja-JP" altLang="ja-JP" dirty="0"/>
              <a:t>社会医学系専門医協会構成学会・団体の会員・所属歴が</a:t>
            </a:r>
            <a:r>
              <a:rPr lang="ja-JP" altLang="en-US" dirty="0"/>
              <a:t>３</a:t>
            </a:r>
            <a:r>
              <a:rPr lang="ja-JP" altLang="ja-JP" dirty="0"/>
              <a:t>年以上</a:t>
            </a:r>
            <a:r>
              <a:rPr lang="ja-JP" altLang="en-US" dirty="0"/>
              <a:t>であること</a:t>
            </a:r>
            <a:endParaRPr lang="en-US" altLang="ja-JP" dirty="0"/>
          </a:p>
          <a:p>
            <a:pPr marL="413147" indent="-342900" algn="just">
              <a:buFont typeface="+mj-lt"/>
              <a:buAutoNum type="arabicPeriod"/>
            </a:pPr>
            <a:r>
              <a:rPr lang="ja-JP" altLang="ja-JP" dirty="0"/>
              <a:t>基本プログラム（</a:t>
            </a:r>
            <a:r>
              <a:rPr lang="en-US" altLang="ja-JP" dirty="0"/>
              <a:t>7</a:t>
            </a:r>
            <a:r>
              <a:rPr lang="ja-JP" altLang="ja-JP" dirty="0"/>
              <a:t>科目×７時間＝</a:t>
            </a:r>
            <a:r>
              <a:rPr lang="en-US" altLang="ja-JP" dirty="0"/>
              <a:t>49</a:t>
            </a:r>
            <a:r>
              <a:rPr lang="ja-JP" altLang="ja-JP" dirty="0"/>
              <a:t>時間）</a:t>
            </a:r>
            <a:r>
              <a:rPr lang="ja-JP" altLang="en-US" dirty="0"/>
              <a:t>を履修していること</a:t>
            </a:r>
            <a:endParaRPr lang="en-US" altLang="ja-JP" dirty="0"/>
          </a:p>
          <a:p>
            <a:pPr marL="413147" indent="-342900" algn="just">
              <a:buFont typeface="+mj-lt"/>
              <a:buAutoNum type="arabicPeriod"/>
            </a:pPr>
            <a:r>
              <a:rPr lang="ja-JP" altLang="en-US" dirty="0"/>
              <a:t>臨床系の専門医、指導医又は認定医を有していること</a:t>
            </a:r>
            <a:endParaRPr lang="en-US" altLang="ja-JP" dirty="0"/>
          </a:p>
          <a:p>
            <a:pPr marL="413147" indent="-342900" algn="just">
              <a:buFont typeface="+mj-lt"/>
              <a:buAutoNum type="arabicPeriod"/>
            </a:pPr>
            <a:r>
              <a:rPr lang="ja-JP" altLang="ja-JP" dirty="0"/>
              <a:t>協会構成８学会の学術大会及び公衆衛生情報研究協議会研究会での発表（筆頭演者に限る）または協会構成８学会誌への論文発表（筆頭著者に限る）</a:t>
            </a:r>
            <a:r>
              <a:rPr lang="ja-JP" altLang="en-US" dirty="0"/>
              <a:t>が</a:t>
            </a:r>
            <a:r>
              <a:rPr lang="ja-JP" altLang="ja-JP" dirty="0"/>
              <a:t>１件以上</a:t>
            </a:r>
            <a:r>
              <a:rPr lang="ja-JP" altLang="en-US" dirty="0"/>
              <a:t>あること。</a:t>
            </a:r>
            <a:endParaRPr lang="en-US" altLang="ja-JP" dirty="0"/>
          </a:p>
          <a:p>
            <a:pPr marL="413147" indent="-342900" algn="just">
              <a:buFont typeface="+mj-lt"/>
              <a:buAutoNum type="arabicPeriod"/>
            </a:pPr>
            <a:r>
              <a:rPr lang="ja-JP" altLang="en-US" dirty="0"/>
              <a:t>以下の</a:t>
            </a:r>
            <a:r>
              <a:rPr lang="en-US" altLang="ja-JP" dirty="0"/>
              <a:t>(a)</a:t>
            </a:r>
            <a:r>
              <a:rPr lang="ja-JP" altLang="en-US" dirty="0"/>
              <a:t>から</a:t>
            </a:r>
            <a:r>
              <a:rPr lang="en-US" altLang="ja-JP" dirty="0"/>
              <a:t>(c)</a:t>
            </a:r>
            <a:r>
              <a:rPr lang="ja-JP" altLang="en-US" dirty="0"/>
              <a:t>の全てを含む</a:t>
            </a:r>
            <a:r>
              <a:rPr lang="ja-JP" altLang="ja-JP" dirty="0"/>
              <a:t>社会医学系活動の</a:t>
            </a:r>
            <a:r>
              <a:rPr lang="ja-JP" altLang="en-US" dirty="0"/>
              <a:t>経験</a:t>
            </a:r>
            <a:r>
              <a:rPr lang="ja-JP" altLang="ja-JP" dirty="0"/>
              <a:t>が</a:t>
            </a:r>
            <a:r>
              <a:rPr lang="ja-JP" altLang="en-US" dirty="0"/>
              <a:t>、常勤換算で</a:t>
            </a:r>
            <a:r>
              <a:rPr lang="ja-JP" altLang="ja-JP" dirty="0"/>
              <a:t>通算</a:t>
            </a:r>
            <a:r>
              <a:rPr lang="en-US" altLang="ja-JP" dirty="0"/>
              <a:t> 5 </a:t>
            </a:r>
            <a:r>
              <a:rPr lang="ja-JP" altLang="ja-JP" dirty="0"/>
              <a:t>年以上</a:t>
            </a:r>
            <a:r>
              <a:rPr lang="ja-JP" altLang="en-US" dirty="0"/>
              <a:t>あること。</a:t>
            </a:r>
          </a:p>
          <a:p>
            <a:pPr marL="201216"/>
            <a:r>
              <a:rPr lang="en-US" altLang="ja-JP" dirty="0"/>
              <a:t>(a)</a:t>
            </a:r>
            <a:r>
              <a:rPr lang="ja-JP" altLang="ja-JP" dirty="0"/>
              <a:t>行政・地域</a:t>
            </a:r>
            <a:r>
              <a:rPr lang="ja-JP" altLang="en-US" dirty="0"/>
              <a:t>分野または</a:t>
            </a:r>
            <a:r>
              <a:rPr lang="ja-JP" altLang="ja-JP" dirty="0"/>
              <a:t>産業・環境</a:t>
            </a:r>
            <a:r>
              <a:rPr lang="ja-JP" altLang="en-US" dirty="0"/>
              <a:t>分野でパートタイムの業務を経験している</a:t>
            </a:r>
          </a:p>
          <a:p>
            <a:pPr marL="201216"/>
            <a:r>
              <a:rPr lang="en-US" altLang="ja-JP" dirty="0"/>
              <a:t>(b)</a:t>
            </a:r>
            <a:r>
              <a:rPr lang="ja-JP" altLang="ja-JP" dirty="0"/>
              <a:t>行政・地域</a:t>
            </a:r>
            <a:r>
              <a:rPr lang="ja-JP" altLang="en-US" dirty="0"/>
              <a:t>分野または</a:t>
            </a:r>
            <a:r>
              <a:rPr lang="ja-JP" altLang="ja-JP" dirty="0"/>
              <a:t>産業・環境</a:t>
            </a:r>
            <a:r>
              <a:rPr lang="ja-JP" altLang="en-US" dirty="0"/>
              <a:t>分野の学術集会への参加経験がある</a:t>
            </a:r>
          </a:p>
          <a:p>
            <a:pPr marL="201216"/>
            <a:r>
              <a:rPr lang="en-US" altLang="ja-JP" dirty="0"/>
              <a:t>(c)</a:t>
            </a:r>
            <a:r>
              <a:rPr lang="ja-JP" altLang="ja-JP" dirty="0"/>
              <a:t>行政・地域</a:t>
            </a:r>
            <a:r>
              <a:rPr lang="ja-JP" altLang="en-US" dirty="0"/>
              <a:t>分野または</a:t>
            </a:r>
            <a:r>
              <a:rPr lang="ja-JP" altLang="ja-JP" dirty="0"/>
              <a:t>産業・環境</a:t>
            </a:r>
            <a:r>
              <a:rPr lang="ja-JP" altLang="en-US" dirty="0"/>
              <a:t>分野の委員会への参加経験がある</a:t>
            </a:r>
          </a:p>
          <a:p>
            <a:pPr marL="413147" indent="-342900" algn="just">
              <a:buFont typeface="+mj-lt"/>
              <a:buAutoNum type="arabicPeriod" startAt="8"/>
            </a:pPr>
            <a:r>
              <a:rPr lang="ja-JP" altLang="en-US" dirty="0"/>
              <a:t>実践レポートを</a:t>
            </a:r>
            <a:r>
              <a:rPr lang="ja-JP" altLang="ja-JP" dirty="0"/>
              <a:t>医療分野</a:t>
            </a:r>
            <a:r>
              <a:rPr lang="ja-JP" altLang="en-US" dirty="0"/>
              <a:t>５件、</a:t>
            </a:r>
            <a:r>
              <a:rPr lang="ja-JP" altLang="ja-JP" dirty="0"/>
              <a:t>行政・地域</a:t>
            </a:r>
            <a:r>
              <a:rPr lang="ja-JP" altLang="en-US" dirty="0"/>
              <a:t>分野５件</a:t>
            </a:r>
            <a:r>
              <a:rPr lang="ja-JP" altLang="ja-JP" dirty="0"/>
              <a:t>、産業・環境分野</a:t>
            </a:r>
            <a:r>
              <a:rPr lang="ja-JP" altLang="en-US" dirty="0"/>
              <a:t>５件</a:t>
            </a:r>
            <a:r>
              <a:rPr lang="ja-JP" altLang="ja-JP" dirty="0"/>
              <a:t>の計１５</a:t>
            </a:r>
            <a:r>
              <a:rPr lang="ja-JP" altLang="en-US" dirty="0"/>
              <a:t>件以上を作成し、社会医学系専門医・指導医のチェックを受けていること</a:t>
            </a:r>
            <a:endParaRPr lang="en-US" altLang="ja-JP" dirty="0"/>
          </a:p>
        </p:txBody>
      </p:sp>
      <p:sp>
        <p:nvSpPr>
          <p:cNvPr id="5" name="テキスト ボックス 4">
            <a:extLst>
              <a:ext uri="{FF2B5EF4-FFF2-40B4-BE49-F238E27FC236}">
                <a16:creationId xmlns:a16="http://schemas.microsoft.com/office/drawing/2014/main" id="{7C797A28-C7AB-79A7-DF98-EBA22604CC0D}"/>
              </a:ext>
            </a:extLst>
          </p:cNvPr>
          <p:cNvSpPr txBox="1"/>
          <p:nvPr/>
        </p:nvSpPr>
        <p:spPr>
          <a:xfrm>
            <a:off x="1371599" y="399217"/>
            <a:ext cx="5299363" cy="523220"/>
          </a:xfrm>
          <a:prstGeom prst="rect">
            <a:avLst/>
          </a:prstGeom>
          <a:noFill/>
        </p:spPr>
        <p:txBody>
          <a:bodyPr wrap="square">
            <a:spAutoFit/>
          </a:bodyPr>
          <a:lstStyle/>
          <a:p>
            <a:r>
              <a:rPr lang="ja-JP" altLang="ja-JP" sz="2800" dirty="0">
                <a:solidFill>
                  <a:srgbClr val="0000FF"/>
                </a:solidFill>
              </a:rPr>
              <a:t>専門医受験資格</a:t>
            </a:r>
            <a:r>
              <a:rPr lang="en-US" altLang="ja-JP" sz="2800" dirty="0">
                <a:solidFill>
                  <a:srgbClr val="0000FF"/>
                </a:solidFill>
              </a:rPr>
              <a:t>B</a:t>
            </a:r>
            <a:r>
              <a:rPr lang="ja-JP" altLang="en-US" sz="2800" dirty="0">
                <a:solidFill>
                  <a:srgbClr val="0000FF"/>
                </a:solidFill>
              </a:rPr>
              <a:t>（</a:t>
            </a:r>
            <a:r>
              <a:rPr lang="en-US" altLang="ja-JP" sz="2800" dirty="0">
                <a:solidFill>
                  <a:srgbClr val="0000FF"/>
                </a:solidFill>
              </a:rPr>
              <a:t>2024</a:t>
            </a:r>
            <a:r>
              <a:rPr lang="ja-JP" altLang="en-US" sz="2800" dirty="0">
                <a:solidFill>
                  <a:srgbClr val="0000FF"/>
                </a:solidFill>
              </a:rPr>
              <a:t>年～）</a:t>
            </a:r>
          </a:p>
        </p:txBody>
      </p:sp>
    </p:spTree>
    <p:extLst>
      <p:ext uri="{BB962C8B-B14F-4D97-AF65-F5344CB8AC3E}">
        <p14:creationId xmlns:p14="http://schemas.microsoft.com/office/powerpoint/2010/main" val="30016202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9029D51-26F2-50C8-C896-6D1006D5B486}"/>
              </a:ext>
            </a:extLst>
          </p:cNvPr>
          <p:cNvSpPr txBox="1"/>
          <p:nvPr/>
        </p:nvSpPr>
        <p:spPr>
          <a:xfrm>
            <a:off x="0" y="0"/>
            <a:ext cx="9144000" cy="369332"/>
          </a:xfrm>
          <a:prstGeom prst="rect">
            <a:avLst/>
          </a:prstGeom>
          <a:solidFill>
            <a:srgbClr val="FFC000"/>
          </a:solidFill>
        </p:spPr>
        <p:txBody>
          <a:bodyPr wrap="square" rtlCol="0">
            <a:spAutoFit/>
          </a:bodyPr>
          <a:lstStyle/>
          <a:p>
            <a:pPr algn="ctr"/>
            <a:r>
              <a:rPr lang="ja-JP" altLang="en-US" sz="1800" b="1" dirty="0">
                <a:solidFill>
                  <a:srgbClr val="222222"/>
                </a:solidFill>
                <a:latin typeface="Google Sans"/>
              </a:rPr>
              <a:t>過去の専門医認定試験の結果</a:t>
            </a:r>
            <a:endParaRPr lang="ja-JP" altLang="en-US" sz="1800" b="1" dirty="0">
              <a:solidFill>
                <a:srgbClr val="000000"/>
              </a:solidFill>
              <a:latin typeface="游ゴシック" panose="020B0400000000000000" pitchFamily="50" charset="-128"/>
              <a:ea typeface="游ゴシック" panose="020B0400000000000000" pitchFamily="50" charset="-128"/>
            </a:endParaRPr>
          </a:p>
        </p:txBody>
      </p:sp>
      <p:graphicFrame>
        <p:nvGraphicFramePr>
          <p:cNvPr id="2" name="表 1">
            <a:extLst>
              <a:ext uri="{FF2B5EF4-FFF2-40B4-BE49-F238E27FC236}">
                <a16:creationId xmlns:a16="http://schemas.microsoft.com/office/drawing/2014/main" id="{122ABA36-104F-E119-8A57-81083B43383B}"/>
              </a:ext>
            </a:extLst>
          </p:cNvPr>
          <p:cNvGraphicFramePr>
            <a:graphicFrameLocks noGrp="1"/>
          </p:cNvGraphicFramePr>
          <p:nvPr>
            <p:extLst>
              <p:ext uri="{D42A27DB-BD31-4B8C-83A1-F6EECF244321}">
                <p14:modId xmlns:p14="http://schemas.microsoft.com/office/powerpoint/2010/main" val="2809647319"/>
              </p:ext>
            </p:extLst>
          </p:nvPr>
        </p:nvGraphicFramePr>
        <p:xfrm>
          <a:off x="-1" y="369332"/>
          <a:ext cx="9144000" cy="1854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235164355"/>
                    </a:ext>
                  </a:extLst>
                </a:gridCol>
                <a:gridCol w="1524000">
                  <a:extLst>
                    <a:ext uri="{9D8B030D-6E8A-4147-A177-3AD203B41FA5}">
                      <a16:colId xmlns:a16="http://schemas.microsoft.com/office/drawing/2014/main" val="1469462940"/>
                    </a:ext>
                  </a:extLst>
                </a:gridCol>
                <a:gridCol w="1524000">
                  <a:extLst>
                    <a:ext uri="{9D8B030D-6E8A-4147-A177-3AD203B41FA5}">
                      <a16:colId xmlns:a16="http://schemas.microsoft.com/office/drawing/2014/main" val="3370502007"/>
                    </a:ext>
                  </a:extLst>
                </a:gridCol>
                <a:gridCol w="1524000">
                  <a:extLst>
                    <a:ext uri="{9D8B030D-6E8A-4147-A177-3AD203B41FA5}">
                      <a16:colId xmlns:a16="http://schemas.microsoft.com/office/drawing/2014/main" val="150318974"/>
                    </a:ext>
                  </a:extLst>
                </a:gridCol>
                <a:gridCol w="1524000">
                  <a:extLst>
                    <a:ext uri="{9D8B030D-6E8A-4147-A177-3AD203B41FA5}">
                      <a16:colId xmlns:a16="http://schemas.microsoft.com/office/drawing/2014/main" val="4069659049"/>
                    </a:ext>
                  </a:extLst>
                </a:gridCol>
                <a:gridCol w="1524000">
                  <a:extLst>
                    <a:ext uri="{9D8B030D-6E8A-4147-A177-3AD203B41FA5}">
                      <a16:colId xmlns:a16="http://schemas.microsoft.com/office/drawing/2014/main" val="29481558"/>
                    </a:ext>
                  </a:extLst>
                </a:gridCol>
              </a:tblGrid>
              <a:tr h="370840">
                <a:tc>
                  <a:txBody>
                    <a:bodyPr/>
                    <a:lstStyle/>
                    <a:p>
                      <a:endParaRPr kumimoji="1" lang="ja-JP" altLang="en-US"/>
                    </a:p>
                  </a:txBody>
                  <a:tcPr/>
                </a:tc>
                <a:tc>
                  <a:txBody>
                    <a:bodyPr/>
                    <a:lstStyle/>
                    <a:p>
                      <a:pPr algn="ctr"/>
                      <a:r>
                        <a:rPr kumimoji="1" lang="en-US" altLang="ja-JP" dirty="0"/>
                        <a:t>2019</a:t>
                      </a:r>
                      <a:r>
                        <a:rPr kumimoji="1" lang="ja-JP" altLang="en-US" dirty="0"/>
                        <a:t>年</a:t>
                      </a:r>
                    </a:p>
                  </a:txBody>
                  <a:tcPr/>
                </a:tc>
                <a:tc>
                  <a:txBody>
                    <a:bodyPr/>
                    <a:lstStyle/>
                    <a:p>
                      <a:pPr algn="ctr"/>
                      <a:r>
                        <a:rPr kumimoji="1" lang="en-US" altLang="ja-JP" dirty="0"/>
                        <a:t>2020</a:t>
                      </a:r>
                      <a:r>
                        <a:rPr kumimoji="1" lang="ja-JP" altLang="en-US" dirty="0"/>
                        <a:t>年</a:t>
                      </a:r>
                    </a:p>
                  </a:txBody>
                  <a:tcPr/>
                </a:tc>
                <a:tc>
                  <a:txBody>
                    <a:bodyPr/>
                    <a:lstStyle/>
                    <a:p>
                      <a:pPr algn="ctr"/>
                      <a:r>
                        <a:rPr kumimoji="1" lang="en-US" altLang="ja-JP" dirty="0"/>
                        <a:t>2021</a:t>
                      </a:r>
                      <a:r>
                        <a:rPr kumimoji="1" lang="ja-JP" altLang="en-US" dirty="0"/>
                        <a:t>年</a:t>
                      </a:r>
                    </a:p>
                  </a:txBody>
                  <a:tcPr/>
                </a:tc>
                <a:tc>
                  <a:txBody>
                    <a:bodyPr/>
                    <a:lstStyle/>
                    <a:p>
                      <a:pPr algn="ctr"/>
                      <a:r>
                        <a:rPr kumimoji="1" lang="en-US" altLang="ja-JP" dirty="0"/>
                        <a:t>2022</a:t>
                      </a:r>
                      <a:r>
                        <a:rPr kumimoji="1" lang="ja-JP" altLang="en-US" dirty="0"/>
                        <a:t>年</a:t>
                      </a:r>
                    </a:p>
                  </a:txBody>
                  <a:tcPr/>
                </a:tc>
                <a:tc>
                  <a:txBody>
                    <a:bodyPr/>
                    <a:lstStyle/>
                    <a:p>
                      <a:pPr algn="ctr"/>
                      <a:r>
                        <a:rPr kumimoji="1" lang="en-US" altLang="ja-JP" dirty="0"/>
                        <a:t>2023</a:t>
                      </a:r>
                      <a:r>
                        <a:rPr kumimoji="1" lang="ja-JP" altLang="en-US" dirty="0"/>
                        <a:t>年</a:t>
                      </a:r>
                    </a:p>
                  </a:txBody>
                  <a:tcPr/>
                </a:tc>
                <a:extLst>
                  <a:ext uri="{0D108BD9-81ED-4DB2-BD59-A6C34878D82A}">
                    <a16:rowId xmlns:a16="http://schemas.microsoft.com/office/drawing/2014/main" val="3648362027"/>
                  </a:ext>
                </a:extLst>
              </a:tr>
              <a:tr h="370840">
                <a:tc>
                  <a:txBody>
                    <a:bodyPr/>
                    <a:lstStyle/>
                    <a:p>
                      <a:r>
                        <a:rPr kumimoji="1" lang="ja-JP" altLang="en-US" dirty="0"/>
                        <a:t>方法</a:t>
                      </a:r>
                    </a:p>
                  </a:txBody>
                  <a:tcPr/>
                </a:tc>
                <a:tc>
                  <a:txBody>
                    <a:bodyPr/>
                    <a:lstStyle/>
                    <a:p>
                      <a:pPr algn="ctr"/>
                      <a:r>
                        <a:rPr kumimoji="1" lang="ja-JP" altLang="en-US" dirty="0"/>
                        <a:t>対面</a:t>
                      </a:r>
                    </a:p>
                  </a:txBody>
                  <a:tcPr/>
                </a:tc>
                <a:tc>
                  <a:txBody>
                    <a:bodyPr/>
                    <a:lstStyle/>
                    <a:p>
                      <a:pPr algn="ctr"/>
                      <a:r>
                        <a:rPr kumimoji="1" lang="en-US" altLang="ja-JP" dirty="0"/>
                        <a:t>WEB</a:t>
                      </a:r>
                      <a:endParaRPr kumimoji="1" lang="ja-JP" altLang="en-US" dirty="0"/>
                    </a:p>
                  </a:txBody>
                  <a:tcPr/>
                </a:tc>
                <a:tc>
                  <a:txBody>
                    <a:bodyPr/>
                    <a:lstStyle/>
                    <a:p>
                      <a:pPr algn="ctr"/>
                      <a:r>
                        <a:rPr kumimoji="1" lang="en-US" altLang="ja-JP" dirty="0"/>
                        <a:t>WEB</a:t>
                      </a:r>
                      <a:endParaRPr kumimoji="1" lang="ja-JP" altLang="en-US" dirty="0"/>
                    </a:p>
                  </a:txBody>
                  <a:tcPr/>
                </a:tc>
                <a:tc>
                  <a:txBody>
                    <a:bodyPr/>
                    <a:lstStyle/>
                    <a:p>
                      <a:pPr algn="ctr"/>
                      <a:r>
                        <a:rPr kumimoji="1" lang="en-US" altLang="ja-JP" dirty="0"/>
                        <a:t>WEB</a:t>
                      </a:r>
                      <a:endParaRPr kumimoji="1" lang="ja-JP" altLang="en-US" dirty="0"/>
                    </a:p>
                  </a:txBody>
                  <a:tcPr/>
                </a:tc>
                <a:tc>
                  <a:txBody>
                    <a:bodyPr/>
                    <a:lstStyle/>
                    <a:p>
                      <a:pPr algn="ctr"/>
                      <a:r>
                        <a:rPr kumimoji="1" lang="en-US" altLang="ja-JP" dirty="0"/>
                        <a:t>WEB</a:t>
                      </a:r>
                      <a:endParaRPr kumimoji="1" lang="ja-JP" altLang="en-US" dirty="0"/>
                    </a:p>
                  </a:txBody>
                  <a:tcPr/>
                </a:tc>
                <a:extLst>
                  <a:ext uri="{0D108BD9-81ED-4DB2-BD59-A6C34878D82A}">
                    <a16:rowId xmlns:a16="http://schemas.microsoft.com/office/drawing/2014/main" val="459498452"/>
                  </a:ext>
                </a:extLst>
              </a:tr>
              <a:tr h="370840">
                <a:tc>
                  <a:txBody>
                    <a:bodyPr/>
                    <a:lstStyle/>
                    <a:p>
                      <a:r>
                        <a:rPr kumimoji="1" lang="ja-JP" altLang="en-US" dirty="0"/>
                        <a:t>受験者数</a:t>
                      </a:r>
                    </a:p>
                  </a:txBody>
                  <a:tcPr/>
                </a:tc>
                <a:tc>
                  <a:txBody>
                    <a:bodyPr/>
                    <a:lstStyle/>
                    <a:p>
                      <a:pPr algn="ctr"/>
                      <a:r>
                        <a:rPr kumimoji="1" lang="en-US" altLang="ja-JP" dirty="0"/>
                        <a:t>25</a:t>
                      </a:r>
                      <a:endParaRPr kumimoji="1" lang="ja-JP" altLang="en-US" dirty="0"/>
                    </a:p>
                  </a:txBody>
                  <a:tcPr/>
                </a:tc>
                <a:tc>
                  <a:txBody>
                    <a:bodyPr/>
                    <a:lstStyle/>
                    <a:p>
                      <a:pPr algn="ctr"/>
                      <a:r>
                        <a:rPr kumimoji="1" lang="en-US" altLang="ja-JP" dirty="0"/>
                        <a:t>69</a:t>
                      </a:r>
                      <a:endParaRPr kumimoji="1" lang="ja-JP" altLang="en-US" dirty="0"/>
                    </a:p>
                  </a:txBody>
                  <a:tcPr/>
                </a:tc>
                <a:tc>
                  <a:txBody>
                    <a:bodyPr/>
                    <a:lstStyle/>
                    <a:p>
                      <a:pPr algn="ctr"/>
                      <a:r>
                        <a:rPr kumimoji="1" lang="en-US" altLang="ja-JP" dirty="0"/>
                        <a:t>45</a:t>
                      </a:r>
                      <a:endParaRPr kumimoji="1" lang="ja-JP" altLang="en-US" dirty="0"/>
                    </a:p>
                  </a:txBody>
                  <a:tcPr/>
                </a:tc>
                <a:tc>
                  <a:txBody>
                    <a:bodyPr/>
                    <a:lstStyle/>
                    <a:p>
                      <a:pPr algn="ctr"/>
                      <a:r>
                        <a:rPr kumimoji="1" lang="en-US" altLang="ja-JP" dirty="0"/>
                        <a:t>58</a:t>
                      </a:r>
                      <a:endParaRPr kumimoji="1" lang="ja-JP" altLang="en-US" dirty="0"/>
                    </a:p>
                  </a:txBody>
                  <a:tcPr/>
                </a:tc>
                <a:tc>
                  <a:txBody>
                    <a:bodyPr/>
                    <a:lstStyle/>
                    <a:p>
                      <a:pPr algn="ctr"/>
                      <a:r>
                        <a:rPr kumimoji="1" lang="en-US" altLang="ja-JP" dirty="0"/>
                        <a:t>86</a:t>
                      </a:r>
                      <a:endParaRPr kumimoji="1" lang="ja-JP" altLang="en-US" dirty="0"/>
                    </a:p>
                  </a:txBody>
                  <a:tcPr/>
                </a:tc>
                <a:extLst>
                  <a:ext uri="{0D108BD9-81ED-4DB2-BD59-A6C34878D82A}">
                    <a16:rowId xmlns:a16="http://schemas.microsoft.com/office/drawing/2014/main" val="1366842243"/>
                  </a:ext>
                </a:extLst>
              </a:tr>
              <a:tr h="370840">
                <a:tc>
                  <a:txBody>
                    <a:bodyPr/>
                    <a:lstStyle/>
                    <a:p>
                      <a:r>
                        <a:rPr kumimoji="1" lang="ja-JP" altLang="en-US" dirty="0"/>
                        <a:t>合格者数</a:t>
                      </a:r>
                    </a:p>
                  </a:txBody>
                  <a:tcPr/>
                </a:tc>
                <a:tc>
                  <a:txBody>
                    <a:bodyPr/>
                    <a:lstStyle/>
                    <a:p>
                      <a:pPr algn="ctr"/>
                      <a:r>
                        <a:rPr kumimoji="1" lang="en-US" altLang="ja-JP" dirty="0"/>
                        <a:t>25</a:t>
                      </a:r>
                      <a:endParaRPr kumimoji="1" lang="ja-JP" altLang="en-US" dirty="0"/>
                    </a:p>
                  </a:txBody>
                  <a:tcPr/>
                </a:tc>
                <a:tc>
                  <a:txBody>
                    <a:bodyPr/>
                    <a:lstStyle/>
                    <a:p>
                      <a:pPr algn="ctr"/>
                      <a:r>
                        <a:rPr kumimoji="1" lang="en-US" altLang="ja-JP" dirty="0"/>
                        <a:t>67</a:t>
                      </a:r>
                      <a:endParaRPr kumimoji="1" lang="ja-JP" altLang="en-US" dirty="0"/>
                    </a:p>
                  </a:txBody>
                  <a:tcPr/>
                </a:tc>
                <a:tc>
                  <a:txBody>
                    <a:bodyPr/>
                    <a:lstStyle/>
                    <a:p>
                      <a:pPr algn="ctr"/>
                      <a:r>
                        <a:rPr kumimoji="1" lang="en-US" altLang="ja-JP" dirty="0"/>
                        <a:t>43</a:t>
                      </a:r>
                      <a:endParaRPr kumimoji="1" lang="ja-JP" altLang="en-US" dirty="0"/>
                    </a:p>
                  </a:txBody>
                  <a:tcPr/>
                </a:tc>
                <a:tc>
                  <a:txBody>
                    <a:bodyPr/>
                    <a:lstStyle/>
                    <a:p>
                      <a:pPr algn="ctr"/>
                      <a:r>
                        <a:rPr kumimoji="1" lang="en-US" altLang="ja-JP" dirty="0"/>
                        <a:t>57</a:t>
                      </a:r>
                      <a:endParaRPr kumimoji="1" lang="ja-JP" altLang="en-US" dirty="0"/>
                    </a:p>
                  </a:txBody>
                  <a:tcPr/>
                </a:tc>
                <a:tc>
                  <a:txBody>
                    <a:bodyPr/>
                    <a:lstStyle/>
                    <a:p>
                      <a:pPr algn="ctr"/>
                      <a:r>
                        <a:rPr kumimoji="1" lang="en-US" altLang="ja-JP" dirty="0"/>
                        <a:t>80</a:t>
                      </a:r>
                      <a:endParaRPr kumimoji="1" lang="ja-JP" altLang="en-US" dirty="0"/>
                    </a:p>
                  </a:txBody>
                  <a:tcPr/>
                </a:tc>
                <a:extLst>
                  <a:ext uri="{0D108BD9-81ED-4DB2-BD59-A6C34878D82A}">
                    <a16:rowId xmlns:a16="http://schemas.microsoft.com/office/drawing/2014/main" val="160698672"/>
                  </a:ext>
                </a:extLst>
              </a:tr>
              <a:tr h="370840">
                <a:tc>
                  <a:txBody>
                    <a:bodyPr/>
                    <a:lstStyle/>
                    <a:p>
                      <a:r>
                        <a:rPr kumimoji="1" lang="ja-JP" altLang="en-US" dirty="0"/>
                        <a:t>不合格者数</a:t>
                      </a:r>
                    </a:p>
                  </a:txBody>
                  <a:tcPr/>
                </a:tc>
                <a:tc>
                  <a:txBody>
                    <a:bodyPr/>
                    <a:lstStyle/>
                    <a:p>
                      <a:pPr algn="ctr"/>
                      <a:r>
                        <a:rPr kumimoji="1" lang="en-US" altLang="ja-JP" dirty="0"/>
                        <a:t>0</a:t>
                      </a:r>
                      <a:endParaRPr kumimoji="1" lang="ja-JP" altLang="en-US" dirty="0"/>
                    </a:p>
                  </a:txBody>
                  <a:tcPr/>
                </a:tc>
                <a:tc>
                  <a:txBody>
                    <a:bodyPr/>
                    <a:lstStyle/>
                    <a:p>
                      <a:pPr algn="ctr"/>
                      <a:r>
                        <a:rPr kumimoji="1" lang="en-US" altLang="ja-JP" dirty="0"/>
                        <a:t>2</a:t>
                      </a:r>
                      <a:endParaRPr kumimoji="1" lang="ja-JP" altLang="en-US" dirty="0"/>
                    </a:p>
                  </a:txBody>
                  <a:tcPr/>
                </a:tc>
                <a:tc>
                  <a:txBody>
                    <a:bodyPr/>
                    <a:lstStyle/>
                    <a:p>
                      <a:pPr algn="ctr"/>
                      <a:r>
                        <a:rPr kumimoji="1" lang="en-US" altLang="ja-JP" dirty="0"/>
                        <a:t>2</a:t>
                      </a:r>
                      <a:endParaRPr kumimoji="1" lang="ja-JP" altLang="en-US" dirty="0"/>
                    </a:p>
                  </a:txBody>
                  <a:tcPr/>
                </a:tc>
                <a:tc>
                  <a:txBody>
                    <a:bodyPr/>
                    <a:lstStyle/>
                    <a:p>
                      <a:pPr algn="ctr"/>
                      <a:r>
                        <a:rPr kumimoji="1" lang="en-US" altLang="ja-JP" dirty="0"/>
                        <a:t>1</a:t>
                      </a:r>
                      <a:endParaRPr kumimoji="1" lang="ja-JP" altLang="en-US" dirty="0"/>
                    </a:p>
                  </a:txBody>
                  <a:tcPr/>
                </a:tc>
                <a:tc>
                  <a:txBody>
                    <a:bodyPr/>
                    <a:lstStyle/>
                    <a:p>
                      <a:pPr algn="ctr"/>
                      <a:r>
                        <a:rPr kumimoji="1" lang="en-US" altLang="ja-JP" dirty="0"/>
                        <a:t>6</a:t>
                      </a:r>
                      <a:endParaRPr kumimoji="1" lang="ja-JP" altLang="en-US" dirty="0"/>
                    </a:p>
                  </a:txBody>
                  <a:tcPr/>
                </a:tc>
                <a:extLst>
                  <a:ext uri="{0D108BD9-81ED-4DB2-BD59-A6C34878D82A}">
                    <a16:rowId xmlns:a16="http://schemas.microsoft.com/office/drawing/2014/main" val="2708158989"/>
                  </a:ext>
                </a:extLst>
              </a:tr>
            </a:tbl>
          </a:graphicData>
        </a:graphic>
      </p:graphicFrame>
    </p:spTree>
    <p:extLst>
      <p:ext uri="{BB962C8B-B14F-4D97-AF65-F5344CB8AC3E}">
        <p14:creationId xmlns:p14="http://schemas.microsoft.com/office/powerpoint/2010/main" val="5966411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6A0392-AED2-88A3-688A-48E262B057B1}"/>
              </a:ext>
            </a:extLst>
          </p:cNvPr>
          <p:cNvSpPr txBox="1"/>
          <p:nvPr/>
        </p:nvSpPr>
        <p:spPr>
          <a:xfrm>
            <a:off x="0" y="0"/>
            <a:ext cx="9144000" cy="369332"/>
          </a:xfrm>
          <a:prstGeom prst="rect">
            <a:avLst/>
          </a:prstGeom>
          <a:solidFill>
            <a:srgbClr val="FFC000"/>
          </a:solidFill>
        </p:spPr>
        <p:txBody>
          <a:bodyPr wrap="square" rtlCol="0">
            <a:spAutoFit/>
          </a:bodyPr>
          <a:lstStyle/>
          <a:p>
            <a:pPr algn="ctr"/>
            <a:r>
              <a:rPr lang="ja-JP" altLang="en-US" sz="1800" b="1" dirty="0">
                <a:solidFill>
                  <a:srgbClr val="222222"/>
                </a:solidFill>
                <a:latin typeface="Google Sans"/>
              </a:rPr>
              <a:t>過去の専門医認定試験の結果</a:t>
            </a:r>
            <a:endParaRPr lang="ja-JP" altLang="en-US" sz="1800" b="1" dirty="0">
              <a:solidFill>
                <a:srgbClr val="000000"/>
              </a:solidFill>
              <a:latin typeface="游ゴシック" panose="020B0400000000000000" pitchFamily="50" charset="-128"/>
              <a:ea typeface="游ゴシック" panose="020B0400000000000000" pitchFamily="50" charset="-128"/>
            </a:endParaRPr>
          </a:p>
        </p:txBody>
      </p:sp>
      <p:graphicFrame>
        <p:nvGraphicFramePr>
          <p:cNvPr id="7" name="表 6">
            <a:extLst>
              <a:ext uri="{FF2B5EF4-FFF2-40B4-BE49-F238E27FC236}">
                <a16:creationId xmlns:a16="http://schemas.microsoft.com/office/drawing/2014/main" id="{32620543-FC86-A211-881D-00BF804F1170}"/>
              </a:ext>
            </a:extLst>
          </p:cNvPr>
          <p:cNvGraphicFramePr>
            <a:graphicFrameLocks noGrp="1"/>
          </p:cNvGraphicFramePr>
          <p:nvPr>
            <p:extLst>
              <p:ext uri="{D42A27DB-BD31-4B8C-83A1-F6EECF244321}">
                <p14:modId xmlns:p14="http://schemas.microsoft.com/office/powerpoint/2010/main" val="2017325134"/>
              </p:ext>
            </p:extLst>
          </p:nvPr>
        </p:nvGraphicFramePr>
        <p:xfrm>
          <a:off x="0" y="369332"/>
          <a:ext cx="9144001" cy="3337560"/>
        </p:xfrm>
        <a:graphic>
          <a:graphicData uri="http://schemas.openxmlformats.org/drawingml/2006/table">
            <a:tbl>
              <a:tblPr firstRow="1" bandRow="1">
                <a:tableStyleId>{5C22544A-7EE6-4342-B048-85BDC9FD1C3A}</a:tableStyleId>
              </a:tblPr>
              <a:tblGrid>
                <a:gridCol w="2587336">
                  <a:extLst>
                    <a:ext uri="{9D8B030D-6E8A-4147-A177-3AD203B41FA5}">
                      <a16:colId xmlns:a16="http://schemas.microsoft.com/office/drawing/2014/main" val="4267982463"/>
                    </a:ext>
                  </a:extLst>
                </a:gridCol>
                <a:gridCol w="1311333">
                  <a:extLst>
                    <a:ext uri="{9D8B030D-6E8A-4147-A177-3AD203B41FA5}">
                      <a16:colId xmlns:a16="http://schemas.microsoft.com/office/drawing/2014/main" val="2291723688"/>
                    </a:ext>
                  </a:extLst>
                </a:gridCol>
                <a:gridCol w="1311333">
                  <a:extLst>
                    <a:ext uri="{9D8B030D-6E8A-4147-A177-3AD203B41FA5}">
                      <a16:colId xmlns:a16="http://schemas.microsoft.com/office/drawing/2014/main" val="3119882176"/>
                    </a:ext>
                  </a:extLst>
                </a:gridCol>
                <a:gridCol w="1311333">
                  <a:extLst>
                    <a:ext uri="{9D8B030D-6E8A-4147-A177-3AD203B41FA5}">
                      <a16:colId xmlns:a16="http://schemas.microsoft.com/office/drawing/2014/main" val="465304221"/>
                    </a:ext>
                  </a:extLst>
                </a:gridCol>
                <a:gridCol w="1311333">
                  <a:extLst>
                    <a:ext uri="{9D8B030D-6E8A-4147-A177-3AD203B41FA5}">
                      <a16:colId xmlns:a16="http://schemas.microsoft.com/office/drawing/2014/main" val="904373006"/>
                    </a:ext>
                  </a:extLst>
                </a:gridCol>
                <a:gridCol w="1311333">
                  <a:extLst>
                    <a:ext uri="{9D8B030D-6E8A-4147-A177-3AD203B41FA5}">
                      <a16:colId xmlns:a16="http://schemas.microsoft.com/office/drawing/2014/main" val="820549287"/>
                    </a:ext>
                  </a:extLst>
                </a:gridCol>
              </a:tblGrid>
              <a:tr h="370840">
                <a:tc>
                  <a:txBody>
                    <a:bodyPr/>
                    <a:lstStyle/>
                    <a:p>
                      <a:r>
                        <a:rPr kumimoji="1" lang="ja-JP" altLang="en-US" dirty="0"/>
                        <a:t>受験者数</a:t>
                      </a:r>
                    </a:p>
                  </a:txBody>
                  <a:tcPr/>
                </a:tc>
                <a:tc>
                  <a:txBody>
                    <a:bodyPr/>
                    <a:lstStyle/>
                    <a:p>
                      <a:pPr algn="ctr"/>
                      <a:r>
                        <a:rPr kumimoji="1" lang="en-US" altLang="ja-JP" dirty="0"/>
                        <a:t>2019</a:t>
                      </a:r>
                      <a:r>
                        <a:rPr kumimoji="1" lang="ja-JP" altLang="en-US" dirty="0"/>
                        <a:t>年</a:t>
                      </a:r>
                    </a:p>
                  </a:txBody>
                  <a:tcPr/>
                </a:tc>
                <a:tc>
                  <a:txBody>
                    <a:bodyPr/>
                    <a:lstStyle/>
                    <a:p>
                      <a:pPr algn="ctr"/>
                      <a:r>
                        <a:rPr kumimoji="1" lang="en-US" altLang="ja-JP" dirty="0"/>
                        <a:t>2020</a:t>
                      </a:r>
                      <a:r>
                        <a:rPr kumimoji="1" lang="ja-JP" altLang="en-US" dirty="0"/>
                        <a:t>年</a:t>
                      </a:r>
                    </a:p>
                  </a:txBody>
                  <a:tcPr/>
                </a:tc>
                <a:tc>
                  <a:txBody>
                    <a:bodyPr/>
                    <a:lstStyle/>
                    <a:p>
                      <a:pPr algn="ctr"/>
                      <a:r>
                        <a:rPr kumimoji="1" lang="en-US" altLang="ja-JP" dirty="0"/>
                        <a:t>2021</a:t>
                      </a:r>
                      <a:r>
                        <a:rPr kumimoji="1" lang="ja-JP" altLang="en-US" dirty="0"/>
                        <a:t>年</a:t>
                      </a:r>
                    </a:p>
                  </a:txBody>
                  <a:tcPr/>
                </a:tc>
                <a:tc>
                  <a:txBody>
                    <a:bodyPr/>
                    <a:lstStyle/>
                    <a:p>
                      <a:pPr algn="ctr"/>
                      <a:r>
                        <a:rPr kumimoji="1" lang="en-US" altLang="ja-JP" dirty="0"/>
                        <a:t>2022</a:t>
                      </a:r>
                      <a:r>
                        <a:rPr kumimoji="1" lang="ja-JP" altLang="en-US" dirty="0"/>
                        <a:t>年</a:t>
                      </a:r>
                    </a:p>
                  </a:txBody>
                  <a:tcPr/>
                </a:tc>
                <a:tc>
                  <a:txBody>
                    <a:bodyPr/>
                    <a:lstStyle/>
                    <a:p>
                      <a:pPr algn="ctr"/>
                      <a:r>
                        <a:rPr kumimoji="1" lang="en-US" altLang="ja-JP" dirty="0"/>
                        <a:t>2023</a:t>
                      </a:r>
                      <a:r>
                        <a:rPr kumimoji="1" lang="ja-JP" altLang="en-US" dirty="0"/>
                        <a:t>年</a:t>
                      </a:r>
                    </a:p>
                  </a:txBody>
                  <a:tcPr/>
                </a:tc>
                <a:extLst>
                  <a:ext uri="{0D108BD9-81ED-4DB2-BD59-A6C34878D82A}">
                    <a16:rowId xmlns:a16="http://schemas.microsoft.com/office/drawing/2014/main" val="3544272708"/>
                  </a:ext>
                </a:extLst>
              </a:tr>
              <a:tr h="370840">
                <a:tc>
                  <a:txBody>
                    <a:bodyPr/>
                    <a:lstStyle/>
                    <a:p>
                      <a:pPr algn="l" fontAlgn="ctr"/>
                      <a:r>
                        <a:rPr lang="zh-CN" altLang="en-US" sz="1800" b="1" i="0" u="none" strike="noStrike" dirty="0">
                          <a:solidFill>
                            <a:srgbClr val="000000"/>
                          </a:solidFill>
                          <a:effectLst/>
                          <a:latin typeface="游ゴシック" panose="020B0400000000000000" pitchFamily="50" charset="-128"/>
                          <a:ea typeface="游ゴシック" panose="020B0400000000000000" pitchFamily="50" charset="-128"/>
                        </a:rPr>
                        <a:t>日本衛生学会</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extLst>
                  <a:ext uri="{0D108BD9-81ED-4DB2-BD59-A6C34878D82A}">
                    <a16:rowId xmlns:a16="http://schemas.microsoft.com/office/drawing/2014/main" val="4163294748"/>
                  </a:ext>
                </a:extLst>
              </a:tr>
              <a:tr h="370840">
                <a:tc>
                  <a:txBody>
                    <a:bodyPr/>
                    <a:lstStyle/>
                    <a:p>
                      <a:pPr algn="l" fontAlgn="ctr"/>
                      <a:r>
                        <a:rPr lang="zh-CN" altLang="en-US" sz="1800" b="1" i="0" u="none" strike="noStrike" dirty="0">
                          <a:solidFill>
                            <a:srgbClr val="000000"/>
                          </a:solidFill>
                          <a:effectLst/>
                          <a:latin typeface="游ゴシック" panose="020B0400000000000000" pitchFamily="50" charset="-128"/>
                          <a:ea typeface="游ゴシック" panose="020B0400000000000000" pitchFamily="50" charset="-128"/>
                        </a:rPr>
                        <a:t>日本医療情報学会</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extLst>
                  <a:ext uri="{0D108BD9-81ED-4DB2-BD59-A6C34878D82A}">
                    <a16:rowId xmlns:a16="http://schemas.microsoft.com/office/drawing/2014/main" val="4271219042"/>
                  </a:ext>
                </a:extLst>
              </a:tr>
              <a:tr h="370840">
                <a:tc>
                  <a:txBody>
                    <a:bodyPr/>
                    <a:lstStyle/>
                    <a:p>
                      <a:pPr algn="l" fontAlgn="ctr"/>
                      <a:r>
                        <a:rPr lang="ja-JP" altLang="en-US" sz="1800" b="1" i="0" u="none" strike="noStrike">
                          <a:solidFill>
                            <a:srgbClr val="000000"/>
                          </a:solidFill>
                          <a:effectLst/>
                          <a:latin typeface="游ゴシック" panose="020B0400000000000000" pitchFamily="50" charset="-128"/>
                          <a:ea typeface="游ゴシック" panose="020B0400000000000000" pitchFamily="50" charset="-128"/>
                        </a:rPr>
                        <a:t>日本産業衛生学会</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16</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33</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22</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15</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43</a:t>
                      </a:r>
                    </a:p>
                  </a:txBody>
                  <a:tcPr marL="4716" marR="4716" marT="4716" marB="0" anchor="ctr"/>
                </a:tc>
                <a:extLst>
                  <a:ext uri="{0D108BD9-81ED-4DB2-BD59-A6C34878D82A}">
                    <a16:rowId xmlns:a16="http://schemas.microsoft.com/office/drawing/2014/main" val="990141384"/>
                  </a:ext>
                </a:extLst>
              </a:tr>
              <a:tr h="370840">
                <a:tc>
                  <a:txBody>
                    <a:bodyPr/>
                    <a:lstStyle/>
                    <a:p>
                      <a:pPr algn="l" fontAlgn="ctr"/>
                      <a:r>
                        <a:rPr lang="ja-JP" altLang="en-US" sz="1800" b="1" i="0" u="none" strike="noStrike">
                          <a:solidFill>
                            <a:srgbClr val="000000"/>
                          </a:solidFill>
                          <a:effectLst/>
                          <a:latin typeface="游ゴシック" panose="020B0400000000000000" pitchFamily="50" charset="-128"/>
                          <a:ea typeface="游ゴシック" panose="020B0400000000000000" pitchFamily="50" charset="-128"/>
                        </a:rPr>
                        <a:t>日本疫学会</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1</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9</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4716" marR="4716" marT="4716" marB="0" anchor="ctr"/>
                </a:tc>
                <a:extLst>
                  <a:ext uri="{0D108BD9-81ED-4DB2-BD59-A6C34878D82A}">
                    <a16:rowId xmlns:a16="http://schemas.microsoft.com/office/drawing/2014/main" val="876725732"/>
                  </a:ext>
                </a:extLst>
              </a:tr>
              <a:tr h="370840">
                <a:tc>
                  <a:txBody>
                    <a:bodyPr/>
                    <a:lstStyle/>
                    <a:p>
                      <a:pPr algn="l" fontAlgn="ctr"/>
                      <a:r>
                        <a:rPr lang="zh-CN" altLang="en-US" sz="1800" b="1" i="0" u="none" strike="noStrike" dirty="0">
                          <a:solidFill>
                            <a:srgbClr val="000000"/>
                          </a:solidFill>
                          <a:effectLst/>
                          <a:latin typeface="游ゴシック" panose="020B0400000000000000" pitchFamily="50" charset="-128"/>
                          <a:ea typeface="游ゴシック" panose="020B0400000000000000" pitchFamily="50" charset="-128"/>
                        </a:rPr>
                        <a:t>日本公衆衛生学会</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9</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29</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19</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31</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37</a:t>
                      </a:r>
                    </a:p>
                  </a:txBody>
                  <a:tcPr marL="4716" marR="4716" marT="4716" marB="0" anchor="ctr"/>
                </a:tc>
                <a:extLst>
                  <a:ext uri="{0D108BD9-81ED-4DB2-BD59-A6C34878D82A}">
                    <a16:rowId xmlns:a16="http://schemas.microsoft.com/office/drawing/2014/main" val="2409539302"/>
                  </a:ext>
                </a:extLst>
              </a:tr>
              <a:tr h="370840">
                <a:tc>
                  <a:txBody>
                    <a:bodyPr/>
                    <a:lstStyle/>
                    <a:p>
                      <a:pPr algn="l" fontAlgn="ctr"/>
                      <a:r>
                        <a:rPr lang="zh-CN" altLang="en-US" sz="1800" b="1" i="0" u="none" strike="noStrike">
                          <a:solidFill>
                            <a:srgbClr val="000000"/>
                          </a:solidFill>
                          <a:effectLst/>
                          <a:latin typeface="游ゴシック" panose="020B0400000000000000" pitchFamily="50" charset="-128"/>
                          <a:ea typeface="游ゴシック" panose="020B0400000000000000" pitchFamily="50" charset="-128"/>
                        </a:rPr>
                        <a:t>日本災害医学会</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2</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4716" marR="4716" marT="4716" marB="0" anchor="ctr"/>
                </a:tc>
                <a:extLst>
                  <a:ext uri="{0D108BD9-81ED-4DB2-BD59-A6C34878D82A}">
                    <a16:rowId xmlns:a16="http://schemas.microsoft.com/office/drawing/2014/main" val="2823565933"/>
                  </a:ext>
                </a:extLst>
              </a:tr>
              <a:tr h="370840">
                <a:tc>
                  <a:txBody>
                    <a:bodyPr/>
                    <a:lstStyle/>
                    <a:p>
                      <a:pPr algn="l" fontAlgn="ctr"/>
                      <a:r>
                        <a:rPr lang="ja-JP" altLang="en-US" sz="1800" b="1" i="0" u="none" strike="noStrike">
                          <a:solidFill>
                            <a:srgbClr val="000000"/>
                          </a:solidFill>
                          <a:effectLst/>
                          <a:latin typeface="游ゴシック" panose="020B0400000000000000" pitchFamily="50" charset="-128"/>
                          <a:ea typeface="游ゴシック" panose="020B0400000000000000" pitchFamily="50" charset="-128"/>
                        </a:rPr>
                        <a:t>日本医療・病院管理学会</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2</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1</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extLst>
                  <a:ext uri="{0D108BD9-81ED-4DB2-BD59-A6C34878D82A}">
                    <a16:rowId xmlns:a16="http://schemas.microsoft.com/office/drawing/2014/main" val="3094825984"/>
                  </a:ext>
                </a:extLst>
              </a:tr>
              <a:tr h="370840">
                <a:tc>
                  <a:txBody>
                    <a:bodyPr/>
                    <a:lstStyle/>
                    <a:p>
                      <a:pPr algn="l" fontAlgn="ctr"/>
                      <a:r>
                        <a:rPr lang="ja-JP" altLang="en-US" sz="1800" b="1" i="0" u="none" strike="noStrike" dirty="0">
                          <a:solidFill>
                            <a:srgbClr val="000000"/>
                          </a:solidFill>
                          <a:effectLst/>
                          <a:latin typeface="游ゴシック" panose="020B0400000000000000" pitchFamily="50" charset="-128"/>
                          <a:ea typeface="游ゴシック" panose="020B0400000000000000" pitchFamily="50" charset="-128"/>
                        </a:rPr>
                        <a:t>日本職業・災害医学会</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extLst>
                  <a:ext uri="{0D108BD9-81ED-4DB2-BD59-A6C34878D82A}">
                    <a16:rowId xmlns:a16="http://schemas.microsoft.com/office/drawing/2014/main" val="199128391"/>
                  </a:ext>
                </a:extLst>
              </a:tr>
            </a:tbl>
          </a:graphicData>
        </a:graphic>
      </p:graphicFrame>
    </p:spTree>
    <p:extLst>
      <p:ext uri="{BB962C8B-B14F-4D97-AF65-F5344CB8AC3E}">
        <p14:creationId xmlns:p14="http://schemas.microsoft.com/office/powerpoint/2010/main" val="29499933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3F30690-86BF-F043-6CCF-66DEB0009401}"/>
              </a:ext>
            </a:extLst>
          </p:cNvPr>
          <p:cNvSpPr txBox="1"/>
          <p:nvPr/>
        </p:nvSpPr>
        <p:spPr>
          <a:xfrm>
            <a:off x="0" y="0"/>
            <a:ext cx="9144000" cy="369332"/>
          </a:xfrm>
          <a:prstGeom prst="rect">
            <a:avLst/>
          </a:prstGeom>
          <a:solidFill>
            <a:srgbClr val="FFC000"/>
          </a:solidFill>
        </p:spPr>
        <p:txBody>
          <a:bodyPr wrap="square" rtlCol="0">
            <a:spAutoFit/>
          </a:bodyPr>
          <a:lstStyle/>
          <a:p>
            <a:pPr algn="ctr"/>
            <a:r>
              <a:rPr lang="ja-JP" altLang="en-US" sz="1800" b="1" dirty="0">
                <a:solidFill>
                  <a:srgbClr val="222222"/>
                </a:solidFill>
                <a:latin typeface="Google Sans"/>
              </a:rPr>
              <a:t>過去の専門医認定試験の結果</a:t>
            </a:r>
            <a:endParaRPr lang="ja-JP" altLang="en-US" sz="1800" b="1" dirty="0">
              <a:solidFill>
                <a:srgbClr val="000000"/>
              </a:solidFill>
              <a:latin typeface="游ゴシック" panose="020B0400000000000000" pitchFamily="50" charset="-128"/>
              <a:ea typeface="游ゴシック" panose="020B0400000000000000" pitchFamily="50" charset="-128"/>
            </a:endParaRPr>
          </a:p>
        </p:txBody>
      </p:sp>
      <p:graphicFrame>
        <p:nvGraphicFramePr>
          <p:cNvPr id="3" name="表 2">
            <a:extLst>
              <a:ext uri="{FF2B5EF4-FFF2-40B4-BE49-F238E27FC236}">
                <a16:creationId xmlns:a16="http://schemas.microsoft.com/office/drawing/2014/main" id="{F0A534B7-3128-29E6-1A54-16A7B50DE64B}"/>
              </a:ext>
            </a:extLst>
          </p:cNvPr>
          <p:cNvGraphicFramePr>
            <a:graphicFrameLocks noGrp="1"/>
          </p:cNvGraphicFramePr>
          <p:nvPr>
            <p:extLst>
              <p:ext uri="{D42A27DB-BD31-4B8C-83A1-F6EECF244321}">
                <p14:modId xmlns:p14="http://schemas.microsoft.com/office/powerpoint/2010/main" val="479790797"/>
              </p:ext>
            </p:extLst>
          </p:nvPr>
        </p:nvGraphicFramePr>
        <p:xfrm>
          <a:off x="0" y="369332"/>
          <a:ext cx="9143999" cy="3337560"/>
        </p:xfrm>
        <a:graphic>
          <a:graphicData uri="http://schemas.openxmlformats.org/drawingml/2006/table">
            <a:tbl>
              <a:tblPr firstRow="1" bandRow="1">
                <a:tableStyleId>{5C22544A-7EE6-4342-B048-85BDC9FD1C3A}</a:tableStyleId>
              </a:tblPr>
              <a:tblGrid>
                <a:gridCol w="2618509">
                  <a:extLst>
                    <a:ext uri="{9D8B030D-6E8A-4147-A177-3AD203B41FA5}">
                      <a16:colId xmlns:a16="http://schemas.microsoft.com/office/drawing/2014/main" val="4267982463"/>
                    </a:ext>
                  </a:extLst>
                </a:gridCol>
                <a:gridCol w="1305098">
                  <a:extLst>
                    <a:ext uri="{9D8B030D-6E8A-4147-A177-3AD203B41FA5}">
                      <a16:colId xmlns:a16="http://schemas.microsoft.com/office/drawing/2014/main" val="2291723688"/>
                    </a:ext>
                  </a:extLst>
                </a:gridCol>
                <a:gridCol w="1305098">
                  <a:extLst>
                    <a:ext uri="{9D8B030D-6E8A-4147-A177-3AD203B41FA5}">
                      <a16:colId xmlns:a16="http://schemas.microsoft.com/office/drawing/2014/main" val="3119882176"/>
                    </a:ext>
                  </a:extLst>
                </a:gridCol>
                <a:gridCol w="1305098">
                  <a:extLst>
                    <a:ext uri="{9D8B030D-6E8A-4147-A177-3AD203B41FA5}">
                      <a16:colId xmlns:a16="http://schemas.microsoft.com/office/drawing/2014/main" val="465304221"/>
                    </a:ext>
                  </a:extLst>
                </a:gridCol>
                <a:gridCol w="1305098">
                  <a:extLst>
                    <a:ext uri="{9D8B030D-6E8A-4147-A177-3AD203B41FA5}">
                      <a16:colId xmlns:a16="http://schemas.microsoft.com/office/drawing/2014/main" val="904373006"/>
                    </a:ext>
                  </a:extLst>
                </a:gridCol>
                <a:gridCol w="1305098">
                  <a:extLst>
                    <a:ext uri="{9D8B030D-6E8A-4147-A177-3AD203B41FA5}">
                      <a16:colId xmlns:a16="http://schemas.microsoft.com/office/drawing/2014/main" val="820549287"/>
                    </a:ext>
                  </a:extLst>
                </a:gridCol>
              </a:tblGrid>
              <a:tr h="370840">
                <a:tc>
                  <a:txBody>
                    <a:bodyPr/>
                    <a:lstStyle/>
                    <a:p>
                      <a:r>
                        <a:rPr kumimoji="1" lang="ja-JP" altLang="en-US" dirty="0"/>
                        <a:t>合格者数</a:t>
                      </a:r>
                    </a:p>
                  </a:txBody>
                  <a:tcPr/>
                </a:tc>
                <a:tc>
                  <a:txBody>
                    <a:bodyPr/>
                    <a:lstStyle/>
                    <a:p>
                      <a:pPr algn="ctr"/>
                      <a:r>
                        <a:rPr kumimoji="1" lang="en-US" altLang="ja-JP" dirty="0"/>
                        <a:t>2019</a:t>
                      </a:r>
                      <a:r>
                        <a:rPr kumimoji="1" lang="ja-JP" altLang="en-US" dirty="0"/>
                        <a:t>年</a:t>
                      </a:r>
                    </a:p>
                  </a:txBody>
                  <a:tcPr/>
                </a:tc>
                <a:tc>
                  <a:txBody>
                    <a:bodyPr/>
                    <a:lstStyle/>
                    <a:p>
                      <a:pPr algn="ctr"/>
                      <a:r>
                        <a:rPr kumimoji="1" lang="en-US" altLang="ja-JP" dirty="0"/>
                        <a:t>2020</a:t>
                      </a:r>
                      <a:r>
                        <a:rPr kumimoji="1" lang="ja-JP" altLang="en-US" dirty="0"/>
                        <a:t>年</a:t>
                      </a:r>
                    </a:p>
                  </a:txBody>
                  <a:tcPr/>
                </a:tc>
                <a:tc>
                  <a:txBody>
                    <a:bodyPr/>
                    <a:lstStyle/>
                    <a:p>
                      <a:pPr algn="ctr"/>
                      <a:r>
                        <a:rPr kumimoji="1" lang="en-US" altLang="ja-JP" dirty="0"/>
                        <a:t>2021</a:t>
                      </a:r>
                      <a:r>
                        <a:rPr kumimoji="1" lang="ja-JP" altLang="en-US" dirty="0"/>
                        <a:t>年</a:t>
                      </a:r>
                    </a:p>
                  </a:txBody>
                  <a:tcPr/>
                </a:tc>
                <a:tc>
                  <a:txBody>
                    <a:bodyPr/>
                    <a:lstStyle/>
                    <a:p>
                      <a:pPr algn="ctr"/>
                      <a:r>
                        <a:rPr kumimoji="1" lang="en-US" altLang="ja-JP" dirty="0"/>
                        <a:t>2022</a:t>
                      </a:r>
                      <a:r>
                        <a:rPr kumimoji="1" lang="ja-JP" altLang="en-US" dirty="0"/>
                        <a:t>年</a:t>
                      </a:r>
                    </a:p>
                  </a:txBody>
                  <a:tcPr/>
                </a:tc>
                <a:tc>
                  <a:txBody>
                    <a:bodyPr/>
                    <a:lstStyle/>
                    <a:p>
                      <a:pPr algn="ctr"/>
                      <a:r>
                        <a:rPr kumimoji="1" lang="en-US" altLang="ja-JP" dirty="0"/>
                        <a:t>2023</a:t>
                      </a:r>
                      <a:r>
                        <a:rPr kumimoji="1" lang="ja-JP" altLang="en-US" dirty="0"/>
                        <a:t>年</a:t>
                      </a:r>
                    </a:p>
                  </a:txBody>
                  <a:tcPr/>
                </a:tc>
                <a:extLst>
                  <a:ext uri="{0D108BD9-81ED-4DB2-BD59-A6C34878D82A}">
                    <a16:rowId xmlns:a16="http://schemas.microsoft.com/office/drawing/2014/main" val="3544272708"/>
                  </a:ext>
                </a:extLst>
              </a:tr>
              <a:tr h="370840">
                <a:tc>
                  <a:txBody>
                    <a:bodyPr/>
                    <a:lstStyle/>
                    <a:p>
                      <a:pPr algn="l" fontAlgn="ctr"/>
                      <a:r>
                        <a:rPr lang="zh-CN" altLang="en-US" sz="1800" b="1" i="0" u="none" strike="noStrike" dirty="0">
                          <a:solidFill>
                            <a:srgbClr val="000000"/>
                          </a:solidFill>
                          <a:effectLst/>
                          <a:latin typeface="游ゴシック" panose="020B0400000000000000" pitchFamily="50" charset="-128"/>
                          <a:ea typeface="游ゴシック" panose="020B0400000000000000" pitchFamily="50" charset="-128"/>
                        </a:rPr>
                        <a:t>日本衛生学会</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extLst>
                  <a:ext uri="{0D108BD9-81ED-4DB2-BD59-A6C34878D82A}">
                    <a16:rowId xmlns:a16="http://schemas.microsoft.com/office/drawing/2014/main" val="4163294748"/>
                  </a:ext>
                </a:extLst>
              </a:tr>
              <a:tr h="370840">
                <a:tc>
                  <a:txBody>
                    <a:bodyPr/>
                    <a:lstStyle/>
                    <a:p>
                      <a:pPr algn="l" fontAlgn="ctr"/>
                      <a:r>
                        <a:rPr lang="zh-CN" altLang="en-US" sz="1800" b="1" i="0" u="none" strike="noStrike" dirty="0">
                          <a:solidFill>
                            <a:srgbClr val="000000"/>
                          </a:solidFill>
                          <a:effectLst/>
                          <a:latin typeface="游ゴシック" panose="020B0400000000000000" pitchFamily="50" charset="-128"/>
                          <a:ea typeface="游ゴシック" panose="020B0400000000000000" pitchFamily="50" charset="-128"/>
                        </a:rPr>
                        <a:t>日本医療情報学会</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extLst>
                  <a:ext uri="{0D108BD9-81ED-4DB2-BD59-A6C34878D82A}">
                    <a16:rowId xmlns:a16="http://schemas.microsoft.com/office/drawing/2014/main" val="4271219042"/>
                  </a:ext>
                </a:extLst>
              </a:tr>
              <a:tr h="370840">
                <a:tc>
                  <a:txBody>
                    <a:bodyPr/>
                    <a:lstStyle/>
                    <a:p>
                      <a:pPr algn="l" fontAlgn="ctr"/>
                      <a:r>
                        <a:rPr lang="ja-JP" altLang="en-US" sz="1800" b="1" i="0" u="none" strike="noStrike">
                          <a:solidFill>
                            <a:srgbClr val="000000"/>
                          </a:solidFill>
                          <a:effectLst/>
                          <a:latin typeface="游ゴシック" panose="020B0400000000000000" pitchFamily="50" charset="-128"/>
                          <a:ea typeface="游ゴシック" panose="020B0400000000000000" pitchFamily="50" charset="-128"/>
                        </a:rPr>
                        <a:t>日本産業衛生学会</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16</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33</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22</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15</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43</a:t>
                      </a:r>
                    </a:p>
                  </a:txBody>
                  <a:tcPr marL="4716" marR="4716" marT="4716" marB="0" anchor="ctr"/>
                </a:tc>
                <a:extLst>
                  <a:ext uri="{0D108BD9-81ED-4DB2-BD59-A6C34878D82A}">
                    <a16:rowId xmlns:a16="http://schemas.microsoft.com/office/drawing/2014/main" val="990141384"/>
                  </a:ext>
                </a:extLst>
              </a:tr>
              <a:tr h="370840">
                <a:tc>
                  <a:txBody>
                    <a:bodyPr/>
                    <a:lstStyle/>
                    <a:p>
                      <a:pPr algn="l" fontAlgn="ctr"/>
                      <a:r>
                        <a:rPr lang="ja-JP" altLang="en-US" sz="1800" b="1" i="0" u="none" strike="noStrike">
                          <a:solidFill>
                            <a:srgbClr val="000000"/>
                          </a:solidFill>
                          <a:effectLst/>
                          <a:latin typeface="游ゴシック" panose="020B0400000000000000" pitchFamily="50" charset="-128"/>
                          <a:ea typeface="游ゴシック" panose="020B0400000000000000" pitchFamily="50" charset="-128"/>
                        </a:rPr>
                        <a:t>日本疫学会</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2</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9</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4716" marR="4716" marT="4716" marB="0" anchor="ctr"/>
                </a:tc>
                <a:extLst>
                  <a:ext uri="{0D108BD9-81ED-4DB2-BD59-A6C34878D82A}">
                    <a16:rowId xmlns:a16="http://schemas.microsoft.com/office/drawing/2014/main" val="876725732"/>
                  </a:ext>
                </a:extLst>
              </a:tr>
              <a:tr h="370840">
                <a:tc>
                  <a:txBody>
                    <a:bodyPr/>
                    <a:lstStyle/>
                    <a:p>
                      <a:pPr algn="l" fontAlgn="ctr"/>
                      <a:r>
                        <a:rPr lang="zh-CN" altLang="en-US" sz="1800" b="1" i="0" u="none" strike="noStrike" dirty="0">
                          <a:solidFill>
                            <a:srgbClr val="000000"/>
                          </a:solidFill>
                          <a:effectLst/>
                          <a:latin typeface="游ゴシック" panose="020B0400000000000000" pitchFamily="50" charset="-128"/>
                          <a:ea typeface="游ゴシック" panose="020B0400000000000000" pitchFamily="50" charset="-128"/>
                        </a:rPr>
                        <a:t>日本公衆衛生学会</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9</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27</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18</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29</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31</a:t>
                      </a:r>
                    </a:p>
                  </a:txBody>
                  <a:tcPr marL="4716" marR="4716" marT="4716" marB="0" anchor="ctr"/>
                </a:tc>
                <a:extLst>
                  <a:ext uri="{0D108BD9-81ED-4DB2-BD59-A6C34878D82A}">
                    <a16:rowId xmlns:a16="http://schemas.microsoft.com/office/drawing/2014/main" val="2409539302"/>
                  </a:ext>
                </a:extLst>
              </a:tr>
              <a:tr h="370840">
                <a:tc>
                  <a:txBody>
                    <a:bodyPr/>
                    <a:lstStyle/>
                    <a:p>
                      <a:pPr algn="l" fontAlgn="ctr"/>
                      <a:r>
                        <a:rPr lang="zh-CN" altLang="en-US" sz="1800" b="1" i="0" u="none" strike="noStrike">
                          <a:solidFill>
                            <a:srgbClr val="000000"/>
                          </a:solidFill>
                          <a:effectLst/>
                          <a:latin typeface="游ゴシック" panose="020B0400000000000000" pitchFamily="50" charset="-128"/>
                          <a:ea typeface="游ゴシック" panose="020B0400000000000000" pitchFamily="50" charset="-128"/>
                        </a:rPr>
                        <a:t>日本災害医学会</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1</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4716" marR="4716" marT="4716" marB="0" anchor="ctr"/>
                </a:tc>
                <a:extLst>
                  <a:ext uri="{0D108BD9-81ED-4DB2-BD59-A6C34878D82A}">
                    <a16:rowId xmlns:a16="http://schemas.microsoft.com/office/drawing/2014/main" val="2823565933"/>
                  </a:ext>
                </a:extLst>
              </a:tr>
              <a:tr h="370840">
                <a:tc>
                  <a:txBody>
                    <a:bodyPr/>
                    <a:lstStyle/>
                    <a:p>
                      <a:pPr algn="l" fontAlgn="ctr"/>
                      <a:r>
                        <a:rPr lang="ja-JP" altLang="en-US" sz="1800" b="1" i="0" u="none" strike="noStrike">
                          <a:solidFill>
                            <a:srgbClr val="000000"/>
                          </a:solidFill>
                          <a:effectLst/>
                          <a:latin typeface="游ゴシック" panose="020B0400000000000000" pitchFamily="50" charset="-128"/>
                          <a:ea typeface="游ゴシック" panose="020B0400000000000000" pitchFamily="50" charset="-128"/>
                        </a:rPr>
                        <a:t>日本医療・病院管理学会</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1</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2</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extLst>
                  <a:ext uri="{0D108BD9-81ED-4DB2-BD59-A6C34878D82A}">
                    <a16:rowId xmlns:a16="http://schemas.microsoft.com/office/drawing/2014/main" val="3094825984"/>
                  </a:ext>
                </a:extLst>
              </a:tr>
              <a:tr h="370840">
                <a:tc>
                  <a:txBody>
                    <a:bodyPr/>
                    <a:lstStyle/>
                    <a:p>
                      <a:pPr algn="l" fontAlgn="ctr"/>
                      <a:r>
                        <a:rPr lang="ja-JP" altLang="en-US" sz="1800" b="1" i="0" u="none" strike="noStrike" dirty="0">
                          <a:solidFill>
                            <a:srgbClr val="000000"/>
                          </a:solidFill>
                          <a:effectLst/>
                          <a:latin typeface="游ゴシック" panose="020B0400000000000000" pitchFamily="50" charset="-128"/>
                          <a:ea typeface="游ゴシック" panose="020B0400000000000000" pitchFamily="50" charset="-128"/>
                        </a:rPr>
                        <a:t>日本職業・災害医学会</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tc>
                  <a:txBody>
                    <a:bodyPr/>
                    <a:lstStyle/>
                    <a:p>
                      <a:pPr algn="r" fontAlgn="ctr"/>
                      <a:r>
                        <a:rPr lang="en-US" altLang="ja-JP" sz="1800" b="1" i="0" u="none" strike="noStrike">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tc>
                  <a:txBody>
                    <a:bodyPr/>
                    <a:lstStyle/>
                    <a:p>
                      <a:pPr algn="r" fontAlgn="ctr"/>
                      <a:r>
                        <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4716" marR="4716" marT="4716" marB="0" anchor="ctr"/>
                </a:tc>
                <a:extLst>
                  <a:ext uri="{0D108BD9-81ED-4DB2-BD59-A6C34878D82A}">
                    <a16:rowId xmlns:a16="http://schemas.microsoft.com/office/drawing/2014/main" val="199128391"/>
                  </a:ext>
                </a:extLst>
              </a:tr>
            </a:tbl>
          </a:graphicData>
        </a:graphic>
      </p:graphicFrame>
    </p:spTree>
    <p:extLst>
      <p:ext uri="{BB962C8B-B14F-4D97-AF65-F5344CB8AC3E}">
        <p14:creationId xmlns:p14="http://schemas.microsoft.com/office/powerpoint/2010/main" val="2227587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lstStyle/>
          <a:p>
            <a:r>
              <a:rPr kumimoji="1" lang="ja-JP" altLang="en-US" sz="4000" b="1" dirty="0"/>
              <a:t>社会医学系専門医制度のねらい</a:t>
            </a:r>
          </a:p>
        </p:txBody>
      </p:sp>
      <p:sp>
        <p:nvSpPr>
          <p:cNvPr id="3" name="コンテンツ プレースホルダー 2"/>
          <p:cNvSpPr>
            <a:spLocks noGrp="1"/>
          </p:cNvSpPr>
          <p:nvPr>
            <p:ph idx="1"/>
          </p:nvPr>
        </p:nvSpPr>
        <p:spPr>
          <a:xfrm>
            <a:off x="457200" y="1484783"/>
            <a:ext cx="8435280" cy="5236691"/>
          </a:xfrm>
        </p:spPr>
        <p:txBody>
          <a:bodyPr>
            <a:normAutofit/>
          </a:bodyPr>
          <a:lstStyle/>
          <a:p>
            <a:pPr marL="0" indent="0">
              <a:buNone/>
            </a:pPr>
            <a:r>
              <a:rPr lang="ja-JP" altLang="en-US" sz="3600" dirty="0">
                <a:latin typeface="HG丸ｺﾞｼｯｸM-PRO" panose="020F0600000000000000" pitchFamily="50" charset="-128"/>
                <a:ea typeface="HG丸ｺﾞｼｯｸM-PRO" panose="020F0600000000000000" pitchFamily="50" charset="-128"/>
              </a:rPr>
              <a:t>社会医学系専門医制度は</a:t>
            </a:r>
            <a:r>
              <a:rPr lang="en-US" altLang="ja-JP" sz="3600" dirty="0">
                <a:latin typeface="HG丸ｺﾞｼｯｸM-PRO" panose="020F0600000000000000" pitchFamily="50" charset="-128"/>
                <a:ea typeface="HG丸ｺﾞｼｯｸM-PRO" panose="020F0600000000000000" pitchFamily="50" charset="-128"/>
              </a:rPr>
              <a:t>､</a:t>
            </a:r>
          </a:p>
          <a:p>
            <a:pPr marL="0" indent="0">
              <a:buNone/>
            </a:pPr>
            <a:r>
              <a:rPr lang="ja-JP" altLang="en-US" sz="3600" dirty="0">
                <a:latin typeface="HG丸ｺﾞｼｯｸM-PRO" panose="020F0600000000000000" pitchFamily="50" charset="-128"/>
                <a:ea typeface="HG丸ｺﾞｼｯｸM-PRO" panose="020F0600000000000000" pitchFamily="50" charset="-128"/>
              </a:rPr>
              <a:t>　　☆ </a:t>
            </a:r>
            <a:r>
              <a:rPr lang="ja-JP" altLang="en-US" sz="3600" b="1" u="sng" dirty="0">
                <a:latin typeface="HG丸ｺﾞｼｯｸM-PRO" panose="020F0600000000000000" pitchFamily="50" charset="-128"/>
                <a:ea typeface="HG丸ｺﾞｼｯｸM-PRO" panose="020F0600000000000000" pitchFamily="50" charset="-128"/>
              </a:rPr>
              <a:t>個の力</a:t>
            </a:r>
            <a:r>
              <a:rPr lang="ja-JP" altLang="en-US" sz="3600" dirty="0">
                <a:latin typeface="HG丸ｺﾞｼｯｸM-PRO" panose="020F0600000000000000" pitchFamily="50" charset="-128"/>
                <a:ea typeface="HG丸ｺﾞｼｯｸM-PRO" panose="020F0600000000000000" pitchFamily="50" charset="-128"/>
              </a:rPr>
              <a:t>も</a:t>
            </a:r>
            <a:r>
              <a:rPr lang="en-US" altLang="ja-JP" sz="3600" dirty="0">
                <a:latin typeface="HG丸ｺﾞｼｯｸM-PRO" panose="020F0600000000000000" pitchFamily="50" charset="-128"/>
                <a:ea typeface="HG丸ｺﾞｼｯｸM-PRO" panose="020F0600000000000000" pitchFamily="50" charset="-128"/>
              </a:rPr>
              <a:t>､</a:t>
            </a:r>
          </a:p>
          <a:p>
            <a:pPr marL="0" indent="0">
              <a:buNone/>
            </a:pPr>
            <a:r>
              <a:rPr lang="ja-JP" altLang="en-US" sz="3600" dirty="0">
                <a:latin typeface="HG丸ｺﾞｼｯｸM-PRO" panose="020F0600000000000000" pitchFamily="50" charset="-128"/>
                <a:ea typeface="HG丸ｺﾞｼｯｸM-PRO" panose="020F0600000000000000" pitchFamily="50" charset="-128"/>
              </a:rPr>
              <a:t>　　☆ </a:t>
            </a:r>
            <a:r>
              <a:rPr lang="ja-JP" altLang="en-US" sz="3600" b="1" u="sng" dirty="0">
                <a:latin typeface="HG丸ｺﾞｼｯｸM-PRO" panose="020F0600000000000000" pitchFamily="50" charset="-128"/>
                <a:ea typeface="HG丸ｺﾞｼｯｸM-PRO" panose="020F0600000000000000" pitchFamily="50" charset="-128"/>
              </a:rPr>
              <a:t>システムの力</a:t>
            </a:r>
            <a:r>
              <a:rPr lang="ja-JP" altLang="en-US" sz="3600" dirty="0">
                <a:latin typeface="HG丸ｺﾞｼｯｸM-PRO" panose="020F0600000000000000" pitchFamily="50" charset="-128"/>
                <a:ea typeface="HG丸ｺﾞｼｯｸM-PRO" panose="020F0600000000000000" pitchFamily="50" charset="-128"/>
              </a:rPr>
              <a:t>も</a:t>
            </a:r>
            <a:r>
              <a:rPr lang="en-US" altLang="ja-JP" sz="3600" dirty="0">
                <a:latin typeface="HG丸ｺﾞｼｯｸM-PRO" panose="020F0600000000000000" pitchFamily="50" charset="-128"/>
                <a:ea typeface="HG丸ｺﾞｼｯｸM-PRO" panose="020F0600000000000000" pitchFamily="50" charset="-128"/>
              </a:rPr>
              <a:t>､</a:t>
            </a:r>
          </a:p>
          <a:p>
            <a:pPr marL="0" indent="0">
              <a:buNone/>
            </a:pPr>
            <a:r>
              <a:rPr lang="ja-JP" altLang="en-US" sz="3600" dirty="0">
                <a:latin typeface="HG丸ｺﾞｼｯｸM-PRO" panose="020F0600000000000000" pitchFamily="50" charset="-128"/>
                <a:ea typeface="HG丸ｺﾞｼｯｸM-PRO" panose="020F0600000000000000" pitchFamily="50" charset="-128"/>
              </a:rPr>
              <a:t>次第に向上させていくことが主目的</a:t>
            </a:r>
            <a:endParaRPr lang="en-US" altLang="ja-JP" sz="3600" dirty="0">
              <a:latin typeface="HG丸ｺﾞｼｯｸM-PRO" panose="020F0600000000000000" pitchFamily="50" charset="-128"/>
              <a:ea typeface="HG丸ｺﾞｼｯｸM-PRO" panose="020F0600000000000000" pitchFamily="50" charset="-128"/>
            </a:endParaRPr>
          </a:p>
          <a:p>
            <a:pPr marL="0" indent="0">
              <a:buNone/>
            </a:pPr>
            <a:endParaRPr lang="en-US" altLang="ja-JP" sz="3600" dirty="0">
              <a:latin typeface="HG丸ｺﾞｼｯｸM-PRO" panose="020F0600000000000000" pitchFamily="50" charset="-128"/>
              <a:ea typeface="HG丸ｺﾞｼｯｸM-PRO" panose="020F0600000000000000" pitchFamily="50" charset="-128"/>
            </a:endParaRPr>
          </a:p>
          <a:p>
            <a:pPr marL="0" indent="0">
              <a:buNone/>
            </a:pPr>
            <a:r>
              <a:rPr lang="ja-JP" altLang="en-US" sz="3600" b="1" u="sng" dirty="0">
                <a:latin typeface="HG丸ｺﾞｼｯｸM-PRO" panose="020F0600000000000000" pitchFamily="50" charset="-128"/>
                <a:ea typeface="HG丸ｺﾞｼｯｸM-PRO" panose="020F0600000000000000" pitchFamily="50" charset="-128"/>
              </a:rPr>
              <a:t>生涯学習</a:t>
            </a:r>
            <a:r>
              <a:rPr lang="ja-JP" altLang="en-US" sz="3600" dirty="0">
                <a:latin typeface="HG丸ｺﾞｼｯｸM-PRO" panose="020F0600000000000000" pitchFamily="50" charset="-128"/>
                <a:ea typeface="HG丸ｺﾞｼｯｸM-PRO" panose="020F0600000000000000" pitchFamily="50" charset="-128"/>
              </a:rPr>
              <a:t>＋</a:t>
            </a:r>
            <a:r>
              <a:rPr lang="ja-JP" altLang="en-US" sz="3600" b="1" u="sng" dirty="0">
                <a:latin typeface="HG丸ｺﾞｼｯｸM-PRO" panose="020F0600000000000000" pitchFamily="50" charset="-128"/>
                <a:ea typeface="HG丸ｺﾞｼｯｸM-PRO" panose="020F0600000000000000" pitchFamily="50" charset="-128"/>
              </a:rPr>
              <a:t>若手訓練 </a:t>
            </a:r>
            <a:r>
              <a:rPr lang="ja-JP" altLang="en-US" sz="3600" dirty="0">
                <a:latin typeface="HG丸ｺﾞｼｯｸM-PRO" panose="020F0600000000000000" pitchFamily="50" charset="-128"/>
                <a:ea typeface="HG丸ｺﾞｼｯｸM-PRO" panose="020F0600000000000000" pitchFamily="50" charset="-128"/>
              </a:rPr>
              <a:t>機会の充実</a:t>
            </a:r>
            <a:endParaRPr lang="en-US" altLang="ja-JP" sz="3600" dirty="0">
              <a:latin typeface="HG丸ｺﾞｼｯｸM-PRO" panose="020F0600000000000000" pitchFamily="50" charset="-128"/>
              <a:ea typeface="HG丸ｺﾞｼｯｸM-PRO" panose="020F0600000000000000" pitchFamily="50" charset="-128"/>
            </a:endParaRPr>
          </a:p>
          <a:p>
            <a:pPr marL="0" indent="0">
              <a:buNone/>
            </a:pPr>
            <a:r>
              <a:rPr lang="ja-JP" altLang="en-US" sz="3600" b="1" u="sng" dirty="0">
                <a:latin typeface="HG丸ｺﾞｼｯｸM-PRO" panose="020F0600000000000000" pitchFamily="50" charset="-128"/>
                <a:ea typeface="HG丸ｺﾞｼｯｸM-PRO" panose="020F0600000000000000" pitchFamily="50" charset="-128"/>
              </a:rPr>
              <a:t>（継続的資質向上）</a:t>
            </a:r>
            <a:endParaRPr lang="en-US" altLang="ja-JP" sz="3600" b="1" u="sng" dirty="0">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p:cNvSpPr>
            <a:spLocks noGrp="1"/>
          </p:cNvSpPr>
          <p:nvPr>
            <p:ph type="sldNum" sz="quarter" idx="4294967295"/>
          </p:nvPr>
        </p:nvSpPr>
        <p:spPr>
          <a:xfrm>
            <a:off x="6811094" y="6024562"/>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ADB87D-9F7F-4C46-8F28-D6F304944E08}" type="slidenum">
              <a:rPr kumimoji="1" lang="ja-JP" altLang="en-US" sz="1200" b="0" i="0" u="none" strike="noStrike" kern="1200" cap="none" spc="0" normalizeH="0" baseline="0" noProof="0" smtClean="0">
                <a:ln>
                  <a:noFill/>
                </a:ln>
                <a:solidFill>
                  <a:srgbClr val="000000"/>
                </a:solidFill>
                <a:effectLst/>
                <a:uLnTx/>
                <a:uFillTx/>
                <a:latin typeface="ＭＳ ゴシック" pitchFamily="49" charset="-128"/>
                <a:ea typeface="ＭＳ ゴシック" pitchFamily="49"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1" lang="ja-JP" altLang="en-US" sz="12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endParaRPr>
          </a:p>
        </p:txBody>
      </p:sp>
      <p:pic>
        <p:nvPicPr>
          <p:cNvPr id="6" name="図 5"/>
          <p:cNvPicPr>
            <a:picLocks noChangeAspect="1"/>
          </p:cNvPicPr>
          <p:nvPr/>
        </p:nvPicPr>
        <p:blipFill>
          <a:blip r:embed="rId2"/>
          <a:stretch>
            <a:fillRect/>
          </a:stretch>
        </p:blipFill>
        <p:spPr>
          <a:xfrm>
            <a:off x="4562271" y="6420351"/>
            <a:ext cx="4309355" cy="265078"/>
          </a:xfrm>
          <a:prstGeom prst="rect">
            <a:avLst/>
          </a:prstGeom>
        </p:spPr>
      </p:pic>
    </p:spTree>
    <p:extLst>
      <p:ext uri="{BB962C8B-B14F-4D97-AF65-F5344CB8AC3E}">
        <p14:creationId xmlns:p14="http://schemas.microsoft.com/office/powerpoint/2010/main" val="187792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323" y="1030925"/>
            <a:ext cx="8640960" cy="5616624"/>
          </a:xfrm>
        </p:spPr>
        <p:txBody>
          <a:bodyPr>
            <a:normAutofit lnSpcReduction="10000"/>
          </a:bodyPr>
          <a:lstStyle/>
          <a:p>
            <a:r>
              <a:rPr lang="ja-JP" altLang="en-US" sz="1600" dirty="0">
                <a:latin typeface="HG丸ｺﾞｼｯｸM-PRO" panose="020F0600000000000000" pitchFamily="50" charset="-128"/>
                <a:ea typeface="HG丸ｺﾞｼｯｸM-PRO" panose="020F0600000000000000" pitchFamily="50" charset="-128"/>
              </a:rPr>
              <a:t>目的</a:t>
            </a:r>
            <a:endParaRPr lang="en-US" altLang="ja-JP" sz="1600" dirty="0">
              <a:latin typeface="HG丸ｺﾞｼｯｸM-PRO" panose="020F0600000000000000" pitchFamily="50" charset="-128"/>
              <a:ea typeface="HG丸ｺﾞｼｯｸM-PRO" panose="020F0600000000000000" pitchFamily="50" charset="-128"/>
            </a:endParaRPr>
          </a:p>
          <a:p>
            <a:pPr lvl="1"/>
            <a:r>
              <a:rPr lang="ja-JP" altLang="en-US" sz="1400" dirty="0">
                <a:latin typeface="HG丸ｺﾞｼｯｸM-PRO" panose="020F0600000000000000" pitchFamily="50" charset="-128"/>
                <a:ea typeface="HG丸ｺﾞｼｯｸM-PRO" panose="020F0600000000000000" pitchFamily="50" charset="-128"/>
              </a:rPr>
              <a:t>人々の健康に寄与するために、公衆衛生及び医療の重要な基盤となる社会 医学系専門医制度を運営し発展させること</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事業</a:t>
            </a:r>
            <a:endParaRPr lang="en-US" altLang="ja-JP" sz="1600" dirty="0">
              <a:latin typeface="HG丸ｺﾞｼｯｸM-PRO" panose="020F0600000000000000" pitchFamily="50" charset="-128"/>
              <a:ea typeface="HG丸ｺﾞｼｯｸM-PRO" panose="020F0600000000000000" pitchFamily="50" charset="-128"/>
            </a:endParaRPr>
          </a:p>
          <a:p>
            <a:pPr marL="400050" lvl="1" indent="0">
              <a:buNone/>
            </a:pPr>
            <a:r>
              <a:rPr lang="ja-JP" altLang="en-US" sz="1400" dirty="0">
                <a:latin typeface="HG丸ｺﾞｼｯｸM-PRO" panose="020F0600000000000000" pitchFamily="50" charset="-128"/>
                <a:ea typeface="HG丸ｺﾞｼｯｸM-PRO" panose="020F0600000000000000" pitchFamily="50" charset="-128"/>
              </a:rPr>
              <a:t>（１）社会医学系の専門医、指導医の育成と生涯学習に関する事業</a:t>
            </a:r>
          </a:p>
          <a:p>
            <a:pPr marL="400050" lvl="1" indent="0">
              <a:buNone/>
            </a:pPr>
            <a:r>
              <a:rPr lang="ja-JP" altLang="en-US" sz="1400" dirty="0">
                <a:latin typeface="HG丸ｺﾞｼｯｸM-PRO" panose="020F0600000000000000" pitchFamily="50" charset="-128"/>
                <a:ea typeface="HG丸ｺﾞｼｯｸM-PRO" panose="020F0600000000000000" pitchFamily="50" charset="-128"/>
              </a:rPr>
              <a:t>（２）</a:t>
            </a:r>
            <a:r>
              <a:rPr lang="ja-JP" altLang="en-US" sz="1400" dirty="0">
                <a:latin typeface="HG丸ｺﾞｼｯｸM-PRO" panose="020F0400000000000000" pitchFamily="50" charset="-128"/>
                <a:ea typeface="HG丸ｺﾞｼｯｸM-PRO" panose="020F0400000000000000" pitchFamily="50" charset="-128"/>
              </a:rPr>
              <a:t>社会医学系専門医認定試験の実施に関する事業 </a:t>
            </a:r>
            <a:endParaRPr lang="en-US" altLang="ja-JP" sz="1400" dirty="0">
              <a:latin typeface="HG丸ｺﾞｼｯｸM-PRO" panose="020F0400000000000000" pitchFamily="50" charset="-128"/>
              <a:ea typeface="HG丸ｺﾞｼｯｸM-PRO" panose="020F0400000000000000" pitchFamily="50" charset="-128"/>
            </a:endParaRPr>
          </a:p>
          <a:p>
            <a:pPr marL="400050" lvl="1" indent="0">
              <a:buNone/>
            </a:pPr>
            <a:r>
              <a:rPr lang="ja-JP" altLang="en-US" sz="1400" dirty="0">
                <a:latin typeface="HG丸ｺﾞｼｯｸM-PRO" panose="020F0600000000000000" pitchFamily="50" charset="-128"/>
                <a:ea typeface="HG丸ｺﾞｼｯｸM-PRO" panose="020F0600000000000000" pitchFamily="50" charset="-128"/>
              </a:rPr>
              <a:t>（３）社会医学系の専門医、指導医の資格の認定・更新に関する事業</a:t>
            </a:r>
          </a:p>
          <a:p>
            <a:pPr marL="400050" lvl="1" indent="0">
              <a:buNone/>
            </a:pPr>
            <a:r>
              <a:rPr lang="ja-JP" altLang="en-US" sz="1400" dirty="0">
                <a:latin typeface="HG丸ｺﾞｼｯｸM-PRO" panose="020F0600000000000000" pitchFamily="50" charset="-128"/>
                <a:ea typeface="HG丸ｺﾞｼｯｸM-PRO" panose="020F0600000000000000" pitchFamily="50" charset="-128"/>
              </a:rPr>
              <a:t>（４）専門研修プログラムと研修施設の認定に関する事業</a:t>
            </a:r>
          </a:p>
          <a:p>
            <a:pPr marL="400050" lvl="1" indent="0">
              <a:buNone/>
            </a:pPr>
            <a:r>
              <a:rPr lang="ja-JP" altLang="en-US" sz="1400" dirty="0">
                <a:latin typeface="HG丸ｺﾞｼｯｸM-PRO" panose="020F0600000000000000" pitchFamily="50" charset="-128"/>
                <a:ea typeface="HG丸ｺﾞｼｯｸM-PRO" panose="020F0600000000000000" pitchFamily="50" charset="-128"/>
              </a:rPr>
              <a:t>（５）社会医学系専門医制度の評価と発展に関する事業</a:t>
            </a:r>
          </a:p>
          <a:p>
            <a:pPr marL="400050" lvl="1" indent="0">
              <a:buNone/>
            </a:pPr>
            <a:r>
              <a:rPr lang="ja-JP" altLang="en-US" sz="1400" dirty="0">
                <a:latin typeface="HG丸ｺﾞｼｯｸM-PRO" panose="020F0600000000000000" pitchFamily="50" charset="-128"/>
                <a:ea typeface="HG丸ｺﾞｼｯｸM-PRO" panose="020F0600000000000000" pitchFamily="50" charset="-128"/>
              </a:rPr>
              <a:t>（６）国内外の関連団体との連携及び協力</a:t>
            </a:r>
          </a:p>
          <a:p>
            <a:pPr marL="400050" lvl="1" indent="0">
              <a:buNone/>
            </a:pPr>
            <a:r>
              <a:rPr lang="ja-JP" altLang="en-US" sz="1400" dirty="0">
                <a:latin typeface="HG丸ｺﾞｼｯｸM-PRO" panose="020F0600000000000000" pitchFamily="50" charset="-128"/>
                <a:ea typeface="HG丸ｺﾞｼｯｸM-PRO" panose="020F0600000000000000" pitchFamily="50" charset="-128"/>
              </a:rPr>
              <a:t>（７）社会医学系領域の成果の普及及び啓発活動</a:t>
            </a:r>
          </a:p>
          <a:p>
            <a:pPr marL="400050" lvl="1" indent="0">
              <a:buNone/>
            </a:pPr>
            <a:r>
              <a:rPr lang="ja-JP" altLang="en-US" sz="1400" dirty="0">
                <a:latin typeface="HG丸ｺﾞｼｯｸM-PRO" panose="020F0600000000000000" pitchFamily="50" charset="-128"/>
                <a:ea typeface="HG丸ｺﾞｼｯｸM-PRO" panose="020F0600000000000000" pitchFamily="50" charset="-128"/>
              </a:rPr>
              <a:t>（</a:t>
            </a:r>
            <a:r>
              <a:rPr lang="en-US" altLang="ja-JP" sz="1400" dirty="0">
                <a:latin typeface="HG丸ｺﾞｼｯｸM-PRO" panose="020F0600000000000000" pitchFamily="50" charset="-128"/>
                <a:ea typeface="HG丸ｺﾞｼｯｸM-PRO" panose="020F0600000000000000" pitchFamily="50" charset="-128"/>
              </a:rPr>
              <a:t>8</a:t>
            </a:r>
            <a:r>
              <a:rPr lang="ja-JP" altLang="en-US" sz="1400" dirty="0">
                <a:latin typeface="HG丸ｺﾞｼｯｸM-PRO" panose="020F0600000000000000" pitchFamily="50" charset="-128"/>
                <a:ea typeface="HG丸ｺﾞｼｯｸM-PRO" panose="020F0600000000000000" pitchFamily="50" charset="-128"/>
              </a:rPr>
              <a:t>）その他、目的を達成するために必要な事業</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組織</a:t>
            </a:r>
            <a:endParaRPr lang="en-US" altLang="ja-JP" sz="1600" dirty="0">
              <a:latin typeface="HG丸ｺﾞｼｯｸM-PRO" panose="020F0600000000000000" pitchFamily="50" charset="-128"/>
              <a:ea typeface="HG丸ｺﾞｼｯｸM-PRO" panose="020F0600000000000000" pitchFamily="50" charset="-128"/>
            </a:endParaRPr>
          </a:p>
          <a:p>
            <a:pPr lvl="1"/>
            <a:r>
              <a:rPr lang="ja-JP" altLang="en-US" sz="1400" dirty="0">
                <a:latin typeface="HG丸ｺﾞｼｯｸM-PRO" panose="020F0600000000000000" pitchFamily="50" charset="-128"/>
                <a:ea typeface="HG丸ｺﾞｼｯｸM-PRO" panose="020F0600000000000000" pitchFamily="50" charset="-128"/>
              </a:rPr>
              <a:t>社員総会</a:t>
            </a:r>
            <a:endParaRPr lang="en-US" altLang="ja-JP" sz="1400" dirty="0">
              <a:latin typeface="HG丸ｺﾞｼｯｸM-PRO" panose="020F0600000000000000" pitchFamily="50" charset="-128"/>
              <a:ea typeface="HG丸ｺﾞｼｯｸM-PRO" panose="020F0600000000000000" pitchFamily="50" charset="-128"/>
            </a:endParaRPr>
          </a:p>
          <a:p>
            <a:pPr lvl="1"/>
            <a:r>
              <a:rPr lang="ja-JP" altLang="en-US" sz="1400" dirty="0">
                <a:latin typeface="HG丸ｺﾞｼｯｸM-PRO" panose="020F0600000000000000" pitchFamily="50" charset="-128"/>
                <a:ea typeface="HG丸ｺﾞｼｯｸM-PRO" panose="020F0600000000000000" pitchFamily="50" charset="-128"/>
              </a:rPr>
              <a:t>理事会</a:t>
            </a:r>
            <a:endParaRPr lang="en-US" altLang="ja-JP" sz="1400" dirty="0">
              <a:latin typeface="HG丸ｺﾞｼｯｸM-PRO" panose="020F0600000000000000" pitchFamily="50" charset="-128"/>
              <a:ea typeface="HG丸ｺﾞｼｯｸM-PRO" panose="020F0600000000000000" pitchFamily="50" charset="-128"/>
            </a:endParaRPr>
          </a:p>
          <a:p>
            <a:pPr lvl="2"/>
            <a:r>
              <a:rPr lang="ja-JP" altLang="en-US" sz="1200" dirty="0">
                <a:latin typeface="HG丸ｺﾞｼｯｸM-PRO" panose="020F0600000000000000" pitchFamily="50" charset="-128"/>
                <a:ea typeface="HG丸ｺﾞｼｯｸM-PRO" panose="020F0600000000000000" pitchFamily="50" charset="-128"/>
              </a:rPr>
              <a:t>理事長</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今中　　雄一</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日本医療・病院管理学会</a:t>
            </a:r>
            <a:endParaRPr lang="en-US" altLang="ja-JP" sz="1200" dirty="0">
              <a:latin typeface="HG丸ｺﾞｼｯｸM-PRO" panose="020F0600000000000000" pitchFamily="50" charset="-128"/>
              <a:ea typeface="HG丸ｺﾞｼｯｸM-PRO" panose="020F0600000000000000" pitchFamily="50" charset="-128"/>
            </a:endParaRPr>
          </a:p>
          <a:p>
            <a:pPr lvl="2"/>
            <a:r>
              <a:rPr lang="ja-JP" altLang="en-US" sz="1200" dirty="0">
                <a:latin typeface="HG丸ｺﾞｼｯｸM-PRO" panose="020F0600000000000000" pitchFamily="50" charset="-128"/>
                <a:ea typeface="HG丸ｺﾞｼｯｸM-PRO" panose="020F0600000000000000" pitchFamily="50" charset="-128"/>
              </a:rPr>
              <a:t>副理事長、財務担当理事</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大久保　靖司</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日本産業衛生学会</a:t>
            </a:r>
            <a:endParaRPr lang="en-US" altLang="ja-JP" sz="1200" dirty="0">
              <a:latin typeface="HG丸ｺﾞｼｯｸM-PRO" panose="020F0600000000000000" pitchFamily="50" charset="-128"/>
              <a:ea typeface="HG丸ｺﾞｼｯｸM-PRO" panose="020F0600000000000000" pitchFamily="50" charset="-128"/>
            </a:endParaRPr>
          </a:p>
          <a:p>
            <a:pPr lvl="2"/>
            <a:r>
              <a:rPr lang="ja-JP" altLang="en-US" sz="1200" dirty="0">
                <a:latin typeface="HG丸ｺﾞｼｯｸM-PRO" panose="020F0600000000000000" pitchFamily="50" charset="-128"/>
                <a:ea typeface="HG丸ｺﾞｼｯｸM-PRO" panose="020F0600000000000000" pitchFamily="50" charset="-128"/>
              </a:rPr>
              <a:t>総務担当理事</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前田　　光哉</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日本医療・病院管理学会</a:t>
            </a:r>
            <a:endParaRPr lang="en-US" altLang="ja-JP" sz="1200" dirty="0">
              <a:latin typeface="HG丸ｺﾞｼｯｸM-PRO" panose="020F0600000000000000" pitchFamily="50" charset="-128"/>
              <a:ea typeface="HG丸ｺﾞｼｯｸM-PRO" panose="020F0600000000000000" pitchFamily="50" charset="-128"/>
            </a:endParaRPr>
          </a:p>
          <a:p>
            <a:pPr lvl="2"/>
            <a:r>
              <a:rPr lang="ja-JP" altLang="en-US" sz="1200" dirty="0">
                <a:latin typeface="HG丸ｺﾞｼｯｸM-PRO" panose="020F0600000000000000" pitchFamily="50" charset="-128"/>
                <a:ea typeface="HG丸ｺﾞｼｯｸM-PRO" panose="020F0600000000000000" pitchFamily="50" charset="-128"/>
              </a:rPr>
              <a:t>総務担当理事</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大神　　明　</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日本産業衛生学会</a:t>
            </a:r>
            <a:endParaRPr lang="en-US" altLang="ja-JP" sz="1200" dirty="0">
              <a:latin typeface="HG丸ｺﾞｼｯｸM-PRO" panose="020F0600000000000000" pitchFamily="50" charset="-128"/>
              <a:ea typeface="HG丸ｺﾞｼｯｸM-PRO" panose="020F0600000000000000" pitchFamily="50" charset="-128"/>
            </a:endParaRPr>
          </a:p>
          <a:p>
            <a:pPr lvl="2"/>
            <a:r>
              <a:rPr lang="ja-JP" altLang="en-US" sz="1200" dirty="0">
                <a:latin typeface="HG丸ｺﾞｼｯｸM-PRO" panose="020F0600000000000000" pitchFamily="50" charset="-128"/>
                <a:ea typeface="HG丸ｺﾞｼｯｸM-PRO" panose="020F0600000000000000" pitchFamily="50" charset="-128"/>
              </a:rPr>
              <a:t>広報担当理事</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小橋　　元　</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日本衛生学会</a:t>
            </a:r>
            <a:endParaRPr lang="en-US" altLang="ja-JP" sz="1200" dirty="0">
              <a:latin typeface="HG丸ｺﾞｼｯｸM-PRO" panose="020F0600000000000000" pitchFamily="50" charset="-128"/>
              <a:ea typeface="HG丸ｺﾞｼｯｸM-PRO" panose="020F0600000000000000" pitchFamily="50" charset="-128"/>
            </a:endParaRPr>
          </a:p>
          <a:p>
            <a:pPr lvl="1"/>
            <a:r>
              <a:rPr lang="ja-JP" altLang="en-US" sz="1400" dirty="0">
                <a:latin typeface="HG丸ｺﾞｼｯｸM-PRO" panose="020F0600000000000000" pitchFamily="50" charset="-128"/>
                <a:ea typeface="HG丸ｺﾞｼｯｸM-PRO" panose="020F0600000000000000" pitchFamily="50" charset="-128"/>
              </a:rPr>
              <a:t>委員会</a:t>
            </a:r>
            <a:endParaRPr lang="en-US" altLang="ja-JP" sz="1400" dirty="0">
              <a:latin typeface="HG丸ｺﾞｼｯｸM-PRO" panose="020F0600000000000000" pitchFamily="50" charset="-128"/>
              <a:ea typeface="HG丸ｺﾞｼｯｸM-PRO" panose="020F0600000000000000" pitchFamily="50" charset="-128"/>
            </a:endParaRPr>
          </a:p>
          <a:p>
            <a:pPr lvl="2"/>
            <a:r>
              <a:rPr lang="ja-JP" altLang="en-US" sz="1200" dirty="0">
                <a:latin typeface="HG丸ｺﾞｼｯｸM-PRO" panose="020F0600000000000000" pitchFamily="50" charset="-128"/>
                <a:ea typeface="HG丸ｺﾞｼｯｸM-PRO" panose="020F0600000000000000" pitchFamily="50" charset="-128"/>
              </a:rPr>
              <a:t>企画調整委員会</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小橋　　元　</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日本衛生学会</a:t>
            </a:r>
            <a:endParaRPr lang="en-US" altLang="ja-JP" sz="1200" dirty="0">
              <a:latin typeface="HG丸ｺﾞｼｯｸM-PRO" panose="020F0600000000000000" pitchFamily="50" charset="-128"/>
              <a:ea typeface="HG丸ｺﾞｼｯｸM-PRO" panose="020F0600000000000000" pitchFamily="50" charset="-128"/>
            </a:endParaRPr>
          </a:p>
          <a:p>
            <a:pPr lvl="2"/>
            <a:r>
              <a:rPr lang="ja-JP" altLang="en-US" sz="1200" dirty="0">
                <a:latin typeface="HG丸ｺﾞｼｯｸM-PRO" panose="020F0600000000000000" pitchFamily="50" charset="-128"/>
                <a:ea typeface="HG丸ｺﾞｼｯｸM-PRO" panose="020F0600000000000000" pitchFamily="50" charset="-128"/>
              </a:rPr>
              <a:t>研修プログラム認定委員会</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大久保　靖司</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日本産業衛生学会</a:t>
            </a:r>
            <a:endParaRPr lang="en-US" altLang="ja-JP" sz="1200" dirty="0">
              <a:latin typeface="HG丸ｺﾞｼｯｸM-PRO" panose="020F0600000000000000" pitchFamily="50" charset="-128"/>
              <a:ea typeface="HG丸ｺﾞｼｯｸM-PRO" panose="020F0600000000000000" pitchFamily="50" charset="-128"/>
            </a:endParaRPr>
          </a:p>
          <a:p>
            <a:pPr lvl="2"/>
            <a:r>
              <a:rPr lang="ja-JP" altLang="en-US" sz="1200" dirty="0">
                <a:latin typeface="HG丸ｺﾞｼｯｸM-PRO" panose="020F0600000000000000" pitchFamily="50" charset="-128"/>
                <a:ea typeface="HG丸ｺﾞｼｯｸM-PRO" panose="020F0600000000000000" pitchFamily="50" charset="-128"/>
              </a:rPr>
              <a:t>専門医・指導医認定委員会</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前田　　光哉</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日本医療・病院管理学会</a:t>
            </a:r>
            <a:endParaRPr lang="en-US" altLang="ja-JP" sz="1200" dirty="0">
              <a:latin typeface="HG丸ｺﾞｼｯｸM-PRO" panose="020F0600000000000000" pitchFamily="50" charset="-128"/>
              <a:ea typeface="HG丸ｺﾞｼｯｸM-PRO" panose="020F0600000000000000" pitchFamily="50" charset="-128"/>
            </a:endParaRPr>
          </a:p>
          <a:p>
            <a:pPr lvl="2"/>
            <a:endParaRPr lang="en-US" altLang="ja-JP" sz="400" dirty="0">
              <a:latin typeface="HG丸ｺﾞｼｯｸM-PRO" panose="020F0600000000000000" pitchFamily="50" charset="-128"/>
              <a:ea typeface="HG丸ｺﾞｼｯｸM-PRO" panose="020F0600000000000000" pitchFamily="50" charset="-128"/>
            </a:endParaRPr>
          </a:p>
          <a:p>
            <a:endParaRPr lang="en-US" altLang="ja-JP" sz="1400" dirty="0">
              <a:latin typeface="HG丸ｺﾞｼｯｸM-PRO" panose="020F0600000000000000" pitchFamily="50" charset="-128"/>
              <a:ea typeface="HG丸ｺﾞｼｯｸM-PRO" panose="020F0600000000000000" pitchFamily="50" charset="-128"/>
            </a:endParaRPr>
          </a:p>
        </p:txBody>
      </p:sp>
      <p:sp>
        <p:nvSpPr>
          <p:cNvPr id="6" name="タイトル 1"/>
          <p:cNvSpPr>
            <a:spLocks noGrp="1"/>
          </p:cNvSpPr>
          <p:nvPr>
            <p:ph type="title"/>
          </p:nvPr>
        </p:nvSpPr>
        <p:spPr>
          <a:xfrm>
            <a:off x="251520" y="116632"/>
            <a:ext cx="8640763" cy="1008112"/>
          </a:xfrm>
          <a:prstGeom prst="rect">
            <a:avLst/>
          </a:prstGeom>
        </p:spPr>
        <p:txBody>
          <a:bodyPr/>
          <a:lstStyle/>
          <a:p>
            <a:pPr marL="0" indent="0">
              <a:buNone/>
            </a:pPr>
            <a:r>
              <a:rPr lang="ja-JP" altLang="en-US" sz="3600" b="1" dirty="0">
                <a:latin typeface="+mj-ea"/>
              </a:rPr>
              <a:t>一般社団法人　社会医学系専門医協会</a:t>
            </a:r>
            <a:br>
              <a:rPr lang="en-US" altLang="ja-JP" sz="2800" b="1" dirty="0">
                <a:latin typeface="+mj-ea"/>
              </a:rPr>
            </a:br>
            <a:r>
              <a:rPr lang="ja-JP" altLang="en-US" sz="2400" b="1" dirty="0">
                <a:latin typeface="+mj-ea"/>
              </a:rPr>
              <a:t>（</a:t>
            </a:r>
            <a:r>
              <a:rPr lang="en-US" altLang="ja-JP" sz="2400" b="1" dirty="0">
                <a:latin typeface="+mj-ea"/>
              </a:rPr>
              <a:t>Japan Board of Public Health and Social Medicine</a:t>
            </a:r>
            <a:r>
              <a:rPr lang="ja-JP" altLang="en-US" sz="2400" b="1" dirty="0">
                <a:latin typeface="+mj-ea"/>
              </a:rPr>
              <a:t>）</a:t>
            </a:r>
            <a:endParaRPr kumimoji="1" lang="ja-JP" altLang="en-US" sz="4000" b="1" dirty="0">
              <a:latin typeface="+mj-ea"/>
            </a:endParaRPr>
          </a:p>
        </p:txBody>
      </p:sp>
      <p:pic>
        <p:nvPicPr>
          <p:cNvPr id="4" name="図 3"/>
          <p:cNvPicPr>
            <a:picLocks noChangeAspect="1"/>
          </p:cNvPicPr>
          <p:nvPr/>
        </p:nvPicPr>
        <p:blipFill>
          <a:blip r:embed="rId2"/>
          <a:stretch>
            <a:fillRect/>
          </a:stretch>
        </p:blipFill>
        <p:spPr>
          <a:xfrm>
            <a:off x="4668951" y="6481311"/>
            <a:ext cx="4309355" cy="265078"/>
          </a:xfrm>
          <a:prstGeom prst="rect">
            <a:avLst/>
          </a:prstGeom>
        </p:spPr>
      </p:pic>
    </p:spTree>
    <p:extLst>
      <p:ext uri="{BB962C8B-B14F-4D97-AF65-F5344CB8AC3E}">
        <p14:creationId xmlns:p14="http://schemas.microsoft.com/office/powerpoint/2010/main" val="359001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85774"/>
            <a:ext cx="8229600" cy="931863"/>
          </a:xfrm>
        </p:spPr>
        <p:txBody>
          <a:bodyPr/>
          <a:lstStyle/>
          <a:p>
            <a:r>
              <a:rPr lang="ja-JP" altLang="en-US" dirty="0"/>
              <a:t>専門医・指導医の更新ルール</a:t>
            </a:r>
            <a:endParaRPr kumimoji="1" lang="ja-JP" altLang="en-US" dirty="0"/>
          </a:p>
        </p:txBody>
      </p:sp>
      <p:sp>
        <p:nvSpPr>
          <p:cNvPr id="3" name="コンテンツ プレースホルダー 2"/>
          <p:cNvSpPr>
            <a:spLocks noGrp="1"/>
          </p:cNvSpPr>
          <p:nvPr>
            <p:ph idx="1"/>
          </p:nvPr>
        </p:nvSpPr>
        <p:spPr>
          <a:xfrm>
            <a:off x="457200" y="1371600"/>
            <a:ext cx="8437418" cy="5486400"/>
          </a:xfrm>
        </p:spPr>
        <p:txBody>
          <a:bodyPr>
            <a:normAutofit fontScale="85000" lnSpcReduction="10000"/>
          </a:bodyPr>
          <a:lstStyle/>
          <a:p>
            <a:pPr>
              <a:lnSpc>
                <a:spcPct val="120000"/>
              </a:lnSpc>
            </a:pPr>
            <a:r>
              <a:rPr lang="ja-JP" altLang="ja-JP" dirty="0"/>
              <a:t>基本的要件</a:t>
            </a:r>
            <a:endParaRPr lang="en-US" altLang="ja-JP" dirty="0"/>
          </a:p>
          <a:p>
            <a:pPr marL="625475" lvl="1">
              <a:lnSpc>
                <a:spcPct val="120000"/>
              </a:lnSpc>
            </a:pPr>
            <a:r>
              <a:rPr lang="ja-JP" altLang="en-US" dirty="0"/>
              <a:t>５</a:t>
            </a:r>
            <a:r>
              <a:rPr lang="ja-JP" altLang="ja-JP" dirty="0"/>
              <a:t>年間中断</a:t>
            </a:r>
            <a:r>
              <a:rPr lang="ja-JP" altLang="en-US" dirty="0"/>
              <a:t>な</a:t>
            </a:r>
            <a:r>
              <a:rPr lang="ja-JP" altLang="ja-JP" dirty="0"/>
              <a:t>く継続して</a:t>
            </a:r>
            <a:r>
              <a:rPr lang="ja-JP" altLang="en-US" dirty="0"/>
              <a:t>，</a:t>
            </a:r>
            <a:r>
              <a:rPr lang="ja-JP" altLang="ja-JP" dirty="0"/>
              <a:t>社会医学系の専門的な活動を行い</a:t>
            </a:r>
            <a:r>
              <a:rPr lang="ja-JP" altLang="en-US" dirty="0"/>
              <a:t>，</a:t>
            </a:r>
            <a:r>
              <a:rPr lang="ja-JP" altLang="ja-JP" dirty="0"/>
              <a:t>自らの能力・技術の研鑽及び社会医学系分野の発展への貢献に励んでいること</a:t>
            </a:r>
            <a:r>
              <a:rPr lang="ja-JP" altLang="en-US" dirty="0"/>
              <a:t>。</a:t>
            </a:r>
            <a:endParaRPr lang="en-US" altLang="ja-JP" dirty="0"/>
          </a:p>
          <a:p>
            <a:pPr marL="625475" lvl="1">
              <a:lnSpc>
                <a:spcPct val="120000"/>
              </a:lnSpc>
            </a:pPr>
            <a:r>
              <a:rPr lang="ja-JP" altLang="ja-JP" dirty="0"/>
              <a:t>認定期間の５年間、指導医の登録を継続し、構成学会の学会員を継続している</a:t>
            </a:r>
            <a:r>
              <a:rPr lang="ja-JP" altLang="en-US" dirty="0"/>
              <a:t>こと。</a:t>
            </a:r>
            <a:endParaRPr lang="en-US" altLang="ja-JP" dirty="0"/>
          </a:p>
          <a:p>
            <a:pPr marL="625475" lvl="1">
              <a:lnSpc>
                <a:spcPct val="120000"/>
              </a:lnSpc>
            </a:pPr>
            <a:r>
              <a:rPr lang="ja-JP" altLang="ja-JP" dirty="0"/>
              <a:t>社会医学系領域の実務・実績をもって、専門医</a:t>
            </a:r>
            <a:r>
              <a:rPr lang="ja-JP" altLang="en-US" dirty="0"/>
              <a:t>／指導医</a:t>
            </a:r>
            <a:r>
              <a:rPr lang="ja-JP" altLang="ja-JP" dirty="0"/>
              <a:t>としてのコンピテンシ―の維持・向上を示す</a:t>
            </a:r>
            <a:r>
              <a:rPr lang="ja-JP" altLang="en-US" dirty="0"/>
              <a:t>こととし，</a:t>
            </a:r>
            <a:r>
              <a:rPr lang="ja-JP" altLang="ja-JP" dirty="0"/>
              <a:t>５年目に</a:t>
            </a:r>
            <a:r>
              <a:rPr lang="ja-JP" altLang="en-US" dirty="0"/>
              <a:t>以下</a:t>
            </a:r>
            <a:r>
              <a:rPr lang="ja-JP" altLang="ja-JP" dirty="0"/>
              <a:t>の提出をもって審査を受ける</a:t>
            </a:r>
            <a:r>
              <a:rPr lang="ja-JP" altLang="en-US" dirty="0"/>
              <a:t>こと。</a:t>
            </a:r>
            <a:endParaRPr lang="en-US" altLang="ja-JP" dirty="0"/>
          </a:p>
          <a:p>
            <a:pPr marL="1436688" lvl="1" indent="-482600" defTabSz="5472113">
              <a:lnSpc>
                <a:spcPct val="120000"/>
              </a:lnSpc>
              <a:buNone/>
            </a:pPr>
            <a:r>
              <a:rPr lang="en-US" altLang="ja-JP" dirty="0">
                <a:latin typeface="+mj-ea"/>
                <a:ea typeface="+mj-ea"/>
              </a:rPr>
              <a:t>(1)</a:t>
            </a:r>
            <a:r>
              <a:rPr lang="ja-JP" altLang="en-US" dirty="0">
                <a:latin typeface="+mj-ea"/>
                <a:ea typeface="+mj-ea"/>
              </a:rPr>
              <a:t> </a:t>
            </a:r>
            <a:r>
              <a:rPr lang="ja-JP" altLang="ja-JP" dirty="0"/>
              <a:t>申請書</a:t>
            </a:r>
            <a:r>
              <a:rPr lang="ja-JP" altLang="en-US" dirty="0"/>
              <a:t>の提出</a:t>
            </a:r>
            <a:endParaRPr lang="en-US" altLang="ja-JP" dirty="0"/>
          </a:p>
          <a:p>
            <a:pPr marL="1436688" lvl="1" indent="-482600" defTabSz="5472113">
              <a:lnSpc>
                <a:spcPct val="120000"/>
              </a:lnSpc>
              <a:buNone/>
            </a:pPr>
            <a:r>
              <a:rPr lang="en-US" altLang="ja-JP" dirty="0">
                <a:latin typeface="+mj-ea"/>
                <a:ea typeface="+mj-ea"/>
              </a:rPr>
              <a:t>(2)</a:t>
            </a:r>
            <a:r>
              <a:rPr lang="ja-JP" altLang="en-US" dirty="0">
                <a:latin typeface="+mj-ea"/>
                <a:ea typeface="+mj-ea"/>
              </a:rPr>
              <a:t> </a:t>
            </a:r>
            <a:r>
              <a:rPr lang="ja-JP" altLang="ja-JP" dirty="0"/>
              <a:t>社会医学系分野に関連する講習の受講</a:t>
            </a:r>
            <a:endParaRPr lang="en-US" altLang="ja-JP" dirty="0"/>
          </a:p>
          <a:p>
            <a:pPr marL="1436688" lvl="1" indent="-482600" defTabSz="5472113">
              <a:lnSpc>
                <a:spcPct val="120000"/>
              </a:lnSpc>
              <a:buNone/>
            </a:pPr>
            <a:r>
              <a:rPr lang="en-US" altLang="ja-JP" dirty="0">
                <a:latin typeface="+mj-ea"/>
                <a:ea typeface="+mj-ea"/>
              </a:rPr>
              <a:t>(3) </a:t>
            </a:r>
            <a:r>
              <a:rPr lang="ja-JP" altLang="ja-JP" dirty="0"/>
              <a:t>社会医学系分野に関連する学会・団体活動の実績等</a:t>
            </a:r>
            <a:endParaRPr kumimoji="1" lang="ja-JP" altLang="en-US" dirty="0"/>
          </a:p>
        </p:txBody>
      </p:sp>
      <p:sp>
        <p:nvSpPr>
          <p:cNvPr id="6" name="角丸四角形 5"/>
          <p:cNvSpPr/>
          <p:nvPr/>
        </p:nvSpPr>
        <p:spPr bwMode="auto">
          <a:xfrm>
            <a:off x="7335079" y="59635"/>
            <a:ext cx="1769165" cy="238540"/>
          </a:xfrm>
          <a:prstGeom prst="roundRect">
            <a:avLst/>
          </a:prstGeom>
          <a:ln>
            <a:solidFill>
              <a:srgbClr val="00009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1001713" eaLnBrk="1" hangingPunct="1"/>
            <a:r>
              <a:rPr lang="ja-JP" altLang="en-US" sz="1400" dirty="0">
                <a:solidFill>
                  <a:srgbClr val="000099"/>
                </a:solidFill>
              </a:rPr>
              <a:t>更新ルールについて</a:t>
            </a:r>
            <a:endParaRPr kumimoji="1" lang="ja-JP" altLang="en-US" sz="1400" b="0" i="0" u="none" strike="noStrike" cap="none" normalizeH="0" baseline="0" dirty="0">
              <a:ln>
                <a:noFill/>
              </a:ln>
              <a:solidFill>
                <a:srgbClr val="000099"/>
              </a:solidFill>
              <a:effectLst/>
            </a:endParaRPr>
          </a:p>
        </p:txBody>
      </p:sp>
    </p:spTree>
    <p:extLst>
      <p:ext uri="{BB962C8B-B14F-4D97-AF65-F5344CB8AC3E}">
        <p14:creationId xmlns:p14="http://schemas.microsoft.com/office/powerpoint/2010/main" val="37012862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2338CBC-4F1B-C386-C7F7-16A39630EF30}"/>
              </a:ext>
            </a:extLst>
          </p:cNvPr>
          <p:cNvSpPr txBox="1"/>
          <p:nvPr/>
        </p:nvSpPr>
        <p:spPr>
          <a:xfrm>
            <a:off x="0" y="0"/>
            <a:ext cx="9144000" cy="5755422"/>
          </a:xfrm>
          <a:prstGeom prst="rect">
            <a:avLst/>
          </a:prstGeom>
          <a:noFill/>
        </p:spPr>
        <p:txBody>
          <a:bodyPr wrap="square">
            <a:spAutoFit/>
          </a:bodyPr>
          <a:lstStyle/>
          <a:p>
            <a:pPr algn="ctr" fontAlgn="base"/>
            <a:r>
              <a:rPr lang="en-US" altLang="ja-JP" dirty="0">
                <a:latin typeface="小塚ゴシック Pro"/>
              </a:rPr>
              <a:t>【2024</a:t>
            </a:r>
            <a:r>
              <a:rPr lang="ja-JP" altLang="en-US" dirty="0">
                <a:latin typeface="小塚ゴシック Pro"/>
              </a:rPr>
              <a:t>年度版</a:t>
            </a:r>
            <a:r>
              <a:rPr lang="en-US" altLang="ja-JP" dirty="0">
                <a:latin typeface="小塚ゴシック Pro"/>
              </a:rPr>
              <a:t>】</a:t>
            </a:r>
            <a:r>
              <a:rPr lang="ja-JP" altLang="en-US" dirty="0">
                <a:latin typeface="小塚ゴシック Pro"/>
              </a:rPr>
              <a:t>更新手続き・今後のスケジュール</a:t>
            </a:r>
          </a:p>
          <a:p>
            <a:pPr algn="l" fontAlgn="base"/>
            <a:endParaRPr lang="en-US" altLang="ja-JP" dirty="0">
              <a:latin typeface="小塚ゴシック Pro"/>
            </a:endParaRPr>
          </a:p>
          <a:p>
            <a:pPr algn="l" fontAlgn="base"/>
            <a:r>
              <a:rPr lang="ja-JP" altLang="en-US" dirty="0">
                <a:latin typeface="小塚ゴシック Pro"/>
              </a:rPr>
              <a:t>社会医学系専門医・指導医各位</a:t>
            </a:r>
            <a:endParaRPr lang="en-US" altLang="ja-JP" dirty="0">
              <a:latin typeface="小塚ゴシック Pro"/>
            </a:endParaRPr>
          </a:p>
          <a:p>
            <a:pPr algn="l" fontAlgn="base"/>
            <a:endParaRPr lang="ja-JP" altLang="en-US" dirty="0">
              <a:latin typeface="小塚ゴシック Pro"/>
            </a:endParaRPr>
          </a:p>
          <a:p>
            <a:pPr algn="l" fontAlgn="base"/>
            <a:r>
              <a:rPr lang="ja-JP" altLang="en-US" dirty="0">
                <a:latin typeface="小塚ゴシック Pro"/>
              </a:rPr>
              <a:t>社会医学系専門医・指導医の更新手続き、今後のスケジュールなどについて、下記のとおりご案内いたします。</a:t>
            </a:r>
            <a:br>
              <a:rPr lang="ja-JP" altLang="en-US" dirty="0">
                <a:latin typeface="小塚ゴシック Pro"/>
              </a:rPr>
            </a:br>
            <a:r>
              <a:rPr lang="en-US" altLang="ja-JP" dirty="0">
                <a:latin typeface="小塚ゴシック Pro"/>
              </a:rPr>
              <a:t>※</a:t>
            </a:r>
            <a:r>
              <a:rPr lang="ja-JP" altLang="en-US" dirty="0">
                <a:latin typeface="小塚ゴシック Pro"/>
              </a:rPr>
              <a:t>第</a:t>
            </a:r>
            <a:r>
              <a:rPr lang="en-US" altLang="ja-JP" dirty="0">
                <a:latin typeface="小塚ゴシック Pro"/>
              </a:rPr>
              <a:t>1</a:t>
            </a:r>
            <a:r>
              <a:rPr lang="ja-JP" altLang="en-US" dirty="0">
                <a:latin typeface="小塚ゴシック Pro"/>
              </a:rPr>
              <a:t>号様式及び決済ページにつきましては、</a:t>
            </a:r>
            <a:r>
              <a:rPr lang="en-US" altLang="ja-JP" dirty="0">
                <a:latin typeface="小塚ゴシック Pro"/>
              </a:rPr>
              <a:t>10</a:t>
            </a:r>
            <a:r>
              <a:rPr lang="ja-JP" altLang="en-US" dirty="0">
                <a:latin typeface="小塚ゴシック Pro"/>
              </a:rPr>
              <a:t>月</a:t>
            </a:r>
            <a:r>
              <a:rPr lang="en-US" altLang="ja-JP" dirty="0">
                <a:latin typeface="小塚ゴシック Pro"/>
              </a:rPr>
              <a:t>1</a:t>
            </a:r>
            <a:r>
              <a:rPr lang="ja-JP" altLang="en-US" dirty="0">
                <a:latin typeface="小塚ゴシック Pro"/>
              </a:rPr>
              <a:t>日</a:t>
            </a:r>
            <a:r>
              <a:rPr lang="en-US" altLang="ja-JP" dirty="0">
                <a:latin typeface="小塚ゴシック Pro"/>
              </a:rPr>
              <a:t>0</a:t>
            </a:r>
            <a:r>
              <a:rPr lang="ja-JP" altLang="en-US" dirty="0">
                <a:latin typeface="小塚ゴシック Pro"/>
              </a:rPr>
              <a:t>時よりご入力が可能となります。</a:t>
            </a:r>
          </a:p>
          <a:p>
            <a:pPr fontAlgn="base"/>
            <a:endParaRPr lang="en-US" altLang="ja-JP" dirty="0"/>
          </a:p>
          <a:p>
            <a:pPr fontAlgn="base"/>
            <a:r>
              <a:rPr lang="ja-JP" altLang="en-US" u="sng" dirty="0"/>
              <a:t>１．更新申請が必要な方</a:t>
            </a:r>
            <a:endParaRPr lang="en-US" altLang="ja-JP" u="sng" dirty="0"/>
          </a:p>
          <a:p>
            <a:pPr marL="257175" indent="-257175">
              <a:buFont typeface="+mj-ea"/>
              <a:buAutoNum type="circleNumDbPlain"/>
            </a:pPr>
            <a:r>
              <a:rPr lang="en-US" altLang="ja-JP" dirty="0"/>
              <a:t>2020</a:t>
            </a:r>
            <a:r>
              <a:rPr lang="ja-JP" altLang="en-US" dirty="0"/>
              <a:t>年度に認定された専門医・指導医</a:t>
            </a:r>
            <a:br>
              <a:rPr lang="ja-JP" altLang="en-US" dirty="0"/>
            </a:br>
            <a:r>
              <a:rPr lang="ja-JP" altLang="en-US" dirty="0"/>
              <a:t>（登録番号「専</a:t>
            </a:r>
            <a:r>
              <a:rPr lang="en-US" altLang="ja-JP" dirty="0"/>
              <a:t>20</a:t>
            </a:r>
            <a:r>
              <a:rPr lang="ja-JP" altLang="en-US" dirty="0"/>
              <a:t>－******」又は「指</a:t>
            </a:r>
            <a:r>
              <a:rPr lang="en-US" altLang="ja-JP" dirty="0"/>
              <a:t>20</a:t>
            </a:r>
            <a:r>
              <a:rPr lang="ja-JP" altLang="en-US" dirty="0"/>
              <a:t>－******」）</a:t>
            </a:r>
          </a:p>
          <a:p>
            <a:pPr marL="257175" indent="-257175">
              <a:buFont typeface="+mj-ea"/>
              <a:buAutoNum type="circleNumDbPlain"/>
            </a:pPr>
            <a:r>
              <a:rPr lang="en-US" altLang="ja-JP" dirty="0"/>
              <a:t>2019</a:t>
            </a:r>
            <a:r>
              <a:rPr lang="ja-JP" altLang="en-US" dirty="0"/>
              <a:t>年度に認定された専門医・指導医</a:t>
            </a:r>
            <a:br>
              <a:rPr lang="ja-JP" altLang="en-US" dirty="0"/>
            </a:br>
            <a:r>
              <a:rPr lang="ja-JP" altLang="en-US" dirty="0"/>
              <a:t>（登録番号「専</a:t>
            </a:r>
            <a:r>
              <a:rPr lang="en-US" altLang="ja-JP" dirty="0"/>
              <a:t>19</a:t>
            </a:r>
            <a:r>
              <a:rPr lang="ja-JP" altLang="en-US" dirty="0"/>
              <a:t>－******」又は「指</a:t>
            </a:r>
            <a:r>
              <a:rPr lang="en-US" altLang="ja-JP" dirty="0"/>
              <a:t>19</a:t>
            </a:r>
            <a:r>
              <a:rPr lang="ja-JP" altLang="en-US" dirty="0"/>
              <a:t>－******」）</a:t>
            </a:r>
          </a:p>
          <a:p>
            <a:pPr marL="257175" indent="-257175">
              <a:buFont typeface="+mj-ea"/>
              <a:buAutoNum type="circleNumDbPlain"/>
            </a:pPr>
            <a:r>
              <a:rPr lang="en-US" altLang="ja-JP" dirty="0"/>
              <a:t>2018</a:t>
            </a:r>
            <a:r>
              <a:rPr lang="ja-JP" altLang="en-US" dirty="0"/>
              <a:t>年度認定者で更新延長した専門医・指導医</a:t>
            </a:r>
            <a:br>
              <a:rPr lang="ja-JP" altLang="en-US" dirty="0"/>
            </a:br>
            <a:r>
              <a:rPr lang="ja-JP" altLang="en-US" dirty="0"/>
              <a:t>（登録番号「専</a:t>
            </a:r>
            <a:r>
              <a:rPr lang="en-US" altLang="ja-JP" dirty="0"/>
              <a:t>18</a:t>
            </a:r>
            <a:r>
              <a:rPr lang="ja-JP" altLang="en-US" dirty="0"/>
              <a:t>－******」又は「指</a:t>
            </a:r>
            <a:r>
              <a:rPr lang="en-US" altLang="ja-JP" dirty="0"/>
              <a:t>18</a:t>
            </a:r>
            <a:r>
              <a:rPr lang="ja-JP" altLang="en-US" dirty="0"/>
              <a:t>－******」）</a:t>
            </a:r>
          </a:p>
          <a:p>
            <a:pPr marL="257175" indent="-257175">
              <a:buFont typeface="+mj-ea"/>
              <a:buAutoNum type="circleNumDbPlain"/>
            </a:pPr>
            <a:r>
              <a:rPr lang="en-US" altLang="ja-JP" dirty="0"/>
              <a:t>2017</a:t>
            </a:r>
            <a:r>
              <a:rPr lang="ja-JP" altLang="en-US" dirty="0"/>
              <a:t>年度認定者で更新延長した専門医・指導医</a:t>
            </a:r>
            <a:br>
              <a:rPr lang="ja-JP" altLang="en-US" dirty="0"/>
            </a:br>
            <a:r>
              <a:rPr lang="ja-JP" altLang="en-US" dirty="0"/>
              <a:t>（登録番号「専</a:t>
            </a:r>
            <a:r>
              <a:rPr lang="en-US" altLang="ja-JP" dirty="0"/>
              <a:t>17</a:t>
            </a:r>
            <a:r>
              <a:rPr lang="ja-JP" altLang="en-US" dirty="0"/>
              <a:t>－******」又は「指</a:t>
            </a:r>
            <a:r>
              <a:rPr lang="en-US" altLang="ja-JP" dirty="0"/>
              <a:t>17</a:t>
            </a:r>
            <a:r>
              <a:rPr lang="ja-JP" altLang="en-US" dirty="0"/>
              <a:t>－******」）</a:t>
            </a:r>
            <a:endParaRPr lang="en-US" altLang="ja-JP" dirty="0"/>
          </a:p>
          <a:p>
            <a:pPr marL="257175" indent="-257175">
              <a:buFont typeface="+mj-ea"/>
              <a:buAutoNum type="circleNumDbPlain"/>
            </a:pPr>
            <a:endParaRPr lang="en-US" altLang="ja-JP" sz="800" b="1" dirty="0"/>
          </a:p>
        </p:txBody>
      </p:sp>
    </p:spTree>
    <p:extLst>
      <p:ext uri="{BB962C8B-B14F-4D97-AF65-F5344CB8AC3E}">
        <p14:creationId xmlns:p14="http://schemas.microsoft.com/office/powerpoint/2010/main" val="18720123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2338CBC-4F1B-C386-C7F7-16A39630EF30}"/>
              </a:ext>
            </a:extLst>
          </p:cNvPr>
          <p:cNvSpPr txBox="1"/>
          <p:nvPr/>
        </p:nvSpPr>
        <p:spPr>
          <a:xfrm>
            <a:off x="0" y="0"/>
            <a:ext cx="9144000" cy="6555641"/>
          </a:xfrm>
          <a:prstGeom prst="rect">
            <a:avLst/>
          </a:prstGeom>
          <a:noFill/>
        </p:spPr>
        <p:txBody>
          <a:bodyPr wrap="square">
            <a:spAutoFit/>
          </a:bodyPr>
          <a:lstStyle/>
          <a:p>
            <a:pPr algn="ctr"/>
            <a:r>
              <a:rPr lang="en-US" altLang="ja-JP" sz="2400" dirty="0">
                <a:latin typeface="小塚ゴシック Pro"/>
              </a:rPr>
              <a:t>【2024</a:t>
            </a:r>
            <a:r>
              <a:rPr lang="ja-JP" altLang="en-US" sz="2400" dirty="0">
                <a:latin typeface="小塚ゴシック Pro"/>
              </a:rPr>
              <a:t>年度版</a:t>
            </a:r>
            <a:r>
              <a:rPr lang="en-US" altLang="ja-JP" sz="2400" dirty="0">
                <a:latin typeface="小塚ゴシック Pro"/>
              </a:rPr>
              <a:t>】</a:t>
            </a:r>
            <a:r>
              <a:rPr lang="ja-JP" altLang="en-US" sz="2400" dirty="0">
                <a:latin typeface="小塚ゴシック Pro"/>
              </a:rPr>
              <a:t>更新手続き・今後のスケジュール</a:t>
            </a:r>
          </a:p>
          <a:p>
            <a:pPr marL="257175" indent="-257175">
              <a:buFont typeface="+mj-ea"/>
              <a:buAutoNum type="circleNumDbPlain"/>
            </a:pPr>
            <a:endParaRPr lang="en-US" altLang="ja-JP" sz="800" dirty="0"/>
          </a:p>
          <a:p>
            <a:pPr algn="l" fontAlgn="base"/>
            <a:r>
              <a:rPr lang="ja-JP" altLang="en-US" u="sng" dirty="0">
                <a:solidFill>
                  <a:srgbClr val="000000"/>
                </a:solidFill>
                <a:latin typeface="小塚ゴシック Pro"/>
              </a:rPr>
              <a:t>２．更新申請に必要な書類</a:t>
            </a:r>
          </a:p>
          <a:p>
            <a:pPr marL="257175" indent="-257175">
              <a:buFont typeface="+mj-ea"/>
              <a:buAutoNum type="circleNumDbPlain"/>
            </a:pPr>
            <a:r>
              <a:rPr lang="ja-JP" altLang="en-US" dirty="0">
                <a:solidFill>
                  <a:srgbClr val="000000"/>
                </a:solidFill>
                <a:latin typeface="小塚ゴシック Pro"/>
              </a:rPr>
              <a:t>経過措置専門医の更新、経過措置専門医・指導医、専門医・指導医、専門医が</a:t>
            </a:r>
            <a:r>
              <a:rPr lang="ja-JP" altLang="en-US" dirty="0">
                <a:latin typeface="小塚ゴシック Pro"/>
              </a:rPr>
              <a:t>専門医のみ</a:t>
            </a:r>
            <a:r>
              <a:rPr lang="ja-JP" altLang="en-US" dirty="0">
                <a:solidFill>
                  <a:srgbClr val="000000"/>
                </a:solidFill>
                <a:latin typeface="小塚ゴシック Pro"/>
              </a:rPr>
              <a:t>の更新</a:t>
            </a:r>
            <a:r>
              <a:rPr lang="en-US" altLang="ja-JP" dirty="0">
                <a:solidFill>
                  <a:srgbClr val="FF0000"/>
                </a:solidFill>
                <a:latin typeface="小塚ゴシック Pro"/>
              </a:rPr>
              <a:t>【</a:t>
            </a:r>
            <a:r>
              <a:rPr lang="ja-JP" altLang="en-US" dirty="0">
                <a:solidFill>
                  <a:srgbClr val="FF0000"/>
                </a:solidFill>
                <a:latin typeface="小塚ゴシック Pro"/>
              </a:rPr>
              <a:t>下図の</a:t>
            </a:r>
            <a:r>
              <a:rPr lang="en-US" altLang="ja-JP" dirty="0">
                <a:solidFill>
                  <a:srgbClr val="FF0000"/>
                </a:solidFill>
                <a:latin typeface="小塚ゴシック Pro"/>
              </a:rPr>
              <a:t>A,B】</a:t>
            </a:r>
            <a:endParaRPr lang="ja-JP" altLang="en-US" dirty="0">
              <a:solidFill>
                <a:srgbClr val="FF0000"/>
              </a:solidFill>
              <a:latin typeface="小塚ゴシック Pro"/>
            </a:endParaRPr>
          </a:p>
          <a:p>
            <a:pPr marL="600075" lvl="1" indent="-257175">
              <a:buFont typeface="Arial" panose="020B0604020202020204" pitchFamily="34" charset="0"/>
              <a:buChar char="•"/>
            </a:pPr>
            <a:r>
              <a:rPr lang="ja-JP" altLang="en-US" dirty="0">
                <a:solidFill>
                  <a:srgbClr val="000000"/>
                </a:solidFill>
                <a:latin typeface="小塚ゴシック Pro"/>
              </a:rPr>
              <a:t>更新申請</a:t>
            </a:r>
            <a:r>
              <a:rPr lang="en-US" altLang="ja-JP" dirty="0">
                <a:solidFill>
                  <a:srgbClr val="000000"/>
                </a:solidFill>
                <a:latin typeface="小塚ゴシック Pro"/>
              </a:rPr>
              <a:t>WEB</a:t>
            </a:r>
            <a:r>
              <a:rPr lang="ja-JP" altLang="en-US" dirty="0">
                <a:solidFill>
                  <a:srgbClr val="000000"/>
                </a:solidFill>
                <a:latin typeface="小塚ゴシック Pro"/>
              </a:rPr>
              <a:t>フォームのプリントアウト（</a:t>
            </a:r>
            <a:r>
              <a:rPr lang="ja-JP" altLang="en-US" u="sng" dirty="0">
                <a:solidFill>
                  <a:srgbClr val="006699"/>
                </a:solidFill>
                <a:latin typeface="小塚ゴシック Pro"/>
                <a:hlinkClick r:id="rId2"/>
              </a:rPr>
              <a:t>第１号様式</a:t>
            </a:r>
            <a:r>
              <a:rPr lang="ja-JP" altLang="en-US" dirty="0">
                <a:solidFill>
                  <a:srgbClr val="000000"/>
                </a:solidFill>
                <a:latin typeface="小塚ゴシック Pro"/>
              </a:rPr>
              <a:t>）</a:t>
            </a:r>
          </a:p>
          <a:p>
            <a:pPr marL="600075" lvl="1" indent="-257175">
              <a:buFont typeface="Arial" panose="020B0604020202020204" pitchFamily="34" charset="0"/>
              <a:buChar char="•"/>
            </a:pPr>
            <a:r>
              <a:rPr lang="ja-JP" altLang="en-US" dirty="0">
                <a:solidFill>
                  <a:srgbClr val="000000"/>
                </a:solidFill>
                <a:latin typeface="小塚ゴシック Pro"/>
              </a:rPr>
              <a:t>専門医用申請書類（</a:t>
            </a:r>
            <a:r>
              <a:rPr lang="ja-JP" altLang="en-US" u="sng" dirty="0">
                <a:solidFill>
                  <a:srgbClr val="006699"/>
                </a:solidFill>
                <a:latin typeface="小塚ゴシック Pro"/>
                <a:hlinkClick r:id="rId3"/>
              </a:rPr>
              <a:t>第２・３号様式</a:t>
            </a:r>
            <a:r>
              <a:rPr lang="ja-JP" altLang="en-US" dirty="0">
                <a:solidFill>
                  <a:srgbClr val="000000"/>
                </a:solidFill>
                <a:latin typeface="小塚ゴシック Pro"/>
              </a:rPr>
              <a:t>）</a:t>
            </a:r>
          </a:p>
          <a:p>
            <a:pPr marL="600075" lvl="1" indent="-257175">
              <a:buFont typeface="Arial" panose="020B0604020202020204" pitchFamily="34" charset="0"/>
              <a:buChar char="•"/>
            </a:pPr>
            <a:r>
              <a:rPr lang="ja-JP" altLang="en-US" dirty="0">
                <a:solidFill>
                  <a:srgbClr val="000000"/>
                </a:solidFill>
                <a:latin typeface="小塚ゴシック Pro"/>
              </a:rPr>
              <a:t>審査料振込のクレジット決済の返信メール　又は　審査料が振り込まれたことが分かる書類</a:t>
            </a:r>
            <a:endParaRPr lang="en-US" altLang="ja-JP" dirty="0">
              <a:solidFill>
                <a:srgbClr val="000000"/>
              </a:solidFill>
              <a:latin typeface="小塚ゴシック Pro"/>
            </a:endParaRPr>
          </a:p>
          <a:p>
            <a:pPr marL="600075" lvl="1" indent="-257175">
              <a:buFont typeface="Arial" panose="020B0604020202020204" pitchFamily="34" charset="0"/>
              <a:buChar char="•"/>
            </a:pPr>
            <a:endParaRPr lang="ja-JP" altLang="en-US" sz="800" dirty="0">
              <a:solidFill>
                <a:srgbClr val="000000"/>
              </a:solidFill>
              <a:latin typeface="小塚ゴシック Pro"/>
            </a:endParaRPr>
          </a:p>
          <a:p>
            <a:pPr marL="257175" indent="-257175">
              <a:buFont typeface="+mj-ea"/>
              <a:buAutoNum type="circleNumDbPlain"/>
            </a:pPr>
            <a:r>
              <a:rPr lang="ja-JP" altLang="en-US" dirty="0">
                <a:solidFill>
                  <a:srgbClr val="000000"/>
                </a:solidFill>
                <a:latin typeface="小塚ゴシック Pro"/>
              </a:rPr>
              <a:t>経過措置専門医・指導医の更新、専門医・指導医の更新</a:t>
            </a:r>
            <a:r>
              <a:rPr lang="en-US" altLang="ja-JP" dirty="0">
                <a:solidFill>
                  <a:srgbClr val="FF0000"/>
                </a:solidFill>
                <a:latin typeface="小塚ゴシック Pro"/>
              </a:rPr>
              <a:t>【</a:t>
            </a:r>
            <a:r>
              <a:rPr lang="ja-JP" altLang="en-US" dirty="0">
                <a:solidFill>
                  <a:srgbClr val="FF0000"/>
                </a:solidFill>
                <a:latin typeface="小塚ゴシック Pro"/>
              </a:rPr>
              <a:t>下図の</a:t>
            </a:r>
            <a:r>
              <a:rPr lang="en-US" altLang="ja-JP" dirty="0">
                <a:solidFill>
                  <a:srgbClr val="FF0000"/>
                </a:solidFill>
                <a:latin typeface="小塚ゴシック Pro"/>
              </a:rPr>
              <a:t>C】</a:t>
            </a:r>
            <a:endParaRPr lang="ja-JP" altLang="en-US" dirty="0">
              <a:solidFill>
                <a:srgbClr val="FF0000"/>
              </a:solidFill>
              <a:latin typeface="小塚ゴシック Pro"/>
            </a:endParaRPr>
          </a:p>
          <a:p>
            <a:pPr marL="600075" lvl="1" indent="-257175">
              <a:buFont typeface="Arial" panose="020B0604020202020204" pitchFamily="34" charset="0"/>
              <a:buChar char="•"/>
            </a:pPr>
            <a:r>
              <a:rPr lang="ja-JP" altLang="en-US" dirty="0">
                <a:solidFill>
                  <a:srgbClr val="000000"/>
                </a:solidFill>
                <a:latin typeface="小塚ゴシック Pro"/>
              </a:rPr>
              <a:t>更新申請</a:t>
            </a:r>
            <a:r>
              <a:rPr lang="en-US" altLang="ja-JP" dirty="0">
                <a:solidFill>
                  <a:srgbClr val="000000"/>
                </a:solidFill>
                <a:latin typeface="小塚ゴシック Pro"/>
              </a:rPr>
              <a:t>WEB</a:t>
            </a:r>
            <a:r>
              <a:rPr lang="ja-JP" altLang="en-US" dirty="0">
                <a:solidFill>
                  <a:srgbClr val="000000"/>
                </a:solidFill>
                <a:latin typeface="小塚ゴシック Pro"/>
              </a:rPr>
              <a:t>フォームのプリントアウト（</a:t>
            </a:r>
            <a:r>
              <a:rPr lang="ja-JP" altLang="en-US" u="sng" dirty="0">
                <a:solidFill>
                  <a:srgbClr val="006699"/>
                </a:solidFill>
                <a:latin typeface="小塚ゴシック Pro"/>
                <a:hlinkClick r:id="rId2"/>
              </a:rPr>
              <a:t>第１号様式</a:t>
            </a:r>
            <a:r>
              <a:rPr lang="ja-JP" altLang="en-US" dirty="0">
                <a:solidFill>
                  <a:srgbClr val="000000"/>
                </a:solidFill>
                <a:latin typeface="小塚ゴシック Pro"/>
              </a:rPr>
              <a:t>）</a:t>
            </a:r>
          </a:p>
          <a:p>
            <a:pPr marL="600075" lvl="1" indent="-257175">
              <a:buFont typeface="Arial" panose="020B0604020202020204" pitchFamily="34" charset="0"/>
              <a:buChar char="•"/>
            </a:pPr>
            <a:r>
              <a:rPr lang="ja-JP" altLang="en-US" dirty="0">
                <a:solidFill>
                  <a:srgbClr val="000000"/>
                </a:solidFill>
                <a:latin typeface="小塚ゴシック Pro"/>
              </a:rPr>
              <a:t>指導医用申請書類（</a:t>
            </a:r>
            <a:r>
              <a:rPr lang="ja-JP" altLang="en-US" u="sng" dirty="0">
                <a:solidFill>
                  <a:srgbClr val="006699"/>
                </a:solidFill>
                <a:latin typeface="小塚ゴシック Pro"/>
                <a:hlinkClick r:id="rId4"/>
              </a:rPr>
              <a:t>第２・３号様式</a:t>
            </a:r>
            <a:r>
              <a:rPr lang="ja-JP" altLang="en-US" dirty="0">
                <a:solidFill>
                  <a:srgbClr val="000000"/>
                </a:solidFill>
                <a:latin typeface="小塚ゴシック Pro"/>
              </a:rPr>
              <a:t>）</a:t>
            </a:r>
          </a:p>
          <a:p>
            <a:pPr marL="600075" lvl="1" indent="-257175">
              <a:buFont typeface="Arial" panose="020B0604020202020204" pitchFamily="34" charset="0"/>
              <a:buChar char="•"/>
            </a:pPr>
            <a:r>
              <a:rPr lang="ja-JP" altLang="en-US" dirty="0">
                <a:solidFill>
                  <a:srgbClr val="000000"/>
                </a:solidFill>
                <a:latin typeface="小塚ゴシック Pro"/>
              </a:rPr>
              <a:t>審査料振込のクレジット決済の返信メール　又は　審査料が振り込まれたことが分かる書類</a:t>
            </a:r>
            <a:endParaRPr lang="en-US" altLang="ja-JP" dirty="0">
              <a:solidFill>
                <a:srgbClr val="000000"/>
              </a:solidFill>
              <a:latin typeface="小塚ゴシック Pro"/>
            </a:endParaRPr>
          </a:p>
          <a:p>
            <a:pPr marL="600075" lvl="1" indent="-257175">
              <a:buFont typeface="Arial" panose="020B0604020202020204" pitchFamily="34" charset="0"/>
              <a:buChar char="•"/>
            </a:pPr>
            <a:endParaRPr lang="ja-JP" altLang="en-US" sz="800" dirty="0">
              <a:solidFill>
                <a:srgbClr val="000000"/>
              </a:solidFill>
              <a:latin typeface="小塚ゴシック Pro"/>
            </a:endParaRPr>
          </a:p>
          <a:p>
            <a:pPr marL="257175" indent="-257175">
              <a:buFont typeface="+mj-ea"/>
              <a:buAutoNum type="circleNumDbPlain"/>
            </a:pPr>
            <a:r>
              <a:rPr lang="ja-JP" altLang="en-US" dirty="0">
                <a:solidFill>
                  <a:srgbClr val="000000"/>
                </a:solidFill>
                <a:latin typeface="小塚ゴシック Pro"/>
              </a:rPr>
              <a:t>経過措置専門医の更新時に指導医の申請、専門医の更新時に指導医の申請</a:t>
            </a:r>
            <a:r>
              <a:rPr lang="en-US" altLang="ja-JP" dirty="0">
                <a:solidFill>
                  <a:srgbClr val="FF0000"/>
                </a:solidFill>
                <a:latin typeface="小塚ゴシック Pro"/>
              </a:rPr>
              <a:t>【</a:t>
            </a:r>
            <a:r>
              <a:rPr lang="ja-JP" altLang="en-US" dirty="0">
                <a:solidFill>
                  <a:srgbClr val="FF0000"/>
                </a:solidFill>
                <a:latin typeface="小塚ゴシック Pro"/>
              </a:rPr>
              <a:t>下図の</a:t>
            </a:r>
            <a:r>
              <a:rPr lang="en-US" altLang="ja-JP" dirty="0">
                <a:solidFill>
                  <a:srgbClr val="FF0000"/>
                </a:solidFill>
                <a:latin typeface="小塚ゴシック Pro"/>
              </a:rPr>
              <a:t>D</a:t>
            </a:r>
            <a:r>
              <a:rPr lang="ja-JP" altLang="en-US" dirty="0">
                <a:solidFill>
                  <a:srgbClr val="FF0000"/>
                </a:solidFill>
                <a:latin typeface="小塚ゴシック Pro"/>
              </a:rPr>
              <a:t>、</a:t>
            </a:r>
            <a:r>
              <a:rPr lang="en-US" altLang="ja-JP" dirty="0">
                <a:solidFill>
                  <a:srgbClr val="FF0000"/>
                </a:solidFill>
                <a:latin typeface="小塚ゴシック Pro"/>
              </a:rPr>
              <a:t>E】</a:t>
            </a:r>
            <a:endParaRPr lang="ja-JP" altLang="en-US" dirty="0">
              <a:solidFill>
                <a:srgbClr val="FF0000"/>
              </a:solidFill>
              <a:latin typeface="小塚ゴシック Pro"/>
            </a:endParaRPr>
          </a:p>
          <a:p>
            <a:pPr marL="600075" lvl="1" indent="-257175">
              <a:buFont typeface="Arial" panose="020B0604020202020204" pitchFamily="34" charset="0"/>
              <a:buChar char="•"/>
            </a:pPr>
            <a:r>
              <a:rPr lang="ja-JP" altLang="en-US" dirty="0">
                <a:solidFill>
                  <a:srgbClr val="000000"/>
                </a:solidFill>
                <a:latin typeface="小塚ゴシック Pro"/>
              </a:rPr>
              <a:t>更新申請</a:t>
            </a:r>
            <a:r>
              <a:rPr lang="en-US" altLang="ja-JP" dirty="0">
                <a:solidFill>
                  <a:srgbClr val="000000"/>
                </a:solidFill>
                <a:latin typeface="小塚ゴシック Pro"/>
              </a:rPr>
              <a:t>WEB</a:t>
            </a:r>
            <a:r>
              <a:rPr lang="ja-JP" altLang="en-US" dirty="0">
                <a:solidFill>
                  <a:srgbClr val="000000"/>
                </a:solidFill>
                <a:latin typeface="小塚ゴシック Pro"/>
              </a:rPr>
              <a:t>フォームのプリントアウト（</a:t>
            </a:r>
            <a:r>
              <a:rPr lang="ja-JP" altLang="en-US" u="sng" dirty="0">
                <a:solidFill>
                  <a:srgbClr val="006699"/>
                </a:solidFill>
                <a:latin typeface="小塚ゴシック Pro"/>
                <a:hlinkClick r:id="rId2"/>
              </a:rPr>
              <a:t>第１号様式</a:t>
            </a:r>
            <a:r>
              <a:rPr lang="ja-JP" altLang="en-US" dirty="0">
                <a:solidFill>
                  <a:srgbClr val="000000"/>
                </a:solidFill>
                <a:latin typeface="小塚ゴシック Pro"/>
              </a:rPr>
              <a:t>）</a:t>
            </a:r>
          </a:p>
          <a:p>
            <a:pPr marL="600075" lvl="1" indent="-257175">
              <a:buFont typeface="Arial" panose="020B0604020202020204" pitchFamily="34" charset="0"/>
              <a:buChar char="•"/>
            </a:pPr>
            <a:r>
              <a:rPr lang="ja-JP" altLang="en-US" dirty="0">
                <a:solidFill>
                  <a:srgbClr val="000000"/>
                </a:solidFill>
                <a:latin typeface="小塚ゴシック Pro"/>
              </a:rPr>
              <a:t>専門医→指導医用申請書類（</a:t>
            </a:r>
            <a:r>
              <a:rPr lang="ja-JP" altLang="en-US" u="sng" dirty="0">
                <a:solidFill>
                  <a:srgbClr val="006699"/>
                </a:solidFill>
                <a:latin typeface="小塚ゴシック Pro"/>
                <a:hlinkClick r:id="rId5"/>
              </a:rPr>
              <a:t>第２・３号様式</a:t>
            </a:r>
            <a:r>
              <a:rPr lang="ja-JP" altLang="en-US" dirty="0">
                <a:solidFill>
                  <a:srgbClr val="000000"/>
                </a:solidFill>
                <a:latin typeface="小塚ゴシック Pro"/>
              </a:rPr>
              <a:t>）</a:t>
            </a:r>
          </a:p>
          <a:p>
            <a:pPr marL="600075" lvl="1" indent="-257175">
              <a:buFont typeface="Arial" panose="020B0604020202020204" pitchFamily="34" charset="0"/>
              <a:buChar char="•"/>
            </a:pPr>
            <a:r>
              <a:rPr lang="ja-JP" altLang="en-US" dirty="0">
                <a:solidFill>
                  <a:srgbClr val="000000"/>
                </a:solidFill>
                <a:latin typeface="小塚ゴシック Pro"/>
              </a:rPr>
              <a:t>審査料振込のクレジット決済の返信メール　又は　審査料が振り込まれたことが分かる書類</a:t>
            </a:r>
          </a:p>
        </p:txBody>
      </p:sp>
    </p:spTree>
    <p:extLst>
      <p:ext uri="{BB962C8B-B14F-4D97-AF65-F5344CB8AC3E}">
        <p14:creationId xmlns:p14="http://schemas.microsoft.com/office/powerpoint/2010/main" val="40755696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矢印: 下 24">
            <a:extLst>
              <a:ext uri="{FF2B5EF4-FFF2-40B4-BE49-F238E27FC236}">
                <a16:creationId xmlns:a16="http://schemas.microsoft.com/office/drawing/2014/main" id="{67534B0F-4FD9-7E23-9DB0-EB359A055228}"/>
              </a:ext>
            </a:extLst>
          </p:cNvPr>
          <p:cNvSpPr/>
          <p:nvPr/>
        </p:nvSpPr>
        <p:spPr>
          <a:xfrm rot="16200000">
            <a:off x="3854057" y="3498008"/>
            <a:ext cx="363474" cy="356584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00"/>
          </a:p>
        </p:txBody>
      </p:sp>
      <p:sp>
        <p:nvSpPr>
          <p:cNvPr id="15" name="矢印: 下 14">
            <a:extLst>
              <a:ext uri="{FF2B5EF4-FFF2-40B4-BE49-F238E27FC236}">
                <a16:creationId xmlns:a16="http://schemas.microsoft.com/office/drawing/2014/main" id="{A6EE5DAC-4700-D5E6-F559-03BED12825D4}"/>
              </a:ext>
            </a:extLst>
          </p:cNvPr>
          <p:cNvSpPr/>
          <p:nvPr/>
        </p:nvSpPr>
        <p:spPr>
          <a:xfrm rot="13990814">
            <a:off x="3887000" y="1355326"/>
            <a:ext cx="363474" cy="460844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00"/>
          </a:p>
        </p:txBody>
      </p:sp>
      <p:sp>
        <p:nvSpPr>
          <p:cNvPr id="12" name="矢印: 下 11">
            <a:extLst>
              <a:ext uri="{FF2B5EF4-FFF2-40B4-BE49-F238E27FC236}">
                <a16:creationId xmlns:a16="http://schemas.microsoft.com/office/drawing/2014/main" id="{22271518-2FC3-F68A-91D1-59DEB317CECD}"/>
              </a:ext>
            </a:extLst>
          </p:cNvPr>
          <p:cNvSpPr/>
          <p:nvPr/>
        </p:nvSpPr>
        <p:spPr>
          <a:xfrm rot="18519440">
            <a:off x="3754229" y="1339237"/>
            <a:ext cx="363474" cy="483011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00"/>
          </a:p>
        </p:txBody>
      </p:sp>
      <p:sp>
        <p:nvSpPr>
          <p:cNvPr id="11" name="矢印: 下 10">
            <a:extLst>
              <a:ext uri="{FF2B5EF4-FFF2-40B4-BE49-F238E27FC236}">
                <a16:creationId xmlns:a16="http://schemas.microsoft.com/office/drawing/2014/main" id="{FF43126C-803B-E66A-84FB-4BC12684F7F1}"/>
              </a:ext>
            </a:extLst>
          </p:cNvPr>
          <p:cNvSpPr/>
          <p:nvPr/>
        </p:nvSpPr>
        <p:spPr>
          <a:xfrm rot="16200000">
            <a:off x="3856458" y="83665"/>
            <a:ext cx="363474" cy="356104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00"/>
          </a:p>
        </p:txBody>
      </p:sp>
      <p:sp>
        <p:nvSpPr>
          <p:cNvPr id="8" name="矢印: 下 7">
            <a:extLst>
              <a:ext uri="{FF2B5EF4-FFF2-40B4-BE49-F238E27FC236}">
                <a16:creationId xmlns:a16="http://schemas.microsoft.com/office/drawing/2014/main" id="{C03A4C6D-0A79-E2F7-2FFD-5E64FC909AB3}"/>
              </a:ext>
            </a:extLst>
          </p:cNvPr>
          <p:cNvSpPr/>
          <p:nvPr/>
        </p:nvSpPr>
        <p:spPr>
          <a:xfrm>
            <a:off x="6923744" y="2217993"/>
            <a:ext cx="363474" cy="273026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00"/>
          </a:p>
        </p:txBody>
      </p:sp>
      <p:sp>
        <p:nvSpPr>
          <p:cNvPr id="13" name="テキスト ボックス 12">
            <a:extLst>
              <a:ext uri="{FF2B5EF4-FFF2-40B4-BE49-F238E27FC236}">
                <a16:creationId xmlns:a16="http://schemas.microsoft.com/office/drawing/2014/main" id="{BBA5DAB0-6AAC-4BF5-B015-2961D86A19B0}"/>
              </a:ext>
            </a:extLst>
          </p:cNvPr>
          <p:cNvSpPr txBox="1"/>
          <p:nvPr/>
        </p:nvSpPr>
        <p:spPr>
          <a:xfrm>
            <a:off x="132961" y="1221557"/>
            <a:ext cx="9011039" cy="323165"/>
          </a:xfrm>
          <a:prstGeom prst="rect">
            <a:avLst/>
          </a:prstGeom>
          <a:noFill/>
        </p:spPr>
        <p:txBody>
          <a:bodyPr wrap="square">
            <a:spAutoFit/>
          </a:bodyPr>
          <a:lstStyle/>
          <a:p>
            <a:pPr algn="just"/>
            <a:r>
              <a:rPr lang="en-US" altLang="ja-JP" sz="1500" kern="100" dirty="0">
                <a:solidFill>
                  <a:srgbClr val="FF0000"/>
                </a:solidFill>
                <a:latin typeface="ＭＳ Ｐゴシック" panose="020B0600070205080204" pitchFamily="50" charset="-128"/>
                <a:cs typeface="Times New Roman" panose="02020603050405020304" pitchFamily="18" charset="0"/>
              </a:rPr>
              <a:t> </a:t>
            </a:r>
            <a:endParaRPr lang="ja-JP" altLang="ja-JP" sz="1800" kern="100" dirty="0">
              <a:solidFill>
                <a:srgbClr val="FF0000"/>
              </a:solidFill>
              <a:latin typeface="ＭＳ Ｐゴシック" panose="020B0600070205080204" pitchFamily="50"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3ADF513B-979F-4124-A5AA-FD268A0D6F46}"/>
              </a:ext>
            </a:extLst>
          </p:cNvPr>
          <p:cNvSpPr/>
          <p:nvPr/>
        </p:nvSpPr>
        <p:spPr>
          <a:xfrm>
            <a:off x="629810" y="1521287"/>
            <a:ext cx="1623060" cy="6858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a:t>経過措置専門医・指導医</a:t>
            </a:r>
          </a:p>
        </p:txBody>
      </p:sp>
      <p:sp>
        <p:nvSpPr>
          <p:cNvPr id="17" name="正方形/長方形 16">
            <a:extLst>
              <a:ext uri="{FF2B5EF4-FFF2-40B4-BE49-F238E27FC236}">
                <a16:creationId xmlns:a16="http://schemas.microsoft.com/office/drawing/2014/main" id="{A29A4A8A-70F7-460A-88F7-D55D071D1FA4}"/>
              </a:ext>
            </a:extLst>
          </p:cNvPr>
          <p:cNvSpPr/>
          <p:nvPr/>
        </p:nvSpPr>
        <p:spPr>
          <a:xfrm>
            <a:off x="629810" y="4924148"/>
            <a:ext cx="1623060" cy="6858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a:t>経過措置専門医</a:t>
            </a:r>
          </a:p>
        </p:txBody>
      </p:sp>
      <p:sp>
        <p:nvSpPr>
          <p:cNvPr id="18" name="正方形/長方形 17">
            <a:extLst>
              <a:ext uri="{FF2B5EF4-FFF2-40B4-BE49-F238E27FC236}">
                <a16:creationId xmlns:a16="http://schemas.microsoft.com/office/drawing/2014/main" id="{BF7C209B-7093-4F9A-9E04-417E2E6FF4A0}"/>
              </a:ext>
            </a:extLst>
          </p:cNvPr>
          <p:cNvSpPr/>
          <p:nvPr/>
        </p:nvSpPr>
        <p:spPr>
          <a:xfrm>
            <a:off x="5796806" y="1478720"/>
            <a:ext cx="1706880" cy="6858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a:t>専門医・指導医</a:t>
            </a:r>
          </a:p>
        </p:txBody>
      </p:sp>
      <p:sp>
        <p:nvSpPr>
          <p:cNvPr id="20" name="正方形/長方形 19">
            <a:extLst>
              <a:ext uri="{FF2B5EF4-FFF2-40B4-BE49-F238E27FC236}">
                <a16:creationId xmlns:a16="http://schemas.microsoft.com/office/drawing/2014/main" id="{23560764-A262-463E-BA86-225A7BCA7497}"/>
              </a:ext>
            </a:extLst>
          </p:cNvPr>
          <p:cNvSpPr/>
          <p:nvPr/>
        </p:nvSpPr>
        <p:spPr>
          <a:xfrm>
            <a:off x="5818717" y="4948262"/>
            <a:ext cx="1706880" cy="6858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a:t>専門医</a:t>
            </a:r>
          </a:p>
        </p:txBody>
      </p:sp>
      <p:sp>
        <p:nvSpPr>
          <p:cNvPr id="23" name="テキスト ボックス 22">
            <a:extLst>
              <a:ext uri="{FF2B5EF4-FFF2-40B4-BE49-F238E27FC236}">
                <a16:creationId xmlns:a16="http://schemas.microsoft.com/office/drawing/2014/main" id="{3546114D-1F30-4101-9BBF-032852CB636C}"/>
              </a:ext>
            </a:extLst>
          </p:cNvPr>
          <p:cNvSpPr txBox="1"/>
          <p:nvPr/>
        </p:nvSpPr>
        <p:spPr>
          <a:xfrm>
            <a:off x="3674341" y="1709814"/>
            <a:ext cx="727709" cy="323165"/>
          </a:xfrm>
          <a:prstGeom prst="rect">
            <a:avLst/>
          </a:prstGeom>
          <a:solidFill>
            <a:srgbClr val="FFC000"/>
          </a:solidFill>
        </p:spPr>
        <p:txBody>
          <a:bodyPr wrap="square" rtlCol="0">
            <a:spAutoFit/>
          </a:bodyPr>
          <a:lstStyle/>
          <a:p>
            <a:pPr algn="ctr"/>
            <a:r>
              <a:rPr lang="en-US" altLang="ja-JP" sz="1500" dirty="0"/>
              <a:t>C</a:t>
            </a:r>
            <a:endParaRPr lang="ja-JP" altLang="en-US" sz="1500" dirty="0"/>
          </a:p>
        </p:txBody>
      </p:sp>
      <p:sp>
        <p:nvSpPr>
          <p:cNvPr id="26" name="テキスト ボックス 25">
            <a:extLst>
              <a:ext uri="{FF2B5EF4-FFF2-40B4-BE49-F238E27FC236}">
                <a16:creationId xmlns:a16="http://schemas.microsoft.com/office/drawing/2014/main" id="{0A8E4DCD-D796-4805-9290-42EDFF9DF8B1}"/>
              </a:ext>
            </a:extLst>
          </p:cNvPr>
          <p:cNvSpPr txBox="1"/>
          <p:nvPr/>
        </p:nvSpPr>
        <p:spPr>
          <a:xfrm>
            <a:off x="3559591" y="5134285"/>
            <a:ext cx="749018" cy="323165"/>
          </a:xfrm>
          <a:prstGeom prst="rect">
            <a:avLst/>
          </a:prstGeom>
          <a:solidFill>
            <a:srgbClr val="FFC000"/>
          </a:solidFill>
        </p:spPr>
        <p:txBody>
          <a:bodyPr wrap="square" rtlCol="0">
            <a:spAutoFit/>
          </a:bodyPr>
          <a:lstStyle/>
          <a:p>
            <a:pPr algn="ctr"/>
            <a:r>
              <a:rPr lang="en-US" altLang="ja-JP" sz="1500" dirty="0"/>
              <a:t>B</a:t>
            </a:r>
            <a:endParaRPr lang="ja-JP" altLang="en-US" sz="1500" dirty="0"/>
          </a:p>
        </p:txBody>
      </p:sp>
      <p:sp>
        <p:nvSpPr>
          <p:cNvPr id="30" name="テキスト ボックス 29">
            <a:extLst>
              <a:ext uri="{FF2B5EF4-FFF2-40B4-BE49-F238E27FC236}">
                <a16:creationId xmlns:a16="http://schemas.microsoft.com/office/drawing/2014/main" id="{25C82486-8C7F-4A10-BE7E-4A03510F4E9C}"/>
              </a:ext>
            </a:extLst>
          </p:cNvPr>
          <p:cNvSpPr txBox="1"/>
          <p:nvPr/>
        </p:nvSpPr>
        <p:spPr>
          <a:xfrm>
            <a:off x="4249031" y="3001931"/>
            <a:ext cx="735330" cy="323165"/>
          </a:xfrm>
          <a:prstGeom prst="rect">
            <a:avLst/>
          </a:prstGeom>
          <a:solidFill>
            <a:srgbClr val="FFC000"/>
          </a:solidFill>
        </p:spPr>
        <p:txBody>
          <a:bodyPr wrap="square" rtlCol="0">
            <a:spAutoFit/>
          </a:bodyPr>
          <a:lstStyle/>
          <a:p>
            <a:pPr algn="ctr"/>
            <a:r>
              <a:rPr lang="en-US" altLang="ja-JP" sz="1500" dirty="0"/>
              <a:t>D</a:t>
            </a:r>
            <a:endParaRPr lang="ja-JP" altLang="en-US" sz="1500" dirty="0"/>
          </a:p>
        </p:txBody>
      </p:sp>
      <p:sp>
        <p:nvSpPr>
          <p:cNvPr id="5" name="テキスト ボックス 4">
            <a:extLst>
              <a:ext uri="{FF2B5EF4-FFF2-40B4-BE49-F238E27FC236}">
                <a16:creationId xmlns:a16="http://schemas.microsoft.com/office/drawing/2014/main" id="{0996D824-D13D-B612-FC3F-786F58A816FB}"/>
              </a:ext>
            </a:extLst>
          </p:cNvPr>
          <p:cNvSpPr txBox="1"/>
          <p:nvPr/>
        </p:nvSpPr>
        <p:spPr>
          <a:xfrm>
            <a:off x="4220389" y="4147716"/>
            <a:ext cx="735330" cy="323165"/>
          </a:xfrm>
          <a:prstGeom prst="rect">
            <a:avLst/>
          </a:prstGeom>
          <a:solidFill>
            <a:srgbClr val="FFC000"/>
          </a:solidFill>
        </p:spPr>
        <p:txBody>
          <a:bodyPr wrap="square" rtlCol="0">
            <a:spAutoFit/>
          </a:bodyPr>
          <a:lstStyle/>
          <a:p>
            <a:pPr algn="ctr"/>
            <a:r>
              <a:rPr lang="en-US" altLang="ja-JP" sz="1500" dirty="0"/>
              <a:t>A</a:t>
            </a:r>
            <a:endParaRPr lang="ja-JP" altLang="en-US" sz="1500" dirty="0"/>
          </a:p>
        </p:txBody>
      </p:sp>
      <p:sp>
        <p:nvSpPr>
          <p:cNvPr id="34" name="テキスト ボックス 33">
            <a:extLst>
              <a:ext uri="{FF2B5EF4-FFF2-40B4-BE49-F238E27FC236}">
                <a16:creationId xmlns:a16="http://schemas.microsoft.com/office/drawing/2014/main" id="{2A5E4A5E-BEAE-4259-9272-27978A52A91D}"/>
              </a:ext>
            </a:extLst>
          </p:cNvPr>
          <p:cNvSpPr txBox="1"/>
          <p:nvPr/>
        </p:nvSpPr>
        <p:spPr>
          <a:xfrm>
            <a:off x="6790267" y="3557768"/>
            <a:ext cx="735330" cy="323165"/>
          </a:xfrm>
          <a:prstGeom prst="rect">
            <a:avLst/>
          </a:prstGeom>
          <a:solidFill>
            <a:srgbClr val="FFC000"/>
          </a:solidFill>
        </p:spPr>
        <p:txBody>
          <a:bodyPr wrap="square" rtlCol="0">
            <a:spAutoFit/>
          </a:bodyPr>
          <a:lstStyle/>
          <a:p>
            <a:pPr algn="ctr"/>
            <a:r>
              <a:rPr lang="en-US" altLang="ja-JP" sz="1500" dirty="0"/>
              <a:t>A</a:t>
            </a:r>
            <a:endParaRPr lang="ja-JP" altLang="en-US" sz="1500" dirty="0"/>
          </a:p>
        </p:txBody>
      </p:sp>
      <p:sp>
        <p:nvSpPr>
          <p:cNvPr id="7" name="矢印: U ターン 6">
            <a:extLst>
              <a:ext uri="{FF2B5EF4-FFF2-40B4-BE49-F238E27FC236}">
                <a16:creationId xmlns:a16="http://schemas.microsoft.com/office/drawing/2014/main" id="{F98857AA-5F84-34CA-15AD-AFAB978C65DF}"/>
              </a:ext>
            </a:extLst>
          </p:cNvPr>
          <p:cNvSpPr/>
          <p:nvPr/>
        </p:nvSpPr>
        <p:spPr>
          <a:xfrm rot="5400000">
            <a:off x="7541843" y="4955969"/>
            <a:ext cx="665226" cy="658368"/>
          </a:xfrm>
          <a:prstGeom prst="utur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chemeClr val="tx1"/>
              </a:solidFill>
            </a:endParaRPr>
          </a:p>
        </p:txBody>
      </p:sp>
      <p:sp>
        <p:nvSpPr>
          <p:cNvPr id="10" name="矢印: 下 9">
            <a:extLst>
              <a:ext uri="{FF2B5EF4-FFF2-40B4-BE49-F238E27FC236}">
                <a16:creationId xmlns:a16="http://schemas.microsoft.com/office/drawing/2014/main" id="{D1C28A63-7D8E-CC5D-94FA-96AF3533ACF0}"/>
              </a:ext>
            </a:extLst>
          </p:cNvPr>
          <p:cNvSpPr/>
          <p:nvPr/>
        </p:nvSpPr>
        <p:spPr>
          <a:xfrm rot="10800000">
            <a:off x="6000478" y="2193879"/>
            <a:ext cx="363474" cy="273026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00"/>
          </a:p>
        </p:txBody>
      </p:sp>
      <p:sp>
        <p:nvSpPr>
          <p:cNvPr id="21" name="テキスト ボックス 20">
            <a:extLst>
              <a:ext uri="{FF2B5EF4-FFF2-40B4-BE49-F238E27FC236}">
                <a16:creationId xmlns:a16="http://schemas.microsoft.com/office/drawing/2014/main" id="{0A8E4DCD-D796-4805-9290-42EDFF9DF8B1}"/>
              </a:ext>
            </a:extLst>
          </p:cNvPr>
          <p:cNvSpPr txBox="1"/>
          <p:nvPr/>
        </p:nvSpPr>
        <p:spPr>
          <a:xfrm>
            <a:off x="5822236" y="3521049"/>
            <a:ext cx="757411" cy="323165"/>
          </a:xfrm>
          <a:prstGeom prst="rect">
            <a:avLst/>
          </a:prstGeom>
          <a:solidFill>
            <a:srgbClr val="FFC000"/>
          </a:solidFill>
        </p:spPr>
        <p:txBody>
          <a:bodyPr wrap="square" rtlCol="0">
            <a:spAutoFit/>
          </a:bodyPr>
          <a:lstStyle/>
          <a:p>
            <a:pPr algn="ctr"/>
            <a:r>
              <a:rPr lang="en-US" altLang="ja-JP" sz="1500" dirty="0"/>
              <a:t>E</a:t>
            </a:r>
            <a:endParaRPr lang="ja-JP" altLang="en-US" sz="1500" dirty="0"/>
          </a:p>
        </p:txBody>
      </p:sp>
      <p:sp>
        <p:nvSpPr>
          <p:cNvPr id="27" name="テキスト ボックス 26">
            <a:extLst>
              <a:ext uri="{FF2B5EF4-FFF2-40B4-BE49-F238E27FC236}">
                <a16:creationId xmlns:a16="http://schemas.microsoft.com/office/drawing/2014/main" id="{2008BCDE-CDF9-A19A-A3FA-96385CEBD75C}"/>
              </a:ext>
            </a:extLst>
          </p:cNvPr>
          <p:cNvSpPr txBox="1"/>
          <p:nvPr/>
        </p:nvSpPr>
        <p:spPr>
          <a:xfrm>
            <a:off x="8223314" y="5099194"/>
            <a:ext cx="735330" cy="323165"/>
          </a:xfrm>
          <a:prstGeom prst="rect">
            <a:avLst/>
          </a:prstGeom>
          <a:solidFill>
            <a:srgbClr val="FFC000"/>
          </a:solidFill>
        </p:spPr>
        <p:txBody>
          <a:bodyPr wrap="square" rtlCol="0">
            <a:spAutoFit/>
          </a:bodyPr>
          <a:lstStyle/>
          <a:p>
            <a:pPr algn="ctr"/>
            <a:r>
              <a:rPr lang="en-US" altLang="ja-JP" sz="1500" dirty="0"/>
              <a:t>A</a:t>
            </a:r>
            <a:endParaRPr lang="ja-JP" altLang="en-US" sz="1500" dirty="0"/>
          </a:p>
        </p:txBody>
      </p:sp>
      <p:sp>
        <p:nvSpPr>
          <p:cNvPr id="29" name="矢印: U ターン 28">
            <a:extLst>
              <a:ext uri="{FF2B5EF4-FFF2-40B4-BE49-F238E27FC236}">
                <a16:creationId xmlns:a16="http://schemas.microsoft.com/office/drawing/2014/main" id="{DA17D04B-44BA-F602-3241-6473FE26B277}"/>
              </a:ext>
            </a:extLst>
          </p:cNvPr>
          <p:cNvSpPr/>
          <p:nvPr/>
        </p:nvSpPr>
        <p:spPr>
          <a:xfrm rot="5400000">
            <a:off x="7500257" y="1501985"/>
            <a:ext cx="665226" cy="658368"/>
          </a:xfrm>
          <a:prstGeom prst="utur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00">
              <a:solidFill>
                <a:schemeClr val="tx1"/>
              </a:solidFill>
            </a:endParaRPr>
          </a:p>
        </p:txBody>
      </p:sp>
      <p:sp>
        <p:nvSpPr>
          <p:cNvPr id="31" name="テキスト ボックス 30">
            <a:extLst>
              <a:ext uri="{FF2B5EF4-FFF2-40B4-BE49-F238E27FC236}">
                <a16:creationId xmlns:a16="http://schemas.microsoft.com/office/drawing/2014/main" id="{5DF8E743-6EC6-E64A-E7BA-926502FD6942}"/>
              </a:ext>
            </a:extLst>
          </p:cNvPr>
          <p:cNvSpPr txBox="1"/>
          <p:nvPr/>
        </p:nvSpPr>
        <p:spPr>
          <a:xfrm>
            <a:off x="8170735" y="1587188"/>
            <a:ext cx="727709" cy="323165"/>
          </a:xfrm>
          <a:prstGeom prst="rect">
            <a:avLst/>
          </a:prstGeom>
          <a:solidFill>
            <a:srgbClr val="FFC000"/>
          </a:solidFill>
        </p:spPr>
        <p:txBody>
          <a:bodyPr wrap="square" rtlCol="0">
            <a:spAutoFit/>
          </a:bodyPr>
          <a:lstStyle/>
          <a:p>
            <a:pPr algn="ctr"/>
            <a:r>
              <a:rPr lang="en-US" altLang="ja-JP" sz="1500" dirty="0"/>
              <a:t>C</a:t>
            </a:r>
            <a:endParaRPr lang="ja-JP" altLang="en-US" sz="1500" dirty="0"/>
          </a:p>
        </p:txBody>
      </p:sp>
    </p:spTree>
    <p:extLst>
      <p:ext uri="{BB962C8B-B14F-4D97-AF65-F5344CB8AC3E}">
        <p14:creationId xmlns:p14="http://schemas.microsoft.com/office/powerpoint/2010/main" val="21541474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5B7AFC5-9EED-F891-0261-5093B17503BE}"/>
              </a:ext>
            </a:extLst>
          </p:cNvPr>
          <p:cNvSpPr txBox="1"/>
          <p:nvPr/>
        </p:nvSpPr>
        <p:spPr>
          <a:xfrm>
            <a:off x="0" y="-5417"/>
            <a:ext cx="9144000" cy="6555641"/>
          </a:xfrm>
          <a:prstGeom prst="rect">
            <a:avLst/>
          </a:prstGeom>
          <a:noFill/>
        </p:spPr>
        <p:txBody>
          <a:bodyPr wrap="square">
            <a:spAutoFit/>
          </a:bodyPr>
          <a:lstStyle/>
          <a:p>
            <a:pPr algn="ctr"/>
            <a:r>
              <a:rPr lang="en-US" altLang="ja-JP" dirty="0">
                <a:latin typeface="小塚ゴシック Pro"/>
              </a:rPr>
              <a:t>【2024</a:t>
            </a:r>
            <a:r>
              <a:rPr lang="ja-JP" altLang="en-US" dirty="0">
                <a:latin typeface="小塚ゴシック Pro"/>
              </a:rPr>
              <a:t>年度版</a:t>
            </a:r>
            <a:r>
              <a:rPr lang="en-US" altLang="ja-JP" dirty="0">
                <a:latin typeface="小塚ゴシック Pro"/>
              </a:rPr>
              <a:t>】</a:t>
            </a:r>
            <a:r>
              <a:rPr lang="ja-JP" altLang="en-US" dirty="0">
                <a:latin typeface="小塚ゴシック Pro"/>
              </a:rPr>
              <a:t>更新手続き・今後のスケジュール</a:t>
            </a:r>
          </a:p>
          <a:p>
            <a:pPr algn="just"/>
            <a:r>
              <a:rPr lang="ja-JP" altLang="en-US" u="sng" dirty="0"/>
              <a:t>３．更新要件</a:t>
            </a:r>
          </a:p>
          <a:p>
            <a:pPr indent="201216" algn="just"/>
            <a:r>
              <a:rPr lang="ja-JP" altLang="en-US" dirty="0"/>
              <a:t>〇 </a:t>
            </a:r>
            <a:r>
              <a:rPr lang="ja-JP" altLang="ja-JP" dirty="0"/>
              <a:t>共通事項（経過措置専門医・指導医、経過措置専門医、専門医に共通）</a:t>
            </a:r>
          </a:p>
          <a:p>
            <a:pPr lvl="1" indent="201930" algn="just"/>
            <a:r>
              <a:rPr lang="ja-JP" altLang="ja-JP" dirty="0"/>
              <a:t>①社会医学系専門医協会構成</a:t>
            </a:r>
            <a:r>
              <a:rPr lang="en-US" altLang="ja-JP" dirty="0"/>
              <a:t> 8 </a:t>
            </a:r>
            <a:r>
              <a:rPr lang="ja-JP" altLang="ja-JP" dirty="0"/>
              <a:t>学会のいずれかに加入し、学会員を継続</a:t>
            </a:r>
          </a:p>
          <a:p>
            <a:pPr lvl="1" indent="201930" algn="just"/>
            <a:r>
              <a:rPr lang="ja-JP" altLang="ja-JP" dirty="0"/>
              <a:t>②社会医学系専門医協会の年間登録料を</a:t>
            </a:r>
            <a:r>
              <a:rPr lang="en-US" altLang="ja-JP" dirty="0"/>
              <a:t>5 </a:t>
            </a:r>
            <a:r>
              <a:rPr lang="ja-JP" altLang="ja-JP" dirty="0"/>
              <a:t>年間、中断なく納めている</a:t>
            </a:r>
          </a:p>
          <a:p>
            <a:pPr lvl="1" indent="201930" algn="just"/>
            <a:r>
              <a:rPr lang="ja-JP" altLang="ja-JP" dirty="0"/>
              <a:t>③社会医学系活動を</a:t>
            </a:r>
            <a:r>
              <a:rPr lang="en-US" altLang="ja-JP" dirty="0"/>
              <a:t> 5 </a:t>
            </a:r>
            <a:r>
              <a:rPr lang="ja-JP" altLang="ja-JP" dirty="0"/>
              <a:t>年間継続している（常勤・非常勤を問わない）</a:t>
            </a:r>
          </a:p>
          <a:p>
            <a:pPr lvl="1" indent="201930" algn="just"/>
            <a:r>
              <a:rPr lang="ja-JP" altLang="ja-JP" dirty="0"/>
              <a:t>④社会医学系分野での活動実績が</a:t>
            </a:r>
            <a:r>
              <a:rPr lang="en-US" altLang="ja-JP" dirty="0"/>
              <a:t>5</a:t>
            </a:r>
            <a:r>
              <a:rPr lang="ja-JP" altLang="ja-JP" dirty="0"/>
              <a:t>年間に</a:t>
            </a:r>
            <a:r>
              <a:rPr lang="en-US" altLang="ja-JP" dirty="0"/>
              <a:t>2 </a:t>
            </a:r>
            <a:r>
              <a:rPr lang="ja-JP" altLang="ja-JP" dirty="0"/>
              <a:t>項目で申告の記載がある</a:t>
            </a:r>
          </a:p>
          <a:p>
            <a:pPr lvl="1" indent="201930" algn="just"/>
            <a:r>
              <a:rPr lang="ja-JP" altLang="ja-JP" dirty="0"/>
              <a:t>⑤更新単位（Ｋ単位</a:t>
            </a:r>
            <a:r>
              <a:rPr lang="en-US" altLang="ja-JP" dirty="0"/>
              <a:t> 10 </a:t>
            </a:r>
            <a:r>
              <a:rPr lang="ja-JP" altLang="ja-JP" dirty="0"/>
              <a:t>単位、Ｇ単位</a:t>
            </a:r>
            <a:r>
              <a:rPr lang="en-US" altLang="ja-JP" dirty="0"/>
              <a:t> 10 </a:t>
            </a:r>
            <a:r>
              <a:rPr lang="ja-JP" altLang="ja-JP" dirty="0"/>
              <a:t>単位）を受講証明書等で確認</a:t>
            </a:r>
            <a:endParaRPr lang="en-US" altLang="ja-JP" dirty="0"/>
          </a:p>
          <a:p>
            <a:pPr marL="872729" lvl="2" indent="-186929" algn="just">
              <a:buFont typeface="Arial" panose="020B0604020202020204" pitchFamily="34" charset="0"/>
              <a:buChar char="•"/>
            </a:pPr>
            <a:r>
              <a:rPr lang="ja-JP" altLang="ja-JP" dirty="0"/>
              <a:t>Ｋ単位</a:t>
            </a:r>
            <a:r>
              <a:rPr lang="en-US" altLang="ja-JP" dirty="0"/>
              <a:t> 10 </a:t>
            </a:r>
            <a:r>
              <a:rPr lang="ja-JP" altLang="ja-JP" dirty="0"/>
              <a:t>単位のうち、医療倫理・感染対策・医療安全は各</a:t>
            </a:r>
            <a:r>
              <a:rPr lang="en-US" altLang="ja-JP" dirty="0"/>
              <a:t> 1 </a:t>
            </a:r>
            <a:r>
              <a:rPr lang="ja-JP" altLang="ja-JP" dirty="0"/>
              <a:t>単位以上</a:t>
            </a:r>
            <a:endParaRPr lang="en-US" altLang="ja-JP" dirty="0"/>
          </a:p>
          <a:p>
            <a:pPr marL="872729" lvl="2" indent="-186929" algn="just">
              <a:buFont typeface="Arial" panose="020B0604020202020204" pitchFamily="34" charset="0"/>
              <a:buChar char="•"/>
            </a:pPr>
            <a:r>
              <a:rPr lang="ja-JP" altLang="ja-JP" dirty="0"/>
              <a:t>Ｇ単位</a:t>
            </a:r>
            <a:r>
              <a:rPr lang="en-US" altLang="ja-JP" dirty="0"/>
              <a:t> 10 </a:t>
            </a:r>
            <a:r>
              <a:rPr lang="ja-JP" altLang="ja-JP" dirty="0"/>
              <a:t>単位のうち、構成学会の年次総会等への参加</a:t>
            </a:r>
            <a:r>
              <a:rPr lang="en-US" altLang="ja-JP" dirty="0"/>
              <a:t> 3 </a:t>
            </a:r>
            <a:r>
              <a:rPr lang="ja-JP" altLang="ja-JP" dirty="0"/>
              <a:t>回以上、かつ鍵となる学会の年次総会への参加</a:t>
            </a:r>
            <a:r>
              <a:rPr lang="en-US" altLang="ja-JP" dirty="0"/>
              <a:t> 2 </a:t>
            </a:r>
            <a:r>
              <a:rPr lang="ja-JP" altLang="ja-JP" dirty="0"/>
              <a:t>回以上</a:t>
            </a:r>
            <a:r>
              <a:rPr lang="en-US" altLang="ja-JP" dirty="0"/>
              <a:t>(</a:t>
            </a:r>
            <a:r>
              <a:rPr lang="ja-JP" altLang="ja-JP" dirty="0"/>
              <a:t>単位は認定期間内の受講、参加が有効</a:t>
            </a:r>
            <a:r>
              <a:rPr lang="en-US" altLang="ja-JP" dirty="0"/>
              <a:t>)</a:t>
            </a:r>
          </a:p>
          <a:p>
            <a:pPr algn="just"/>
            <a:endParaRPr lang="en-US" altLang="ja-JP" kern="100" dirty="0">
              <a:latin typeface="ＭＳ Ｐゴシック" panose="020B0600070205080204" pitchFamily="50" charset="-128"/>
              <a:cs typeface="Times New Roman" panose="02020603050405020304" pitchFamily="18" charset="0"/>
            </a:endParaRPr>
          </a:p>
          <a:p>
            <a:pPr algn="just"/>
            <a:r>
              <a:rPr lang="ja-JP" altLang="ja-JP" kern="100" dirty="0">
                <a:latin typeface="ＭＳ Ｐゴシック" panose="020B0600070205080204" pitchFamily="50" charset="-128"/>
                <a:cs typeface="Times New Roman" panose="02020603050405020304" pitchFamily="18" charset="0"/>
              </a:rPr>
              <a:t>（</a:t>
            </a:r>
            <a:r>
              <a:rPr lang="en-US" altLang="ja-JP" kern="100" dirty="0">
                <a:latin typeface="ＭＳ Ｐゴシック" panose="020B0600070205080204" pitchFamily="50" charset="-128"/>
                <a:cs typeface="Times New Roman" panose="02020603050405020304" pitchFamily="18" charset="0"/>
              </a:rPr>
              <a:t>A</a:t>
            </a:r>
            <a:r>
              <a:rPr lang="ja-JP" altLang="ja-JP" kern="100" dirty="0">
                <a:latin typeface="ＭＳ Ｐゴシック" panose="020B0600070205080204" pitchFamily="50" charset="-128"/>
                <a:cs typeface="Times New Roman" panose="02020603050405020304" pitchFamily="18" charset="0"/>
              </a:rPr>
              <a:t>）経過措置専門医・指導医、専門医・指導医、専門医が専門医のみの更新 </a:t>
            </a:r>
          </a:p>
          <a:p>
            <a:pPr indent="469106" algn="just"/>
            <a:r>
              <a:rPr lang="ja-JP" altLang="ja-JP" kern="100" dirty="0">
                <a:latin typeface="ＭＳ Ｐゴシック" panose="020B0600070205080204" pitchFamily="50" charset="-128"/>
                <a:cs typeface="Times New Roman" panose="02020603050405020304" pitchFamily="18" charset="0"/>
              </a:rPr>
              <a:t>共通事項のみ</a:t>
            </a:r>
            <a:endParaRPr lang="en-US" altLang="ja-JP" kern="100" dirty="0">
              <a:latin typeface="ＭＳ Ｐゴシック" panose="020B0600070205080204" pitchFamily="50" charset="-128"/>
              <a:cs typeface="Times New Roman" panose="02020603050405020304" pitchFamily="18" charset="0"/>
            </a:endParaRPr>
          </a:p>
          <a:p>
            <a:pPr algn="just"/>
            <a:endParaRPr lang="en-US" altLang="ja-JP" kern="100" dirty="0">
              <a:latin typeface="ＭＳ Ｐゴシック" panose="020B0600070205080204" pitchFamily="50" charset="-128"/>
              <a:cs typeface="Times New Roman" panose="02020603050405020304" pitchFamily="18" charset="0"/>
            </a:endParaRPr>
          </a:p>
          <a:p>
            <a:pPr algn="just"/>
            <a:r>
              <a:rPr lang="ja-JP" altLang="ja-JP" kern="100" dirty="0">
                <a:latin typeface="ＭＳ Ｐゴシック" panose="020B0600070205080204" pitchFamily="50" charset="-128"/>
                <a:cs typeface="Times New Roman" panose="02020603050405020304" pitchFamily="18" charset="0"/>
              </a:rPr>
              <a:t>（</a:t>
            </a:r>
            <a:r>
              <a:rPr lang="en-US" altLang="ja-JP" kern="100" dirty="0">
                <a:latin typeface="ＭＳ Ｐゴシック" panose="020B0600070205080204" pitchFamily="50" charset="-128"/>
                <a:cs typeface="Times New Roman" panose="02020603050405020304" pitchFamily="18" charset="0"/>
              </a:rPr>
              <a:t>B</a:t>
            </a:r>
            <a:r>
              <a:rPr lang="ja-JP" altLang="ja-JP" kern="100" dirty="0">
                <a:latin typeface="ＭＳ Ｐゴシック" panose="020B0600070205080204" pitchFamily="50" charset="-128"/>
                <a:cs typeface="Times New Roman" panose="02020603050405020304" pitchFamily="18" charset="0"/>
              </a:rPr>
              <a:t>）経過措置専門医の更新（共通事項に加え）</a:t>
            </a:r>
          </a:p>
          <a:p>
            <a:pPr lvl="1" indent="201930" algn="just"/>
            <a:r>
              <a:rPr lang="ja-JP" altLang="ja-JP" kern="100" dirty="0">
                <a:latin typeface="ＭＳ Ｐゴシック" panose="020B0600070205080204" pitchFamily="50" charset="-128"/>
                <a:cs typeface="Times New Roman" panose="02020603050405020304" pitchFamily="18" charset="0"/>
              </a:rPr>
              <a:t>①基本プログラム（</a:t>
            </a:r>
            <a:r>
              <a:rPr lang="en-US" altLang="ja-JP" kern="100" dirty="0">
                <a:latin typeface="ＭＳ Ｐゴシック" panose="020B0600070205080204" pitchFamily="50" charset="-128"/>
                <a:cs typeface="Times New Roman" panose="02020603050405020304" pitchFamily="18" charset="0"/>
              </a:rPr>
              <a:t>7 </a:t>
            </a:r>
            <a:r>
              <a:rPr lang="ja-JP" altLang="ja-JP" kern="100" dirty="0">
                <a:latin typeface="ＭＳ Ｐゴシック" panose="020B0600070205080204" pitchFamily="50" charset="-128"/>
                <a:cs typeface="Times New Roman" panose="02020603050405020304" pitchFamily="18" charset="0"/>
              </a:rPr>
              <a:t>科目</a:t>
            </a:r>
            <a:r>
              <a:rPr lang="en-US" altLang="ja-JP" kern="100" dirty="0">
                <a:latin typeface="ＭＳ Ｐゴシック" panose="020B0600070205080204" pitchFamily="50" charset="-128"/>
                <a:cs typeface="Times New Roman" panose="02020603050405020304" pitchFamily="18" charset="0"/>
              </a:rPr>
              <a:t>×7 </a:t>
            </a:r>
            <a:r>
              <a:rPr lang="ja-JP" altLang="ja-JP" kern="100" dirty="0">
                <a:latin typeface="ＭＳ Ｐゴシック" panose="020B0600070205080204" pitchFamily="50" charset="-128"/>
                <a:cs typeface="Times New Roman" panose="02020603050405020304" pitchFamily="18" charset="0"/>
              </a:rPr>
              <a:t>時間）</a:t>
            </a:r>
            <a:r>
              <a:rPr lang="en-US" altLang="ja-JP" kern="100" dirty="0">
                <a:latin typeface="ＭＳ Ｐゴシック" panose="020B0600070205080204" pitchFamily="50" charset="-128"/>
                <a:cs typeface="Times New Roman" panose="02020603050405020304" pitchFamily="18" charset="0"/>
              </a:rPr>
              <a:t>49 </a:t>
            </a:r>
            <a:r>
              <a:rPr lang="ja-JP" altLang="ja-JP" kern="100" dirty="0">
                <a:latin typeface="ＭＳ Ｐゴシック" panose="020B0600070205080204" pitchFamily="50" charset="-128"/>
                <a:cs typeface="Times New Roman" panose="02020603050405020304" pitchFamily="18" charset="0"/>
              </a:rPr>
              <a:t>時間を受講</a:t>
            </a:r>
            <a:endParaRPr lang="en-US" altLang="ja-JP" kern="100" dirty="0">
              <a:latin typeface="ＭＳ Ｐゴシック" panose="020B0600070205080204" pitchFamily="50" charset="-128"/>
              <a:cs typeface="Times New Roman" panose="02020603050405020304" pitchFamily="18" charset="0"/>
            </a:endParaRPr>
          </a:p>
          <a:p>
            <a:pPr lvl="1" indent="201930" algn="just"/>
            <a:endParaRPr lang="en-US" altLang="ja-JP" kern="100" dirty="0">
              <a:latin typeface="ＭＳ Ｐゴシック" panose="020B0600070205080204" pitchFamily="50" charset="-128"/>
              <a:cs typeface="Times New Roman" panose="02020603050405020304" pitchFamily="18" charset="0"/>
            </a:endParaRPr>
          </a:p>
          <a:p>
            <a:pPr algn="just"/>
            <a:r>
              <a:rPr lang="ja-JP" altLang="ja-JP" kern="100" dirty="0">
                <a:latin typeface="ＭＳ Ｐゴシック" panose="020B0600070205080204" pitchFamily="50" charset="-128"/>
                <a:cs typeface="Times New Roman" panose="02020603050405020304" pitchFamily="18" charset="0"/>
              </a:rPr>
              <a:t>（</a:t>
            </a:r>
            <a:r>
              <a:rPr lang="en-US" altLang="ja-JP" kern="100" dirty="0">
                <a:latin typeface="ＭＳ Ｐゴシック" panose="020B0600070205080204" pitchFamily="50" charset="-128"/>
                <a:cs typeface="Times New Roman" panose="02020603050405020304" pitchFamily="18" charset="0"/>
              </a:rPr>
              <a:t>C</a:t>
            </a:r>
            <a:r>
              <a:rPr lang="ja-JP" altLang="ja-JP" kern="100" dirty="0">
                <a:latin typeface="ＭＳ Ｐゴシック" panose="020B0600070205080204" pitchFamily="50" charset="-128"/>
                <a:cs typeface="Times New Roman" panose="02020603050405020304" pitchFamily="18" charset="0"/>
              </a:rPr>
              <a:t>）経過措置専門医・指導医の更新、専門医・指導医の更新（共通事項に加え）</a:t>
            </a:r>
          </a:p>
          <a:p>
            <a:pPr lvl="1" indent="201930" algn="just"/>
            <a:r>
              <a:rPr lang="ja-JP" altLang="ja-JP" kern="100" dirty="0">
                <a:latin typeface="ＭＳ Ｐゴシック" panose="020B0600070205080204" pitchFamily="50" charset="-128"/>
                <a:cs typeface="Times New Roman" panose="02020603050405020304" pitchFamily="18" charset="0"/>
              </a:rPr>
              <a:t>①構成学会・団体主催の「指導医講習会」を認定期間内に</a:t>
            </a:r>
            <a:r>
              <a:rPr lang="en-US" altLang="ja-JP" kern="100" dirty="0">
                <a:latin typeface="ＭＳ Ｐゴシック" panose="020B0600070205080204" pitchFamily="50" charset="-128"/>
                <a:cs typeface="Times New Roman" panose="02020603050405020304" pitchFamily="18" charset="0"/>
              </a:rPr>
              <a:t> 2 </a:t>
            </a:r>
            <a:r>
              <a:rPr lang="ja-JP" altLang="ja-JP" kern="100" dirty="0">
                <a:latin typeface="ＭＳ Ｐゴシック" panose="020B0600070205080204" pitchFamily="50" charset="-128"/>
                <a:cs typeface="Times New Roman" panose="02020603050405020304" pitchFamily="18" charset="0"/>
              </a:rPr>
              <a:t>回以上受講</a:t>
            </a:r>
            <a:endParaRPr lang="en-US" altLang="ja-JP" dirty="0"/>
          </a:p>
        </p:txBody>
      </p:sp>
    </p:spTree>
    <p:extLst>
      <p:ext uri="{BB962C8B-B14F-4D97-AF65-F5344CB8AC3E}">
        <p14:creationId xmlns:p14="http://schemas.microsoft.com/office/powerpoint/2010/main" val="37802913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CA4C3F7-478B-4B0A-B9C4-125FDBCCE71E}"/>
              </a:ext>
            </a:extLst>
          </p:cNvPr>
          <p:cNvSpPr txBox="1"/>
          <p:nvPr/>
        </p:nvSpPr>
        <p:spPr>
          <a:xfrm>
            <a:off x="0" y="0"/>
            <a:ext cx="9144000" cy="4632037"/>
          </a:xfrm>
          <a:prstGeom prst="rect">
            <a:avLst/>
          </a:prstGeom>
          <a:noFill/>
        </p:spPr>
        <p:txBody>
          <a:bodyPr wrap="square">
            <a:spAutoFit/>
          </a:bodyPr>
          <a:lstStyle/>
          <a:p>
            <a:pPr algn="ctr"/>
            <a:r>
              <a:rPr lang="en-US" altLang="ja-JP" dirty="0">
                <a:latin typeface="小塚ゴシック Pro"/>
              </a:rPr>
              <a:t>【2024</a:t>
            </a:r>
            <a:r>
              <a:rPr lang="ja-JP" altLang="en-US" dirty="0">
                <a:latin typeface="小塚ゴシック Pro"/>
              </a:rPr>
              <a:t>年度版</a:t>
            </a:r>
            <a:r>
              <a:rPr lang="en-US" altLang="ja-JP" dirty="0">
                <a:latin typeface="小塚ゴシック Pro"/>
              </a:rPr>
              <a:t>】</a:t>
            </a:r>
            <a:r>
              <a:rPr lang="ja-JP" altLang="en-US" dirty="0">
                <a:latin typeface="小塚ゴシック Pro"/>
              </a:rPr>
              <a:t>更新手続き・今後のスケジュール</a:t>
            </a:r>
          </a:p>
          <a:p>
            <a:pPr algn="just"/>
            <a:endParaRPr lang="en-US" altLang="ja-JP" kern="100" dirty="0">
              <a:latin typeface="ＭＳ Ｐゴシック" panose="020B0600070205080204" pitchFamily="50" charset="-128"/>
              <a:cs typeface="Times New Roman" panose="02020603050405020304" pitchFamily="18" charset="0"/>
            </a:endParaRPr>
          </a:p>
          <a:p>
            <a:pPr algn="just"/>
            <a:r>
              <a:rPr lang="ja-JP" altLang="ja-JP" kern="100" dirty="0">
                <a:latin typeface="ＭＳ Ｐゴシック" panose="020B0600070205080204" pitchFamily="50" charset="-128"/>
                <a:cs typeface="Times New Roman" panose="02020603050405020304" pitchFamily="18" charset="0"/>
              </a:rPr>
              <a:t>（</a:t>
            </a:r>
            <a:r>
              <a:rPr lang="en-US" altLang="ja-JP" kern="100" dirty="0">
                <a:latin typeface="ＭＳ Ｐゴシック" panose="020B0600070205080204" pitchFamily="50" charset="-128"/>
                <a:cs typeface="Times New Roman" panose="02020603050405020304" pitchFamily="18" charset="0"/>
              </a:rPr>
              <a:t>D</a:t>
            </a:r>
            <a:r>
              <a:rPr lang="ja-JP" altLang="ja-JP" kern="100" dirty="0">
                <a:latin typeface="ＭＳ Ｐゴシック" panose="020B0600070205080204" pitchFamily="50" charset="-128"/>
                <a:cs typeface="Times New Roman" panose="02020603050405020304" pitchFamily="18" charset="0"/>
              </a:rPr>
              <a:t>）経過措置専門医の更新時に指導医の申請（共通事項に加え）</a:t>
            </a:r>
          </a:p>
          <a:p>
            <a:pPr lvl="1" indent="201930" algn="just"/>
            <a:r>
              <a:rPr lang="ja-JP" altLang="ja-JP" kern="100" dirty="0">
                <a:latin typeface="ＭＳ Ｐゴシック" panose="020B0600070205080204" pitchFamily="50" charset="-128"/>
                <a:cs typeface="Times New Roman" panose="02020603050405020304" pitchFamily="18" charset="0"/>
              </a:rPr>
              <a:t>①基本プログラム（</a:t>
            </a:r>
            <a:r>
              <a:rPr lang="en-US" altLang="ja-JP" kern="100" dirty="0">
                <a:latin typeface="ＭＳ Ｐゴシック" panose="020B0600070205080204" pitchFamily="50" charset="-128"/>
                <a:cs typeface="Times New Roman" panose="02020603050405020304" pitchFamily="18" charset="0"/>
              </a:rPr>
              <a:t>7 </a:t>
            </a:r>
            <a:r>
              <a:rPr lang="ja-JP" altLang="ja-JP" kern="100" dirty="0">
                <a:latin typeface="ＭＳ Ｐゴシック" panose="020B0600070205080204" pitchFamily="50" charset="-128"/>
                <a:cs typeface="Times New Roman" panose="02020603050405020304" pitchFamily="18" charset="0"/>
              </a:rPr>
              <a:t>科目</a:t>
            </a:r>
            <a:r>
              <a:rPr lang="en-US" altLang="ja-JP" kern="100" dirty="0">
                <a:latin typeface="ＭＳ Ｐゴシック" panose="020B0600070205080204" pitchFamily="50" charset="-128"/>
                <a:cs typeface="Times New Roman" panose="02020603050405020304" pitchFamily="18" charset="0"/>
              </a:rPr>
              <a:t>×7 </a:t>
            </a:r>
            <a:r>
              <a:rPr lang="ja-JP" altLang="ja-JP" kern="100" dirty="0">
                <a:latin typeface="ＭＳ Ｐゴシック" panose="020B0600070205080204" pitchFamily="50" charset="-128"/>
                <a:cs typeface="Times New Roman" panose="02020603050405020304" pitchFamily="18" charset="0"/>
              </a:rPr>
              <a:t>時間）</a:t>
            </a:r>
            <a:r>
              <a:rPr lang="en-US" altLang="ja-JP" kern="100" dirty="0">
                <a:latin typeface="ＭＳ Ｐゴシック" panose="020B0600070205080204" pitchFamily="50" charset="-128"/>
                <a:cs typeface="Times New Roman" panose="02020603050405020304" pitchFamily="18" charset="0"/>
              </a:rPr>
              <a:t>49 </a:t>
            </a:r>
            <a:r>
              <a:rPr lang="ja-JP" altLang="ja-JP" kern="100" dirty="0">
                <a:latin typeface="ＭＳ Ｐゴシック" panose="020B0600070205080204" pitchFamily="50" charset="-128"/>
                <a:cs typeface="Times New Roman" panose="02020603050405020304" pitchFamily="18" charset="0"/>
              </a:rPr>
              <a:t>時間を受講していること</a:t>
            </a:r>
          </a:p>
          <a:p>
            <a:pPr lvl="1" indent="201930" algn="just"/>
            <a:r>
              <a:rPr lang="ja-JP" altLang="ja-JP" kern="100" dirty="0">
                <a:latin typeface="ＭＳ Ｐゴシック" panose="020B0600070205080204" pitchFamily="50" charset="-128"/>
                <a:cs typeface="Times New Roman" panose="02020603050405020304" pitchFamily="18" charset="0"/>
              </a:rPr>
              <a:t>②構成学会・団体主催の「指導医講習会」を認定期間内に</a:t>
            </a:r>
            <a:r>
              <a:rPr lang="en-US" altLang="ja-JP" kern="100" dirty="0">
                <a:latin typeface="ＭＳ Ｐゴシック" panose="020B0600070205080204" pitchFamily="50" charset="-128"/>
                <a:cs typeface="Times New Roman" panose="02020603050405020304" pitchFamily="18" charset="0"/>
              </a:rPr>
              <a:t> 2 </a:t>
            </a:r>
            <a:r>
              <a:rPr lang="ja-JP" altLang="ja-JP" kern="100" dirty="0">
                <a:latin typeface="ＭＳ Ｐゴシック" panose="020B0600070205080204" pitchFamily="50" charset="-128"/>
                <a:cs typeface="Times New Roman" panose="02020603050405020304" pitchFamily="18" charset="0"/>
              </a:rPr>
              <a:t>回以上受講</a:t>
            </a:r>
            <a:endParaRPr lang="en-US" altLang="ja-JP" kern="100" dirty="0">
              <a:latin typeface="ＭＳ Ｐゴシック" panose="020B0600070205080204" pitchFamily="50" charset="-128"/>
              <a:cs typeface="Times New Roman" panose="02020603050405020304" pitchFamily="18" charset="0"/>
            </a:endParaRPr>
          </a:p>
          <a:p>
            <a:pPr marL="893763" lvl="1" indent="-234950" algn="just"/>
            <a:r>
              <a:rPr lang="ja-JP" altLang="ja-JP" kern="100" dirty="0">
                <a:latin typeface="ＭＳ Ｐゴシック" panose="020B0600070205080204" pitchFamily="50" charset="-128"/>
                <a:cs typeface="Times New Roman" panose="02020603050405020304" pitchFamily="18" charset="0"/>
              </a:rPr>
              <a:t>③専門医と認定されてから、協会構成学会の年次総会での発表歴（口演で筆頭のみ）、ポスター発表（筆頭のみ）、座長、シンポジスト（発表者のみ）、教育講演の演者など、または論文掲載（筆頭のみ） </a:t>
            </a:r>
          </a:p>
          <a:p>
            <a:pPr algn="just"/>
            <a:endParaRPr lang="en-US" altLang="ja-JP" kern="100" dirty="0">
              <a:latin typeface="ＭＳ Ｐゴシック" panose="020B0600070205080204" pitchFamily="50" charset="-128"/>
              <a:cs typeface="Times New Roman" panose="02020603050405020304" pitchFamily="18" charset="0"/>
            </a:endParaRPr>
          </a:p>
          <a:p>
            <a:pPr algn="just"/>
            <a:r>
              <a:rPr lang="ja-JP" altLang="ja-JP" kern="100" dirty="0">
                <a:latin typeface="ＭＳ Ｐゴシック" panose="020B0600070205080204" pitchFamily="50" charset="-128"/>
                <a:cs typeface="Times New Roman" panose="02020603050405020304" pitchFamily="18" charset="0"/>
              </a:rPr>
              <a:t>（</a:t>
            </a:r>
            <a:r>
              <a:rPr lang="en-US" altLang="ja-JP" kern="100" dirty="0">
                <a:latin typeface="ＭＳ Ｐゴシック" panose="020B0600070205080204" pitchFamily="50" charset="-128"/>
                <a:cs typeface="Times New Roman" panose="02020603050405020304" pitchFamily="18" charset="0"/>
              </a:rPr>
              <a:t>E</a:t>
            </a:r>
            <a:r>
              <a:rPr lang="ja-JP" altLang="ja-JP" kern="100" dirty="0">
                <a:latin typeface="ＭＳ Ｐゴシック" panose="020B0600070205080204" pitchFamily="50" charset="-128"/>
                <a:cs typeface="Times New Roman" panose="02020603050405020304" pitchFamily="18" charset="0"/>
              </a:rPr>
              <a:t>）専門医の更新時に指導医の申請（共通事項に加え）</a:t>
            </a:r>
          </a:p>
          <a:p>
            <a:pPr lvl="1" indent="201930" algn="just"/>
            <a:r>
              <a:rPr lang="ja-JP" altLang="ja-JP" kern="100" dirty="0">
                <a:latin typeface="ＭＳ Ｐゴシック" panose="020B0600070205080204" pitchFamily="50" charset="-128"/>
                <a:cs typeface="Times New Roman" panose="02020603050405020304" pitchFamily="18" charset="0"/>
              </a:rPr>
              <a:t>①構成学会・団体主催の「指導医講習会」を認定期間内に</a:t>
            </a:r>
            <a:r>
              <a:rPr lang="en-US" altLang="ja-JP" kern="100" dirty="0">
                <a:latin typeface="ＭＳ Ｐゴシック" panose="020B0600070205080204" pitchFamily="50" charset="-128"/>
                <a:cs typeface="Times New Roman" panose="02020603050405020304" pitchFamily="18" charset="0"/>
              </a:rPr>
              <a:t> 2 </a:t>
            </a:r>
            <a:r>
              <a:rPr lang="ja-JP" altLang="ja-JP" kern="100" dirty="0">
                <a:latin typeface="ＭＳ Ｐゴシック" panose="020B0600070205080204" pitchFamily="50" charset="-128"/>
                <a:cs typeface="Times New Roman" panose="02020603050405020304" pitchFamily="18" charset="0"/>
              </a:rPr>
              <a:t>回以上受講</a:t>
            </a:r>
            <a:endParaRPr lang="en-US" altLang="ja-JP" kern="100" dirty="0">
              <a:latin typeface="ＭＳ Ｐゴシック" panose="020B0600070205080204" pitchFamily="50" charset="-128"/>
              <a:cs typeface="Times New Roman" panose="02020603050405020304" pitchFamily="18" charset="0"/>
            </a:endParaRPr>
          </a:p>
          <a:p>
            <a:pPr marL="893763" lvl="1" indent="-234950" algn="just"/>
            <a:r>
              <a:rPr lang="ja-JP" altLang="ja-JP" kern="100" dirty="0">
                <a:latin typeface="ＭＳ Ｐゴシック" panose="020B0600070205080204" pitchFamily="50" charset="-128"/>
                <a:cs typeface="Times New Roman" panose="02020603050405020304" pitchFamily="18" charset="0"/>
              </a:rPr>
              <a:t>②専門医と認定されてから、協会構成学会の年次総会での発表歴（口演で筆頭のみ）、ポスター発表（筆頭のみ）、座長、シンポジスト（発表者のみ）、教育講演の演者など、または論文掲載（筆頭のみ）</a:t>
            </a:r>
            <a:endParaRPr lang="ja-JP" altLang="en-US" kern="100" dirty="0">
              <a:latin typeface="ＭＳ Ｐゴシック" panose="020B0600070205080204" pitchFamily="50" charset="-128"/>
              <a:cs typeface="Times New Roman" panose="02020603050405020304" pitchFamily="18" charset="0"/>
            </a:endParaRPr>
          </a:p>
          <a:p>
            <a:pPr algn="just"/>
            <a:endParaRPr lang="en-US" altLang="ja-JP" sz="1500" b="1" kern="100" dirty="0">
              <a:solidFill>
                <a:srgbClr val="FF0000"/>
              </a:solidFill>
              <a:latin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26936985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3EFDD11-1A38-B1BC-7F1E-637B04A2B8CA}"/>
              </a:ext>
            </a:extLst>
          </p:cNvPr>
          <p:cNvSpPr txBox="1"/>
          <p:nvPr/>
        </p:nvSpPr>
        <p:spPr>
          <a:xfrm>
            <a:off x="0" y="0"/>
            <a:ext cx="9144000" cy="6955750"/>
          </a:xfrm>
          <a:prstGeom prst="rect">
            <a:avLst/>
          </a:prstGeom>
          <a:noFill/>
        </p:spPr>
        <p:txBody>
          <a:bodyPr wrap="square">
            <a:spAutoFit/>
          </a:bodyPr>
          <a:lstStyle/>
          <a:p>
            <a:pPr algn="ctr"/>
            <a:r>
              <a:rPr lang="en-US" altLang="ja-JP" dirty="0">
                <a:latin typeface="小塚ゴシック Pro"/>
              </a:rPr>
              <a:t>【2024</a:t>
            </a:r>
            <a:r>
              <a:rPr lang="ja-JP" altLang="en-US" dirty="0">
                <a:latin typeface="小塚ゴシック Pro"/>
              </a:rPr>
              <a:t>年度版</a:t>
            </a:r>
            <a:r>
              <a:rPr lang="en-US" altLang="ja-JP" dirty="0">
                <a:latin typeface="小塚ゴシック Pro"/>
              </a:rPr>
              <a:t>】</a:t>
            </a:r>
            <a:r>
              <a:rPr lang="ja-JP" altLang="en-US" dirty="0">
                <a:latin typeface="小塚ゴシック Pro"/>
              </a:rPr>
              <a:t>更新手続き・今後のスケジュール</a:t>
            </a:r>
          </a:p>
          <a:p>
            <a:pPr algn="l" fontAlgn="base"/>
            <a:r>
              <a:rPr lang="ja-JP" altLang="en-US" u="sng" dirty="0">
                <a:latin typeface="小塚ゴシック Pro"/>
              </a:rPr>
              <a:t>４．更新の手続き</a:t>
            </a:r>
          </a:p>
          <a:p>
            <a:pPr marL="335756" indent="-269081">
              <a:buFont typeface="+mj-ea"/>
              <a:buAutoNum type="circleNumDbPlain"/>
            </a:pPr>
            <a:r>
              <a:rPr lang="ja-JP" altLang="en-US" dirty="0">
                <a:latin typeface="+mn-ea"/>
              </a:rPr>
              <a:t>更新申請</a:t>
            </a:r>
            <a:r>
              <a:rPr lang="en-US" altLang="ja-JP" dirty="0">
                <a:latin typeface="+mn-ea"/>
              </a:rPr>
              <a:t>WEB</a:t>
            </a:r>
            <a:r>
              <a:rPr lang="ja-JP" altLang="en-US" dirty="0">
                <a:latin typeface="+mn-ea"/>
              </a:rPr>
              <a:t>フォームに必要事項を入力して、プリントアウトしてください（第１号様式）。</a:t>
            </a:r>
            <a:br>
              <a:rPr lang="ja-JP" altLang="en-US" dirty="0">
                <a:latin typeface="+mn-ea"/>
              </a:rPr>
            </a:br>
            <a:r>
              <a:rPr lang="en-US" altLang="ja-JP" dirty="0">
                <a:latin typeface="+mn-ea"/>
              </a:rPr>
              <a:t>WEB</a:t>
            </a:r>
            <a:r>
              <a:rPr lang="ja-JP" altLang="en-US" dirty="0">
                <a:latin typeface="+mn-ea"/>
              </a:rPr>
              <a:t>フォームは、</a:t>
            </a:r>
            <a:r>
              <a:rPr lang="ja-JP" altLang="en-US" u="sng" dirty="0">
                <a:latin typeface="+mn-ea"/>
                <a:hlinkClick r:id="rId2">
                  <a:extLst>
                    <a:ext uri="{A12FA001-AC4F-418D-AE19-62706E023703}">
                      <ahyp:hlinkClr xmlns:ahyp="http://schemas.microsoft.com/office/drawing/2018/hyperlinkcolor" val="tx"/>
                    </a:ext>
                  </a:extLst>
                </a:hlinkClick>
              </a:rPr>
              <a:t>こちら</a:t>
            </a:r>
            <a:r>
              <a:rPr lang="ja-JP" altLang="en-US" dirty="0">
                <a:latin typeface="+mn-ea"/>
              </a:rPr>
              <a:t>をクリックしてください。</a:t>
            </a:r>
            <a:br>
              <a:rPr lang="ja-JP" altLang="en-US" dirty="0">
                <a:latin typeface="+mn-ea"/>
              </a:rPr>
            </a:br>
            <a:r>
              <a:rPr lang="en-US" altLang="ja-JP" sz="1800" dirty="0">
                <a:latin typeface="+mn-ea"/>
              </a:rPr>
              <a:t>※</a:t>
            </a:r>
            <a:r>
              <a:rPr lang="ja-JP" altLang="en-US" sz="1800" dirty="0">
                <a:latin typeface="+mn-ea"/>
              </a:rPr>
              <a:t>登録ボタンを押す前に必ず「確認画面」を印刷してください。</a:t>
            </a:r>
            <a:br>
              <a:rPr lang="ja-JP" altLang="en-US" sz="1800" dirty="0">
                <a:latin typeface="+mn-ea"/>
              </a:rPr>
            </a:br>
            <a:r>
              <a:rPr lang="en-US" altLang="ja-JP" sz="1800" dirty="0">
                <a:latin typeface="+mn-ea"/>
              </a:rPr>
              <a:t>※</a:t>
            </a:r>
            <a:r>
              <a:rPr lang="ja-JP" altLang="en-US" sz="1800" dirty="0">
                <a:latin typeface="+mn-ea"/>
              </a:rPr>
              <a:t>入力後修正はできません。登録前に必ずご確認ください。</a:t>
            </a:r>
          </a:p>
          <a:p>
            <a:pPr marL="335756" indent="-269081">
              <a:buFont typeface="+mj-ea"/>
              <a:buAutoNum type="circleNumDbPlain"/>
            </a:pPr>
            <a:r>
              <a:rPr lang="ja-JP" altLang="en-US" dirty="0">
                <a:latin typeface="+mn-ea"/>
              </a:rPr>
              <a:t>申請書類（第２号、第３号様式）を</a:t>
            </a:r>
            <a:r>
              <a:rPr lang="en-US" altLang="ja-JP" dirty="0">
                <a:latin typeface="+mn-ea"/>
              </a:rPr>
              <a:t>Excel</a:t>
            </a:r>
            <a:r>
              <a:rPr lang="ja-JP" altLang="en-US" dirty="0">
                <a:latin typeface="+mn-ea"/>
              </a:rPr>
              <a:t>で作成の上、印刷してください。</a:t>
            </a:r>
          </a:p>
          <a:p>
            <a:pPr marL="335756" indent="-269081">
              <a:buFont typeface="+mj-ea"/>
              <a:buAutoNum type="circleNumDbPlain"/>
            </a:pPr>
            <a:r>
              <a:rPr lang="ja-JP" altLang="en-US" dirty="0">
                <a:latin typeface="+mn-ea"/>
              </a:rPr>
              <a:t>「２．更新申請に必要な書類」に示した書類を、社会医学系専門医協会事務局まで郵送で提出してください。</a:t>
            </a:r>
            <a:br>
              <a:rPr lang="ja-JP" altLang="en-US" dirty="0">
                <a:latin typeface="+mn-ea"/>
              </a:rPr>
            </a:br>
            <a:r>
              <a:rPr lang="en-US" altLang="ja-JP" sz="1800" dirty="0">
                <a:latin typeface="+mn-ea"/>
              </a:rPr>
              <a:t>※</a:t>
            </a:r>
            <a:r>
              <a:rPr lang="ja-JP" altLang="en-US" sz="1800" dirty="0">
                <a:latin typeface="+mn-ea"/>
              </a:rPr>
              <a:t>書類到着の有無につきましては、レターパック・簡易書留等ご自身で追跡確認のできる方法にてご自身でご確認をお願い致します。</a:t>
            </a:r>
          </a:p>
          <a:p>
            <a:pPr marL="335756" indent="-269081">
              <a:buFont typeface="+mj-ea"/>
              <a:buAutoNum type="circleNumDbPlain"/>
            </a:pPr>
            <a:r>
              <a:rPr lang="ja-JP" altLang="en-US" dirty="0">
                <a:latin typeface="+mn-ea"/>
              </a:rPr>
              <a:t>提出いただいた書類は返却いたしません。</a:t>
            </a:r>
            <a:br>
              <a:rPr lang="ja-JP" altLang="en-US" dirty="0">
                <a:latin typeface="+mn-ea"/>
              </a:rPr>
            </a:br>
            <a:r>
              <a:rPr lang="ja-JP" altLang="en-US" dirty="0">
                <a:latin typeface="+mn-ea"/>
              </a:rPr>
              <a:t>一定期間経過後に社会医学系専門医協会事務局において処分いたします。</a:t>
            </a:r>
          </a:p>
          <a:p>
            <a:pPr marL="335756" indent="-269081">
              <a:buFont typeface="+mj-ea"/>
              <a:buAutoNum type="circleNumDbPlain"/>
            </a:pPr>
            <a:r>
              <a:rPr lang="ja-JP" altLang="en-US" dirty="0">
                <a:latin typeface="+mn-ea"/>
              </a:rPr>
              <a:t>資格更新については、社会医学系専門医協会の年間登録料を </a:t>
            </a:r>
            <a:r>
              <a:rPr lang="en-US" altLang="ja-JP" dirty="0">
                <a:latin typeface="+mn-ea"/>
              </a:rPr>
              <a:t>5 </a:t>
            </a:r>
            <a:r>
              <a:rPr lang="ja-JP" altLang="en-US" dirty="0">
                <a:latin typeface="+mn-ea"/>
              </a:rPr>
              <a:t>年間中断なく納めていることが要件となります。手続きの前に</a:t>
            </a:r>
            <a:r>
              <a:rPr lang="ja-JP" altLang="en-US" u="sng" dirty="0">
                <a:latin typeface="+mn-ea"/>
                <a:hlinkClick r:id="rId3">
                  <a:extLst>
                    <a:ext uri="{A12FA001-AC4F-418D-AE19-62706E023703}">
                      <ahyp:hlinkClr xmlns:ahyp="http://schemas.microsoft.com/office/drawing/2018/hyperlinkcolor" val="tx"/>
                    </a:ext>
                  </a:extLst>
                </a:hlinkClick>
              </a:rPr>
              <a:t>会員専用ページ</a:t>
            </a:r>
            <a:r>
              <a:rPr lang="ja-JP" altLang="en-US" dirty="0">
                <a:latin typeface="+mn-ea"/>
              </a:rPr>
              <a:t>で納入状況をご確認ください。</a:t>
            </a:r>
            <a:endParaRPr lang="en-US" altLang="ja-JP" dirty="0">
              <a:latin typeface="+mn-ea"/>
            </a:endParaRPr>
          </a:p>
          <a:p>
            <a:pPr marL="335756" indent="-269081">
              <a:buFont typeface="+mj-ea"/>
              <a:buAutoNum type="circleNumDbPlain"/>
            </a:pPr>
            <a:r>
              <a:rPr lang="ja-JP" altLang="en-US" dirty="0">
                <a:latin typeface="+mn-ea"/>
              </a:rPr>
              <a:t>審査料は、できるだけ</a:t>
            </a:r>
            <a:r>
              <a:rPr lang="en-US" altLang="ja-JP" u="sng" dirty="0">
                <a:latin typeface="+mn-ea"/>
                <a:hlinkClick r:id="rId2">
                  <a:extLst>
                    <a:ext uri="{A12FA001-AC4F-418D-AE19-62706E023703}">
                      <ahyp:hlinkClr xmlns:ahyp="http://schemas.microsoft.com/office/drawing/2018/hyperlinkcolor" val="tx"/>
                    </a:ext>
                  </a:extLst>
                </a:hlinkClick>
              </a:rPr>
              <a:t>WEB</a:t>
            </a:r>
            <a:r>
              <a:rPr lang="ja-JP" altLang="en-US" u="sng" dirty="0">
                <a:latin typeface="+mn-ea"/>
                <a:hlinkClick r:id="rId2">
                  <a:extLst>
                    <a:ext uri="{A12FA001-AC4F-418D-AE19-62706E023703}">
                      <ahyp:hlinkClr xmlns:ahyp="http://schemas.microsoft.com/office/drawing/2018/hyperlinkcolor" val="tx"/>
                    </a:ext>
                  </a:extLst>
                </a:hlinkClick>
              </a:rPr>
              <a:t>クレジット決済</a:t>
            </a:r>
            <a:r>
              <a:rPr lang="ja-JP" altLang="en-US" dirty="0">
                <a:latin typeface="+mn-ea"/>
              </a:rPr>
              <a:t>を活用してください。</a:t>
            </a:r>
            <a:br>
              <a:rPr lang="ja-JP" altLang="en-US" dirty="0">
                <a:latin typeface="+mn-ea"/>
              </a:rPr>
            </a:br>
            <a:r>
              <a:rPr lang="ja-JP" altLang="en-US" dirty="0">
                <a:latin typeface="+mn-ea"/>
              </a:rPr>
              <a:t>振込を希望される方は、振込口座を事務局（</a:t>
            </a:r>
            <a:r>
              <a:rPr lang="en-US" altLang="ja-JP" dirty="0">
                <a:latin typeface="+mn-ea"/>
              </a:rPr>
              <a:t>jbphsm@asas-mail.jp</a:t>
            </a:r>
            <a:r>
              <a:rPr lang="ja-JP" altLang="en-US" dirty="0">
                <a:latin typeface="+mn-ea"/>
              </a:rPr>
              <a:t>）にお問い合わせください。</a:t>
            </a:r>
            <a:endParaRPr lang="en-US" altLang="ja-JP" dirty="0">
              <a:latin typeface="+mn-ea"/>
            </a:endParaRPr>
          </a:p>
          <a:p>
            <a:pPr marL="363538"/>
            <a:r>
              <a:rPr lang="en-US" altLang="ja-JP" sz="1800" dirty="0">
                <a:latin typeface="+mn-ea"/>
              </a:rPr>
              <a:t>※</a:t>
            </a:r>
            <a:r>
              <a:rPr lang="ja-JP" altLang="en-US" sz="1800" dirty="0">
                <a:latin typeface="+mn-ea"/>
              </a:rPr>
              <a:t>決済画面につきましては、様式第</a:t>
            </a:r>
            <a:r>
              <a:rPr lang="en-US" altLang="ja-JP" sz="1800" dirty="0">
                <a:latin typeface="+mn-ea"/>
              </a:rPr>
              <a:t>1</a:t>
            </a:r>
            <a:r>
              <a:rPr lang="ja-JP" altLang="en-US" sz="1800" dirty="0">
                <a:latin typeface="+mn-ea"/>
              </a:rPr>
              <a:t>号の登録後、画面遷移いたします。時間経過及び作業の中断により、入力が初めからやり直しとなってしまう場合がございます。お時間に余裕をもってご申請ください。</a:t>
            </a:r>
            <a:endParaRPr lang="en-US" altLang="ja-JP" dirty="0">
              <a:latin typeface="+mn-ea"/>
            </a:endParaRPr>
          </a:p>
        </p:txBody>
      </p:sp>
    </p:spTree>
    <p:extLst>
      <p:ext uri="{BB962C8B-B14F-4D97-AF65-F5344CB8AC3E}">
        <p14:creationId xmlns:p14="http://schemas.microsoft.com/office/powerpoint/2010/main" val="24116686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C27E768B-70AF-585D-8658-CED187F6ED79}"/>
              </a:ext>
            </a:extLst>
          </p:cNvPr>
          <p:cNvGraphicFramePr>
            <a:graphicFrameLocks noGrp="1"/>
          </p:cNvGraphicFramePr>
          <p:nvPr>
            <p:extLst>
              <p:ext uri="{D42A27DB-BD31-4B8C-83A1-F6EECF244321}">
                <p14:modId xmlns:p14="http://schemas.microsoft.com/office/powerpoint/2010/main" val="1702529575"/>
              </p:ext>
            </p:extLst>
          </p:nvPr>
        </p:nvGraphicFramePr>
        <p:xfrm>
          <a:off x="200138" y="2636791"/>
          <a:ext cx="8559398" cy="1287780"/>
        </p:xfrm>
        <a:graphic>
          <a:graphicData uri="http://schemas.openxmlformats.org/drawingml/2006/table">
            <a:tbl>
              <a:tblPr/>
              <a:tblGrid>
                <a:gridCol w="1429263">
                  <a:extLst>
                    <a:ext uri="{9D8B030D-6E8A-4147-A177-3AD203B41FA5}">
                      <a16:colId xmlns:a16="http://schemas.microsoft.com/office/drawing/2014/main" val="2564550388"/>
                    </a:ext>
                  </a:extLst>
                </a:gridCol>
                <a:gridCol w="7130135">
                  <a:extLst>
                    <a:ext uri="{9D8B030D-6E8A-4147-A177-3AD203B41FA5}">
                      <a16:colId xmlns:a16="http://schemas.microsoft.com/office/drawing/2014/main" val="3727809407"/>
                    </a:ext>
                  </a:extLst>
                </a:gridCol>
              </a:tblGrid>
              <a:tr h="891540">
                <a:tc>
                  <a:txBody>
                    <a:bodyPr/>
                    <a:lstStyle/>
                    <a:p>
                      <a:pPr algn="l" fontAlgn="ctr"/>
                      <a:r>
                        <a:rPr lang="ja-JP" altLang="en-US" sz="2000" b="1" dirty="0">
                          <a:solidFill>
                            <a:schemeClr val="tx1"/>
                          </a:solidFill>
                          <a:effectLst/>
                        </a:rPr>
                        <a:t>審査料</a:t>
                      </a:r>
                      <a:endParaRPr lang="ja-JP" altLang="en-US" sz="2000" b="0" dirty="0">
                        <a:solidFill>
                          <a:schemeClr val="tx1"/>
                        </a:solidFill>
                        <a:effectLst/>
                      </a:endParaRPr>
                    </a:p>
                  </a:txBody>
                  <a:tcPr marL="68580" marR="68580" marT="34290" marB="34290" anchor="ctr">
                    <a:lnL>
                      <a:noFill/>
                    </a:lnL>
                    <a:lnR>
                      <a:noFill/>
                    </a:lnR>
                    <a:lnT>
                      <a:noFill/>
                    </a:lnT>
                    <a:lnB>
                      <a:noFill/>
                    </a:lnB>
                    <a:solidFill>
                      <a:schemeClr val="accent2">
                        <a:lumMod val="20000"/>
                        <a:lumOff val="80000"/>
                      </a:schemeClr>
                    </a:solidFill>
                  </a:tcPr>
                </a:tc>
                <a:tc>
                  <a:txBody>
                    <a:bodyPr/>
                    <a:lstStyle/>
                    <a:p>
                      <a:pPr marL="0" indent="0" fontAlgn="base"/>
                      <a:r>
                        <a:rPr lang="ja-JP" altLang="en-US" sz="2000" dirty="0">
                          <a:solidFill>
                            <a:schemeClr val="tx1"/>
                          </a:solidFill>
                          <a:effectLst/>
                        </a:rPr>
                        <a:t>  </a:t>
                      </a:r>
                      <a:r>
                        <a:rPr lang="en-US" altLang="ja-JP" sz="2000" dirty="0">
                          <a:solidFill>
                            <a:schemeClr val="tx1"/>
                          </a:solidFill>
                          <a:effectLst/>
                        </a:rPr>
                        <a:t>9,900</a:t>
                      </a:r>
                      <a:r>
                        <a:rPr lang="ja-JP" altLang="en-US" sz="2000" dirty="0">
                          <a:solidFill>
                            <a:schemeClr val="tx1"/>
                          </a:solidFill>
                          <a:effectLst/>
                        </a:rPr>
                        <a:t>円（認定番号「専</a:t>
                      </a:r>
                      <a:r>
                        <a:rPr lang="en-US" altLang="ja-JP" sz="2000" dirty="0">
                          <a:solidFill>
                            <a:schemeClr val="tx1"/>
                          </a:solidFill>
                          <a:effectLst/>
                        </a:rPr>
                        <a:t>20</a:t>
                      </a:r>
                      <a:r>
                        <a:rPr lang="ja-JP" altLang="en-US" sz="2000" dirty="0">
                          <a:solidFill>
                            <a:schemeClr val="tx1"/>
                          </a:solidFill>
                          <a:effectLst/>
                        </a:rPr>
                        <a:t>－******」又は「指</a:t>
                      </a:r>
                      <a:r>
                        <a:rPr lang="en-US" altLang="ja-JP" sz="2000" dirty="0">
                          <a:solidFill>
                            <a:schemeClr val="tx1"/>
                          </a:solidFill>
                          <a:effectLst/>
                        </a:rPr>
                        <a:t>20</a:t>
                      </a:r>
                      <a:r>
                        <a:rPr lang="ja-JP" altLang="en-US" sz="2000" dirty="0">
                          <a:solidFill>
                            <a:schemeClr val="tx1"/>
                          </a:solidFill>
                          <a:effectLst/>
                        </a:rPr>
                        <a:t>－******」）</a:t>
                      </a:r>
                      <a:endParaRPr lang="en-US" altLang="ja-JP" sz="2000" dirty="0">
                        <a:solidFill>
                          <a:schemeClr val="tx1"/>
                        </a:solidFill>
                        <a:effectLst/>
                      </a:endParaRPr>
                    </a:p>
                    <a:p>
                      <a:pPr fontAlgn="base"/>
                      <a:r>
                        <a:rPr lang="en-US" altLang="ja-JP" sz="2000" dirty="0">
                          <a:solidFill>
                            <a:schemeClr val="tx1"/>
                          </a:solidFill>
                          <a:effectLst/>
                        </a:rPr>
                        <a:t>11,880</a:t>
                      </a:r>
                      <a:r>
                        <a:rPr lang="ja-JP" altLang="en-US" sz="2000" dirty="0">
                          <a:solidFill>
                            <a:schemeClr val="tx1"/>
                          </a:solidFill>
                          <a:effectLst/>
                        </a:rPr>
                        <a:t>円（認定番号「専</a:t>
                      </a:r>
                      <a:r>
                        <a:rPr lang="en-US" altLang="ja-JP" sz="2000" dirty="0">
                          <a:solidFill>
                            <a:schemeClr val="tx1"/>
                          </a:solidFill>
                          <a:effectLst/>
                        </a:rPr>
                        <a:t>19</a:t>
                      </a:r>
                      <a:r>
                        <a:rPr lang="ja-JP" altLang="en-US" sz="2000" dirty="0">
                          <a:solidFill>
                            <a:schemeClr val="tx1"/>
                          </a:solidFill>
                          <a:effectLst/>
                        </a:rPr>
                        <a:t>－******」又は「指</a:t>
                      </a:r>
                      <a:r>
                        <a:rPr lang="en-US" altLang="ja-JP" sz="2000" dirty="0">
                          <a:solidFill>
                            <a:schemeClr val="tx1"/>
                          </a:solidFill>
                          <a:effectLst/>
                        </a:rPr>
                        <a:t>19</a:t>
                      </a:r>
                      <a:r>
                        <a:rPr lang="ja-JP" altLang="en-US" sz="2000" dirty="0">
                          <a:solidFill>
                            <a:schemeClr val="tx1"/>
                          </a:solidFill>
                          <a:effectLst/>
                        </a:rPr>
                        <a:t>－******」）</a:t>
                      </a:r>
                      <a:br>
                        <a:rPr lang="ja-JP" altLang="en-US" sz="2000" dirty="0">
                          <a:solidFill>
                            <a:schemeClr val="tx1"/>
                          </a:solidFill>
                          <a:effectLst/>
                        </a:rPr>
                      </a:br>
                      <a:r>
                        <a:rPr lang="en-US" altLang="ja-JP" sz="2000" dirty="0">
                          <a:solidFill>
                            <a:schemeClr val="tx1"/>
                          </a:solidFill>
                          <a:effectLst/>
                        </a:rPr>
                        <a:t>13,860</a:t>
                      </a:r>
                      <a:r>
                        <a:rPr lang="ja-JP" altLang="en-US" sz="2000" dirty="0">
                          <a:solidFill>
                            <a:schemeClr val="tx1"/>
                          </a:solidFill>
                          <a:effectLst/>
                        </a:rPr>
                        <a:t>円（認定番号「専</a:t>
                      </a:r>
                      <a:r>
                        <a:rPr lang="en-US" altLang="ja-JP" sz="2000" dirty="0">
                          <a:solidFill>
                            <a:schemeClr val="tx1"/>
                          </a:solidFill>
                          <a:effectLst/>
                        </a:rPr>
                        <a:t>18</a:t>
                      </a:r>
                      <a:r>
                        <a:rPr lang="ja-JP" altLang="en-US" sz="2000" dirty="0">
                          <a:solidFill>
                            <a:schemeClr val="tx1"/>
                          </a:solidFill>
                          <a:effectLst/>
                        </a:rPr>
                        <a:t>－******」又は「指</a:t>
                      </a:r>
                      <a:r>
                        <a:rPr lang="en-US" altLang="ja-JP" sz="2000" dirty="0">
                          <a:solidFill>
                            <a:schemeClr val="tx1"/>
                          </a:solidFill>
                          <a:effectLst/>
                        </a:rPr>
                        <a:t>18</a:t>
                      </a:r>
                      <a:r>
                        <a:rPr lang="ja-JP" altLang="en-US" sz="2000" dirty="0">
                          <a:solidFill>
                            <a:schemeClr val="tx1"/>
                          </a:solidFill>
                          <a:effectLst/>
                        </a:rPr>
                        <a:t>－******」）</a:t>
                      </a:r>
                      <a:br>
                        <a:rPr lang="ja-JP" altLang="en-US" sz="2000" dirty="0">
                          <a:solidFill>
                            <a:schemeClr val="tx1"/>
                          </a:solidFill>
                          <a:effectLst/>
                        </a:rPr>
                      </a:br>
                      <a:r>
                        <a:rPr lang="en-US" altLang="ja-JP" sz="2000" dirty="0">
                          <a:solidFill>
                            <a:schemeClr val="tx1"/>
                          </a:solidFill>
                          <a:effectLst/>
                        </a:rPr>
                        <a:t>15,840</a:t>
                      </a:r>
                      <a:r>
                        <a:rPr lang="ja-JP" altLang="en-US" sz="2000" dirty="0">
                          <a:solidFill>
                            <a:schemeClr val="tx1"/>
                          </a:solidFill>
                          <a:effectLst/>
                        </a:rPr>
                        <a:t>円（認定番号「専</a:t>
                      </a:r>
                      <a:r>
                        <a:rPr lang="en-US" altLang="ja-JP" sz="2000" dirty="0">
                          <a:solidFill>
                            <a:schemeClr val="tx1"/>
                          </a:solidFill>
                          <a:effectLst/>
                        </a:rPr>
                        <a:t>17</a:t>
                      </a:r>
                      <a:r>
                        <a:rPr lang="ja-JP" altLang="en-US" sz="2000" dirty="0">
                          <a:solidFill>
                            <a:schemeClr val="tx1"/>
                          </a:solidFill>
                          <a:effectLst/>
                        </a:rPr>
                        <a:t>－******」又は「指</a:t>
                      </a:r>
                      <a:r>
                        <a:rPr lang="en-US" altLang="ja-JP" sz="2000" dirty="0">
                          <a:solidFill>
                            <a:schemeClr val="tx1"/>
                          </a:solidFill>
                          <a:effectLst/>
                        </a:rPr>
                        <a:t>17</a:t>
                      </a:r>
                      <a:r>
                        <a:rPr lang="ja-JP" altLang="en-US" sz="2000" dirty="0">
                          <a:solidFill>
                            <a:schemeClr val="tx1"/>
                          </a:solidFill>
                          <a:effectLst/>
                        </a:rPr>
                        <a:t>－******」）</a:t>
                      </a:r>
                    </a:p>
                  </a:txBody>
                  <a:tcPr marL="342900" marR="68580" marT="34290" marB="34290"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3261345662"/>
                  </a:ext>
                </a:extLst>
              </a:tr>
            </a:tbl>
          </a:graphicData>
        </a:graphic>
      </p:graphicFrame>
      <p:graphicFrame>
        <p:nvGraphicFramePr>
          <p:cNvPr id="6" name="表 5">
            <a:extLst>
              <a:ext uri="{FF2B5EF4-FFF2-40B4-BE49-F238E27FC236}">
                <a16:creationId xmlns:a16="http://schemas.microsoft.com/office/drawing/2014/main" id="{8523B0E9-6F78-92B6-FC98-929A1DA78A92}"/>
              </a:ext>
            </a:extLst>
          </p:cNvPr>
          <p:cNvGraphicFramePr>
            <a:graphicFrameLocks noGrp="1"/>
          </p:cNvGraphicFramePr>
          <p:nvPr>
            <p:extLst>
              <p:ext uri="{D42A27DB-BD31-4B8C-83A1-F6EECF244321}">
                <p14:modId xmlns:p14="http://schemas.microsoft.com/office/powerpoint/2010/main" val="3771344517"/>
              </p:ext>
            </p:extLst>
          </p:nvPr>
        </p:nvGraphicFramePr>
        <p:xfrm>
          <a:off x="200138" y="4070331"/>
          <a:ext cx="8559398" cy="982980"/>
        </p:xfrm>
        <a:graphic>
          <a:graphicData uri="http://schemas.openxmlformats.org/drawingml/2006/table">
            <a:tbl>
              <a:tblPr/>
              <a:tblGrid>
                <a:gridCol w="1628662">
                  <a:extLst>
                    <a:ext uri="{9D8B030D-6E8A-4147-A177-3AD203B41FA5}">
                      <a16:colId xmlns:a16="http://schemas.microsoft.com/office/drawing/2014/main" val="2561048254"/>
                    </a:ext>
                  </a:extLst>
                </a:gridCol>
                <a:gridCol w="6930736">
                  <a:extLst>
                    <a:ext uri="{9D8B030D-6E8A-4147-A177-3AD203B41FA5}">
                      <a16:colId xmlns:a16="http://schemas.microsoft.com/office/drawing/2014/main" val="3089309162"/>
                    </a:ext>
                  </a:extLst>
                </a:gridCol>
              </a:tblGrid>
              <a:tr h="480060">
                <a:tc>
                  <a:txBody>
                    <a:bodyPr/>
                    <a:lstStyle/>
                    <a:p>
                      <a:pPr algn="l" fontAlgn="ctr"/>
                      <a:r>
                        <a:rPr lang="ja-JP" altLang="en-US" sz="2000" b="1" dirty="0">
                          <a:effectLst/>
                        </a:rPr>
                        <a:t>郵送先</a:t>
                      </a:r>
                      <a:endParaRPr lang="ja-JP" altLang="en-US" sz="2000" b="0" dirty="0">
                        <a:effectLst/>
                      </a:endParaRPr>
                    </a:p>
                  </a:txBody>
                  <a:tcPr marL="68580" marR="68580" marT="34290" marB="34290" anchor="ctr">
                    <a:lnL>
                      <a:noFill/>
                    </a:lnL>
                    <a:lnR>
                      <a:noFill/>
                    </a:lnR>
                    <a:lnT>
                      <a:noFill/>
                    </a:lnT>
                    <a:lnB>
                      <a:noFill/>
                    </a:lnB>
                    <a:solidFill>
                      <a:schemeClr val="accent2">
                        <a:lumMod val="20000"/>
                        <a:lumOff val="80000"/>
                      </a:schemeClr>
                    </a:solidFill>
                  </a:tcPr>
                </a:tc>
                <a:tc>
                  <a:txBody>
                    <a:bodyPr/>
                    <a:lstStyle/>
                    <a:p>
                      <a:pPr fontAlgn="base"/>
                      <a:r>
                        <a:rPr lang="ja-JP" altLang="en-US" sz="2000" dirty="0">
                          <a:effectLst/>
                        </a:rPr>
                        <a:t>社会医学系専門医協会事務局</a:t>
                      </a:r>
                      <a:br>
                        <a:rPr lang="ja-JP" altLang="en-US" sz="2000" dirty="0">
                          <a:effectLst/>
                        </a:rPr>
                      </a:br>
                      <a:r>
                        <a:rPr lang="ja-JP" altLang="en-US" sz="2000" dirty="0">
                          <a:effectLst/>
                        </a:rPr>
                        <a:t>住所：〒</a:t>
                      </a:r>
                      <a:r>
                        <a:rPr lang="en-US" altLang="ja-JP" sz="2000" dirty="0">
                          <a:effectLst/>
                        </a:rPr>
                        <a:t>112</a:t>
                      </a:r>
                      <a:r>
                        <a:rPr lang="ja-JP" altLang="en-US" sz="2000" dirty="0">
                          <a:effectLst/>
                        </a:rPr>
                        <a:t>－</a:t>
                      </a:r>
                      <a:r>
                        <a:rPr lang="en-US" altLang="ja-JP" sz="2000" dirty="0">
                          <a:effectLst/>
                        </a:rPr>
                        <a:t>0012</a:t>
                      </a:r>
                      <a:r>
                        <a:rPr lang="ja-JP" altLang="en-US" sz="2000" dirty="0">
                          <a:effectLst/>
                        </a:rPr>
                        <a:t>　東京都文京区大塚 </a:t>
                      </a:r>
                      <a:r>
                        <a:rPr lang="en-US" altLang="ja-JP" sz="2000" dirty="0">
                          <a:effectLst/>
                        </a:rPr>
                        <a:t>5-3-13 </a:t>
                      </a:r>
                      <a:r>
                        <a:rPr lang="en-US" sz="2000" dirty="0">
                          <a:effectLst/>
                        </a:rPr>
                        <a:t>D’s VARIE </a:t>
                      </a:r>
                      <a:r>
                        <a:rPr lang="ja-JP" altLang="en-US" sz="2000" dirty="0">
                          <a:effectLst/>
                        </a:rPr>
                        <a:t>新大塚ビル</a:t>
                      </a:r>
                      <a:r>
                        <a:rPr lang="en-US" altLang="ja-JP" sz="2000" dirty="0">
                          <a:effectLst/>
                        </a:rPr>
                        <a:t>4</a:t>
                      </a:r>
                      <a:r>
                        <a:rPr lang="en-US" sz="2000" dirty="0">
                          <a:effectLst/>
                        </a:rPr>
                        <a:t>F</a:t>
                      </a:r>
                    </a:p>
                  </a:txBody>
                  <a:tcPr marL="342900" marR="68580" marT="34290" marB="34290"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373768953"/>
                  </a:ext>
                </a:extLst>
              </a:tr>
            </a:tbl>
          </a:graphicData>
        </a:graphic>
      </p:graphicFrame>
      <p:sp>
        <p:nvSpPr>
          <p:cNvPr id="8" name="テキスト ボックス 7">
            <a:extLst>
              <a:ext uri="{FF2B5EF4-FFF2-40B4-BE49-F238E27FC236}">
                <a16:creationId xmlns:a16="http://schemas.microsoft.com/office/drawing/2014/main" id="{5EBFF9DE-3604-AF71-FBDD-ED10D65BBAF7}"/>
              </a:ext>
            </a:extLst>
          </p:cNvPr>
          <p:cNvSpPr txBox="1"/>
          <p:nvPr/>
        </p:nvSpPr>
        <p:spPr>
          <a:xfrm>
            <a:off x="0" y="5199071"/>
            <a:ext cx="9144000" cy="1631216"/>
          </a:xfrm>
          <a:prstGeom prst="rect">
            <a:avLst/>
          </a:prstGeom>
          <a:noFill/>
        </p:spPr>
        <p:txBody>
          <a:bodyPr wrap="square">
            <a:spAutoFit/>
          </a:bodyPr>
          <a:lstStyle/>
          <a:p>
            <a:pPr algn="l" fontAlgn="base"/>
            <a:r>
              <a:rPr lang="ja-JP" altLang="en-US" u="sng" dirty="0">
                <a:latin typeface="小塚ゴシック Pro"/>
              </a:rPr>
              <a:t>５．更新手続きの時期</a:t>
            </a:r>
          </a:p>
          <a:p>
            <a:pPr marL="257175" indent="-257175">
              <a:buFont typeface="+mj-ea"/>
              <a:buAutoNum type="circleNumDbPlain"/>
            </a:pPr>
            <a:r>
              <a:rPr lang="ja-JP" altLang="en-US" dirty="0"/>
              <a:t>更新書類の提出期間は、</a:t>
            </a:r>
            <a:r>
              <a:rPr lang="en-US" altLang="ja-JP" dirty="0"/>
              <a:t>2024</a:t>
            </a:r>
            <a:r>
              <a:rPr lang="ja-JP" altLang="en-US" dirty="0"/>
              <a:t>年</a:t>
            </a:r>
            <a:r>
              <a:rPr lang="en-US" altLang="ja-JP" dirty="0"/>
              <a:t>10</a:t>
            </a:r>
            <a:r>
              <a:rPr lang="ja-JP" altLang="en-US" dirty="0"/>
              <a:t>月</a:t>
            </a:r>
            <a:r>
              <a:rPr lang="en-US" altLang="ja-JP" dirty="0"/>
              <a:t>1</a:t>
            </a:r>
            <a:r>
              <a:rPr lang="ja-JP" altLang="en-US" dirty="0"/>
              <a:t>日～</a:t>
            </a:r>
            <a:r>
              <a:rPr lang="en-US" altLang="ja-JP" dirty="0"/>
              <a:t>11</a:t>
            </a:r>
            <a:r>
              <a:rPr lang="ja-JP" altLang="en-US" dirty="0"/>
              <a:t>月</a:t>
            </a:r>
            <a:r>
              <a:rPr lang="en-US" altLang="ja-JP" dirty="0"/>
              <a:t>30</a:t>
            </a:r>
            <a:r>
              <a:rPr lang="ja-JP" altLang="en-US" dirty="0"/>
              <a:t>日（必着）です。</a:t>
            </a:r>
          </a:p>
          <a:p>
            <a:pPr marL="257175" indent="-257175">
              <a:buFont typeface="+mj-ea"/>
              <a:buAutoNum type="circleNumDbPlain"/>
            </a:pPr>
            <a:r>
              <a:rPr lang="ja-JP" altLang="en-US" dirty="0"/>
              <a:t>申請時期以降の学会・講習会の</a:t>
            </a:r>
            <a:r>
              <a:rPr lang="en-US" altLang="ja-JP" dirty="0"/>
              <a:t>G</a:t>
            </a:r>
            <a:r>
              <a:rPr lang="ja-JP" altLang="en-US" dirty="0"/>
              <a:t>単位・</a:t>
            </a:r>
            <a:r>
              <a:rPr lang="en-US" altLang="ja-JP" dirty="0"/>
              <a:t>K</a:t>
            </a:r>
            <a:r>
              <a:rPr lang="ja-JP" altLang="en-US" dirty="0"/>
              <a:t>単位の申請につきましては、更新申請</a:t>
            </a:r>
            <a:r>
              <a:rPr lang="en-US" altLang="ja-JP" dirty="0"/>
              <a:t>WEB</a:t>
            </a:r>
            <a:r>
              <a:rPr lang="ja-JP" altLang="en-US" dirty="0"/>
              <a:t>フォームに</a:t>
            </a:r>
            <a:r>
              <a:rPr lang="en-US" altLang="ja-JP" dirty="0"/>
              <a:t>2025</a:t>
            </a:r>
            <a:r>
              <a:rPr lang="ja-JP" altLang="en-US" dirty="0"/>
              <a:t>年</a:t>
            </a:r>
            <a:r>
              <a:rPr lang="en-US" altLang="ja-JP" dirty="0"/>
              <a:t>3</a:t>
            </a:r>
            <a:r>
              <a:rPr lang="ja-JP" altLang="en-US" dirty="0"/>
              <a:t>月</a:t>
            </a:r>
            <a:r>
              <a:rPr lang="en-US" altLang="ja-JP" dirty="0"/>
              <a:t>31</a:t>
            </a:r>
            <a:r>
              <a:rPr lang="ja-JP" altLang="en-US" dirty="0"/>
              <a:t>日までに取得予定の単位数を記載し、申請書類（第２号又は第３号様式）の「開催日」欄に「参加見込み」と記載してください。</a:t>
            </a:r>
          </a:p>
        </p:txBody>
      </p:sp>
      <p:sp>
        <p:nvSpPr>
          <p:cNvPr id="4" name="テキスト ボックス 3">
            <a:extLst>
              <a:ext uri="{FF2B5EF4-FFF2-40B4-BE49-F238E27FC236}">
                <a16:creationId xmlns:a16="http://schemas.microsoft.com/office/drawing/2014/main" id="{8C938DBC-225D-268A-CE14-704476ABED43}"/>
              </a:ext>
            </a:extLst>
          </p:cNvPr>
          <p:cNvSpPr txBox="1"/>
          <p:nvPr/>
        </p:nvSpPr>
        <p:spPr>
          <a:xfrm>
            <a:off x="0" y="0"/>
            <a:ext cx="9144000" cy="400110"/>
          </a:xfrm>
          <a:prstGeom prst="rect">
            <a:avLst/>
          </a:prstGeom>
          <a:noFill/>
        </p:spPr>
        <p:txBody>
          <a:bodyPr wrap="square">
            <a:spAutoFit/>
          </a:bodyPr>
          <a:lstStyle/>
          <a:p>
            <a:pPr algn="ctr"/>
            <a:r>
              <a:rPr lang="en-US" altLang="ja-JP" dirty="0">
                <a:latin typeface="小塚ゴシック Pro"/>
              </a:rPr>
              <a:t>【2024</a:t>
            </a:r>
            <a:r>
              <a:rPr lang="ja-JP" altLang="en-US" dirty="0">
                <a:latin typeface="小塚ゴシック Pro"/>
              </a:rPr>
              <a:t>年度版</a:t>
            </a:r>
            <a:r>
              <a:rPr lang="en-US" altLang="ja-JP" dirty="0">
                <a:latin typeface="小塚ゴシック Pro"/>
              </a:rPr>
              <a:t>】</a:t>
            </a:r>
            <a:r>
              <a:rPr lang="ja-JP" altLang="en-US" dirty="0">
                <a:latin typeface="小塚ゴシック Pro"/>
              </a:rPr>
              <a:t>更新手続き・今後のスケジュール</a:t>
            </a:r>
          </a:p>
        </p:txBody>
      </p:sp>
      <p:sp>
        <p:nvSpPr>
          <p:cNvPr id="7" name="テキスト ボックス 6">
            <a:extLst>
              <a:ext uri="{FF2B5EF4-FFF2-40B4-BE49-F238E27FC236}">
                <a16:creationId xmlns:a16="http://schemas.microsoft.com/office/drawing/2014/main" id="{1F11AE5B-194B-F31B-AD4C-4133683F1E8C}"/>
              </a:ext>
            </a:extLst>
          </p:cNvPr>
          <p:cNvSpPr txBox="1"/>
          <p:nvPr/>
        </p:nvSpPr>
        <p:spPr>
          <a:xfrm>
            <a:off x="0" y="703415"/>
            <a:ext cx="8759536" cy="1938992"/>
          </a:xfrm>
          <a:prstGeom prst="rect">
            <a:avLst/>
          </a:prstGeom>
          <a:noFill/>
        </p:spPr>
        <p:txBody>
          <a:bodyPr wrap="square" rtlCol="0">
            <a:spAutoFit/>
          </a:bodyPr>
          <a:lstStyle/>
          <a:p>
            <a:pPr marL="363538" lvl="1" indent="-26988"/>
            <a:r>
              <a:rPr lang="en-US" altLang="ja-JP" dirty="0">
                <a:latin typeface="+mn-ea"/>
              </a:rPr>
              <a:t>2023</a:t>
            </a:r>
            <a:r>
              <a:rPr lang="ja-JP" altLang="en-US" dirty="0">
                <a:latin typeface="+mn-ea"/>
              </a:rPr>
              <a:t>年度のみに更新延長届を提出された方は、審査料は</a:t>
            </a:r>
            <a:r>
              <a:rPr lang="en-US" altLang="ja-JP" dirty="0">
                <a:latin typeface="+mn-ea"/>
              </a:rPr>
              <a:t>11,880</a:t>
            </a:r>
            <a:r>
              <a:rPr lang="ja-JP" altLang="en-US" dirty="0">
                <a:latin typeface="+mn-ea"/>
              </a:rPr>
              <a:t>円です。</a:t>
            </a:r>
            <a:endParaRPr lang="en-US" altLang="ja-JP" dirty="0">
              <a:latin typeface="+mn-ea"/>
            </a:endParaRPr>
          </a:p>
          <a:p>
            <a:pPr marL="363538" lvl="1" indent="-26988"/>
            <a:r>
              <a:rPr lang="en-US" altLang="ja-JP" dirty="0">
                <a:latin typeface="+mn-ea"/>
              </a:rPr>
              <a:t>2022</a:t>
            </a:r>
            <a:r>
              <a:rPr lang="ja-JP" altLang="en-US" dirty="0">
                <a:latin typeface="+mn-ea"/>
              </a:rPr>
              <a:t>年度及び</a:t>
            </a:r>
            <a:r>
              <a:rPr lang="en-US" altLang="ja-JP" dirty="0">
                <a:latin typeface="+mn-ea"/>
              </a:rPr>
              <a:t>2023</a:t>
            </a:r>
            <a:r>
              <a:rPr lang="ja-JP" altLang="en-US" dirty="0">
                <a:latin typeface="+mn-ea"/>
              </a:rPr>
              <a:t>年度に更新延長届を提出された方は、審査料は</a:t>
            </a:r>
            <a:r>
              <a:rPr lang="en-US" altLang="ja-JP" dirty="0">
                <a:latin typeface="+mn-ea"/>
              </a:rPr>
              <a:t>13,860</a:t>
            </a:r>
            <a:r>
              <a:rPr lang="ja-JP" altLang="en-US" dirty="0">
                <a:latin typeface="+mn-ea"/>
              </a:rPr>
              <a:t>円です。</a:t>
            </a:r>
            <a:br>
              <a:rPr lang="ja-JP" altLang="en-US" dirty="0">
                <a:latin typeface="+mn-ea"/>
              </a:rPr>
            </a:br>
            <a:r>
              <a:rPr lang="en-US" altLang="ja-JP" dirty="0">
                <a:latin typeface="+mn-ea"/>
              </a:rPr>
              <a:t>2021</a:t>
            </a:r>
            <a:r>
              <a:rPr lang="ja-JP" altLang="en-US" dirty="0">
                <a:latin typeface="+mn-ea"/>
              </a:rPr>
              <a:t>年度、</a:t>
            </a:r>
            <a:r>
              <a:rPr lang="en-US" altLang="ja-JP" dirty="0">
                <a:latin typeface="+mn-ea"/>
              </a:rPr>
              <a:t>2022</a:t>
            </a:r>
            <a:r>
              <a:rPr lang="ja-JP" altLang="en-US" dirty="0">
                <a:latin typeface="+mn-ea"/>
              </a:rPr>
              <a:t>年度及び</a:t>
            </a:r>
            <a:r>
              <a:rPr lang="en-US" altLang="ja-JP" dirty="0">
                <a:latin typeface="+mn-ea"/>
              </a:rPr>
              <a:t>2023</a:t>
            </a:r>
            <a:r>
              <a:rPr lang="ja-JP" altLang="en-US" dirty="0">
                <a:latin typeface="+mn-ea"/>
              </a:rPr>
              <a:t>年度に更新延長届を提出された方は、審査料は</a:t>
            </a:r>
            <a:r>
              <a:rPr lang="en-US" altLang="ja-JP" dirty="0">
                <a:latin typeface="+mn-ea"/>
              </a:rPr>
              <a:t>15,840</a:t>
            </a:r>
            <a:r>
              <a:rPr lang="ja-JP" altLang="en-US" dirty="0">
                <a:latin typeface="+mn-ea"/>
              </a:rPr>
              <a:t>円です。</a:t>
            </a:r>
          </a:p>
          <a:p>
            <a:endParaRPr kumimoji="1" lang="ja-JP" altLang="en-US" dirty="0"/>
          </a:p>
        </p:txBody>
      </p:sp>
    </p:spTree>
    <p:extLst>
      <p:ext uri="{BB962C8B-B14F-4D97-AF65-F5344CB8AC3E}">
        <p14:creationId xmlns:p14="http://schemas.microsoft.com/office/powerpoint/2010/main" val="31325187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F71F3C7-D7E9-7E0A-6774-8A842978F25D}"/>
              </a:ext>
            </a:extLst>
          </p:cNvPr>
          <p:cNvSpPr txBox="1"/>
          <p:nvPr/>
        </p:nvSpPr>
        <p:spPr>
          <a:xfrm>
            <a:off x="0" y="439538"/>
            <a:ext cx="9144000" cy="5016758"/>
          </a:xfrm>
          <a:prstGeom prst="rect">
            <a:avLst/>
          </a:prstGeom>
          <a:noFill/>
        </p:spPr>
        <p:txBody>
          <a:bodyPr wrap="square">
            <a:spAutoFit/>
          </a:bodyPr>
          <a:lstStyle/>
          <a:p>
            <a:pPr algn="l" fontAlgn="base"/>
            <a:r>
              <a:rPr lang="ja-JP" altLang="en-US" u="sng" dirty="0">
                <a:latin typeface="小塚ゴシック Pro"/>
              </a:rPr>
              <a:t>６．更新の１年延長を希望される方へ</a:t>
            </a:r>
            <a:endParaRPr lang="en-US" altLang="ja-JP" u="sng" dirty="0">
              <a:latin typeface="小塚ゴシック Pro"/>
            </a:endParaRPr>
          </a:p>
          <a:p>
            <a:pPr marL="335756" indent="-269081">
              <a:buFont typeface="+mj-ea"/>
              <a:buAutoNum type="circleNumDbPlain"/>
            </a:pPr>
            <a:r>
              <a:rPr lang="en-US" altLang="ja-JP" dirty="0">
                <a:latin typeface="+mn-ea"/>
              </a:rPr>
              <a:t>2025</a:t>
            </a:r>
            <a:r>
              <a:rPr lang="ja-JP" altLang="en-US" dirty="0">
                <a:latin typeface="+mn-ea"/>
              </a:rPr>
              <a:t>年</a:t>
            </a:r>
            <a:r>
              <a:rPr lang="en-US" altLang="ja-JP" dirty="0">
                <a:latin typeface="+mn-ea"/>
              </a:rPr>
              <a:t>3</a:t>
            </a:r>
            <a:r>
              <a:rPr lang="ja-JP" altLang="en-US" dirty="0">
                <a:latin typeface="+mn-ea"/>
              </a:rPr>
              <a:t>月</a:t>
            </a:r>
            <a:r>
              <a:rPr lang="en-US" altLang="ja-JP" dirty="0">
                <a:latin typeface="+mn-ea"/>
              </a:rPr>
              <a:t>31</a:t>
            </a:r>
            <a:r>
              <a:rPr lang="ja-JP" altLang="en-US" dirty="0">
                <a:latin typeface="+mn-ea"/>
              </a:rPr>
              <a:t>日までに延長届を、社会医学系専門医協会事務局まで郵送で提出してください。</a:t>
            </a:r>
          </a:p>
          <a:p>
            <a:pPr marL="335756" indent="-269081">
              <a:buFont typeface="+mj-ea"/>
              <a:buAutoNum type="circleNumDbPlain"/>
            </a:pPr>
            <a:r>
              <a:rPr lang="ja-JP" altLang="en-US" dirty="0">
                <a:latin typeface="+mn-ea"/>
              </a:rPr>
              <a:t>延長届を提出された方が更新の申請を行う際に、１年間の延長につき、審査料を</a:t>
            </a:r>
            <a:r>
              <a:rPr lang="en-US" altLang="ja-JP" dirty="0">
                <a:latin typeface="+mn-ea"/>
              </a:rPr>
              <a:t>1,980</a:t>
            </a:r>
            <a:r>
              <a:rPr lang="ja-JP" altLang="en-US" dirty="0">
                <a:latin typeface="+mn-ea"/>
              </a:rPr>
              <a:t>円増額します。更新延長届提出時の審査料の振込は不要です。</a:t>
            </a:r>
          </a:p>
          <a:p>
            <a:pPr marL="335756" indent="-269081">
              <a:buFont typeface="+mj-ea"/>
              <a:buAutoNum type="circleNumDbPlain"/>
            </a:pPr>
            <a:r>
              <a:rPr lang="en-US" altLang="ja-JP" dirty="0">
                <a:latin typeface="+mn-ea"/>
              </a:rPr>
              <a:t>2017</a:t>
            </a:r>
            <a:r>
              <a:rPr lang="ja-JP" altLang="en-US" dirty="0">
                <a:latin typeface="+mn-ea"/>
              </a:rPr>
              <a:t>年度に専門医・指導医を取得された方のうち、</a:t>
            </a:r>
            <a:r>
              <a:rPr lang="en-US" altLang="ja-JP" dirty="0">
                <a:latin typeface="+mn-ea"/>
              </a:rPr>
              <a:t>2025 </a:t>
            </a:r>
            <a:r>
              <a:rPr lang="ja-JP" altLang="en-US" dirty="0">
                <a:latin typeface="+mn-ea"/>
              </a:rPr>
              <a:t>年 </a:t>
            </a:r>
            <a:r>
              <a:rPr lang="en-US" altLang="ja-JP" dirty="0">
                <a:latin typeface="+mn-ea"/>
              </a:rPr>
              <a:t>3 </a:t>
            </a:r>
            <a:r>
              <a:rPr lang="ja-JP" altLang="en-US" dirty="0">
                <a:latin typeface="+mn-ea"/>
              </a:rPr>
              <a:t>月 </a:t>
            </a:r>
            <a:r>
              <a:rPr lang="en-US" altLang="ja-JP" dirty="0">
                <a:latin typeface="+mn-ea"/>
              </a:rPr>
              <a:t>31 </a:t>
            </a:r>
            <a:r>
              <a:rPr lang="ja-JP" altLang="en-US" dirty="0">
                <a:latin typeface="+mn-ea"/>
              </a:rPr>
              <a:t>日の時点で反応がない場合は、都道府県、氏名、専門医／指導医の区分を 協会 </a:t>
            </a:r>
            <a:r>
              <a:rPr lang="en-US" altLang="ja-JP" dirty="0">
                <a:latin typeface="+mn-ea"/>
              </a:rPr>
              <a:t>Web </a:t>
            </a:r>
            <a:r>
              <a:rPr lang="ja-JP" altLang="en-US" dirty="0">
                <a:latin typeface="+mn-ea"/>
              </a:rPr>
              <a:t>サイトから削除します。</a:t>
            </a:r>
          </a:p>
          <a:p>
            <a:pPr marL="335756" indent="-269081">
              <a:buFont typeface="+mj-ea"/>
              <a:buAutoNum type="circleNumDbPlain"/>
            </a:pPr>
            <a:r>
              <a:rPr lang="ja-JP" altLang="en-US" dirty="0">
                <a:latin typeface="+mn-ea"/>
              </a:rPr>
              <a:t>第１期「</a:t>
            </a:r>
            <a:r>
              <a:rPr lang="en-US" altLang="ja-JP" dirty="0">
                <a:latin typeface="+mn-ea"/>
              </a:rPr>
              <a:t>2018</a:t>
            </a:r>
            <a:r>
              <a:rPr lang="ja-JP" altLang="en-US" dirty="0">
                <a:latin typeface="+mn-ea"/>
              </a:rPr>
              <a:t>年度～</a:t>
            </a:r>
            <a:r>
              <a:rPr lang="en-US" altLang="ja-JP" dirty="0">
                <a:latin typeface="+mn-ea"/>
              </a:rPr>
              <a:t>2022</a:t>
            </a:r>
            <a:r>
              <a:rPr lang="ja-JP" altLang="en-US" dirty="0">
                <a:latin typeface="+mn-ea"/>
              </a:rPr>
              <a:t>年度」を「</a:t>
            </a:r>
            <a:r>
              <a:rPr lang="en-US" altLang="ja-JP" dirty="0">
                <a:latin typeface="+mn-ea"/>
              </a:rPr>
              <a:t>2018</a:t>
            </a:r>
            <a:r>
              <a:rPr lang="ja-JP" altLang="en-US" dirty="0">
                <a:latin typeface="+mn-ea"/>
              </a:rPr>
              <a:t>年度～</a:t>
            </a:r>
            <a:r>
              <a:rPr lang="en-US" altLang="ja-JP" dirty="0">
                <a:latin typeface="+mn-ea"/>
              </a:rPr>
              <a:t>2025</a:t>
            </a:r>
            <a:r>
              <a:rPr lang="ja-JP" altLang="en-US" dirty="0">
                <a:latin typeface="+mn-ea"/>
              </a:rPr>
              <a:t>年度」に延長した専門医・指導医の第２期は「</a:t>
            </a:r>
            <a:r>
              <a:rPr lang="en-US" altLang="ja-JP" dirty="0">
                <a:latin typeface="+mn-ea"/>
              </a:rPr>
              <a:t>2026</a:t>
            </a:r>
            <a:r>
              <a:rPr lang="ja-JP" altLang="en-US" dirty="0">
                <a:latin typeface="+mn-ea"/>
              </a:rPr>
              <a:t>年度～</a:t>
            </a:r>
            <a:r>
              <a:rPr lang="en-US" altLang="ja-JP" dirty="0">
                <a:latin typeface="+mn-ea"/>
              </a:rPr>
              <a:t>2030</a:t>
            </a:r>
            <a:r>
              <a:rPr lang="ja-JP" altLang="en-US" dirty="0">
                <a:latin typeface="+mn-ea"/>
              </a:rPr>
              <a:t>年度」となります。</a:t>
            </a:r>
          </a:p>
          <a:p>
            <a:pPr marL="335756" indent="-269081">
              <a:buFont typeface="+mj-ea"/>
              <a:buAutoNum type="circleNumDbPlain"/>
            </a:pPr>
            <a:r>
              <a:rPr lang="ja-JP" altLang="en-US" dirty="0">
                <a:latin typeface="+mn-ea"/>
              </a:rPr>
              <a:t>第１期「</a:t>
            </a:r>
            <a:r>
              <a:rPr lang="en-US" altLang="ja-JP" dirty="0">
                <a:latin typeface="+mn-ea"/>
              </a:rPr>
              <a:t>2019</a:t>
            </a:r>
            <a:r>
              <a:rPr lang="ja-JP" altLang="en-US" dirty="0">
                <a:latin typeface="+mn-ea"/>
              </a:rPr>
              <a:t>年度～</a:t>
            </a:r>
            <a:r>
              <a:rPr lang="en-US" altLang="ja-JP" dirty="0">
                <a:latin typeface="+mn-ea"/>
              </a:rPr>
              <a:t>2023</a:t>
            </a:r>
            <a:r>
              <a:rPr lang="ja-JP" altLang="en-US" dirty="0">
                <a:latin typeface="+mn-ea"/>
              </a:rPr>
              <a:t>年度」を「</a:t>
            </a:r>
            <a:r>
              <a:rPr lang="en-US" altLang="ja-JP" dirty="0">
                <a:latin typeface="+mn-ea"/>
              </a:rPr>
              <a:t>2019</a:t>
            </a:r>
            <a:r>
              <a:rPr lang="ja-JP" altLang="en-US" dirty="0">
                <a:latin typeface="+mn-ea"/>
              </a:rPr>
              <a:t>年度～</a:t>
            </a:r>
            <a:r>
              <a:rPr lang="en-US" altLang="ja-JP" dirty="0">
                <a:latin typeface="+mn-ea"/>
              </a:rPr>
              <a:t>2025</a:t>
            </a:r>
            <a:r>
              <a:rPr lang="ja-JP" altLang="en-US" dirty="0">
                <a:latin typeface="+mn-ea"/>
              </a:rPr>
              <a:t>年度」に延長した専門医・指導医の第２期は「</a:t>
            </a:r>
            <a:r>
              <a:rPr lang="en-US" altLang="ja-JP" dirty="0">
                <a:latin typeface="+mn-ea"/>
              </a:rPr>
              <a:t>2026</a:t>
            </a:r>
            <a:r>
              <a:rPr lang="ja-JP" altLang="en-US" dirty="0">
                <a:latin typeface="+mn-ea"/>
              </a:rPr>
              <a:t>年度～</a:t>
            </a:r>
            <a:r>
              <a:rPr lang="en-US" altLang="ja-JP" dirty="0">
                <a:latin typeface="+mn-ea"/>
              </a:rPr>
              <a:t>2030</a:t>
            </a:r>
            <a:r>
              <a:rPr lang="ja-JP" altLang="en-US" dirty="0">
                <a:latin typeface="+mn-ea"/>
              </a:rPr>
              <a:t>年度」となります。</a:t>
            </a:r>
          </a:p>
          <a:p>
            <a:pPr marL="335756" indent="-269081">
              <a:buFont typeface="+mj-ea"/>
              <a:buAutoNum type="circleNumDbPlain"/>
            </a:pPr>
            <a:r>
              <a:rPr lang="ja-JP" altLang="en-US" dirty="0">
                <a:latin typeface="+mn-ea"/>
              </a:rPr>
              <a:t>第１期「</a:t>
            </a:r>
            <a:r>
              <a:rPr lang="en-US" altLang="ja-JP" dirty="0">
                <a:latin typeface="+mn-ea"/>
              </a:rPr>
              <a:t>2020</a:t>
            </a:r>
            <a:r>
              <a:rPr lang="ja-JP" altLang="en-US" dirty="0">
                <a:latin typeface="+mn-ea"/>
              </a:rPr>
              <a:t>年度～</a:t>
            </a:r>
            <a:r>
              <a:rPr lang="en-US" altLang="ja-JP" dirty="0">
                <a:latin typeface="+mn-ea"/>
              </a:rPr>
              <a:t>2024</a:t>
            </a:r>
            <a:r>
              <a:rPr lang="ja-JP" altLang="en-US" dirty="0">
                <a:latin typeface="+mn-ea"/>
              </a:rPr>
              <a:t>年度」を「</a:t>
            </a:r>
            <a:r>
              <a:rPr lang="en-US" altLang="ja-JP" dirty="0">
                <a:latin typeface="+mn-ea"/>
              </a:rPr>
              <a:t>2020</a:t>
            </a:r>
            <a:r>
              <a:rPr lang="ja-JP" altLang="en-US" dirty="0">
                <a:latin typeface="+mn-ea"/>
              </a:rPr>
              <a:t>年度～</a:t>
            </a:r>
            <a:r>
              <a:rPr lang="en-US" altLang="ja-JP" dirty="0">
                <a:latin typeface="+mn-ea"/>
              </a:rPr>
              <a:t>2025</a:t>
            </a:r>
            <a:r>
              <a:rPr lang="ja-JP" altLang="en-US" dirty="0">
                <a:latin typeface="+mn-ea"/>
              </a:rPr>
              <a:t>年度」に延長した専門医・指導医の第２期は「</a:t>
            </a:r>
            <a:r>
              <a:rPr lang="en-US" altLang="ja-JP" dirty="0">
                <a:latin typeface="+mn-ea"/>
              </a:rPr>
              <a:t>2026</a:t>
            </a:r>
            <a:r>
              <a:rPr lang="ja-JP" altLang="en-US" dirty="0">
                <a:latin typeface="+mn-ea"/>
              </a:rPr>
              <a:t>年度～</a:t>
            </a:r>
            <a:r>
              <a:rPr lang="en-US" altLang="ja-JP" dirty="0">
                <a:latin typeface="+mn-ea"/>
              </a:rPr>
              <a:t>2030</a:t>
            </a:r>
            <a:r>
              <a:rPr lang="ja-JP" altLang="en-US" dirty="0">
                <a:latin typeface="+mn-ea"/>
              </a:rPr>
              <a:t>年度」となります。</a:t>
            </a:r>
          </a:p>
          <a:p>
            <a:pPr marL="335756" indent="-269081">
              <a:buFont typeface="+mj-ea"/>
              <a:buAutoNum type="circleNumDbPlain"/>
            </a:pPr>
            <a:r>
              <a:rPr lang="ja-JP" altLang="en-US" dirty="0">
                <a:latin typeface="+mn-ea"/>
              </a:rPr>
              <a:t>更新期間の延長は１年単位で、上限は３年までです。</a:t>
            </a:r>
          </a:p>
          <a:p>
            <a:pPr marL="335756" indent="-269081">
              <a:buFont typeface="+mj-ea"/>
              <a:buAutoNum type="circleNumDbPlain"/>
            </a:pPr>
            <a:r>
              <a:rPr lang="ja-JP" altLang="en-US" u="sng" dirty="0">
                <a:latin typeface="+mn-ea"/>
                <a:hlinkClick r:id="rId2">
                  <a:extLst>
                    <a:ext uri="{A12FA001-AC4F-418D-AE19-62706E023703}">
                      <ahyp:hlinkClr xmlns:ahyp="http://schemas.microsoft.com/office/drawing/2018/hyperlinkcolor" val="tx"/>
                    </a:ext>
                  </a:extLst>
                </a:hlinkClick>
              </a:rPr>
              <a:t>更新延長届はこちら</a:t>
            </a:r>
            <a:r>
              <a:rPr lang="ja-JP" altLang="en-US" dirty="0">
                <a:latin typeface="+mn-ea"/>
              </a:rPr>
              <a:t>からダウンロードしてください。</a:t>
            </a:r>
          </a:p>
        </p:txBody>
      </p:sp>
      <p:sp>
        <p:nvSpPr>
          <p:cNvPr id="3" name="テキスト ボックス 2">
            <a:extLst>
              <a:ext uri="{FF2B5EF4-FFF2-40B4-BE49-F238E27FC236}">
                <a16:creationId xmlns:a16="http://schemas.microsoft.com/office/drawing/2014/main" id="{FD81FC02-08FB-E0E4-3DBC-7917657FD4E1}"/>
              </a:ext>
            </a:extLst>
          </p:cNvPr>
          <p:cNvSpPr txBox="1"/>
          <p:nvPr/>
        </p:nvSpPr>
        <p:spPr>
          <a:xfrm>
            <a:off x="0" y="0"/>
            <a:ext cx="9144000" cy="400110"/>
          </a:xfrm>
          <a:prstGeom prst="rect">
            <a:avLst/>
          </a:prstGeom>
          <a:noFill/>
        </p:spPr>
        <p:txBody>
          <a:bodyPr wrap="square">
            <a:spAutoFit/>
          </a:bodyPr>
          <a:lstStyle/>
          <a:p>
            <a:pPr algn="ctr"/>
            <a:r>
              <a:rPr lang="en-US" altLang="ja-JP" dirty="0">
                <a:latin typeface="小塚ゴシック Pro"/>
              </a:rPr>
              <a:t>【2024</a:t>
            </a:r>
            <a:r>
              <a:rPr lang="ja-JP" altLang="en-US" dirty="0">
                <a:latin typeface="小塚ゴシック Pro"/>
              </a:rPr>
              <a:t>年度版</a:t>
            </a:r>
            <a:r>
              <a:rPr lang="en-US" altLang="ja-JP" dirty="0">
                <a:latin typeface="小塚ゴシック Pro"/>
              </a:rPr>
              <a:t>】</a:t>
            </a:r>
            <a:r>
              <a:rPr lang="ja-JP" altLang="en-US" dirty="0">
                <a:latin typeface="小塚ゴシック Pro"/>
              </a:rPr>
              <a:t>更新手続き・今後のスケジュール</a:t>
            </a:r>
          </a:p>
        </p:txBody>
      </p:sp>
    </p:spTree>
    <p:extLst>
      <p:ext uri="{BB962C8B-B14F-4D97-AF65-F5344CB8AC3E}">
        <p14:creationId xmlns:p14="http://schemas.microsoft.com/office/powerpoint/2010/main" val="32022687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7D1EBB85-7BBF-CCEA-4585-D9A449DE8A70}"/>
              </a:ext>
            </a:extLst>
          </p:cNvPr>
          <p:cNvGraphicFramePr>
            <a:graphicFrameLocks noGrp="1"/>
          </p:cNvGraphicFramePr>
          <p:nvPr>
            <p:extLst>
              <p:ext uri="{D42A27DB-BD31-4B8C-83A1-F6EECF244321}">
                <p14:modId xmlns:p14="http://schemas.microsoft.com/office/powerpoint/2010/main" val="3186594850"/>
              </p:ext>
            </p:extLst>
          </p:nvPr>
        </p:nvGraphicFramePr>
        <p:xfrm>
          <a:off x="316921" y="935685"/>
          <a:ext cx="8608869" cy="2240280"/>
        </p:xfrm>
        <a:graphic>
          <a:graphicData uri="http://schemas.openxmlformats.org/drawingml/2006/table">
            <a:tbl>
              <a:tblPr/>
              <a:tblGrid>
                <a:gridCol w="1969079">
                  <a:extLst>
                    <a:ext uri="{9D8B030D-6E8A-4147-A177-3AD203B41FA5}">
                      <a16:colId xmlns:a16="http://schemas.microsoft.com/office/drawing/2014/main" val="4081420573"/>
                    </a:ext>
                  </a:extLst>
                </a:gridCol>
                <a:gridCol w="6639790">
                  <a:extLst>
                    <a:ext uri="{9D8B030D-6E8A-4147-A177-3AD203B41FA5}">
                      <a16:colId xmlns:a16="http://schemas.microsoft.com/office/drawing/2014/main" val="118924037"/>
                    </a:ext>
                  </a:extLst>
                </a:gridCol>
              </a:tblGrid>
              <a:tr h="274320">
                <a:tc>
                  <a:txBody>
                    <a:bodyPr/>
                    <a:lstStyle/>
                    <a:p>
                      <a:pPr algn="l" fontAlgn="ctr"/>
                      <a:r>
                        <a:rPr lang="en-US" altLang="ja-JP" sz="2000" b="0" dirty="0">
                          <a:solidFill>
                            <a:schemeClr val="tx1"/>
                          </a:solidFill>
                          <a:effectLst/>
                          <a:latin typeface="+mj-ea"/>
                          <a:ea typeface="+mj-ea"/>
                        </a:rPr>
                        <a:t>2024</a:t>
                      </a:r>
                      <a:r>
                        <a:rPr lang="ja-JP" altLang="en-US" sz="2000" b="0" dirty="0">
                          <a:solidFill>
                            <a:schemeClr val="tx1"/>
                          </a:solidFill>
                          <a:effectLst/>
                          <a:latin typeface="+mj-ea"/>
                          <a:ea typeface="+mj-ea"/>
                        </a:rPr>
                        <a:t>年</a:t>
                      </a:r>
                      <a:r>
                        <a:rPr lang="en-US" altLang="ja-JP" sz="2000" b="0" dirty="0">
                          <a:solidFill>
                            <a:schemeClr val="tx1"/>
                          </a:solidFill>
                          <a:effectLst/>
                          <a:latin typeface="+mj-ea"/>
                          <a:ea typeface="+mj-ea"/>
                        </a:rPr>
                        <a:t>10</a:t>
                      </a:r>
                      <a:r>
                        <a:rPr lang="ja-JP" altLang="en-US" sz="2000" b="0" dirty="0">
                          <a:solidFill>
                            <a:schemeClr val="tx1"/>
                          </a:solidFill>
                          <a:effectLst/>
                          <a:latin typeface="+mj-ea"/>
                          <a:ea typeface="+mj-ea"/>
                        </a:rPr>
                        <a:t>月</a:t>
                      </a:r>
                      <a:r>
                        <a:rPr lang="en-US" altLang="ja-JP" sz="2000" b="0" dirty="0">
                          <a:solidFill>
                            <a:schemeClr val="tx1"/>
                          </a:solidFill>
                          <a:effectLst/>
                          <a:latin typeface="+mj-ea"/>
                          <a:ea typeface="+mj-ea"/>
                        </a:rPr>
                        <a:t>1</a:t>
                      </a:r>
                      <a:r>
                        <a:rPr lang="ja-JP" altLang="en-US" sz="2000" b="0" dirty="0">
                          <a:solidFill>
                            <a:schemeClr val="tx1"/>
                          </a:solidFill>
                          <a:effectLst/>
                          <a:latin typeface="+mj-ea"/>
                          <a:ea typeface="+mj-ea"/>
                        </a:rPr>
                        <a:t>日</a:t>
                      </a:r>
                    </a:p>
                  </a:txBody>
                  <a:tcPr marL="68580" marR="68580" marT="34290" marB="34290" anchor="ctr">
                    <a:lnL>
                      <a:noFill/>
                    </a:lnL>
                    <a:lnR>
                      <a:noFill/>
                    </a:lnR>
                    <a:lnT>
                      <a:noFill/>
                    </a:lnT>
                    <a:lnB>
                      <a:noFill/>
                    </a:lnB>
                    <a:solidFill>
                      <a:schemeClr val="accent2">
                        <a:lumMod val="20000"/>
                        <a:lumOff val="80000"/>
                      </a:schemeClr>
                    </a:solidFill>
                  </a:tcPr>
                </a:tc>
                <a:tc>
                  <a:txBody>
                    <a:bodyPr/>
                    <a:lstStyle/>
                    <a:p>
                      <a:pPr fontAlgn="base"/>
                      <a:r>
                        <a:rPr lang="ja-JP" altLang="en-US" sz="2000" dirty="0">
                          <a:solidFill>
                            <a:schemeClr val="tx1"/>
                          </a:solidFill>
                          <a:effectLst/>
                          <a:latin typeface="+mj-ea"/>
                          <a:ea typeface="+mj-ea"/>
                        </a:rPr>
                        <a:t>更新受付を開始</a:t>
                      </a:r>
                    </a:p>
                  </a:txBody>
                  <a:tcPr marL="342900" marR="68580" marT="34290" marB="34290"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586581529"/>
                  </a:ext>
                </a:extLst>
              </a:tr>
              <a:tr h="274320">
                <a:tc>
                  <a:txBody>
                    <a:bodyPr/>
                    <a:lstStyle/>
                    <a:p>
                      <a:pPr algn="l" fontAlgn="ctr"/>
                      <a:r>
                        <a:rPr lang="en-US" altLang="ja-JP" sz="2000" b="0" dirty="0">
                          <a:solidFill>
                            <a:schemeClr val="tx1"/>
                          </a:solidFill>
                          <a:effectLst/>
                          <a:latin typeface="+mj-ea"/>
                          <a:ea typeface="+mj-ea"/>
                        </a:rPr>
                        <a:t>2024</a:t>
                      </a:r>
                      <a:r>
                        <a:rPr lang="ja-JP" altLang="en-US" sz="2000" b="0" dirty="0">
                          <a:solidFill>
                            <a:schemeClr val="tx1"/>
                          </a:solidFill>
                          <a:effectLst/>
                          <a:latin typeface="+mj-ea"/>
                          <a:ea typeface="+mj-ea"/>
                        </a:rPr>
                        <a:t>年</a:t>
                      </a:r>
                      <a:r>
                        <a:rPr lang="en-US" altLang="ja-JP" sz="2000" b="0" dirty="0">
                          <a:solidFill>
                            <a:schemeClr val="tx1"/>
                          </a:solidFill>
                          <a:effectLst/>
                          <a:latin typeface="+mj-ea"/>
                          <a:ea typeface="+mj-ea"/>
                        </a:rPr>
                        <a:t>11</a:t>
                      </a:r>
                      <a:r>
                        <a:rPr lang="ja-JP" altLang="en-US" sz="2000" b="0" dirty="0">
                          <a:solidFill>
                            <a:schemeClr val="tx1"/>
                          </a:solidFill>
                          <a:effectLst/>
                          <a:latin typeface="+mj-ea"/>
                          <a:ea typeface="+mj-ea"/>
                        </a:rPr>
                        <a:t>月</a:t>
                      </a:r>
                      <a:r>
                        <a:rPr lang="en-US" altLang="ja-JP" sz="2000" b="0" dirty="0">
                          <a:solidFill>
                            <a:schemeClr val="tx1"/>
                          </a:solidFill>
                          <a:effectLst/>
                          <a:latin typeface="+mj-ea"/>
                          <a:ea typeface="+mj-ea"/>
                        </a:rPr>
                        <a:t>30</a:t>
                      </a:r>
                      <a:r>
                        <a:rPr lang="ja-JP" altLang="en-US" sz="2000" b="0" dirty="0">
                          <a:solidFill>
                            <a:schemeClr val="tx1"/>
                          </a:solidFill>
                          <a:effectLst/>
                          <a:latin typeface="+mj-ea"/>
                          <a:ea typeface="+mj-ea"/>
                        </a:rPr>
                        <a:t>日</a:t>
                      </a:r>
                    </a:p>
                  </a:txBody>
                  <a:tcPr marL="68580" marR="68580" marT="34290" marB="34290" anchor="ctr">
                    <a:lnL>
                      <a:noFill/>
                    </a:lnL>
                    <a:lnR>
                      <a:noFill/>
                    </a:lnR>
                    <a:lnT>
                      <a:noFill/>
                    </a:lnT>
                    <a:lnB>
                      <a:noFill/>
                    </a:lnB>
                    <a:solidFill>
                      <a:schemeClr val="accent2">
                        <a:lumMod val="20000"/>
                        <a:lumOff val="80000"/>
                      </a:schemeClr>
                    </a:solidFill>
                  </a:tcPr>
                </a:tc>
                <a:tc>
                  <a:txBody>
                    <a:bodyPr/>
                    <a:lstStyle/>
                    <a:p>
                      <a:pPr fontAlgn="base"/>
                      <a:r>
                        <a:rPr lang="ja-JP" altLang="en-US" sz="2000" dirty="0">
                          <a:solidFill>
                            <a:schemeClr val="tx1"/>
                          </a:solidFill>
                          <a:effectLst/>
                          <a:latin typeface="+mj-ea"/>
                          <a:ea typeface="+mj-ea"/>
                        </a:rPr>
                        <a:t>更新申請の提出期限</a:t>
                      </a:r>
                    </a:p>
                  </a:txBody>
                  <a:tcPr marL="342900" marR="68580" marT="34290" marB="34290"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3803681363"/>
                  </a:ext>
                </a:extLst>
              </a:tr>
              <a:tr h="274320">
                <a:tc>
                  <a:txBody>
                    <a:bodyPr/>
                    <a:lstStyle/>
                    <a:p>
                      <a:pPr algn="l" fontAlgn="ctr"/>
                      <a:r>
                        <a:rPr lang="en-US" altLang="ja-JP" sz="2000" b="0" dirty="0">
                          <a:solidFill>
                            <a:schemeClr val="tx1"/>
                          </a:solidFill>
                          <a:effectLst/>
                          <a:latin typeface="+mj-ea"/>
                          <a:ea typeface="+mj-ea"/>
                        </a:rPr>
                        <a:t>2025</a:t>
                      </a:r>
                      <a:r>
                        <a:rPr lang="ja-JP" altLang="en-US" sz="2000" b="0" dirty="0">
                          <a:solidFill>
                            <a:schemeClr val="tx1"/>
                          </a:solidFill>
                          <a:effectLst/>
                          <a:latin typeface="+mj-ea"/>
                          <a:ea typeface="+mj-ea"/>
                        </a:rPr>
                        <a:t>年</a:t>
                      </a:r>
                      <a:r>
                        <a:rPr lang="en-US" altLang="ja-JP" sz="2000" b="0" dirty="0">
                          <a:solidFill>
                            <a:schemeClr val="tx1"/>
                          </a:solidFill>
                          <a:effectLst/>
                          <a:latin typeface="+mj-ea"/>
                          <a:ea typeface="+mj-ea"/>
                        </a:rPr>
                        <a:t>2</a:t>
                      </a:r>
                      <a:r>
                        <a:rPr lang="ja-JP" altLang="en-US" sz="2000" b="0" dirty="0">
                          <a:solidFill>
                            <a:schemeClr val="tx1"/>
                          </a:solidFill>
                          <a:effectLst/>
                          <a:latin typeface="+mj-ea"/>
                          <a:ea typeface="+mj-ea"/>
                        </a:rPr>
                        <a:t>月</a:t>
                      </a:r>
                    </a:p>
                  </a:txBody>
                  <a:tcPr marL="68580" marR="68580" marT="34290" marB="34290" anchor="ctr">
                    <a:lnL>
                      <a:noFill/>
                    </a:lnL>
                    <a:lnR>
                      <a:noFill/>
                    </a:lnR>
                    <a:lnT>
                      <a:noFill/>
                    </a:lnT>
                    <a:lnB>
                      <a:noFill/>
                    </a:lnB>
                    <a:solidFill>
                      <a:schemeClr val="accent2">
                        <a:lumMod val="20000"/>
                        <a:lumOff val="80000"/>
                      </a:schemeClr>
                    </a:solidFill>
                  </a:tcPr>
                </a:tc>
                <a:tc>
                  <a:txBody>
                    <a:bodyPr/>
                    <a:lstStyle/>
                    <a:p>
                      <a:pPr fontAlgn="base"/>
                      <a:r>
                        <a:rPr lang="ja-JP" altLang="en-US" sz="2000" dirty="0">
                          <a:solidFill>
                            <a:schemeClr val="tx1"/>
                          </a:solidFill>
                          <a:effectLst/>
                          <a:latin typeface="+mj-ea"/>
                          <a:ea typeface="+mj-ea"/>
                        </a:rPr>
                        <a:t>審査</a:t>
                      </a:r>
                    </a:p>
                  </a:txBody>
                  <a:tcPr marL="342900" marR="68580" marT="34290" marB="34290"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2275384986"/>
                  </a:ext>
                </a:extLst>
              </a:tr>
              <a:tr h="274320">
                <a:tc>
                  <a:txBody>
                    <a:bodyPr/>
                    <a:lstStyle/>
                    <a:p>
                      <a:pPr algn="l" fontAlgn="ctr"/>
                      <a:r>
                        <a:rPr lang="en-US" altLang="ja-JP" sz="2000" b="0" dirty="0">
                          <a:solidFill>
                            <a:schemeClr val="tx1"/>
                          </a:solidFill>
                          <a:effectLst/>
                          <a:latin typeface="+mj-ea"/>
                          <a:ea typeface="+mj-ea"/>
                        </a:rPr>
                        <a:t>2025</a:t>
                      </a:r>
                      <a:r>
                        <a:rPr lang="ja-JP" altLang="en-US" sz="2000" b="0" dirty="0">
                          <a:solidFill>
                            <a:schemeClr val="tx1"/>
                          </a:solidFill>
                          <a:effectLst/>
                          <a:latin typeface="+mj-ea"/>
                          <a:ea typeface="+mj-ea"/>
                        </a:rPr>
                        <a:t>年</a:t>
                      </a:r>
                      <a:r>
                        <a:rPr lang="en-US" altLang="ja-JP" sz="2000" b="0" dirty="0">
                          <a:solidFill>
                            <a:schemeClr val="tx1"/>
                          </a:solidFill>
                          <a:effectLst/>
                          <a:latin typeface="+mj-ea"/>
                          <a:ea typeface="+mj-ea"/>
                        </a:rPr>
                        <a:t>3</a:t>
                      </a:r>
                      <a:r>
                        <a:rPr lang="ja-JP" altLang="en-US" sz="2000" b="0" dirty="0">
                          <a:solidFill>
                            <a:schemeClr val="tx1"/>
                          </a:solidFill>
                          <a:effectLst/>
                          <a:latin typeface="+mj-ea"/>
                          <a:ea typeface="+mj-ea"/>
                        </a:rPr>
                        <a:t>月</a:t>
                      </a:r>
                    </a:p>
                  </a:txBody>
                  <a:tcPr marL="68580" marR="68580" marT="34290" marB="34290" anchor="ctr">
                    <a:lnL>
                      <a:noFill/>
                    </a:lnL>
                    <a:lnR>
                      <a:noFill/>
                    </a:lnR>
                    <a:lnT>
                      <a:noFill/>
                    </a:lnT>
                    <a:lnB>
                      <a:noFill/>
                    </a:lnB>
                    <a:solidFill>
                      <a:schemeClr val="accent2">
                        <a:lumMod val="20000"/>
                        <a:lumOff val="80000"/>
                      </a:schemeClr>
                    </a:solidFill>
                  </a:tcPr>
                </a:tc>
                <a:tc>
                  <a:txBody>
                    <a:bodyPr/>
                    <a:lstStyle/>
                    <a:p>
                      <a:pPr fontAlgn="base"/>
                      <a:r>
                        <a:rPr lang="ja-JP" altLang="en-US" sz="2000">
                          <a:solidFill>
                            <a:schemeClr val="tx1"/>
                          </a:solidFill>
                          <a:effectLst/>
                          <a:latin typeface="+mj-ea"/>
                          <a:ea typeface="+mj-ea"/>
                        </a:rPr>
                        <a:t>社会医学系専門医協会理事会において認定</a:t>
                      </a:r>
                    </a:p>
                  </a:txBody>
                  <a:tcPr marL="342900" marR="68580" marT="34290" marB="34290"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252930714"/>
                  </a:ext>
                </a:extLst>
              </a:tr>
              <a:tr h="274320">
                <a:tc>
                  <a:txBody>
                    <a:bodyPr/>
                    <a:lstStyle/>
                    <a:p>
                      <a:pPr algn="l" fontAlgn="ctr"/>
                      <a:r>
                        <a:rPr lang="en-US" altLang="ja-JP" sz="2000" b="0" dirty="0">
                          <a:solidFill>
                            <a:schemeClr val="tx1"/>
                          </a:solidFill>
                          <a:effectLst/>
                          <a:latin typeface="+mj-ea"/>
                          <a:ea typeface="+mj-ea"/>
                        </a:rPr>
                        <a:t>2025</a:t>
                      </a:r>
                      <a:r>
                        <a:rPr lang="ja-JP" altLang="en-US" sz="2000" b="0" dirty="0">
                          <a:solidFill>
                            <a:schemeClr val="tx1"/>
                          </a:solidFill>
                          <a:effectLst/>
                          <a:latin typeface="+mj-ea"/>
                          <a:ea typeface="+mj-ea"/>
                        </a:rPr>
                        <a:t>年</a:t>
                      </a:r>
                      <a:r>
                        <a:rPr lang="en-US" altLang="ja-JP" sz="2000" b="0" dirty="0">
                          <a:solidFill>
                            <a:schemeClr val="tx1"/>
                          </a:solidFill>
                          <a:effectLst/>
                          <a:latin typeface="+mj-ea"/>
                          <a:ea typeface="+mj-ea"/>
                        </a:rPr>
                        <a:t>3</a:t>
                      </a:r>
                      <a:r>
                        <a:rPr lang="ja-JP" altLang="en-US" sz="2000" b="0" dirty="0">
                          <a:solidFill>
                            <a:schemeClr val="tx1"/>
                          </a:solidFill>
                          <a:effectLst/>
                          <a:latin typeface="+mj-ea"/>
                          <a:ea typeface="+mj-ea"/>
                        </a:rPr>
                        <a:t>月</a:t>
                      </a:r>
                      <a:r>
                        <a:rPr lang="en-US" altLang="ja-JP" sz="2000" b="0" dirty="0">
                          <a:solidFill>
                            <a:schemeClr val="tx1"/>
                          </a:solidFill>
                          <a:effectLst/>
                          <a:latin typeface="+mj-ea"/>
                          <a:ea typeface="+mj-ea"/>
                        </a:rPr>
                        <a:t>31</a:t>
                      </a:r>
                      <a:r>
                        <a:rPr lang="ja-JP" altLang="en-US" sz="2000" b="0" dirty="0">
                          <a:solidFill>
                            <a:schemeClr val="tx1"/>
                          </a:solidFill>
                          <a:effectLst/>
                          <a:latin typeface="+mj-ea"/>
                          <a:ea typeface="+mj-ea"/>
                        </a:rPr>
                        <a:t>日</a:t>
                      </a:r>
                    </a:p>
                  </a:txBody>
                  <a:tcPr marL="68580" marR="68580" marT="34290" marB="34290" anchor="ctr">
                    <a:lnL>
                      <a:noFill/>
                    </a:lnL>
                    <a:lnR>
                      <a:noFill/>
                    </a:lnR>
                    <a:lnT>
                      <a:noFill/>
                    </a:lnT>
                    <a:lnB>
                      <a:noFill/>
                    </a:lnB>
                    <a:solidFill>
                      <a:schemeClr val="accent2">
                        <a:lumMod val="20000"/>
                        <a:lumOff val="80000"/>
                      </a:schemeClr>
                    </a:solidFill>
                  </a:tcPr>
                </a:tc>
                <a:tc>
                  <a:txBody>
                    <a:bodyPr/>
                    <a:lstStyle/>
                    <a:p>
                      <a:pPr fontAlgn="base"/>
                      <a:r>
                        <a:rPr lang="ja-JP" altLang="en-US" sz="2000">
                          <a:solidFill>
                            <a:schemeClr val="tx1"/>
                          </a:solidFill>
                          <a:effectLst/>
                          <a:latin typeface="+mj-ea"/>
                          <a:ea typeface="+mj-ea"/>
                        </a:rPr>
                        <a:t>更新延長の提出期限</a:t>
                      </a:r>
                    </a:p>
                  </a:txBody>
                  <a:tcPr marL="342900" marR="68580" marT="34290" marB="34290"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842995043"/>
                  </a:ext>
                </a:extLst>
              </a:tr>
              <a:tr h="274320">
                <a:tc>
                  <a:txBody>
                    <a:bodyPr/>
                    <a:lstStyle/>
                    <a:p>
                      <a:pPr algn="l" fontAlgn="ctr"/>
                      <a:r>
                        <a:rPr lang="en-US" altLang="ja-JP" sz="2000" b="0" dirty="0">
                          <a:solidFill>
                            <a:schemeClr val="tx1"/>
                          </a:solidFill>
                          <a:effectLst/>
                          <a:latin typeface="+mj-ea"/>
                          <a:ea typeface="+mj-ea"/>
                        </a:rPr>
                        <a:t>2025</a:t>
                      </a:r>
                      <a:r>
                        <a:rPr lang="ja-JP" altLang="en-US" sz="2000" b="0" dirty="0">
                          <a:solidFill>
                            <a:schemeClr val="tx1"/>
                          </a:solidFill>
                          <a:effectLst/>
                          <a:latin typeface="+mj-ea"/>
                          <a:ea typeface="+mj-ea"/>
                        </a:rPr>
                        <a:t>年</a:t>
                      </a:r>
                      <a:r>
                        <a:rPr lang="en-US" altLang="ja-JP" sz="2000" b="0" dirty="0">
                          <a:solidFill>
                            <a:schemeClr val="tx1"/>
                          </a:solidFill>
                          <a:effectLst/>
                          <a:latin typeface="+mj-ea"/>
                          <a:ea typeface="+mj-ea"/>
                        </a:rPr>
                        <a:t>4</a:t>
                      </a:r>
                      <a:r>
                        <a:rPr lang="ja-JP" altLang="en-US" sz="2000" b="0" dirty="0">
                          <a:solidFill>
                            <a:schemeClr val="tx1"/>
                          </a:solidFill>
                          <a:effectLst/>
                          <a:latin typeface="+mj-ea"/>
                          <a:ea typeface="+mj-ea"/>
                        </a:rPr>
                        <a:t>月</a:t>
                      </a:r>
                    </a:p>
                  </a:txBody>
                  <a:tcPr marL="68580" marR="68580" marT="34290" marB="34290" anchor="ctr">
                    <a:lnL>
                      <a:noFill/>
                    </a:lnL>
                    <a:lnR>
                      <a:noFill/>
                    </a:lnR>
                    <a:lnT>
                      <a:noFill/>
                    </a:lnT>
                    <a:lnB>
                      <a:noFill/>
                    </a:lnB>
                    <a:solidFill>
                      <a:schemeClr val="accent2">
                        <a:lumMod val="20000"/>
                        <a:lumOff val="80000"/>
                      </a:schemeClr>
                    </a:solidFill>
                  </a:tcPr>
                </a:tc>
                <a:tc>
                  <a:txBody>
                    <a:bodyPr/>
                    <a:lstStyle/>
                    <a:p>
                      <a:pPr fontAlgn="base"/>
                      <a:r>
                        <a:rPr lang="ja-JP" altLang="en-US" sz="2000" dirty="0">
                          <a:solidFill>
                            <a:schemeClr val="tx1"/>
                          </a:solidFill>
                          <a:effectLst/>
                          <a:latin typeface="+mj-ea"/>
                          <a:ea typeface="+mj-ea"/>
                        </a:rPr>
                        <a:t>更新審査の結果の通知</a:t>
                      </a:r>
                    </a:p>
                  </a:txBody>
                  <a:tcPr marL="342900" marR="68580" marT="34290" marB="34290" anchor="ctr">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275662483"/>
                  </a:ext>
                </a:extLst>
              </a:tr>
            </a:tbl>
          </a:graphicData>
        </a:graphic>
      </p:graphicFrame>
      <p:sp>
        <p:nvSpPr>
          <p:cNvPr id="4" name="Rectangle 1">
            <a:extLst>
              <a:ext uri="{FF2B5EF4-FFF2-40B4-BE49-F238E27FC236}">
                <a16:creationId xmlns:a16="http://schemas.microsoft.com/office/drawing/2014/main" id="{79FC2AA5-9DAB-5E59-0F29-218B9AE76F19}"/>
              </a:ext>
            </a:extLst>
          </p:cNvPr>
          <p:cNvSpPr>
            <a:spLocks noChangeArrowheads="1"/>
          </p:cNvSpPr>
          <p:nvPr/>
        </p:nvSpPr>
        <p:spPr bwMode="auto">
          <a:xfrm>
            <a:off x="129886" y="483042"/>
            <a:ext cx="25263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ja-JP" altLang="en-US" u="sng" dirty="0"/>
              <a:t>７．</a:t>
            </a:r>
            <a:r>
              <a:rPr lang="ja-JP" altLang="ja-JP" u="sng" dirty="0"/>
              <a:t>今後のスケジュール</a:t>
            </a:r>
            <a:endParaRPr kumimoji="0" lang="ja-JP" altLang="ja-JP" u="sng" dirty="0">
              <a:ea typeface="小塚ゴシック Pro"/>
            </a:endParaRPr>
          </a:p>
        </p:txBody>
      </p:sp>
      <p:sp>
        <p:nvSpPr>
          <p:cNvPr id="8" name="テキスト ボックス 7">
            <a:extLst>
              <a:ext uri="{FF2B5EF4-FFF2-40B4-BE49-F238E27FC236}">
                <a16:creationId xmlns:a16="http://schemas.microsoft.com/office/drawing/2014/main" id="{A10E7CA0-2CD5-5CBA-37D2-E3B6470DB0FB}"/>
              </a:ext>
            </a:extLst>
          </p:cNvPr>
          <p:cNvSpPr txBox="1"/>
          <p:nvPr/>
        </p:nvSpPr>
        <p:spPr>
          <a:xfrm>
            <a:off x="316921" y="3228945"/>
            <a:ext cx="7652904" cy="400110"/>
          </a:xfrm>
          <a:prstGeom prst="rect">
            <a:avLst/>
          </a:prstGeom>
          <a:noFill/>
        </p:spPr>
        <p:txBody>
          <a:bodyPr wrap="square">
            <a:spAutoFit/>
          </a:bodyPr>
          <a:lstStyle/>
          <a:p>
            <a:r>
              <a:rPr lang="ja-JP" altLang="en-US" dirty="0">
                <a:solidFill>
                  <a:srgbClr val="000000"/>
                </a:solidFill>
                <a:latin typeface="小塚ゴシック Pro"/>
              </a:rPr>
              <a:t>認定証は、認定料の支払が確認されましたら、順次発送いたします。</a:t>
            </a:r>
            <a:endParaRPr lang="ja-JP" altLang="en-US" dirty="0"/>
          </a:p>
        </p:txBody>
      </p:sp>
      <p:sp>
        <p:nvSpPr>
          <p:cNvPr id="5" name="テキスト ボックス 4">
            <a:extLst>
              <a:ext uri="{FF2B5EF4-FFF2-40B4-BE49-F238E27FC236}">
                <a16:creationId xmlns:a16="http://schemas.microsoft.com/office/drawing/2014/main" id="{6352D308-5629-B848-05E4-7AF337CB922C}"/>
              </a:ext>
            </a:extLst>
          </p:cNvPr>
          <p:cNvSpPr txBox="1"/>
          <p:nvPr/>
        </p:nvSpPr>
        <p:spPr>
          <a:xfrm>
            <a:off x="0" y="0"/>
            <a:ext cx="9144000" cy="400110"/>
          </a:xfrm>
          <a:prstGeom prst="rect">
            <a:avLst/>
          </a:prstGeom>
          <a:noFill/>
        </p:spPr>
        <p:txBody>
          <a:bodyPr wrap="square">
            <a:spAutoFit/>
          </a:bodyPr>
          <a:lstStyle/>
          <a:p>
            <a:pPr algn="ctr"/>
            <a:r>
              <a:rPr lang="en-US" altLang="ja-JP" dirty="0">
                <a:latin typeface="小塚ゴシック Pro"/>
              </a:rPr>
              <a:t>【2024</a:t>
            </a:r>
            <a:r>
              <a:rPr lang="ja-JP" altLang="en-US" dirty="0">
                <a:latin typeface="小塚ゴシック Pro"/>
              </a:rPr>
              <a:t>年度版</a:t>
            </a:r>
            <a:r>
              <a:rPr lang="en-US" altLang="ja-JP" dirty="0">
                <a:latin typeface="小塚ゴシック Pro"/>
              </a:rPr>
              <a:t>】</a:t>
            </a:r>
            <a:r>
              <a:rPr lang="ja-JP" altLang="en-US" dirty="0">
                <a:latin typeface="小塚ゴシック Pro"/>
              </a:rPr>
              <a:t>更新手続き・今後のスケジュール</a:t>
            </a:r>
          </a:p>
        </p:txBody>
      </p:sp>
      <p:sp>
        <p:nvSpPr>
          <p:cNvPr id="7" name="テキスト ボックス 6">
            <a:extLst>
              <a:ext uri="{FF2B5EF4-FFF2-40B4-BE49-F238E27FC236}">
                <a16:creationId xmlns:a16="http://schemas.microsoft.com/office/drawing/2014/main" id="{916C40DA-917B-F72E-91EF-ABD2CFE4DA12}"/>
              </a:ext>
            </a:extLst>
          </p:cNvPr>
          <p:cNvSpPr txBox="1"/>
          <p:nvPr/>
        </p:nvSpPr>
        <p:spPr>
          <a:xfrm>
            <a:off x="0" y="3995678"/>
            <a:ext cx="9144000" cy="2862322"/>
          </a:xfrm>
          <a:prstGeom prst="rect">
            <a:avLst/>
          </a:prstGeom>
          <a:noFill/>
        </p:spPr>
        <p:txBody>
          <a:bodyPr wrap="square">
            <a:spAutoFit/>
          </a:bodyPr>
          <a:lstStyle/>
          <a:p>
            <a:pPr algn="l" fontAlgn="base"/>
            <a:r>
              <a:rPr lang="ja-JP" altLang="en-US" u="sng" dirty="0">
                <a:latin typeface="小塚ゴシック Pro"/>
              </a:rPr>
              <a:t>８．留意事項</a:t>
            </a:r>
          </a:p>
          <a:p>
            <a:pPr marL="536972" lvl="1" indent="-335756">
              <a:buFont typeface="+mj-ea"/>
              <a:buAutoNum type="circleNumDbPlain"/>
            </a:pPr>
            <a:r>
              <a:rPr lang="en-US" altLang="ja-JP" dirty="0">
                <a:latin typeface="+mn-ea"/>
              </a:rPr>
              <a:t>2024</a:t>
            </a:r>
            <a:r>
              <a:rPr lang="ja-JP" altLang="en-US" dirty="0">
                <a:latin typeface="+mn-ea"/>
              </a:rPr>
              <a:t>年度の更新申請手続きにおいて、以下の書類の提出は不要ですが、審査の過程で申告内容について疑義が生じた場合、担当委員会が以下の全部又は一部の提出を求めることがあります。つきましては、以下の書類は、更新手続が終了するまで、大切に保管してください</a:t>
            </a:r>
          </a:p>
          <a:p>
            <a:pPr marL="879872" lvl="3" indent="-335756">
              <a:buFont typeface="Wingdings" panose="05000000000000000000" pitchFamily="2" charset="2"/>
              <a:buChar char="l"/>
            </a:pPr>
            <a:r>
              <a:rPr lang="ja-JP" altLang="en-US" dirty="0">
                <a:latin typeface="+mn-ea"/>
              </a:rPr>
              <a:t>講演会等受講証明書</a:t>
            </a:r>
          </a:p>
          <a:p>
            <a:pPr marL="1222772" lvl="5" indent="-335756" fontAlgn="base">
              <a:buFont typeface="Wingdings" panose="05000000000000000000" pitchFamily="2" charset="2"/>
              <a:buChar char="Ø"/>
            </a:pPr>
            <a:r>
              <a:rPr lang="ja-JP" altLang="en-US" dirty="0">
                <a:latin typeface="+mn-ea"/>
              </a:rPr>
              <a:t>共通講習「医療倫理」、「感染対策」、「医療安全」</a:t>
            </a:r>
          </a:p>
          <a:p>
            <a:pPr marL="1222772" lvl="5" indent="-335756" fontAlgn="base">
              <a:buFont typeface="Wingdings" panose="05000000000000000000" pitchFamily="2" charset="2"/>
              <a:buChar char="Ø"/>
            </a:pPr>
            <a:r>
              <a:rPr lang="ja-JP" altLang="en-US" dirty="0">
                <a:latin typeface="+mn-ea"/>
              </a:rPr>
              <a:t>必須受講項目「指導医講習会」</a:t>
            </a:r>
          </a:p>
          <a:p>
            <a:pPr marL="1222772" lvl="5" indent="-335756" fontAlgn="base">
              <a:buFont typeface="Wingdings" panose="05000000000000000000" pitchFamily="2" charset="2"/>
              <a:buChar char="Ø"/>
            </a:pPr>
            <a:r>
              <a:rPr lang="ja-JP" altLang="en-US" dirty="0">
                <a:latin typeface="+mn-ea"/>
              </a:rPr>
              <a:t>選択受講項目</a:t>
            </a:r>
          </a:p>
        </p:txBody>
      </p:sp>
    </p:spTree>
    <p:extLst>
      <p:ext uri="{BB962C8B-B14F-4D97-AF65-F5344CB8AC3E}">
        <p14:creationId xmlns:p14="http://schemas.microsoft.com/office/powerpoint/2010/main" val="7354067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専門医制度の理念</a:t>
            </a:r>
            <a:endParaRPr kumimoji="1" lang="ja-JP" altLang="en-US" dirty="0"/>
          </a:p>
        </p:txBody>
      </p:sp>
      <p:sp>
        <p:nvSpPr>
          <p:cNvPr id="3" name="コンテンツ プレースホルダー 2"/>
          <p:cNvSpPr>
            <a:spLocks noGrp="1"/>
          </p:cNvSpPr>
          <p:nvPr>
            <p:ph idx="1"/>
          </p:nvPr>
        </p:nvSpPr>
        <p:spPr>
          <a:xfrm>
            <a:off x="809626" y="1462088"/>
            <a:ext cx="8012828" cy="4678362"/>
          </a:xfrm>
        </p:spPr>
        <p:txBody>
          <a:bodyPr>
            <a:normAutofit fontScale="92500" lnSpcReduction="10000"/>
          </a:bodyPr>
          <a:lstStyle/>
          <a:p>
            <a:pPr>
              <a:lnSpc>
                <a:spcPct val="110000"/>
              </a:lnSpc>
            </a:pPr>
            <a:r>
              <a:rPr lang="ja-JP" altLang="ja-JP" dirty="0"/>
              <a:t>本専門医制度は、個人へのアプローチにとどまらず、多様な集団、環境、社会システムにアプローチし、</a:t>
            </a:r>
            <a:r>
              <a:rPr lang="ja-JP" altLang="ja-JP" u="sng" dirty="0">
                <a:solidFill>
                  <a:srgbClr val="FF0000"/>
                </a:solidFill>
              </a:rPr>
              <a:t>人々の健康の保持・増進、傷病の予防、リスク管理や社会制度運用に関してリーダーシップを発揮</a:t>
            </a:r>
            <a:r>
              <a:rPr lang="ja-JP" altLang="ja-JP" dirty="0"/>
              <a:t>することにより社会に貢献する専門医を養成する。もって、</a:t>
            </a:r>
            <a:r>
              <a:rPr lang="ja-JP" altLang="ja-JP" u="sng" dirty="0">
                <a:solidFill>
                  <a:srgbClr val="FF0000"/>
                </a:solidFill>
              </a:rPr>
              <a:t>多世代・生涯にわたる健康面での安全、安心の確保と向上に寄与</a:t>
            </a:r>
            <a:r>
              <a:rPr lang="ja-JP" altLang="ja-JP" dirty="0"/>
              <a:t>することを理念としている。</a:t>
            </a:r>
          </a:p>
          <a:p>
            <a:pPr>
              <a:lnSpc>
                <a:spcPct val="110000"/>
              </a:lnSpc>
            </a:pPr>
            <a:endParaRPr kumimoji="1" lang="ja-JP" altLang="en-US" dirty="0"/>
          </a:p>
        </p:txBody>
      </p:sp>
      <p:pic>
        <p:nvPicPr>
          <p:cNvPr id="4" name="図 3"/>
          <p:cNvPicPr>
            <a:picLocks noChangeAspect="1"/>
          </p:cNvPicPr>
          <p:nvPr/>
        </p:nvPicPr>
        <p:blipFill>
          <a:blip r:embed="rId2"/>
          <a:stretch>
            <a:fillRect/>
          </a:stretch>
        </p:blipFill>
        <p:spPr>
          <a:xfrm>
            <a:off x="4562271" y="6344151"/>
            <a:ext cx="4309355" cy="265078"/>
          </a:xfrm>
          <a:prstGeom prst="rect">
            <a:avLst/>
          </a:prstGeom>
        </p:spPr>
      </p:pic>
    </p:spTree>
    <p:extLst>
      <p:ext uri="{BB962C8B-B14F-4D97-AF65-F5344CB8AC3E}">
        <p14:creationId xmlns:p14="http://schemas.microsoft.com/office/powerpoint/2010/main" val="29793354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64F42EE-3CB5-610E-8E82-100A256378D4}"/>
              </a:ext>
            </a:extLst>
          </p:cNvPr>
          <p:cNvSpPr txBox="1"/>
          <p:nvPr/>
        </p:nvSpPr>
        <p:spPr>
          <a:xfrm>
            <a:off x="0" y="753400"/>
            <a:ext cx="9050482" cy="5324535"/>
          </a:xfrm>
          <a:prstGeom prst="rect">
            <a:avLst/>
          </a:prstGeom>
          <a:noFill/>
        </p:spPr>
        <p:txBody>
          <a:bodyPr wrap="square">
            <a:spAutoFit/>
          </a:bodyPr>
          <a:lstStyle/>
          <a:p>
            <a:pPr marL="879872" lvl="3" indent="-335756">
              <a:buFont typeface="Wingdings" panose="05000000000000000000" pitchFamily="2" charset="2"/>
              <a:buChar char="l"/>
            </a:pPr>
            <a:r>
              <a:rPr lang="ja-JP" altLang="en-US" dirty="0">
                <a:latin typeface="+mn-ea"/>
              </a:rPr>
              <a:t>共通講習（</a:t>
            </a:r>
            <a:r>
              <a:rPr lang="en-US" altLang="ja-JP" dirty="0">
                <a:latin typeface="+mn-ea"/>
              </a:rPr>
              <a:t>E</a:t>
            </a:r>
            <a:r>
              <a:rPr lang="ja-JP" altLang="en-US" dirty="0">
                <a:latin typeface="+mn-ea"/>
              </a:rPr>
              <a:t>ラーニングシステム）受講レポート（共通講習を</a:t>
            </a:r>
            <a:r>
              <a:rPr lang="en-US" altLang="ja-JP" dirty="0">
                <a:latin typeface="+mn-ea"/>
              </a:rPr>
              <a:t>E</a:t>
            </a:r>
            <a:r>
              <a:rPr lang="ja-JP" altLang="en-US" dirty="0">
                <a:latin typeface="+mn-ea"/>
              </a:rPr>
              <a:t>ラーニングシステムで受講した方に限る）</a:t>
            </a:r>
          </a:p>
          <a:p>
            <a:pPr marL="879872" lvl="3" indent="-335756">
              <a:buFont typeface="Wingdings" panose="05000000000000000000" pitchFamily="2" charset="2"/>
              <a:buChar char="l"/>
            </a:pPr>
            <a:r>
              <a:rPr lang="ja-JP" altLang="en-US" dirty="0">
                <a:latin typeface="+mn-ea"/>
              </a:rPr>
              <a:t>学会参加証明書類（学会に参加したことを証する参加証明書、ネームプレート、 参加証、領収書、学会参加登録済みメール等）</a:t>
            </a:r>
          </a:p>
          <a:p>
            <a:pPr marL="879872" lvl="3" indent="-335756">
              <a:buFont typeface="Wingdings" panose="05000000000000000000" pitchFamily="2" charset="2"/>
              <a:buChar char="l"/>
            </a:pPr>
            <a:r>
              <a:rPr lang="ja-JP" altLang="en-US" dirty="0">
                <a:latin typeface="+mn-ea"/>
              </a:rPr>
              <a:t>学会・団体活動等の実績証明書</a:t>
            </a:r>
          </a:p>
          <a:p>
            <a:pPr marL="1222772" lvl="5" indent="-335756" fontAlgn="base">
              <a:buFont typeface="Wingdings" panose="05000000000000000000" pitchFamily="2" charset="2"/>
              <a:buChar char="Ø"/>
            </a:pPr>
            <a:r>
              <a:rPr lang="ja-JP" altLang="en-US" dirty="0">
                <a:latin typeface="+mn-ea"/>
              </a:rPr>
              <a:t>学会発表関係書類（学会誌の表紙、抄録等）</a:t>
            </a:r>
          </a:p>
          <a:p>
            <a:pPr marL="1222772" lvl="5" indent="-335756" fontAlgn="base">
              <a:buFont typeface="Wingdings" panose="05000000000000000000" pitchFamily="2" charset="2"/>
              <a:buChar char="Ø"/>
            </a:pPr>
            <a:r>
              <a:rPr lang="ja-JP" altLang="en-US" dirty="0">
                <a:latin typeface="+mn-ea"/>
              </a:rPr>
              <a:t>論文発表関係書類（論文の抄録等）</a:t>
            </a:r>
          </a:p>
          <a:p>
            <a:pPr marL="1222772" lvl="5" indent="-335756" fontAlgn="base">
              <a:buFont typeface="Wingdings" panose="05000000000000000000" pitchFamily="2" charset="2"/>
              <a:buChar char="Ø"/>
            </a:pPr>
            <a:r>
              <a:rPr lang="ja-JP" altLang="en-US" dirty="0">
                <a:latin typeface="+mn-ea"/>
              </a:rPr>
              <a:t>行政機関設置の審議会、検討会等への参加に関する書類（委嘱状や委員会名簿等）</a:t>
            </a:r>
            <a:endParaRPr lang="en-US" altLang="ja-JP" dirty="0">
              <a:latin typeface="+mn-ea"/>
            </a:endParaRPr>
          </a:p>
          <a:p>
            <a:pPr marL="1222772" lvl="5" indent="-335756" fontAlgn="base">
              <a:buFont typeface="Wingdings" panose="05000000000000000000" pitchFamily="2" charset="2"/>
              <a:buChar char="Ø"/>
            </a:pPr>
            <a:endParaRPr lang="ja-JP" altLang="en-US" dirty="0">
              <a:latin typeface="+mn-ea"/>
            </a:endParaRPr>
          </a:p>
          <a:p>
            <a:pPr marL="446088" lvl="1" indent="-246063"/>
            <a:r>
              <a:rPr lang="ja-JP" altLang="en-US" dirty="0">
                <a:latin typeface="+mn-ea"/>
              </a:rPr>
              <a:t>②　①で提出が必要と認められた場合は、以下の書類を</a:t>
            </a:r>
            <a:r>
              <a:rPr lang="en-US" altLang="ja-JP" dirty="0">
                <a:latin typeface="+mn-ea"/>
              </a:rPr>
              <a:t>PDF</a:t>
            </a:r>
            <a:r>
              <a:rPr lang="ja-JP" altLang="en-US" dirty="0">
                <a:latin typeface="+mn-ea"/>
              </a:rPr>
              <a:t>又は</a:t>
            </a:r>
            <a:r>
              <a:rPr lang="en-US" altLang="ja-JP" dirty="0">
                <a:latin typeface="+mn-ea"/>
              </a:rPr>
              <a:t>JPEG</a:t>
            </a:r>
            <a:r>
              <a:rPr lang="ja-JP" altLang="en-US" dirty="0">
                <a:latin typeface="+mn-ea"/>
              </a:rPr>
              <a:t>で読み取り、メールで提出してください。提出いただいた書類は返却いたしません。</a:t>
            </a:r>
          </a:p>
          <a:p>
            <a:pPr marL="879872" lvl="3" indent="-335756">
              <a:buFont typeface="Wingdings" panose="05000000000000000000" pitchFamily="2" charset="2"/>
              <a:buChar char="l"/>
            </a:pPr>
            <a:r>
              <a:rPr lang="ja-JP" altLang="en-US" dirty="0">
                <a:latin typeface="+mn-ea"/>
              </a:rPr>
              <a:t>講演会等受講証明書（コピー又は写メールを打ち出したものも可）</a:t>
            </a:r>
          </a:p>
          <a:p>
            <a:pPr marL="879872" lvl="3" indent="-335756">
              <a:buFont typeface="Wingdings" panose="05000000000000000000" pitchFamily="2" charset="2"/>
              <a:buChar char="l"/>
            </a:pPr>
            <a:r>
              <a:rPr lang="ja-JP" altLang="en-US" dirty="0">
                <a:latin typeface="+mn-ea"/>
              </a:rPr>
              <a:t>共通講習（</a:t>
            </a:r>
            <a:r>
              <a:rPr lang="en-US" altLang="ja-JP" dirty="0">
                <a:latin typeface="+mn-ea"/>
              </a:rPr>
              <a:t>E</a:t>
            </a:r>
            <a:r>
              <a:rPr lang="ja-JP" altLang="en-US" dirty="0">
                <a:latin typeface="+mn-ea"/>
              </a:rPr>
              <a:t>ラーニングシステム）受講レポート（</a:t>
            </a:r>
            <a:r>
              <a:rPr lang="en-US" altLang="ja-JP" dirty="0">
                <a:latin typeface="+mn-ea"/>
              </a:rPr>
              <a:t>WORD</a:t>
            </a:r>
            <a:r>
              <a:rPr lang="ja-JP" altLang="en-US" dirty="0">
                <a:latin typeface="+mn-ea"/>
              </a:rPr>
              <a:t>で作成の上、</a:t>
            </a:r>
            <a:r>
              <a:rPr lang="en-US" altLang="ja-JP" dirty="0">
                <a:latin typeface="+mn-ea"/>
              </a:rPr>
              <a:t>PDF</a:t>
            </a:r>
            <a:r>
              <a:rPr lang="ja-JP" altLang="en-US" dirty="0">
                <a:latin typeface="+mn-ea"/>
              </a:rPr>
              <a:t>に変換したもの）</a:t>
            </a:r>
          </a:p>
          <a:p>
            <a:pPr marL="879872" lvl="3" indent="-335756">
              <a:buFont typeface="Wingdings" panose="05000000000000000000" pitchFamily="2" charset="2"/>
              <a:buChar char="l"/>
            </a:pPr>
            <a:r>
              <a:rPr lang="ja-JP" altLang="en-US" dirty="0">
                <a:latin typeface="+mn-ea"/>
              </a:rPr>
              <a:t>学会参加証明書類（コピー又は写メールを打ち出したものも可）</a:t>
            </a:r>
          </a:p>
          <a:p>
            <a:pPr marL="879872" lvl="3" indent="-335756">
              <a:buFont typeface="Wingdings" panose="05000000000000000000" pitchFamily="2" charset="2"/>
              <a:buChar char="l"/>
            </a:pPr>
            <a:r>
              <a:rPr lang="ja-JP" altLang="en-US" dirty="0">
                <a:latin typeface="+mn-ea"/>
              </a:rPr>
              <a:t>学会・団体活動等の実績証明書</a:t>
            </a:r>
          </a:p>
        </p:txBody>
      </p:sp>
      <p:sp>
        <p:nvSpPr>
          <p:cNvPr id="3" name="テキスト ボックス 2">
            <a:extLst>
              <a:ext uri="{FF2B5EF4-FFF2-40B4-BE49-F238E27FC236}">
                <a16:creationId xmlns:a16="http://schemas.microsoft.com/office/drawing/2014/main" id="{91112D81-C2EB-E3E4-7939-93E845CD987D}"/>
              </a:ext>
            </a:extLst>
          </p:cNvPr>
          <p:cNvSpPr txBox="1"/>
          <p:nvPr/>
        </p:nvSpPr>
        <p:spPr>
          <a:xfrm>
            <a:off x="0" y="0"/>
            <a:ext cx="9144000" cy="400110"/>
          </a:xfrm>
          <a:prstGeom prst="rect">
            <a:avLst/>
          </a:prstGeom>
          <a:noFill/>
        </p:spPr>
        <p:txBody>
          <a:bodyPr wrap="square">
            <a:spAutoFit/>
          </a:bodyPr>
          <a:lstStyle/>
          <a:p>
            <a:pPr algn="ctr"/>
            <a:r>
              <a:rPr lang="en-US" altLang="ja-JP" dirty="0">
                <a:latin typeface="小塚ゴシック Pro"/>
              </a:rPr>
              <a:t>【2024</a:t>
            </a:r>
            <a:r>
              <a:rPr lang="ja-JP" altLang="en-US" dirty="0">
                <a:latin typeface="小塚ゴシック Pro"/>
              </a:rPr>
              <a:t>年度版</a:t>
            </a:r>
            <a:r>
              <a:rPr lang="en-US" altLang="ja-JP" dirty="0">
                <a:latin typeface="小塚ゴシック Pro"/>
              </a:rPr>
              <a:t>】</a:t>
            </a:r>
            <a:r>
              <a:rPr lang="ja-JP" altLang="en-US" dirty="0">
                <a:latin typeface="小塚ゴシック Pro"/>
              </a:rPr>
              <a:t>更新手続き・今後のスケジュール</a:t>
            </a:r>
          </a:p>
        </p:txBody>
      </p:sp>
    </p:spTree>
    <p:extLst>
      <p:ext uri="{BB962C8B-B14F-4D97-AF65-F5344CB8AC3E}">
        <p14:creationId xmlns:p14="http://schemas.microsoft.com/office/powerpoint/2010/main" val="24555945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14E8E7E-7B9A-2D5D-1A91-3D5E59BCE205}"/>
              </a:ext>
            </a:extLst>
          </p:cNvPr>
          <p:cNvSpPr txBox="1"/>
          <p:nvPr/>
        </p:nvSpPr>
        <p:spPr>
          <a:xfrm>
            <a:off x="0" y="0"/>
            <a:ext cx="6993082" cy="461665"/>
          </a:xfrm>
          <a:prstGeom prst="rect">
            <a:avLst/>
          </a:prstGeom>
          <a:solidFill>
            <a:srgbClr val="FFC000"/>
          </a:solidFill>
        </p:spPr>
        <p:txBody>
          <a:bodyPr wrap="square" rtlCol="0">
            <a:spAutoFit/>
          </a:bodyPr>
          <a:lstStyle/>
          <a:p>
            <a:r>
              <a:rPr lang="ja-JP" altLang="en-US" sz="2400" b="1" dirty="0">
                <a:solidFill>
                  <a:srgbClr val="000000"/>
                </a:solidFill>
                <a:latin typeface="游ゴシック" panose="020B0400000000000000" pitchFamily="50" charset="-128"/>
                <a:ea typeface="游ゴシック" panose="020B0400000000000000" pitchFamily="50" charset="-128"/>
              </a:rPr>
              <a:t>指導医及び専門医の更新状況（</a:t>
            </a:r>
            <a:r>
              <a:rPr lang="en-US" altLang="ja-JP" sz="2400" b="1" dirty="0">
                <a:solidFill>
                  <a:srgbClr val="000000"/>
                </a:solidFill>
                <a:latin typeface="游ゴシック" panose="020B0400000000000000" pitchFamily="50" charset="-128"/>
                <a:ea typeface="游ゴシック" panose="020B0400000000000000" pitchFamily="50" charset="-128"/>
              </a:rPr>
              <a:t>2021</a:t>
            </a:r>
            <a:r>
              <a:rPr lang="ja-JP" altLang="en-US" sz="2400" b="1" dirty="0">
                <a:solidFill>
                  <a:srgbClr val="000000"/>
                </a:solidFill>
                <a:latin typeface="游ゴシック" panose="020B0400000000000000" pitchFamily="50" charset="-128"/>
                <a:ea typeface="游ゴシック" panose="020B0400000000000000" pitchFamily="50" charset="-128"/>
              </a:rPr>
              <a:t>年度の実績）</a:t>
            </a:r>
          </a:p>
        </p:txBody>
      </p:sp>
      <p:sp>
        <p:nvSpPr>
          <p:cNvPr id="6" name="矢印: 下 5">
            <a:extLst>
              <a:ext uri="{FF2B5EF4-FFF2-40B4-BE49-F238E27FC236}">
                <a16:creationId xmlns:a16="http://schemas.microsoft.com/office/drawing/2014/main" id="{18222314-8813-76E3-FEAF-B4A54AC164B0}"/>
              </a:ext>
            </a:extLst>
          </p:cNvPr>
          <p:cNvSpPr/>
          <p:nvPr/>
        </p:nvSpPr>
        <p:spPr>
          <a:xfrm>
            <a:off x="5997251" y="4465023"/>
            <a:ext cx="1385596" cy="366903"/>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p>
        </p:txBody>
      </p:sp>
      <p:graphicFrame>
        <p:nvGraphicFramePr>
          <p:cNvPr id="7" name="表 6">
            <a:extLst>
              <a:ext uri="{FF2B5EF4-FFF2-40B4-BE49-F238E27FC236}">
                <a16:creationId xmlns:a16="http://schemas.microsoft.com/office/drawing/2014/main" id="{2D8FA87A-6D4A-569B-1C56-756EE9C132FC}"/>
              </a:ext>
            </a:extLst>
          </p:cNvPr>
          <p:cNvGraphicFramePr>
            <a:graphicFrameLocks noGrp="1"/>
          </p:cNvGraphicFramePr>
          <p:nvPr>
            <p:extLst>
              <p:ext uri="{D42A27DB-BD31-4B8C-83A1-F6EECF244321}">
                <p14:modId xmlns:p14="http://schemas.microsoft.com/office/powerpoint/2010/main" val="4245061244"/>
              </p:ext>
            </p:extLst>
          </p:nvPr>
        </p:nvGraphicFramePr>
        <p:xfrm>
          <a:off x="0" y="569370"/>
          <a:ext cx="9143995" cy="4480116"/>
        </p:xfrm>
        <a:graphic>
          <a:graphicData uri="http://schemas.openxmlformats.org/drawingml/2006/table">
            <a:tbl>
              <a:tblPr/>
              <a:tblGrid>
                <a:gridCol w="2088571">
                  <a:extLst>
                    <a:ext uri="{9D8B030D-6E8A-4147-A177-3AD203B41FA5}">
                      <a16:colId xmlns:a16="http://schemas.microsoft.com/office/drawing/2014/main" val="3761910184"/>
                    </a:ext>
                  </a:extLst>
                </a:gridCol>
                <a:gridCol w="644236">
                  <a:extLst>
                    <a:ext uri="{9D8B030D-6E8A-4147-A177-3AD203B41FA5}">
                      <a16:colId xmlns:a16="http://schemas.microsoft.com/office/drawing/2014/main" val="1295893247"/>
                    </a:ext>
                  </a:extLst>
                </a:gridCol>
                <a:gridCol w="644236">
                  <a:extLst>
                    <a:ext uri="{9D8B030D-6E8A-4147-A177-3AD203B41FA5}">
                      <a16:colId xmlns:a16="http://schemas.microsoft.com/office/drawing/2014/main" val="3568621153"/>
                    </a:ext>
                  </a:extLst>
                </a:gridCol>
                <a:gridCol w="644236">
                  <a:extLst>
                    <a:ext uri="{9D8B030D-6E8A-4147-A177-3AD203B41FA5}">
                      <a16:colId xmlns:a16="http://schemas.microsoft.com/office/drawing/2014/main" val="3587628401"/>
                    </a:ext>
                  </a:extLst>
                </a:gridCol>
                <a:gridCol w="592283">
                  <a:extLst>
                    <a:ext uri="{9D8B030D-6E8A-4147-A177-3AD203B41FA5}">
                      <a16:colId xmlns:a16="http://schemas.microsoft.com/office/drawing/2014/main" val="3542715972"/>
                    </a:ext>
                  </a:extLst>
                </a:gridCol>
                <a:gridCol w="642541">
                  <a:extLst>
                    <a:ext uri="{9D8B030D-6E8A-4147-A177-3AD203B41FA5}">
                      <a16:colId xmlns:a16="http://schemas.microsoft.com/office/drawing/2014/main" val="2484051211"/>
                    </a:ext>
                  </a:extLst>
                </a:gridCol>
                <a:gridCol w="642541">
                  <a:extLst>
                    <a:ext uri="{9D8B030D-6E8A-4147-A177-3AD203B41FA5}">
                      <a16:colId xmlns:a16="http://schemas.microsoft.com/office/drawing/2014/main" val="2028466005"/>
                    </a:ext>
                  </a:extLst>
                </a:gridCol>
                <a:gridCol w="642541">
                  <a:extLst>
                    <a:ext uri="{9D8B030D-6E8A-4147-A177-3AD203B41FA5}">
                      <a16:colId xmlns:a16="http://schemas.microsoft.com/office/drawing/2014/main" val="742797492"/>
                    </a:ext>
                  </a:extLst>
                </a:gridCol>
                <a:gridCol w="642541">
                  <a:extLst>
                    <a:ext uri="{9D8B030D-6E8A-4147-A177-3AD203B41FA5}">
                      <a16:colId xmlns:a16="http://schemas.microsoft.com/office/drawing/2014/main" val="1521681761"/>
                    </a:ext>
                  </a:extLst>
                </a:gridCol>
                <a:gridCol w="642541">
                  <a:extLst>
                    <a:ext uri="{9D8B030D-6E8A-4147-A177-3AD203B41FA5}">
                      <a16:colId xmlns:a16="http://schemas.microsoft.com/office/drawing/2014/main" val="223172216"/>
                    </a:ext>
                  </a:extLst>
                </a:gridCol>
                <a:gridCol w="642541">
                  <a:extLst>
                    <a:ext uri="{9D8B030D-6E8A-4147-A177-3AD203B41FA5}">
                      <a16:colId xmlns:a16="http://schemas.microsoft.com/office/drawing/2014/main" val="3393191057"/>
                    </a:ext>
                  </a:extLst>
                </a:gridCol>
                <a:gridCol w="675187">
                  <a:extLst>
                    <a:ext uri="{9D8B030D-6E8A-4147-A177-3AD203B41FA5}">
                      <a16:colId xmlns:a16="http://schemas.microsoft.com/office/drawing/2014/main" val="3969955088"/>
                    </a:ext>
                  </a:extLst>
                </a:gridCol>
              </a:tblGrid>
              <a:tr h="0">
                <a:tc rowSpan="2">
                  <a:txBody>
                    <a:bodyPr/>
                    <a:lstStyle/>
                    <a:p>
                      <a:pPr algn="ctr" rtl="0" fontAlgn="ctr"/>
                      <a:r>
                        <a:rPr lang="ja-JP" altLang="en-US" sz="2000" b="1" i="0" u="none" strike="noStrike" dirty="0">
                          <a:solidFill>
                            <a:srgbClr val="000000"/>
                          </a:solidFill>
                          <a:effectLst/>
                          <a:latin typeface="+mn-ea"/>
                          <a:ea typeface="+mn-ea"/>
                        </a:rPr>
                        <a:t>鍵となる学会名</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gridSpan="3">
                  <a:txBody>
                    <a:bodyPr/>
                    <a:lstStyle/>
                    <a:p>
                      <a:pPr algn="ctr" fontAlgn="ctr"/>
                      <a:r>
                        <a:rPr lang="ja-JP" altLang="en-US" sz="2000" b="1" i="0" u="none" strike="noStrike" dirty="0">
                          <a:solidFill>
                            <a:srgbClr val="000000"/>
                          </a:solidFill>
                          <a:effectLst/>
                          <a:latin typeface="+mn-ea"/>
                          <a:ea typeface="+mn-ea"/>
                        </a:rPr>
                        <a:t>対象者</a:t>
                      </a:r>
                      <a:endParaRPr lang="en-US" altLang="ja-JP" sz="2000" b="1" i="0" u="none" strike="noStrike" dirty="0">
                        <a:solidFill>
                          <a:srgbClr val="000000"/>
                        </a:solidFill>
                        <a:effectLst/>
                        <a:latin typeface="+mn-ea"/>
                        <a:ea typeface="+mn-ea"/>
                      </a:endParaRPr>
                    </a:p>
                    <a:p>
                      <a:pPr algn="ctr" fontAlgn="ctr"/>
                      <a:r>
                        <a:rPr lang="en-US" altLang="ja-JP" sz="2000" b="1" i="0" u="none" strike="noStrike" dirty="0">
                          <a:solidFill>
                            <a:srgbClr val="000000"/>
                          </a:solidFill>
                          <a:effectLst/>
                          <a:latin typeface="+mn-ea"/>
                          <a:ea typeface="+mn-ea"/>
                        </a:rPr>
                        <a:t>(2020.12</a:t>
                      </a:r>
                      <a:r>
                        <a:rPr lang="ja-JP" altLang="en-US" sz="2000" b="1" i="0" u="none" strike="noStrike" dirty="0">
                          <a:solidFill>
                            <a:srgbClr val="000000"/>
                          </a:solidFill>
                          <a:effectLst/>
                          <a:latin typeface="+mn-ea"/>
                          <a:ea typeface="+mn-ea"/>
                        </a:rPr>
                        <a:t>時点</a:t>
                      </a:r>
                      <a:r>
                        <a:rPr lang="en-US" altLang="ja-JP" sz="2000" b="1" i="0" u="none" strike="noStrike" dirty="0">
                          <a:solidFill>
                            <a:srgbClr val="000000"/>
                          </a:solidFill>
                          <a:effectLst/>
                          <a:latin typeface="+mn-ea"/>
                          <a:ea typeface="+mn-ea"/>
                        </a:rPr>
                        <a:t>)</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gridSpan="8">
                  <a:txBody>
                    <a:bodyPr/>
                    <a:lstStyle/>
                    <a:p>
                      <a:pPr algn="ctr" fontAlgn="ctr"/>
                      <a:r>
                        <a:rPr lang="ja-JP" altLang="en-US" sz="2000" b="1" i="0" u="none" strike="noStrike" dirty="0">
                          <a:solidFill>
                            <a:srgbClr val="000000"/>
                          </a:solidFill>
                          <a:effectLst/>
                          <a:latin typeface="+mn-ea"/>
                          <a:ea typeface="+mn-ea"/>
                        </a:rPr>
                        <a:t>更新の状況</a:t>
                      </a:r>
                    </a:p>
                    <a:p>
                      <a:pPr algn="ctr" fontAlgn="ctr"/>
                      <a:r>
                        <a:rPr lang="en-US" altLang="ja-JP" sz="2000" b="1" i="0" u="none" strike="noStrike" dirty="0">
                          <a:solidFill>
                            <a:srgbClr val="000000"/>
                          </a:solidFill>
                          <a:effectLst/>
                          <a:latin typeface="+mn-ea"/>
                          <a:ea typeface="+mn-ea"/>
                        </a:rPr>
                        <a:t>(2022.3.6</a:t>
                      </a:r>
                      <a:r>
                        <a:rPr lang="ja-JP" altLang="en-US" sz="2000" b="1" i="0" u="none" strike="noStrike" dirty="0">
                          <a:solidFill>
                            <a:srgbClr val="000000"/>
                          </a:solidFill>
                          <a:effectLst/>
                          <a:latin typeface="+mn-ea"/>
                          <a:ea typeface="+mn-ea"/>
                        </a:rPr>
                        <a:t>時点</a:t>
                      </a:r>
                      <a:r>
                        <a:rPr lang="en-US" altLang="ja-JP" sz="2000" b="1" i="0" u="none" strike="noStrike" dirty="0">
                          <a:solidFill>
                            <a:srgbClr val="000000"/>
                          </a:solidFill>
                          <a:effectLst/>
                          <a:latin typeface="+mn-ea"/>
                          <a:ea typeface="+mn-ea"/>
                        </a:rPr>
                        <a:t>)</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02678670"/>
                  </a:ext>
                </a:extLst>
              </a:tr>
              <a:tr h="250251">
                <a:tc vMerge="1">
                  <a:txBody>
                    <a:bodyPr/>
                    <a:lstStyle/>
                    <a:p>
                      <a:endParaRPr kumimoji="1" lang="ja-JP" altLang="en-US"/>
                    </a:p>
                  </a:txBody>
                  <a:tcPr/>
                </a:tc>
                <a:tc>
                  <a:txBody>
                    <a:bodyPr/>
                    <a:lstStyle/>
                    <a:p>
                      <a:pPr algn="ctr" rtl="0" fontAlgn="ctr"/>
                      <a:r>
                        <a:rPr lang="ja-JP" altLang="en-US" sz="1600" b="1" i="0" u="none" strike="noStrike" dirty="0">
                          <a:solidFill>
                            <a:srgbClr val="000000"/>
                          </a:solidFill>
                          <a:effectLst/>
                          <a:latin typeface="+mn-ea"/>
                          <a:ea typeface="+mn-ea"/>
                        </a:rPr>
                        <a:t>指導医</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ja-JP" altLang="en-US" sz="1600" b="1" i="0" u="none" strike="noStrike" dirty="0">
                          <a:solidFill>
                            <a:srgbClr val="000000"/>
                          </a:solidFill>
                          <a:effectLst/>
                          <a:latin typeface="+mn-ea"/>
                          <a:ea typeface="+mn-ea"/>
                        </a:rPr>
                        <a:t>専門医</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ja-JP" altLang="en-US" sz="1600" b="1" i="0" u="none" strike="noStrike" dirty="0">
                          <a:solidFill>
                            <a:srgbClr val="000000"/>
                          </a:solidFill>
                          <a:effectLst/>
                          <a:latin typeface="+mn-ea"/>
                          <a:ea typeface="+mn-ea"/>
                        </a:rPr>
                        <a:t>合計</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1600" b="1" i="0" u="none" strike="noStrike" dirty="0">
                          <a:solidFill>
                            <a:srgbClr val="000000"/>
                          </a:solidFill>
                          <a:effectLst/>
                          <a:latin typeface="+mn-ea"/>
                          <a:ea typeface="+mn-ea"/>
                        </a:rPr>
                        <a:t>更新</a:t>
                      </a:r>
                    </a:p>
                  </a:txBody>
                  <a:tcPr marL="7583" marR="7583" marT="758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altLang="ja-JP" sz="1600" b="1" i="0" u="none" strike="noStrike" dirty="0">
                          <a:solidFill>
                            <a:srgbClr val="000000"/>
                          </a:solidFill>
                          <a:effectLst/>
                          <a:latin typeface="+mn-ea"/>
                          <a:ea typeface="+mn-ea"/>
                        </a:rPr>
                        <a:t>(</a:t>
                      </a:r>
                      <a:r>
                        <a:rPr lang="ja-JP" altLang="en-US" sz="1600" b="1" i="0" u="none" strike="noStrike" dirty="0">
                          <a:solidFill>
                            <a:srgbClr val="000000"/>
                          </a:solidFill>
                          <a:effectLst/>
                          <a:latin typeface="+mn-ea"/>
                          <a:ea typeface="+mn-ea"/>
                        </a:rPr>
                        <a:t>割合</a:t>
                      </a:r>
                      <a:r>
                        <a:rPr lang="en-US" altLang="ja-JP" sz="1600" b="1" i="0" u="none" strike="noStrike" dirty="0">
                          <a:solidFill>
                            <a:srgbClr val="000000"/>
                          </a:solidFill>
                          <a:effectLst/>
                          <a:latin typeface="+mn-ea"/>
                          <a:ea typeface="+mn-ea"/>
                        </a:rPr>
                        <a:t>)</a:t>
                      </a:r>
                    </a:p>
                  </a:txBody>
                  <a:tcPr marL="7583" marR="7583" marT="758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1600" b="1" i="0" u="none" strike="noStrike" dirty="0">
                          <a:solidFill>
                            <a:srgbClr val="000000"/>
                          </a:solidFill>
                          <a:effectLst/>
                          <a:latin typeface="+mn-ea"/>
                          <a:ea typeface="+mn-ea"/>
                        </a:rPr>
                        <a:t>延長</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1600" b="1" i="0" u="none" strike="noStrike" dirty="0">
                          <a:solidFill>
                            <a:srgbClr val="000000"/>
                          </a:solidFill>
                          <a:effectLst/>
                          <a:latin typeface="+mn-ea"/>
                          <a:ea typeface="+mn-ea"/>
                        </a:rPr>
                        <a:t>保留</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1600" b="1" i="0" u="none" strike="noStrike" dirty="0">
                          <a:solidFill>
                            <a:srgbClr val="000000"/>
                          </a:solidFill>
                          <a:effectLst/>
                          <a:latin typeface="+mn-ea"/>
                          <a:ea typeface="+mn-ea"/>
                        </a:rPr>
                        <a:t>辞退</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1600" b="1" i="0" u="none" strike="noStrike" dirty="0">
                          <a:solidFill>
                            <a:srgbClr val="000000"/>
                          </a:solidFill>
                          <a:effectLst/>
                          <a:latin typeface="+mn-ea"/>
                          <a:ea typeface="+mn-ea"/>
                        </a:rPr>
                        <a:t>逝去</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1600" b="1" i="0" u="none" strike="noStrike" dirty="0">
                          <a:solidFill>
                            <a:srgbClr val="000000"/>
                          </a:solidFill>
                          <a:effectLst/>
                          <a:latin typeface="+mn-ea"/>
                          <a:ea typeface="+mn-ea"/>
                        </a:rPr>
                        <a:t>未反応</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1600" b="1" i="0" u="none" strike="noStrike" dirty="0">
                          <a:solidFill>
                            <a:srgbClr val="000000"/>
                          </a:solidFill>
                          <a:effectLst/>
                          <a:latin typeface="+mn-ea"/>
                          <a:ea typeface="+mn-ea"/>
                        </a:rPr>
                        <a:t>合計</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88763843"/>
                  </a:ext>
                </a:extLst>
              </a:tr>
              <a:tr h="250251">
                <a:tc>
                  <a:txBody>
                    <a:bodyPr/>
                    <a:lstStyle/>
                    <a:p>
                      <a:pPr algn="l" rtl="0" fontAlgn="ctr"/>
                      <a:r>
                        <a:rPr lang="ja-JP" altLang="en-US" b="1" dirty="0"/>
                        <a:t>日本衛生学会</a:t>
                      </a:r>
                      <a:endParaRPr lang="zh-CN" altLang="en-US" b="1" dirty="0"/>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79</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4</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83</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32</a:t>
                      </a:r>
                    </a:p>
                  </a:txBody>
                  <a:tcPr marL="7583" marR="7583" marT="758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(41%)</a:t>
                      </a:r>
                    </a:p>
                  </a:txBody>
                  <a:tcPr marL="7583" marR="7583" marT="758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23</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1</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10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13</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79</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82028691"/>
                  </a:ext>
                </a:extLst>
              </a:tr>
              <a:tr h="250251">
                <a:tc>
                  <a:txBody>
                    <a:bodyPr/>
                    <a:lstStyle/>
                    <a:p>
                      <a:pPr algn="l" rtl="0" fontAlgn="ctr"/>
                      <a:r>
                        <a:rPr lang="ja-JP" altLang="en-US" b="1" dirty="0"/>
                        <a:t>日本医療情報学会</a:t>
                      </a:r>
                      <a:endParaRPr lang="zh-CN" altLang="en-US" b="1" dirty="0"/>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76</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8</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84</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35</a:t>
                      </a:r>
                    </a:p>
                  </a:txBody>
                  <a:tcPr marL="7583" marR="7583" marT="758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(42%)</a:t>
                      </a:r>
                    </a:p>
                  </a:txBody>
                  <a:tcPr marL="7583" marR="7583" marT="758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31</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11</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6</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83</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79097520"/>
                  </a:ext>
                </a:extLst>
              </a:tr>
              <a:tr h="250251">
                <a:tc>
                  <a:txBody>
                    <a:bodyPr/>
                    <a:lstStyle/>
                    <a:p>
                      <a:pPr algn="l" rtl="0" fontAlgn="ctr"/>
                      <a:r>
                        <a:rPr lang="ja-JP" altLang="en-US" b="1" dirty="0"/>
                        <a:t>日本産業衛生学会</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672</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66</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738</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427</a:t>
                      </a:r>
                    </a:p>
                  </a:txBody>
                  <a:tcPr marL="7583" marR="7583" marT="758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(57%)</a:t>
                      </a:r>
                    </a:p>
                  </a:txBody>
                  <a:tcPr marL="7583" marR="7583" marT="758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190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5</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71</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52</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745</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34109980"/>
                  </a:ext>
                </a:extLst>
              </a:tr>
              <a:tr h="250251">
                <a:tc>
                  <a:txBody>
                    <a:bodyPr/>
                    <a:lstStyle/>
                    <a:p>
                      <a:pPr algn="l" rtl="0" fontAlgn="ctr"/>
                      <a:r>
                        <a:rPr lang="ja-JP" altLang="en-US" b="1" dirty="0"/>
                        <a:t>日本疫学会</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114</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11</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125</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58</a:t>
                      </a:r>
                    </a:p>
                  </a:txBody>
                  <a:tcPr marL="7583" marR="7583" marT="758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(47%)</a:t>
                      </a:r>
                    </a:p>
                  </a:txBody>
                  <a:tcPr marL="7583" marR="7583" marT="758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44</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1</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10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11</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124</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84687430"/>
                  </a:ext>
                </a:extLst>
              </a:tr>
              <a:tr h="250251">
                <a:tc>
                  <a:txBody>
                    <a:bodyPr/>
                    <a:lstStyle/>
                    <a:p>
                      <a:pPr algn="l" rtl="0" fontAlgn="ctr"/>
                      <a:r>
                        <a:rPr lang="ja-JP" altLang="en-US" b="1" dirty="0"/>
                        <a:t>日本公衆衛生学会</a:t>
                      </a:r>
                      <a:endParaRPr lang="zh-CN" altLang="en-US" b="1" dirty="0"/>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877</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27</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904</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404</a:t>
                      </a:r>
                    </a:p>
                  </a:txBody>
                  <a:tcPr marL="7583" marR="7583" marT="758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(44%)</a:t>
                      </a:r>
                    </a:p>
                  </a:txBody>
                  <a:tcPr marL="7583" marR="7583" marT="758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306</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8</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93</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2</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96</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909</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92963734"/>
                  </a:ext>
                </a:extLst>
              </a:tr>
              <a:tr h="250251">
                <a:tc>
                  <a:txBody>
                    <a:bodyPr/>
                    <a:lstStyle/>
                    <a:p>
                      <a:pPr algn="l" rtl="0" fontAlgn="ctr"/>
                      <a:r>
                        <a:rPr lang="ja-JP" altLang="en-US" b="1" dirty="0"/>
                        <a:t>日本災害医学会</a:t>
                      </a:r>
                      <a:endParaRPr lang="zh-CN" altLang="en-US" b="1" dirty="0"/>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316</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55</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371</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137</a:t>
                      </a:r>
                    </a:p>
                  </a:txBody>
                  <a:tcPr marL="7583" marR="7583" marT="758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(37%)</a:t>
                      </a:r>
                    </a:p>
                  </a:txBody>
                  <a:tcPr marL="7583" marR="7583" marT="758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129</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5</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42</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1</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57</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371</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48828982"/>
                  </a:ext>
                </a:extLst>
              </a:tr>
              <a:tr h="250251">
                <a:tc>
                  <a:txBody>
                    <a:bodyPr/>
                    <a:lstStyle/>
                    <a:p>
                      <a:pPr algn="l" rtl="0" fontAlgn="ctr"/>
                      <a:r>
                        <a:rPr lang="ja-JP" altLang="en-US" b="1"/>
                        <a:t>日本医療・病院管理学会</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79</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9</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88</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40</a:t>
                      </a:r>
                    </a:p>
                  </a:txBody>
                  <a:tcPr marL="7583" marR="7583" marT="758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(45%)</a:t>
                      </a:r>
                    </a:p>
                  </a:txBody>
                  <a:tcPr marL="7583" marR="7583" marT="758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29</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11</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8</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88</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29070909"/>
                  </a:ext>
                </a:extLst>
              </a:tr>
              <a:tr h="250251">
                <a:tc>
                  <a:txBody>
                    <a:bodyPr/>
                    <a:lstStyle/>
                    <a:p>
                      <a:pPr algn="l" rtl="0" fontAlgn="ctr"/>
                      <a:r>
                        <a:rPr lang="ja-JP" altLang="en-US" b="1" dirty="0"/>
                        <a:t>日本職業・災害医学会</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1</a:t>
                      </a:r>
                    </a:p>
                  </a:txBody>
                  <a:tcPr marL="7583" marR="7583" marT="758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(100)</a:t>
                      </a:r>
                    </a:p>
                  </a:txBody>
                  <a:tcPr marL="7583" marR="7583" marT="758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1</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681648425"/>
                  </a:ext>
                </a:extLst>
              </a:tr>
              <a:tr h="250251">
                <a:tc>
                  <a:txBody>
                    <a:bodyPr/>
                    <a:lstStyle/>
                    <a:p>
                      <a:pPr algn="l" rtl="0" fontAlgn="ctr"/>
                      <a:r>
                        <a:rPr lang="ja-JP" altLang="en-US" sz="2000" b="1" i="0" u="none" strike="noStrike">
                          <a:solidFill>
                            <a:srgbClr val="000000"/>
                          </a:solidFill>
                          <a:effectLst/>
                          <a:latin typeface="+mn-ea"/>
                          <a:ea typeface="+mn-ea"/>
                        </a:rPr>
                        <a:t>不明</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2000" b="1" i="0" u="none" strike="noStrike" dirty="0">
                          <a:solidFill>
                            <a:srgbClr val="000000"/>
                          </a:solidFill>
                          <a:effectLst/>
                          <a:latin typeface="+mn-ea"/>
                          <a:ea typeface="+mn-ea"/>
                        </a:rPr>
                        <a:t>-</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(0%)</a:t>
                      </a:r>
                    </a:p>
                  </a:txBody>
                  <a:tcPr marL="7583" marR="7583" marT="758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1</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2</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2000" b="1" i="0" u="none" strike="noStrike" dirty="0">
                          <a:solidFill>
                            <a:srgbClr val="000000"/>
                          </a:solidFill>
                          <a:effectLst/>
                          <a:latin typeface="+mn-ea"/>
                          <a:ea typeface="+mn-ea"/>
                        </a:rPr>
                        <a:t>3</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33494484"/>
                  </a:ext>
                </a:extLst>
              </a:tr>
              <a:tr h="108434">
                <a:tc>
                  <a:txBody>
                    <a:bodyPr/>
                    <a:lstStyle/>
                    <a:p>
                      <a:pPr algn="ctr" rtl="0" fontAlgn="ctr"/>
                      <a:r>
                        <a:rPr lang="ja-JP" altLang="en-US" sz="2000" b="1" i="0" u="none" strike="noStrike" dirty="0">
                          <a:solidFill>
                            <a:schemeClr val="tx1"/>
                          </a:solidFill>
                          <a:effectLst/>
                          <a:latin typeface="+mn-ea"/>
                          <a:ea typeface="+mn-ea"/>
                        </a:rPr>
                        <a:t>合計</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2000" b="1" i="0" u="none" strike="noStrike" dirty="0">
                          <a:solidFill>
                            <a:schemeClr val="tx1"/>
                          </a:solidFill>
                          <a:effectLst/>
                          <a:latin typeface="+mn-ea"/>
                          <a:ea typeface="+mn-ea"/>
                        </a:rPr>
                        <a:t>2,213</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2000" b="1" i="0" u="none" strike="noStrike" dirty="0">
                          <a:solidFill>
                            <a:schemeClr val="tx1"/>
                          </a:solidFill>
                          <a:effectLst/>
                          <a:latin typeface="+mn-ea"/>
                          <a:ea typeface="+mn-ea"/>
                        </a:rPr>
                        <a:t>180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2000" b="1" i="0" u="none" strike="noStrike" dirty="0">
                          <a:solidFill>
                            <a:schemeClr val="tx1"/>
                          </a:solidFill>
                          <a:effectLst/>
                          <a:latin typeface="+mn-ea"/>
                          <a:ea typeface="+mn-ea"/>
                        </a:rPr>
                        <a:t>2,393</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2000" b="1" i="0" u="none" strike="noStrike" dirty="0">
                          <a:solidFill>
                            <a:schemeClr val="tx1"/>
                          </a:solidFill>
                          <a:effectLst/>
                          <a:latin typeface="+mn-ea"/>
                          <a:ea typeface="+mn-ea"/>
                        </a:rPr>
                        <a:t>1,134</a:t>
                      </a:r>
                    </a:p>
                  </a:txBody>
                  <a:tcPr marL="7583" marR="7583" marT="758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ctr"/>
                      <a:r>
                        <a:rPr lang="en-US" altLang="ja-JP" sz="2000" b="1" i="0" u="none" strike="noStrike" dirty="0">
                          <a:solidFill>
                            <a:schemeClr val="tx1"/>
                          </a:solidFill>
                          <a:effectLst/>
                          <a:latin typeface="+mn-ea"/>
                          <a:ea typeface="+mn-ea"/>
                        </a:rPr>
                        <a:t>(47%)</a:t>
                      </a:r>
                    </a:p>
                  </a:txBody>
                  <a:tcPr marL="7583" marR="7583" marT="758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2000" b="1" i="0" u="none" strike="noStrike" dirty="0">
                          <a:solidFill>
                            <a:schemeClr val="tx1"/>
                          </a:solidFill>
                          <a:effectLst/>
                          <a:latin typeface="+mn-ea"/>
                          <a:ea typeface="+mn-ea"/>
                        </a:rPr>
                        <a:t>753</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2000" b="1" i="0" u="none" strike="noStrike" dirty="0">
                          <a:solidFill>
                            <a:schemeClr val="tx1"/>
                          </a:solidFill>
                          <a:effectLst/>
                          <a:latin typeface="+mn-ea"/>
                          <a:ea typeface="+mn-ea"/>
                        </a:rPr>
                        <a:t>20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2000" b="1" i="0" u="none" strike="noStrike" dirty="0">
                          <a:solidFill>
                            <a:schemeClr val="tx1"/>
                          </a:solidFill>
                          <a:effectLst/>
                          <a:latin typeface="+mn-ea"/>
                          <a:ea typeface="+mn-ea"/>
                        </a:rPr>
                        <a:t>250</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2000" b="1" i="0" u="none" strike="noStrike" dirty="0">
                          <a:solidFill>
                            <a:schemeClr val="tx1"/>
                          </a:solidFill>
                          <a:effectLst/>
                          <a:latin typeface="+mn-ea"/>
                          <a:ea typeface="+mn-ea"/>
                        </a:rPr>
                        <a:t>3</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2000" b="1" i="0" u="none" strike="noStrike" dirty="0">
                          <a:solidFill>
                            <a:schemeClr val="tx1"/>
                          </a:solidFill>
                          <a:effectLst/>
                          <a:latin typeface="+mn-ea"/>
                          <a:ea typeface="+mn-ea"/>
                        </a:rPr>
                        <a:t>243</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ctr"/>
                      <a:r>
                        <a:rPr lang="en-US" altLang="ja-JP" sz="2000" b="1" i="0" u="none" strike="noStrike" dirty="0">
                          <a:solidFill>
                            <a:schemeClr val="tx1"/>
                          </a:solidFill>
                          <a:effectLst/>
                          <a:latin typeface="+mn-ea"/>
                          <a:ea typeface="+mn-ea"/>
                        </a:rPr>
                        <a:t>2,403</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417418401"/>
                  </a:ext>
                </a:extLst>
              </a:tr>
            </a:tbl>
          </a:graphicData>
        </a:graphic>
      </p:graphicFrame>
      <p:graphicFrame>
        <p:nvGraphicFramePr>
          <p:cNvPr id="8" name="表 7">
            <a:extLst>
              <a:ext uri="{FF2B5EF4-FFF2-40B4-BE49-F238E27FC236}">
                <a16:creationId xmlns:a16="http://schemas.microsoft.com/office/drawing/2014/main" id="{C60B8F5A-C54E-8770-F629-56472CFC7DEC}"/>
              </a:ext>
            </a:extLst>
          </p:cNvPr>
          <p:cNvGraphicFramePr>
            <a:graphicFrameLocks noGrp="1"/>
          </p:cNvGraphicFramePr>
          <p:nvPr>
            <p:extLst>
              <p:ext uri="{D42A27DB-BD31-4B8C-83A1-F6EECF244321}">
                <p14:modId xmlns:p14="http://schemas.microsoft.com/office/powerpoint/2010/main" val="2522390553"/>
              </p:ext>
            </p:extLst>
          </p:nvPr>
        </p:nvGraphicFramePr>
        <p:xfrm>
          <a:off x="0" y="5641937"/>
          <a:ext cx="9144002" cy="1242060"/>
        </p:xfrm>
        <a:graphic>
          <a:graphicData uri="http://schemas.openxmlformats.org/drawingml/2006/table">
            <a:tbl>
              <a:tblPr/>
              <a:tblGrid>
                <a:gridCol w="1306286">
                  <a:extLst>
                    <a:ext uri="{9D8B030D-6E8A-4147-A177-3AD203B41FA5}">
                      <a16:colId xmlns:a16="http://schemas.microsoft.com/office/drawing/2014/main" val="831976261"/>
                    </a:ext>
                  </a:extLst>
                </a:gridCol>
                <a:gridCol w="1306286">
                  <a:extLst>
                    <a:ext uri="{9D8B030D-6E8A-4147-A177-3AD203B41FA5}">
                      <a16:colId xmlns:a16="http://schemas.microsoft.com/office/drawing/2014/main" val="2198652950"/>
                    </a:ext>
                  </a:extLst>
                </a:gridCol>
                <a:gridCol w="1306286">
                  <a:extLst>
                    <a:ext uri="{9D8B030D-6E8A-4147-A177-3AD203B41FA5}">
                      <a16:colId xmlns:a16="http://schemas.microsoft.com/office/drawing/2014/main" val="3009449625"/>
                    </a:ext>
                  </a:extLst>
                </a:gridCol>
                <a:gridCol w="1306286">
                  <a:extLst>
                    <a:ext uri="{9D8B030D-6E8A-4147-A177-3AD203B41FA5}">
                      <a16:colId xmlns:a16="http://schemas.microsoft.com/office/drawing/2014/main" val="1001924321"/>
                    </a:ext>
                  </a:extLst>
                </a:gridCol>
                <a:gridCol w="1306286">
                  <a:extLst>
                    <a:ext uri="{9D8B030D-6E8A-4147-A177-3AD203B41FA5}">
                      <a16:colId xmlns:a16="http://schemas.microsoft.com/office/drawing/2014/main" val="1343970523"/>
                    </a:ext>
                  </a:extLst>
                </a:gridCol>
                <a:gridCol w="1306286">
                  <a:extLst>
                    <a:ext uri="{9D8B030D-6E8A-4147-A177-3AD203B41FA5}">
                      <a16:colId xmlns:a16="http://schemas.microsoft.com/office/drawing/2014/main" val="1208129830"/>
                    </a:ext>
                  </a:extLst>
                </a:gridCol>
                <a:gridCol w="1306286">
                  <a:extLst>
                    <a:ext uri="{9D8B030D-6E8A-4147-A177-3AD203B41FA5}">
                      <a16:colId xmlns:a16="http://schemas.microsoft.com/office/drawing/2014/main" val="4174398200"/>
                    </a:ext>
                  </a:extLst>
                </a:gridCol>
              </a:tblGrid>
              <a:tr h="280002">
                <a:tc gridSpan="7">
                  <a:txBody>
                    <a:bodyPr/>
                    <a:lstStyle/>
                    <a:p>
                      <a:pPr algn="ctr"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更新の状況</a:t>
                      </a: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(2022.3.31</a:t>
                      </a: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時点</a:t>
                      </a: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2969336540"/>
                  </a:ext>
                </a:extLst>
              </a:tr>
              <a:tr h="553174">
                <a:tc>
                  <a:txBody>
                    <a:bodyPr/>
                    <a:lstStyle/>
                    <a:p>
                      <a:pPr algn="r"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更新</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ct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割合</a:t>
                      </a: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延長</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保留</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辞退または逝去</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未反応</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合計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790845327"/>
                  </a:ext>
                </a:extLst>
              </a:tr>
              <a:tr h="280002">
                <a:tc>
                  <a:txBody>
                    <a:bodyPr/>
                    <a:lstStyle/>
                    <a:p>
                      <a:pPr algn="r" fontAlgn="ct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1,134</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(47%)</a:t>
                      </a:r>
                    </a:p>
                  </a:txBody>
                  <a:tcPr marL="7620" marR="7620" marT="76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altLang="ja-JP" sz="2000" b="1" i="0" u="none" strike="noStrike" dirty="0">
                          <a:solidFill>
                            <a:srgbClr val="FF0000"/>
                          </a:solidFill>
                          <a:effectLst/>
                          <a:latin typeface="游ゴシック" panose="020B0400000000000000" pitchFamily="50" charset="-128"/>
                          <a:ea typeface="游ゴシック" panose="020B0400000000000000" pitchFamily="50" charset="-128"/>
                        </a:rPr>
                        <a:t>807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altLang="ja-JP" sz="2000" b="1" i="0" u="none" strike="noStrike" dirty="0">
                          <a:solidFill>
                            <a:srgbClr val="FF0000"/>
                          </a:solidFill>
                          <a:effectLst/>
                          <a:latin typeface="游ゴシック" panose="020B0400000000000000" pitchFamily="50" charset="-128"/>
                          <a:ea typeface="游ゴシック" panose="020B0400000000000000" pitchFamily="50" charset="-128"/>
                        </a:rPr>
                        <a:t>309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altLang="ja-JP" sz="2000" b="1" i="0" u="none" strike="noStrike" dirty="0">
                          <a:solidFill>
                            <a:srgbClr val="FF0000"/>
                          </a:solidFill>
                          <a:effectLst/>
                          <a:latin typeface="游ゴシック" panose="020B0400000000000000" pitchFamily="50" charset="-128"/>
                          <a:ea typeface="游ゴシック" panose="020B0400000000000000" pitchFamily="50" charset="-128"/>
                        </a:rPr>
                        <a:t>133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2,403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997168006"/>
                  </a:ext>
                </a:extLst>
              </a:tr>
            </a:tbl>
          </a:graphicData>
        </a:graphic>
      </p:graphicFrame>
      <p:sp>
        <p:nvSpPr>
          <p:cNvPr id="9" name="矢印: 下 8">
            <a:extLst>
              <a:ext uri="{FF2B5EF4-FFF2-40B4-BE49-F238E27FC236}">
                <a16:creationId xmlns:a16="http://schemas.microsoft.com/office/drawing/2014/main" id="{2A68692E-99BC-3A41-0375-6ABADB827BBB}"/>
              </a:ext>
            </a:extLst>
          </p:cNvPr>
          <p:cNvSpPr/>
          <p:nvPr/>
        </p:nvSpPr>
        <p:spPr>
          <a:xfrm>
            <a:off x="3648268" y="5127480"/>
            <a:ext cx="1847461" cy="489204"/>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732640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C9F48FC5-93D7-E8D9-14D1-8C46BCCDF041}"/>
              </a:ext>
            </a:extLst>
          </p:cNvPr>
          <p:cNvGraphicFramePr>
            <a:graphicFrameLocks noGrp="1"/>
          </p:cNvGraphicFramePr>
          <p:nvPr>
            <p:extLst>
              <p:ext uri="{D42A27DB-BD31-4B8C-83A1-F6EECF244321}">
                <p14:modId xmlns:p14="http://schemas.microsoft.com/office/powerpoint/2010/main" val="3806667711"/>
              </p:ext>
            </p:extLst>
          </p:nvPr>
        </p:nvGraphicFramePr>
        <p:xfrm>
          <a:off x="5733" y="461665"/>
          <a:ext cx="9138268" cy="5097889"/>
        </p:xfrm>
        <a:graphic>
          <a:graphicData uri="http://schemas.openxmlformats.org/drawingml/2006/table">
            <a:tbl>
              <a:tblPr/>
              <a:tblGrid>
                <a:gridCol w="2467303">
                  <a:extLst>
                    <a:ext uri="{9D8B030D-6E8A-4147-A177-3AD203B41FA5}">
                      <a16:colId xmlns:a16="http://schemas.microsoft.com/office/drawing/2014/main" val="3761910184"/>
                    </a:ext>
                  </a:extLst>
                </a:gridCol>
                <a:gridCol w="561109">
                  <a:extLst>
                    <a:ext uri="{9D8B030D-6E8A-4147-A177-3AD203B41FA5}">
                      <a16:colId xmlns:a16="http://schemas.microsoft.com/office/drawing/2014/main" val="1295893247"/>
                    </a:ext>
                  </a:extLst>
                </a:gridCol>
                <a:gridCol w="561109">
                  <a:extLst>
                    <a:ext uri="{9D8B030D-6E8A-4147-A177-3AD203B41FA5}">
                      <a16:colId xmlns:a16="http://schemas.microsoft.com/office/drawing/2014/main" val="3568621153"/>
                    </a:ext>
                  </a:extLst>
                </a:gridCol>
                <a:gridCol w="561109">
                  <a:extLst>
                    <a:ext uri="{9D8B030D-6E8A-4147-A177-3AD203B41FA5}">
                      <a16:colId xmlns:a16="http://schemas.microsoft.com/office/drawing/2014/main" val="3587628401"/>
                    </a:ext>
                  </a:extLst>
                </a:gridCol>
                <a:gridCol w="623454">
                  <a:extLst>
                    <a:ext uri="{9D8B030D-6E8A-4147-A177-3AD203B41FA5}">
                      <a16:colId xmlns:a16="http://schemas.microsoft.com/office/drawing/2014/main" val="3542715972"/>
                    </a:ext>
                  </a:extLst>
                </a:gridCol>
                <a:gridCol w="706582">
                  <a:extLst>
                    <a:ext uri="{9D8B030D-6E8A-4147-A177-3AD203B41FA5}">
                      <a16:colId xmlns:a16="http://schemas.microsoft.com/office/drawing/2014/main" val="1510407165"/>
                    </a:ext>
                  </a:extLst>
                </a:gridCol>
                <a:gridCol w="561109">
                  <a:extLst>
                    <a:ext uri="{9D8B030D-6E8A-4147-A177-3AD203B41FA5}">
                      <a16:colId xmlns:a16="http://schemas.microsoft.com/office/drawing/2014/main" val="2028466005"/>
                    </a:ext>
                  </a:extLst>
                </a:gridCol>
                <a:gridCol w="613064">
                  <a:extLst>
                    <a:ext uri="{9D8B030D-6E8A-4147-A177-3AD203B41FA5}">
                      <a16:colId xmlns:a16="http://schemas.microsoft.com/office/drawing/2014/main" val="742797492"/>
                    </a:ext>
                  </a:extLst>
                </a:gridCol>
                <a:gridCol w="519545">
                  <a:extLst>
                    <a:ext uri="{9D8B030D-6E8A-4147-A177-3AD203B41FA5}">
                      <a16:colId xmlns:a16="http://schemas.microsoft.com/office/drawing/2014/main" val="977856364"/>
                    </a:ext>
                  </a:extLst>
                </a:gridCol>
                <a:gridCol w="556702">
                  <a:extLst>
                    <a:ext uri="{9D8B030D-6E8A-4147-A177-3AD203B41FA5}">
                      <a16:colId xmlns:a16="http://schemas.microsoft.com/office/drawing/2014/main" val="1521681761"/>
                    </a:ext>
                  </a:extLst>
                </a:gridCol>
                <a:gridCol w="703591">
                  <a:extLst>
                    <a:ext uri="{9D8B030D-6E8A-4147-A177-3AD203B41FA5}">
                      <a16:colId xmlns:a16="http://schemas.microsoft.com/office/drawing/2014/main" val="3393191057"/>
                    </a:ext>
                  </a:extLst>
                </a:gridCol>
                <a:gridCol w="703591">
                  <a:extLst>
                    <a:ext uri="{9D8B030D-6E8A-4147-A177-3AD203B41FA5}">
                      <a16:colId xmlns:a16="http://schemas.microsoft.com/office/drawing/2014/main" val="3969955088"/>
                    </a:ext>
                  </a:extLst>
                </a:gridCol>
              </a:tblGrid>
              <a:tr h="418270">
                <a:tc rowSpan="3">
                  <a:txBody>
                    <a:bodyPr/>
                    <a:lstStyle/>
                    <a:p>
                      <a:pPr algn="ctr" rtl="0" fontAlgn="ctr"/>
                      <a:r>
                        <a:rPr lang="ja-JP" altLang="en-US" sz="1800" b="1" i="0" u="none" strike="noStrike" dirty="0">
                          <a:solidFill>
                            <a:srgbClr val="000000"/>
                          </a:solidFill>
                          <a:effectLst/>
                          <a:latin typeface="+mn-ea"/>
                          <a:ea typeface="+mn-ea"/>
                        </a:rPr>
                        <a:t>鍵となる学会名</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rowSpan="2" gridSpan="3">
                  <a:txBody>
                    <a:bodyPr/>
                    <a:lstStyle/>
                    <a:p>
                      <a:pPr algn="ctr" fontAlgn="ctr"/>
                      <a:r>
                        <a:rPr lang="ja-JP" altLang="en-US" sz="1800" b="1" i="0" u="none" strike="noStrike" dirty="0">
                          <a:solidFill>
                            <a:srgbClr val="000000"/>
                          </a:solidFill>
                          <a:effectLst/>
                          <a:latin typeface="+mn-ea"/>
                          <a:ea typeface="+mn-ea"/>
                        </a:rPr>
                        <a:t>対象者</a:t>
                      </a:r>
                      <a:endParaRPr lang="en-US" altLang="ja-JP" sz="1800" b="1" i="0" u="none" strike="noStrike" dirty="0">
                        <a:solidFill>
                          <a:srgbClr val="000000"/>
                        </a:solidFill>
                        <a:effectLst/>
                        <a:latin typeface="+mn-ea"/>
                        <a:ea typeface="+mn-ea"/>
                      </a:endParaRPr>
                    </a:p>
                  </a:txBody>
                  <a:tcPr marL="5687" marR="5687" marT="5687" marB="0"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rowSpan="2" hMerge="1">
                  <a:txBody>
                    <a:bodyPr/>
                    <a:lstStyle/>
                    <a:p>
                      <a:endParaRPr kumimoji="1" lang="ja-JP" altLang="en-US"/>
                    </a:p>
                  </a:txBody>
                  <a:tcPr/>
                </a:tc>
                <a:tc rowSpan="2" hMerge="1">
                  <a:txBody>
                    <a:bodyPr/>
                    <a:lstStyle/>
                    <a:p>
                      <a:endParaRPr kumimoji="1" lang="ja-JP" altLang="en-US"/>
                    </a:p>
                  </a:txBody>
                  <a:tcPr/>
                </a:tc>
                <a:tc gridSpan="8">
                  <a:txBody>
                    <a:bodyPr/>
                    <a:lstStyle/>
                    <a:p>
                      <a:pPr algn="ctr" fontAlgn="ctr"/>
                      <a:r>
                        <a:rPr lang="ja-JP" altLang="en-US" sz="1800" b="1" i="0" u="none" strike="noStrike" dirty="0">
                          <a:solidFill>
                            <a:srgbClr val="000000"/>
                          </a:solidFill>
                          <a:effectLst/>
                          <a:latin typeface="+mn-ea"/>
                          <a:ea typeface="+mn-ea"/>
                        </a:rPr>
                        <a:t>更新の状況</a:t>
                      </a:r>
                      <a:r>
                        <a:rPr lang="en-US" altLang="ja-JP" sz="1800" b="1" i="0" u="none" strike="noStrike" dirty="0">
                          <a:solidFill>
                            <a:srgbClr val="000000"/>
                          </a:solidFill>
                          <a:effectLst/>
                          <a:latin typeface="+mn-ea"/>
                          <a:ea typeface="+mn-ea"/>
                        </a:rPr>
                        <a:t>(2023.3.13</a:t>
                      </a:r>
                      <a:r>
                        <a:rPr lang="ja-JP" altLang="en-US" sz="1800" b="1" i="0" u="none" strike="noStrike" dirty="0">
                          <a:solidFill>
                            <a:srgbClr val="000000"/>
                          </a:solidFill>
                          <a:effectLst/>
                          <a:latin typeface="+mn-ea"/>
                          <a:ea typeface="+mn-ea"/>
                        </a:rPr>
                        <a:t>時点</a:t>
                      </a:r>
                      <a:r>
                        <a:rPr lang="en-US" altLang="ja-JP" sz="1800" b="1" i="0" u="none" strike="noStrike" dirty="0">
                          <a:solidFill>
                            <a:srgbClr val="000000"/>
                          </a:solidFill>
                          <a:effectLst/>
                          <a:latin typeface="+mn-ea"/>
                          <a:ea typeface="+mn-ea"/>
                        </a:rPr>
                        <a:t>)</a:t>
                      </a:r>
                    </a:p>
                  </a:txBody>
                  <a:tcPr marL="5687" marR="5687" marT="5687"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702678670"/>
                  </a:ext>
                </a:extLst>
              </a:tr>
              <a:tr h="411772">
                <a:tc vMerge="1">
                  <a:txBody>
                    <a:bodyPr/>
                    <a:lstStyle/>
                    <a:p>
                      <a:endParaRPr kumimoji="1" lang="ja-JP" altLang="en-US"/>
                    </a:p>
                  </a:txBody>
                  <a:tcPr/>
                </a:tc>
                <a:tc gridSpan="3" vMerge="1">
                  <a:txBody>
                    <a:bodyPr/>
                    <a:lstStyle/>
                    <a:p>
                      <a:pPr algn="ctr" rtl="0" fontAlgn="ctr"/>
                      <a:endParaRPr lang="ja-JP" altLang="en-US" sz="2000" b="1" i="0" u="none" strike="noStrike" dirty="0">
                        <a:solidFill>
                          <a:srgbClr val="000000"/>
                        </a:solidFill>
                        <a:effectLst/>
                        <a:latin typeface="+mn-ea"/>
                        <a:ea typeface="+mn-ea"/>
                      </a:endParaRPr>
                    </a:p>
                  </a:txBody>
                  <a:tcPr marL="7583" marR="7583" marT="7583"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hMerge="1" vMerge="1">
                  <a:txBody>
                    <a:bodyPr/>
                    <a:lstStyle/>
                    <a:p>
                      <a:pPr algn="ctr" rtl="0" fontAlgn="ctr"/>
                      <a:endParaRPr lang="ja-JP" altLang="en-US" sz="2000" b="1" i="0" u="none" strike="noStrike" dirty="0">
                        <a:solidFill>
                          <a:srgbClr val="000000"/>
                        </a:solidFill>
                        <a:effectLst/>
                        <a:latin typeface="+mn-ea"/>
                        <a:ea typeface="+mn-ea"/>
                      </a:endParaRP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hMerge="1" vMerge="1">
                  <a:txBody>
                    <a:bodyPr/>
                    <a:lstStyle/>
                    <a:p>
                      <a:pPr algn="ctr" rtl="0" fontAlgn="ctr"/>
                      <a:endParaRPr lang="ja-JP" altLang="en-US" sz="2000" b="1" i="0" u="none" strike="noStrike" dirty="0">
                        <a:solidFill>
                          <a:srgbClr val="000000"/>
                        </a:solidFill>
                        <a:effectLst/>
                        <a:latin typeface="+mn-ea"/>
                        <a:ea typeface="+mn-ea"/>
                      </a:endParaRP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gridSpan="4">
                  <a:txBody>
                    <a:bodyPr/>
                    <a:lstStyle/>
                    <a:p>
                      <a:pPr algn="ctr" fontAlgn="ctr"/>
                      <a:r>
                        <a:rPr lang="ja-JP" altLang="en-US" sz="1800" b="1" i="0" u="none" strike="noStrike" dirty="0">
                          <a:solidFill>
                            <a:srgbClr val="000000"/>
                          </a:solidFill>
                          <a:effectLst/>
                          <a:latin typeface="+mn-ea"/>
                          <a:ea typeface="+mn-ea"/>
                        </a:rPr>
                        <a:t>更新申請</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pPr algn="ctr" fontAlgn="ctr"/>
                      <a:endParaRPr lang="ja-JP" altLang="en-US" sz="2000" b="1" i="0" u="none" strike="noStrike" dirty="0">
                        <a:solidFill>
                          <a:srgbClr val="000000"/>
                        </a:solidFill>
                        <a:effectLst/>
                        <a:latin typeface="+mn-ea"/>
                        <a:ea typeface="+mn-ea"/>
                      </a:endParaRP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pPr algn="ctr" fontAlgn="ctr"/>
                      <a:endParaRPr lang="ja-JP" altLang="en-US" sz="2000" b="1" i="0" u="none" strike="noStrike" dirty="0">
                        <a:solidFill>
                          <a:srgbClr val="000000"/>
                        </a:solidFill>
                        <a:effectLst/>
                        <a:latin typeface="+mn-ea"/>
                        <a:ea typeface="+mn-ea"/>
                      </a:endParaRP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rowSpan="2">
                  <a:txBody>
                    <a:bodyPr/>
                    <a:lstStyle/>
                    <a:p>
                      <a:pPr algn="ctr" fontAlgn="ctr"/>
                      <a:r>
                        <a:rPr lang="ja-JP" altLang="en-US" sz="1800" b="1" i="0" u="none" strike="noStrike" dirty="0">
                          <a:solidFill>
                            <a:srgbClr val="000000"/>
                          </a:solidFill>
                          <a:effectLst/>
                          <a:latin typeface="+mn-ea"/>
                          <a:ea typeface="+mn-ea"/>
                        </a:rPr>
                        <a:t>延長</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rowSpan="2">
                  <a:txBody>
                    <a:bodyPr/>
                    <a:lstStyle/>
                    <a:p>
                      <a:pPr algn="ctr" fontAlgn="ctr"/>
                      <a:r>
                        <a:rPr lang="ja-JP" altLang="en-US" sz="1800" b="1" i="0" u="none" strike="noStrike" dirty="0">
                          <a:solidFill>
                            <a:srgbClr val="000000"/>
                          </a:solidFill>
                          <a:effectLst/>
                          <a:latin typeface="+mn-ea"/>
                          <a:ea typeface="+mn-ea"/>
                        </a:rPr>
                        <a:t>辞退</a:t>
                      </a:r>
                      <a:endParaRPr lang="en-US" altLang="ja-JP" sz="1800" b="1" i="0" u="none" strike="noStrike" dirty="0">
                        <a:solidFill>
                          <a:srgbClr val="000000"/>
                        </a:solidFill>
                        <a:effectLst/>
                        <a:latin typeface="+mn-ea"/>
                        <a:ea typeface="+mn-ea"/>
                      </a:endParaRP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rowSpan="2">
                  <a:txBody>
                    <a:bodyPr/>
                    <a:lstStyle/>
                    <a:p>
                      <a:pPr algn="ctr" fontAlgn="ctr"/>
                      <a:r>
                        <a:rPr lang="ja-JP" altLang="en-US" sz="1800" b="1" i="0" u="none" strike="noStrike" dirty="0">
                          <a:solidFill>
                            <a:srgbClr val="000000"/>
                          </a:solidFill>
                          <a:effectLst/>
                          <a:latin typeface="+mn-ea"/>
                          <a:ea typeface="+mn-ea"/>
                        </a:rPr>
                        <a:t>未反応</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2">
                        <a:lumMod val="60000"/>
                        <a:lumOff val="40000"/>
                      </a:schemeClr>
                    </a:solidFill>
                  </a:tcPr>
                </a:tc>
                <a:tc rowSpan="2">
                  <a:txBody>
                    <a:bodyPr/>
                    <a:lstStyle/>
                    <a:p>
                      <a:pPr algn="ctr" fontAlgn="ctr"/>
                      <a:r>
                        <a:rPr lang="ja-JP" altLang="en-US" sz="1800" b="1" i="0" u="none" strike="noStrike" dirty="0">
                          <a:solidFill>
                            <a:srgbClr val="000000"/>
                          </a:solidFill>
                          <a:effectLst/>
                          <a:latin typeface="+mn-ea"/>
                          <a:ea typeface="+mn-ea"/>
                        </a:rPr>
                        <a:t>合計</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633976449"/>
                  </a:ext>
                </a:extLst>
              </a:tr>
              <a:tr h="582514">
                <a:tc vMerge="1">
                  <a:txBody>
                    <a:bodyPr/>
                    <a:lstStyle/>
                    <a:p>
                      <a:endParaRPr kumimoji="1" lang="ja-JP" altLang="en-US"/>
                    </a:p>
                  </a:txBody>
                  <a:tcPr>
                    <a:lnT w="6350" cap="flat" cmpd="sng" algn="ctr">
                      <a:solidFill>
                        <a:srgbClr val="000000"/>
                      </a:solidFill>
                      <a:prstDash val="solid"/>
                      <a:round/>
                      <a:headEnd type="none" w="med" len="med"/>
                      <a:tailEnd type="none" w="med" len="med"/>
                    </a:lnT>
                  </a:tcPr>
                </a:tc>
                <a:tc>
                  <a:txBody>
                    <a:bodyPr/>
                    <a:lstStyle/>
                    <a:p>
                      <a:pPr algn="ctr" rtl="0" fontAlgn="ctr"/>
                      <a:r>
                        <a:rPr lang="ja-JP" altLang="en-US" sz="1800" b="1" i="0" u="none" strike="noStrike" dirty="0">
                          <a:solidFill>
                            <a:srgbClr val="000000"/>
                          </a:solidFill>
                          <a:effectLst/>
                          <a:latin typeface="+mn-ea"/>
                          <a:ea typeface="+mn-ea"/>
                        </a:rPr>
                        <a:t>合計</a:t>
                      </a:r>
                    </a:p>
                  </a:txBody>
                  <a:tcPr marL="5687" marR="5687" marT="5687"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ja-JP" altLang="en-US" sz="1800" b="1" i="0" u="none" strike="noStrike" dirty="0">
                          <a:solidFill>
                            <a:srgbClr val="000000"/>
                          </a:solidFill>
                          <a:effectLst/>
                          <a:latin typeface="+mn-ea"/>
                          <a:ea typeface="+mn-ea"/>
                        </a:rPr>
                        <a:t>指導医</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ja-JP" altLang="en-US" sz="1800" b="1" i="0" u="none" strike="noStrike" dirty="0">
                          <a:solidFill>
                            <a:srgbClr val="000000"/>
                          </a:solidFill>
                          <a:effectLst/>
                          <a:latin typeface="+mn-ea"/>
                          <a:ea typeface="+mn-ea"/>
                        </a:rPr>
                        <a:t>専門医</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800" b="1" i="0" u="none" strike="noStrike" dirty="0">
                          <a:solidFill>
                            <a:srgbClr val="000000"/>
                          </a:solidFill>
                          <a:effectLst/>
                          <a:latin typeface="+mn-ea"/>
                          <a:ea typeface="+mn-ea"/>
                        </a:rPr>
                        <a:t>申請</a:t>
                      </a:r>
                      <a:endParaRPr lang="en-US" altLang="ja-JP" sz="1800" b="1" i="0" u="none" strike="noStrike" dirty="0">
                        <a:solidFill>
                          <a:srgbClr val="000000"/>
                        </a:solidFill>
                        <a:effectLst/>
                        <a:latin typeface="+mn-ea"/>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800" b="1" i="0" u="none" strike="noStrike" dirty="0">
                          <a:solidFill>
                            <a:srgbClr val="000000"/>
                          </a:solidFill>
                          <a:effectLst/>
                          <a:latin typeface="+mn-ea"/>
                          <a:ea typeface="+mn-ea"/>
                        </a:rPr>
                        <a:t>件数</a:t>
                      </a:r>
                      <a:endParaRPr lang="en-US" altLang="ja-JP" sz="1800" b="1" i="0" u="none" strike="noStrike" dirty="0">
                        <a:solidFill>
                          <a:srgbClr val="000000"/>
                        </a:solidFill>
                        <a:effectLst/>
                        <a:latin typeface="+mn-ea"/>
                        <a:ea typeface="+mn-ea"/>
                      </a:endParaRPr>
                    </a:p>
                  </a:txBody>
                  <a:tcPr marL="5687" marR="5687" marT="5687" marB="0" anchor="ctr">
                    <a:lnL w="635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800" b="1" i="0" u="none" strike="noStrike" dirty="0">
                          <a:solidFill>
                            <a:srgbClr val="000000"/>
                          </a:solidFill>
                          <a:effectLst/>
                          <a:latin typeface="+mn-ea"/>
                          <a:ea typeface="+mn-ea"/>
                        </a:rPr>
                        <a:t>(</a:t>
                      </a:r>
                      <a:r>
                        <a:rPr lang="ja-JP" altLang="en-US" sz="1800" b="1" i="0" u="none" strike="noStrike" dirty="0">
                          <a:solidFill>
                            <a:srgbClr val="000000"/>
                          </a:solidFill>
                          <a:effectLst/>
                          <a:latin typeface="+mn-ea"/>
                          <a:ea typeface="+mn-ea"/>
                        </a:rPr>
                        <a:t>割合</a:t>
                      </a:r>
                      <a:r>
                        <a:rPr lang="en-US" altLang="ja-JP" sz="1800" b="1" i="0" u="none" strike="noStrike" dirty="0">
                          <a:solidFill>
                            <a:srgbClr val="000000"/>
                          </a:solidFill>
                          <a:effectLst/>
                          <a:latin typeface="+mn-ea"/>
                          <a:ea typeface="+mn-ea"/>
                        </a:rPr>
                        <a:t>)</a:t>
                      </a:r>
                    </a:p>
                  </a:txBody>
                  <a:tcPr marL="5687" marR="5687" marT="5687"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1800" b="1" i="0" u="none" strike="noStrike" dirty="0">
                          <a:solidFill>
                            <a:srgbClr val="000000"/>
                          </a:solidFill>
                          <a:effectLst/>
                          <a:latin typeface="+mn-ea"/>
                          <a:ea typeface="+mn-ea"/>
                        </a:rPr>
                        <a:t>更新</a:t>
                      </a:r>
                    </a:p>
                    <a:p>
                      <a:pPr algn="ctr" fontAlgn="ctr"/>
                      <a:r>
                        <a:rPr lang="ja-JP" altLang="en-US" sz="1800" b="1" i="0" u="none" strike="noStrike" dirty="0">
                          <a:solidFill>
                            <a:srgbClr val="000000"/>
                          </a:solidFill>
                          <a:effectLst/>
                          <a:latin typeface="+mn-ea"/>
                          <a:ea typeface="+mn-ea"/>
                        </a:rPr>
                        <a:t>可能</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1800" b="1" i="0" u="none" strike="noStrike" dirty="0">
                          <a:solidFill>
                            <a:srgbClr val="000000"/>
                          </a:solidFill>
                          <a:effectLst/>
                          <a:latin typeface="+mn-ea"/>
                          <a:ea typeface="+mn-ea"/>
                        </a:rPr>
                        <a:t>保留</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vMerge="1">
                  <a:txBody>
                    <a:bodyPr/>
                    <a:lstStyle/>
                    <a:p>
                      <a:pPr algn="ctr" fontAlgn="ctr"/>
                      <a:r>
                        <a:rPr lang="ja-JP" altLang="en-US" sz="2000" b="1" i="0" u="none" strike="noStrike" dirty="0">
                          <a:solidFill>
                            <a:srgbClr val="000000"/>
                          </a:solidFill>
                          <a:effectLst/>
                          <a:latin typeface="+mn-ea"/>
                          <a:ea typeface="+mn-ea"/>
                        </a:rPr>
                        <a:t>延長</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vMerge="1">
                  <a:txBody>
                    <a:bodyPr/>
                    <a:lstStyle/>
                    <a:p>
                      <a:pPr algn="ctr" fontAlgn="ctr"/>
                      <a:r>
                        <a:rPr lang="ja-JP" altLang="en-US" sz="2000" b="1" i="0" u="none" strike="noStrike" dirty="0">
                          <a:solidFill>
                            <a:srgbClr val="000000"/>
                          </a:solidFill>
                          <a:effectLst/>
                          <a:latin typeface="+mn-ea"/>
                          <a:ea typeface="+mn-ea"/>
                        </a:rPr>
                        <a:t>辞退・</a:t>
                      </a:r>
                      <a:endParaRPr lang="en-US" altLang="ja-JP" sz="2000" b="1" i="0" u="none" strike="noStrike" dirty="0">
                        <a:solidFill>
                          <a:srgbClr val="000000"/>
                        </a:solidFill>
                        <a:effectLst/>
                        <a:latin typeface="+mn-ea"/>
                        <a:ea typeface="+mn-ea"/>
                      </a:endParaRPr>
                    </a:p>
                    <a:p>
                      <a:pPr algn="ctr" fontAlgn="ctr"/>
                      <a:r>
                        <a:rPr lang="ja-JP" altLang="en-US" sz="2000" b="1" i="0" u="none" strike="noStrike" dirty="0">
                          <a:solidFill>
                            <a:srgbClr val="000000"/>
                          </a:solidFill>
                          <a:effectLst/>
                          <a:latin typeface="+mn-ea"/>
                          <a:ea typeface="+mn-ea"/>
                        </a:rPr>
                        <a:t>逝去</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vMerge="1">
                  <a:txBody>
                    <a:bodyPr/>
                    <a:lstStyle/>
                    <a:p>
                      <a:pPr algn="ctr" fontAlgn="ctr"/>
                      <a:r>
                        <a:rPr lang="ja-JP" altLang="en-US" sz="2000" b="1" i="0" u="none" strike="noStrike" dirty="0">
                          <a:solidFill>
                            <a:srgbClr val="000000"/>
                          </a:solidFill>
                          <a:effectLst/>
                          <a:latin typeface="+mn-ea"/>
                          <a:ea typeface="+mn-ea"/>
                        </a:rPr>
                        <a:t>未反応</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2">
                        <a:lumMod val="60000"/>
                        <a:lumOff val="40000"/>
                      </a:schemeClr>
                    </a:solidFill>
                  </a:tcPr>
                </a:tc>
                <a:tc vMerge="1">
                  <a:txBody>
                    <a:bodyPr/>
                    <a:lstStyle/>
                    <a:p>
                      <a:pPr algn="ctr" fontAlgn="ctr"/>
                      <a:r>
                        <a:rPr lang="ja-JP" altLang="en-US" sz="2000" b="1" i="0" u="none" strike="noStrike" dirty="0">
                          <a:solidFill>
                            <a:srgbClr val="000000"/>
                          </a:solidFill>
                          <a:effectLst/>
                          <a:latin typeface="+mn-ea"/>
                          <a:ea typeface="+mn-ea"/>
                        </a:rPr>
                        <a:t>合計</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88763843"/>
                  </a:ext>
                </a:extLst>
              </a:tr>
              <a:tr h="363729">
                <a:tc>
                  <a:txBody>
                    <a:bodyPr/>
                    <a:lstStyle/>
                    <a:p>
                      <a:pPr algn="l" rtl="0" fontAlgn="ctr"/>
                      <a:r>
                        <a:rPr lang="ja-JP" altLang="en-US" sz="1800" b="1" dirty="0">
                          <a:latin typeface="+mn-ea"/>
                          <a:ea typeface="+mn-ea"/>
                        </a:rPr>
                        <a:t>日本衛生学会</a:t>
                      </a:r>
                      <a:endParaRPr lang="zh-CN" altLang="en-US" sz="1800" b="1" dirty="0">
                        <a:latin typeface="+mn-ea"/>
                        <a:ea typeface="+mn-ea"/>
                      </a:endParaRP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39</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37</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2</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16</a:t>
                      </a:r>
                    </a:p>
                  </a:txBody>
                  <a:tcPr marL="5687" marR="5687" marT="56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r>
                        <a:rPr lang="en-US" altLang="ja-JP" sz="1800" b="1" i="0" u="none" strike="noStrike" dirty="0">
                          <a:solidFill>
                            <a:srgbClr val="000000"/>
                          </a:solidFill>
                          <a:effectLst/>
                          <a:latin typeface="+mn-ea"/>
                          <a:ea typeface="+mn-ea"/>
                        </a:rPr>
                        <a:t>(41%)</a:t>
                      </a:r>
                      <a:endParaRPr kumimoji="1" lang="ja-JP" altLang="en-US" sz="1800" dirty="0">
                        <a:latin typeface="+mn-ea"/>
                        <a:ea typeface="+mn-ea"/>
                      </a:endParaRPr>
                    </a:p>
                  </a:txBody>
                  <a:tcPr marL="5687" marR="5687" marT="56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16</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0</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4</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18</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39</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82028691"/>
                  </a:ext>
                </a:extLst>
              </a:tr>
              <a:tr h="363729">
                <a:tc>
                  <a:txBody>
                    <a:bodyPr/>
                    <a:lstStyle/>
                    <a:p>
                      <a:pPr algn="l" rtl="0" fontAlgn="ctr"/>
                      <a:r>
                        <a:rPr lang="ja-JP" altLang="en-US" sz="1800" b="1" dirty="0">
                          <a:latin typeface="+mn-ea"/>
                          <a:ea typeface="+mn-ea"/>
                        </a:rPr>
                        <a:t>日本医療情報学会</a:t>
                      </a:r>
                      <a:endParaRPr lang="zh-CN" altLang="en-US" sz="1800" b="1" dirty="0">
                        <a:latin typeface="+mn-ea"/>
                        <a:ea typeface="+mn-ea"/>
                      </a:endParaRP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59</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46</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13</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26</a:t>
                      </a:r>
                    </a:p>
                  </a:txBody>
                  <a:tcPr marL="5687" marR="5687" marT="56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r>
                        <a:rPr lang="en-US" altLang="ja-JP" sz="1800" b="1" i="0" u="none" strike="noStrike" dirty="0">
                          <a:solidFill>
                            <a:srgbClr val="000000"/>
                          </a:solidFill>
                          <a:effectLst/>
                          <a:latin typeface="+mn-ea"/>
                          <a:ea typeface="+mn-ea"/>
                        </a:rPr>
                        <a:t>(44%)</a:t>
                      </a:r>
                      <a:endParaRPr kumimoji="1" lang="ja-JP" altLang="en-US" sz="1800" dirty="0">
                        <a:latin typeface="+mn-ea"/>
                        <a:ea typeface="+mn-ea"/>
                      </a:endParaRPr>
                    </a:p>
                  </a:txBody>
                  <a:tcPr marL="5687" marR="5687" marT="56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26</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0</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8</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24</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59</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79097520"/>
                  </a:ext>
                </a:extLst>
              </a:tr>
              <a:tr h="363729">
                <a:tc>
                  <a:txBody>
                    <a:bodyPr/>
                    <a:lstStyle/>
                    <a:p>
                      <a:pPr algn="l" rtl="0" fontAlgn="ctr"/>
                      <a:r>
                        <a:rPr lang="ja-JP" altLang="en-US" sz="1800" b="1" dirty="0">
                          <a:latin typeface="+mn-ea"/>
                          <a:ea typeface="+mn-ea"/>
                        </a:rPr>
                        <a:t>日本産業衛生学会</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356</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290</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66</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176</a:t>
                      </a:r>
                    </a:p>
                  </a:txBody>
                  <a:tcPr marL="5687" marR="5687" marT="56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r>
                        <a:rPr lang="en-US" altLang="ja-JP" sz="1800" b="1" i="0" u="none" strike="noStrike" dirty="0">
                          <a:solidFill>
                            <a:srgbClr val="000000"/>
                          </a:solidFill>
                          <a:effectLst/>
                          <a:latin typeface="+mn-ea"/>
                          <a:ea typeface="+mn-ea"/>
                        </a:rPr>
                        <a:t>(49%)</a:t>
                      </a:r>
                      <a:endParaRPr kumimoji="1" lang="ja-JP" altLang="en-US" sz="1800" dirty="0">
                        <a:latin typeface="+mn-ea"/>
                        <a:ea typeface="+mn-ea"/>
                      </a:endParaRPr>
                    </a:p>
                  </a:txBody>
                  <a:tcPr marL="5687" marR="5687" marT="56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174</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2</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58</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2</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120</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356</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34109980"/>
                  </a:ext>
                </a:extLst>
              </a:tr>
              <a:tr h="363729">
                <a:tc>
                  <a:txBody>
                    <a:bodyPr/>
                    <a:lstStyle/>
                    <a:p>
                      <a:pPr algn="l" rtl="0" fontAlgn="ctr"/>
                      <a:r>
                        <a:rPr lang="ja-JP" altLang="en-US" sz="1800" b="1" dirty="0">
                          <a:latin typeface="+mn-ea"/>
                          <a:ea typeface="+mn-ea"/>
                        </a:rPr>
                        <a:t>日本疫学会</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79</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62</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17</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34</a:t>
                      </a:r>
                    </a:p>
                  </a:txBody>
                  <a:tcPr marL="5687" marR="5687" marT="56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r>
                        <a:rPr lang="en-US" altLang="ja-JP" sz="1800" b="1" i="0" u="none" strike="noStrike" dirty="0">
                          <a:solidFill>
                            <a:srgbClr val="000000"/>
                          </a:solidFill>
                          <a:effectLst/>
                          <a:latin typeface="+mn-ea"/>
                          <a:ea typeface="+mn-ea"/>
                        </a:rPr>
                        <a:t>(43%)</a:t>
                      </a:r>
                      <a:endParaRPr kumimoji="1" lang="ja-JP" altLang="en-US" sz="1800" dirty="0">
                        <a:latin typeface="+mn-ea"/>
                        <a:ea typeface="+mn-ea"/>
                      </a:endParaRPr>
                    </a:p>
                  </a:txBody>
                  <a:tcPr marL="5687" marR="5687" marT="56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33</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21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23</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79</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84687430"/>
                  </a:ext>
                </a:extLst>
              </a:tr>
              <a:tr h="363729">
                <a:tc>
                  <a:txBody>
                    <a:bodyPr/>
                    <a:lstStyle/>
                    <a:p>
                      <a:pPr algn="l" rtl="0" fontAlgn="ctr"/>
                      <a:r>
                        <a:rPr lang="ja-JP" altLang="en-US" sz="1800" b="1" dirty="0">
                          <a:latin typeface="+mn-ea"/>
                          <a:ea typeface="+mn-ea"/>
                        </a:rPr>
                        <a:t>日本公衆衛生学会</a:t>
                      </a:r>
                      <a:endParaRPr lang="zh-CN" altLang="en-US" sz="1800" b="1" dirty="0">
                        <a:latin typeface="+mn-ea"/>
                        <a:ea typeface="+mn-ea"/>
                      </a:endParaRP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521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474</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47</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217</a:t>
                      </a:r>
                    </a:p>
                  </a:txBody>
                  <a:tcPr marL="5687" marR="5687" marT="56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r>
                        <a:rPr lang="en-US" altLang="ja-JP" sz="1800" b="1" i="0" u="none" strike="noStrike" dirty="0">
                          <a:solidFill>
                            <a:srgbClr val="000000"/>
                          </a:solidFill>
                          <a:effectLst/>
                          <a:latin typeface="+mn-ea"/>
                          <a:ea typeface="+mn-ea"/>
                        </a:rPr>
                        <a:t>(42%)</a:t>
                      </a:r>
                      <a:endParaRPr kumimoji="1" lang="ja-JP" altLang="en-US" sz="1800" dirty="0">
                        <a:latin typeface="+mn-ea"/>
                        <a:ea typeface="+mn-ea"/>
                      </a:endParaRPr>
                    </a:p>
                  </a:txBody>
                  <a:tcPr marL="5687" marR="5687" marT="56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214</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3</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109</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6</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189</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521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92963734"/>
                  </a:ext>
                </a:extLst>
              </a:tr>
              <a:tr h="363729">
                <a:tc>
                  <a:txBody>
                    <a:bodyPr/>
                    <a:lstStyle/>
                    <a:p>
                      <a:pPr algn="l" rtl="0" fontAlgn="ctr"/>
                      <a:r>
                        <a:rPr lang="ja-JP" altLang="en-US" sz="1800" b="1" dirty="0">
                          <a:latin typeface="+mn-ea"/>
                          <a:ea typeface="+mn-ea"/>
                        </a:rPr>
                        <a:t>日本災害医学会</a:t>
                      </a:r>
                      <a:endParaRPr lang="zh-CN" altLang="en-US" sz="1800" b="1" dirty="0">
                        <a:latin typeface="+mn-ea"/>
                        <a:ea typeface="+mn-ea"/>
                      </a:endParaRP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221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173</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48</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82</a:t>
                      </a:r>
                    </a:p>
                  </a:txBody>
                  <a:tcPr marL="5687" marR="5687" marT="56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r>
                        <a:rPr lang="en-US" altLang="ja-JP" sz="1800" b="1" i="0" u="none" strike="noStrike" dirty="0">
                          <a:solidFill>
                            <a:srgbClr val="000000"/>
                          </a:solidFill>
                          <a:effectLst/>
                          <a:latin typeface="+mn-ea"/>
                          <a:ea typeface="+mn-ea"/>
                        </a:rPr>
                        <a:t>(37%)</a:t>
                      </a:r>
                      <a:endParaRPr kumimoji="1" lang="ja-JP" altLang="en-US" sz="1800" dirty="0">
                        <a:latin typeface="+mn-ea"/>
                        <a:ea typeface="+mn-ea"/>
                      </a:endParaRPr>
                    </a:p>
                  </a:txBody>
                  <a:tcPr marL="5687" marR="5687" marT="56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81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35</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6</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98</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221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48828982"/>
                  </a:ext>
                </a:extLst>
              </a:tr>
              <a:tr h="363729">
                <a:tc>
                  <a:txBody>
                    <a:bodyPr/>
                    <a:lstStyle/>
                    <a:p>
                      <a:pPr algn="l" rtl="0" fontAlgn="ctr"/>
                      <a:r>
                        <a:rPr lang="ja-JP" altLang="en-US" sz="1800" b="1">
                          <a:latin typeface="+mn-ea"/>
                          <a:ea typeface="+mn-ea"/>
                        </a:rPr>
                        <a:t>日本医療・病院管理学会</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50</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46</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4</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15</a:t>
                      </a:r>
                    </a:p>
                  </a:txBody>
                  <a:tcPr marL="5687" marR="5687" marT="56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r>
                        <a:rPr lang="en-US" altLang="ja-JP" sz="1800" b="1" i="0" u="none" strike="noStrike" dirty="0">
                          <a:solidFill>
                            <a:srgbClr val="000000"/>
                          </a:solidFill>
                          <a:effectLst/>
                          <a:latin typeface="+mn-ea"/>
                          <a:ea typeface="+mn-ea"/>
                        </a:rPr>
                        <a:t>(30%)</a:t>
                      </a:r>
                      <a:endParaRPr kumimoji="1" lang="ja-JP" altLang="en-US" sz="1800" dirty="0">
                        <a:latin typeface="+mn-ea"/>
                        <a:ea typeface="+mn-ea"/>
                      </a:endParaRPr>
                    </a:p>
                  </a:txBody>
                  <a:tcPr marL="5687" marR="5687" marT="56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15</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0</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14</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20</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50</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29070909"/>
                  </a:ext>
                </a:extLst>
              </a:tr>
              <a:tr h="363729">
                <a:tc>
                  <a:txBody>
                    <a:bodyPr/>
                    <a:lstStyle/>
                    <a:p>
                      <a:pPr algn="l" rtl="0" fontAlgn="ctr"/>
                      <a:r>
                        <a:rPr lang="ja-JP" altLang="en-US" sz="1800" b="1" dirty="0">
                          <a:latin typeface="+mn-ea"/>
                          <a:ea typeface="+mn-ea"/>
                        </a:rPr>
                        <a:t>日本職業・災害医学会</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155</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127</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28</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58</a:t>
                      </a:r>
                    </a:p>
                  </a:txBody>
                  <a:tcPr marL="5687" marR="5687" marT="56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r>
                        <a:rPr lang="en-US" altLang="ja-JP" sz="1800" b="1" i="0" u="none" strike="noStrike" dirty="0">
                          <a:solidFill>
                            <a:srgbClr val="000000"/>
                          </a:solidFill>
                          <a:effectLst/>
                          <a:latin typeface="+mn-ea"/>
                          <a:ea typeface="+mn-ea"/>
                        </a:rPr>
                        <a:t>(37%)</a:t>
                      </a:r>
                      <a:endParaRPr kumimoji="1" lang="ja-JP" altLang="en-US" sz="1800" dirty="0">
                        <a:latin typeface="+mn-ea"/>
                        <a:ea typeface="+mn-ea"/>
                      </a:endParaRPr>
                    </a:p>
                  </a:txBody>
                  <a:tcPr marL="5687" marR="5687" marT="56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55</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3</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9</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0</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88</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155</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681648425"/>
                  </a:ext>
                </a:extLst>
              </a:tr>
              <a:tr h="363729">
                <a:tc>
                  <a:txBody>
                    <a:bodyPr/>
                    <a:lstStyle/>
                    <a:p>
                      <a:pPr algn="l" rtl="0" fontAlgn="ctr"/>
                      <a:r>
                        <a:rPr lang="ja-JP" altLang="en-US" sz="1800" b="1" i="0" u="none" strike="noStrike" dirty="0">
                          <a:solidFill>
                            <a:srgbClr val="000000"/>
                          </a:solidFill>
                          <a:effectLst/>
                          <a:latin typeface="+mn-ea"/>
                          <a:ea typeface="+mn-ea"/>
                        </a:rPr>
                        <a:t>不明</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ja-JP" sz="1800" b="1" i="0" u="none" strike="noStrike" dirty="0">
                          <a:solidFill>
                            <a:srgbClr val="000000"/>
                          </a:solidFill>
                          <a:effectLst/>
                          <a:latin typeface="+mn-ea"/>
                          <a:ea typeface="+mn-ea"/>
                        </a:rPr>
                        <a:t>0</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a:t>
                      </a:r>
                    </a:p>
                  </a:txBody>
                  <a:tcPr marL="5687" marR="5687" marT="56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r>
                        <a:rPr lang="en-US" altLang="ja-JP" sz="1800" b="1" i="0" u="none" strike="noStrike" dirty="0">
                          <a:solidFill>
                            <a:srgbClr val="000000"/>
                          </a:solidFill>
                          <a:effectLst/>
                          <a:latin typeface="+mn-ea"/>
                          <a:ea typeface="+mn-ea"/>
                        </a:rPr>
                        <a:t>(100%)</a:t>
                      </a:r>
                      <a:endParaRPr kumimoji="1" lang="ja-JP" altLang="en-US" sz="1800" dirty="0">
                        <a:latin typeface="+mn-ea"/>
                        <a:ea typeface="+mn-ea"/>
                      </a:endParaRPr>
                    </a:p>
                  </a:txBody>
                  <a:tcPr marL="5687" marR="5687" marT="56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0</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0</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0</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0</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800" b="1" i="0" u="none" strike="noStrike" dirty="0">
                          <a:solidFill>
                            <a:srgbClr val="000000"/>
                          </a:solidFill>
                          <a:effectLst/>
                          <a:latin typeface="+mn-ea"/>
                          <a:ea typeface="+mn-ea"/>
                        </a:rPr>
                        <a:t>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33494484"/>
                  </a:ext>
                </a:extLst>
              </a:tr>
              <a:tr h="411772">
                <a:tc>
                  <a:txBody>
                    <a:bodyPr/>
                    <a:lstStyle/>
                    <a:p>
                      <a:pPr algn="ctr" rtl="0" fontAlgn="ctr"/>
                      <a:r>
                        <a:rPr lang="ja-JP" altLang="en-US" sz="1800" b="1" i="0" u="none" strike="noStrike" dirty="0">
                          <a:solidFill>
                            <a:schemeClr val="tx1"/>
                          </a:solidFill>
                          <a:effectLst/>
                          <a:latin typeface="+mn-ea"/>
                          <a:ea typeface="+mn-ea"/>
                        </a:rPr>
                        <a:t>合計</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1800" b="1" i="0" u="none" strike="noStrike" dirty="0">
                          <a:solidFill>
                            <a:schemeClr val="tx1"/>
                          </a:solidFill>
                          <a:effectLst/>
                          <a:latin typeface="+mn-ea"/>
                          <a:ea typeface="+mn-ea"/>
                        </a:rPr>
                        <a:t>1,481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1800" b="1" i="0" u="none" strike="noStrike" dirty="0">
                          <a:solidFill>
                            <a:schemeClr val="tx1"/>
                          </a:solidFill>
                          <a:effectLst/>
                          <a:latin typeface="+mn-ea"/>
                          <a:ea typeface="+mn-ea"/>
                        </a:rPr>
                        <a:t>1,256</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1800" b="1" i="0" u="none" strike="noStrike" dirty="0">
                          <a:solidFill>
                            <a:schemeClr val="tx1"/>
                          </a:solidFill>
                          <a:effectLst/>
                          <a:latin typeface="+mn-ea"/>
                          <a:ea typeface="+mn-ea"/>
                        </a:rPr>
                        <a:t>225</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1800" b="1" i="0" u="none" strike="noStrike" dirty="0">
                          <a:solidFill>
                            <a:schemeClr val="tx1"/>
                          </a:solidFill>
                          <a:effectLst/>
                          <a:latin typeface="+mn-ea"/>
                          <a:ea typeface="+mn-ea"/>
                        </a:rPr>
                        <a:t>625</a:t>
                      </a:r>
                    </a:p>
                  </a:txBody>
                  <a:tcPr marL="5687" marR="5687" marT="56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a:r>
                        <a:rPr lang="en-US" altLang="ja-JP" sz="1800" b="1" i="0" u="none" strike="noStrike" dirty="0">
                          <a:solidFill>
                            <a:schemeClr val="tx1"/>
                          </a:solidFill>
                          <a:effectLst/>
                          <a:latin typeface="+mn-ea"/>
                          <a:ea typeface="+mn-ea"/>
                        </a:rPr>
                        <a:t>(42%)</a:t>
                      </a:r>
                      <a:endParaRPr kumimoji="1" lang="ja-JP" altLang="en-US" sz="1800" dirty="0">
                        <a:latin typeface="+mn-ea"/>
                        <a:ea typeface="+mn-ea"/>
                      </a:endParaRPr>
                    </a:p>
                  </a:txBody>
                  <a:tcPr marL="5687" marR="5687" marT="56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1800" b="1" i="0" u="none" strike="noStrike" dirty="0">
                          <a:solidFill>
                            <a:schemeClr val="tx1"/>
                          </a:solidFill>
                          <a:effectLst/>
                          <a:latin typeface="+mn-ea"/>
                          <a:ea typeface="+mn-ea"/>
                        </a:rPr>
                        <a:t>615</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1800" b="1" i="0" u="none" strike="noStrike" dirty="0">
                          <a:solidFill>
                            <a:schemeClr val="tx1"/>
                          </a:solidFill>
                          <a:effectLst/>
                          <a:latin typeface="+mn-ea"/>
                          <a:ea typeface="+mn-ea"/>
                        </a:rPr>
                        <a:t>10</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1800" b="1" i="0" u="none" strike="noStrike" dirty="0">
                          <a:solidFill>
                            <a:schemeClr val="tx1"/>
                          </a:solidFill>
                          <a:effectLst/>
                          <a:latin typeface="+mn-ea"/>
                          <a:ea typeface="+mn-ea"/>
                        </a:rPr>
                        <a:t>258</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1800" b="1" i="0" u="none" strike="noStrike" dirty="0">
                          <a:solidFill>
                            <a:schemeClr val="tx1"/>
                          </a:solidFill>
                          <a:effectLst/>
                          <a:latin typeface="+mn-ea"/>
                          <a:ea typeface="+mn-ea"/>
                        </a:rPr>
                        <a:t>18</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rtl="0" fontAlgn="ctr"/>
                      <a:r>
                        <a:rPr lang="en-US" altLang="ja-JP" sz="1800" b="1" i="0" u="none" strike="noStrike" dirty="0">
                          <a:solidFill>
                            <a:schemeClr val="tx1"/>
                          </a:solidFill>
                          <a:effectLst/>
                          <a:latin typeface="+mn-ea"/>
                          <a:ea typeface="+mn-ea"/>
                        </a:rPr>
                        <a:t>580</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ctr"/>
                      <a:r>
                        <a:rPr lang="en-US" altLang="ja-JP" sz="1800" b="1" i="0" u="none" strike="noStrike" dirty="0">
                          <a:solidFill>
                            <a:schemeClr val="tx1"/>
                          </a:solidFill>
                          <a:effectLst/>
                          <a:latin typeface="+mn-ea"/>
                          <a:ea typeface="+mn-ea"/>
                        </a:rPr>
                        <a:t>1,481</a:t>
                      </a:r>
                    </a:p>
                  </a:txBody>
                  <a:tcPr marL="5687" marR="5687" marT="56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417418401"/>
                  </a:ext>
                </a:extLst>
              </a:tr>
            </a:tbl>
          </a:graphicData>
        </a:graphic>
      </p:graphicFrame>
      <p:graphicFrame>
        <p:nvGraphicFramePr>
          <p:cNvPr id="4" name="表 3">
            <a:extLst>
              <a:ext uri="{FF2B5EF4-FFF2-40B4-BE49-F238E27FC236}">
                <a16:creationId xmlns:a16="http://schemas.microsoft.com/office/drawing/2014/main" id="{12FA78DE-54B6-C968-5A43-5A34FD717703}"/>
              </a:ext>
            </a:extLst>
          </p:cNvPr>
          <p:cNvGraphicFramePr>
            <a:graphicFrameLocks noGrp="1"/>
          </p:cNvGraphicFramePr>
          <p:nvPr>
            <p:extLst>
              <p:ext uri="{D42A27DB-BD31-4B8C-83A1-F6EECF244321}">
                <p14:modId xmlns:p14="http://schemas.microsoft.com/office/powerpoint/2010/main" val="2376331348"/>
              </p:ext>
            </p:extLst>
          </p:nvPr>
        </p:nvGraphicFramePr>
        <p:xfrm>
          <a:off x="5733" y="5926455"/>
          <a:ext cx="9138267" cy="931545"/>
        </p:xfrm>
        <a:graphic>
          <a:graphicData uri="http://schemas.openxmlformats.org/drawingml/2006/table">
            <a:tbl>
              <a:tblPr/>
              <a:tblGrid>
                <a:gridCol w="1194955">
                  <a:extLst>
                    <a:ext uri="{9D8B030D-6E8A-4147-A177-3AD203B41FA5}">
                      <a16:colId xmlns:a16="http://schemas.microsoft.com/office/drawing/2014/main" val="831976261"/>
                    </a:ext>
                  </a:extLst>
                </a:gridCol>
                <a:gridCol w="835771">
                  <a:extLst>
                    <a:ext uri="{9D8B030D-6E8A-4147-A177-3AD203B41FA5}">
                      <a16:colId xmlns:a16="http://schemas.microsoft.com/office/drawing/2014/main" val="2198652950"/>
                    </a:ext>
                  </a:extLst>
                </a:gridCol>
                <a:gridCol w="1169674">
                  <a:extLst>
                    <a:ext uri="{9D8B030D-6E8A-4147-A177-3AD203B41FA5}">
                      <a16:colId xmlns:a16="http://schemas.microsoft.com/office/drawing/2014/main" val="2251870383"/>
                    </a:ext>
                  </a:extLst>
                </a:gridCol>
                <a:gridCol w="861052">
                  <a:extLst>
                    <a:ext uri="{9D8B030D-6E8A-4147-A177-3AD203B41FA5}">
                      <a16:colId xmlns:a16="http://schemas.microsoft.com/office/drawing/2014/main" val="3009449625"/>
                    </a:ext>
                  </a:extLst>
                </a:gridCol>
                <a:gridCol w="1015363">
                  <a:extLst>
                    <a:ext uri="{9D8B030D-6E8A-4147-A177-3AD203B41FA5}">
                      <a16:colId xmlns:a16="http://schemas.microsoft.com/office/drawing/2014/main" val="1001924321"/>
                    </a:ext>
                  </a:extLst>
                </a:gridCol>
                <a:gridCol w="1015363">
                  <a:extLst>
                    <a:ext uri="{9D8B030D-6E8A-4147-A177-3AD203B41FA5}">
                      <a16:colId xmlns:a16="http://schemas.microsoft.com/office/drawing/2014/main" val="1343970523"/>
                    </a:ext>
                  </a:extLst>
                </a:gridCol>
                <a:gridCol w="1015363">
                  <a:extLst>
                    <a:ext uri="{9D8B030D-6E8A-4147-A177-3AD203B41FA5}">
                      <a16:colId xmlns:a16="http://schemas.microsoft.com/office/drawing/2014/main" val="1208129830"/>
                    </a:ext>
                  </a:extLst>
                </a:gridCol>
                <a:gridCol w="1153232">
                  <a:extLst>
                    <a:ext uri="{9D8B030D-6E8A-4147-A177-3AD203B41FA5}">
                      <a16:colId xmlns:a16="http://schemas.microsoft.com/office/drawing/2014/main" val="1942215963"/>
                    </a:ext>
                  </a:extLst>
                </a:gridCol>
                <a:gridCol w="877494">
                  <a:extLst>
                    <a:ext uri="{9D8B030D-6E8A-4147-A177-3AD203B41FA5}">
                      <a16:colId xmlns:a16="http://schemas.microsoft.com/office/drawing/2014/main" val="4174398200"/>
                    </a:ext>
                  </a:extLst>
                </a:gridCol>
              </a:tblGrid>
              <a:tr h="298145">
                <a:tc gridSpan="9">
                  <a:txBody>
                    <a:bodyPr/>
                    <a:lstStyle/>
                    <a:p>
                      <a:pPr algn="ctr"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更新の状況</a:t>
                      </a: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(2023.6.9</a:t>
                      </a: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時点</a:t>
                      </a: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69336540"/>
                  </a:ext>
                </a:extLst>
              </a:tr>
              <a:tr h="298145">
                <a:tc>
                  <a:txBody>
                    <a:bodyPr/>
                    <a:lstStyle/>
                    <a:p>
                      <a:pPr algn="r"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申請件数</a:t>
                      </a:r>
                    </a:p>
                  </a:txBody>
                  <a:tcPr marL="5715" marR="5715" marT="571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ct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割合</a:t>
                      </a: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5715" marR="5715" marT="571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更新可能</a:t>
                      </a:r>
                      <a:endPar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保留</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延長</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辞退</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未反応</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活動休止</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rPr>
                        <a:t>合計</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790845327"/>
                  </a:ext>
                </a:extLst>
              </a:tr>
              <a:tr h="298145">
                <a:tc>
                  <a:txBody>
                    <a:bodyPr/>
                    <a:lstStyle/>
                    <a:p>
                      <a:pPr algn="r" fontAlgn="ct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633</a:t>
                      </a:r>
                    </a:p>
                  </a:txBody>
                  <a:tcPr marL="5715" marR="5715" marT="571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(43%)</a:t>
                      </a:r>
                    </a:p>
                  </a:txBody>
                  <a:tcPr marL="5715" marR="5715" marT="571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629</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altLang="ja-JP" sz="2000" b="1" i="0" u="none" strike="noStrike" dirty="0">
                          <a:solidFill>
                            <a:schemeClr val="tx1"/>
                          </a:solidFill>
                          <a:effectLst/>
                          <a:latin typeface="游ゴシック" panose="020B0400000000000000" pitchFamily="50" charset="-128"/>
                          <a:ea typeface="游ゴシック" panose="020B0400000000000000" pitchFamily="50" charset="-128"/>
                        </a:rPr>
                        <a:t>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altLang="ja-JP" sz="2000" b="1" i="0" u="none" strike="noStrike" dirty="0">
                          <a:solidFill>
                            <a:schemeClr val="tx1"/>
                          </a:solidFill>
                          <a:effectLst/>
                          <a:latin typeface="游ゴシック" panose="020B0400000000000000" pitchFamily="50" charset="-128"/>
                          <a:ea typeface="游ゴシック" panose="020B0400000000000000" pitchFamily="50" charset="-128"/>
                        </a:rPr>
                        <a:t>410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altLang="ja-JP" sz="2000" b="1" i="0" u="none" strike="noStrike" dirty="0">
                          <a:solidFill>
                            <a:schemeClr val="tx1"/>
                          </a:solidFill>
                          <a:effectLst/>
                          <a:latin typeface="游ゴシック" panose="020B0400000000000000" pitchFamily="50" charset="-128"/>
                          <a:ea typeface="游ゴシック" panose="020B0400000000000000" pitchFamily="50" charset="-128"/>
                        </a:rPr>
                        <a:t>101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altLang="ja-JP" sz="2000" b="1" i="0" u="none" strike="noStrike" dirty="0">
                          <a:solidFill>
                            <a:schemeClr val="tx1"/>
                          </a:solidFill>
                          <a:effectLst/>
                          <a:latin typeface="游ゴシック" panose="020B0400000000000000" pitchFamily="50" charset="-128"/>
                          <a:ea typeface="游ゴシック" panose="020B0400000000000000" pitchFamily="50" charset="-128"/>
                        </a:rPr>
                        <a:t>336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altLang="ja-JP" sz="2000" b="1" i="0" u="none" strike="noStrike" dirty="0">
                          <a:solidFill>
                            <a:schemeClr val="tx1"/>
                          </a:solidFill>
                          <a:effectLst/>
                          <a:latin typeface="游ゴシック" panose="020B0400000000000000" pitchFamily="50" charset="-128"/>
                          <a:ea typeface="游ゴシック" panose="020B0400000000000000" pitchFamily="50" charset="-128"/>
                        </a:rPr>
                        <a:t>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1,481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997168006"/>
                  </a:ext>
                </a:extLst>
              </a:tr>
            </a:tbl>
          </a:graphicData>
        </a:graphic>
      </p:graphicFrame>
      <p:sp>
        <p:nvSpPr>
          <p:cNvPr id="5" name="矢印: 下 4">
            <a:extLst>
              <a:ext uri="{FF2B5EF4-FFF2-40B4-BE49-F238E27FC236}">
                <a16:creationId xmlns:a16="http://schemas.microsoft.com/office/drawing/2014/main" id="{E2DC1E00-D598-4DB2-B845-F06D87168D83}"/>
              </a:ext>
            </a:extLst>
          </p:cNvPr>
          <p:cNvSpPr/>
          <p:nvPr/>
        </p:nvSpPr>
        <p:spPr>
          <a:xfrm>
            <a:off x="3879202" y="5559552"/>
            <a:ext cx="1385596" cy="366903"/>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a:p>
        </p:txBody>
      </p:sp>
      <p:sp>
        <p:nvSpPr>
          <p:cNvPr id="6" name="テキスト ボックス 5">
            <a:extLst>
              <a:ext uri="{FF2B5EF4-FFF2-40B4-BE49-F238E27FC236}">
                <a16:creationId xmlns:a16="http://schemas.microsoft.com/office/drawing/2014/main" id="{360EF1FB-ED72-99BB-9CD5-E2709369EA09}"/>
              </a:ext>
            </a:extLst>
          </p:cNvPr>
          <p:cNvSpPr txBox="1"/>
          <p:nvPr/>
        </p:nvSpPr>
        <p:spPr>
          <a:xfrm>
            <a:off x="0" y="0"/>
            <a:ext cx="6993082" cy="461665"/>
          </a:xfrm>
          <a:prstGeom prst="rect">
            <a:avLst/>
          </a:prstGeom>
          <a:solidFill>
            <a:srgbClr val="FFC000"/>
          </a:solidFill>
        </p:spPr>
        <p:txBody>
          <a:bodyPr wrap="square" rtlCol="0">
            <a:spAutoFit/>
          </a:bodyPr>
          <a:lstStyle/>
          <a:p>
            <a:r>
              <a:rPr lang="ja-JP" altLang="en-US" sz="2400" b="1" dirty="0">
                <a:solidFill>
                  <a:srgbClr val="000000"/>
                </a:solidFill>
                <a:latin typeface="游ゴシック" panose="020B0400000000000000" pitchFamily="50" charset="-128"/>
                <a:ea typeface="游ゴシック" panose="020B0400000000000000" pitchFamily="50" charset="-128"/>
              </a:rPr>
              <a:t>指導医及び専門医の更新状況（</a:t>
            </a:r>
            <a:r>
              <a:rPr lang="en-US" altLang="ja-JP" sz="2400" b="1" dirty="0">
                <a:solidFill>
                  <a:srgbClr val="000000"/>
                </a:solidFill>
                <a:latin typeface="游ゴシック" panose="020B0400000000000000" pitchFamily="50" charset="-128"/>
                <a:ea typeface="游ゴシック" panose="020B0400000000000000" pitchFamily="50" charset="-128"/>
              </a:rPr>
              <a:t>2022</a:t>
            </a:r>
            <a:r>
              <a:rPr lang="ja-JP" altLang="en-US" sz="2400" b="1" dirty="0">
                <a:solidFill>
                  <a:srgbClr val="000000"/>
                </a:solidFill>
                <a:latin typeface="游ゴシック" panose="020B0400000000000000" pitchFamily="50" charset="-128"/>
                <a:ea typeface="游ゴシック" panose="020B0400000000000000" pitchFamily="50" charset="-128"/>
              </a:rPr>
              <a:t>年度の実績）</a:t>
            </a:r>
          </a:p>
        </p:txBody>
      </p:sp>
    </p:spTree>
    <p:extLst>
      <p:ext uri="{BB962C8B-B14F-4D97-AF65-F5344CB8AC3E}">
        <p14:creationId xmlns:p14="http://schemas.microsoft.com/office/powerpoint/2010/main" val="41512784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76563A1B-8769-9595-0AB1-37AE19CA3518}"/>
              </a:ext>
            </a:extLst>
          </p:cNvPr>
          <p:cNvGraphicFramePr>
            <a:graphicFrameLocks noGrp="1"/>
          </p:cNvGraphicFramePr>
          <p:nvPr>
            <p:extLst>
              <p:ext uri="{D42A27DB-BD31-4B8C-83A1-F6EECF244321}">
                <p14:modId xmlns:p14="http://schemas.microsoft.com/office/powerpoint/2010/main" val="1877085934"/>
              </p:ext>
            </p:extLst>
          </p:nvPr>
        </p:nvGraphicFramePr>
        <p:xfrm>
          <a:off x="0" y="461665"/>
          <a:ext cx="9144002" cy="6376046"/>
        </p:xfrm>
        <a:graphic>
          <a:graphicData uri="http://schemas.openxmlformats.org/drawingml/2006/table">
            <a:tbl>
              <a:tblPr firstRow="1" bandRow="1"/>
              <a:tblGrid>
                <a:gridCol w="2649682">
                  <a:extLst>
                    <a:ext uri="{9D8B030D-6E8A-4147-A177-3AD203B41FA5}">
                      <a16:colId xmlns:a16="http://schemas.microsoft.com/office/drawing/2014/main" val="128153701"/>
                    </a:ext>
                  </a:extLst>
                </a:gridCol>
                <a:gridCol w="1298864">
                  <a:extLst>
                    <a:ext uri="{9D8B030D-6E8A-4147-A177-3AD203B41FA5}">
                      <a16:colId xmlns:a16="http://schemas.microsoft.com/office/drawing/2014/main" val="3790514"/>
                    </a:ext>
                  </a:extLst>
                </a:gridCol>
                <a:gridCol w="1298864">
                  <a:extLst>
                    <a:ext uri="{9D8B030D-6E8A-4147-A177-3AD203B41FA5}">
                      <a16:colId xmlns:a16="http://schemas.microsoft.com/office/drawing/2014/main" val="19536615"/>
                    </a:ext>
                  </a:extLst>
                </a:gridCol>
                <a:gridCol w="1298864">
                  <a:extLst>
                    <a:ext uri="{9D8B030D-6E8A-4147-A177-3AD203B41FA5}">
                      <a16:colId xmlns:a16="http://schemas.microsoft.com/office/drawing/2014/main" val="2564998086"/>
                    </a:ext>
                  </a:extLst>
                </a:gridCol>
                <a:gridCol w="1298864">
                  <a:extLst>
                    <a:ext uri="{9D8B030D-6E8A-4147-A177-3AD203B41FA5}">
                      <a16:colId xmlns:a16="http://schemas.microsoft.com/office/drawing/2014/main" val="3829957356"/>
                    </a:ext>
                  </a:extLst>
                </a:gridCol>
                <a:gridCol w="1298864">
                  <a:extLst>
                    <a:ext uri="{9D8B030D-6E8A-4147-A177-3AD203B41FA5}">
                      <a16:colId xmlns:a16="http://schemas.microsoft.com/office/drawing/2014/main" val="1615911453"/>
                    </a:ext>
                  </a:extLst>
                </a:gridCol>
              </a:tblGrid>
              <a:tr h="623008">
                <a:tc>
                  <a:txBody>
                    <a:bodyPr/>
                    <a:lstStyle/>
                    <a:p>
                      <a:pPr algn="ctr"/>
                      <a:r>
                        <a:rPr lang="ja-JP" altLang="en-US" b="1" dirty="0">
                          <a:latin typeface="+mn-ea"/>
                          <a:ea typeface="+mn-ea"/>
                        </a:rPr>
                        <a:t>鍵となる学会名</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ctr"/>
                      <a:r>
                        <a:rPr lang="ja-JP" altLang="en-US" b="1" dirty="0">
                          <a:latin typeface="+mn-ea"/>
                          <a:ea typeface="+mn-ea"/>
                        </a:rPr>
                        <a:t>対象者</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ctr"/>
                      <a:r>
                        <a:rPr lang="ja-JP" altLang="en-US" b="1" dirty="0">
                          <a:latin typeface="+mn-ea"/>
                          <a:ea typeface="+mn-ea"/>
                        </a:rPr>
                        <a:t>更新申請</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ctr"/>
                      <a:r>
                        <a:rPr lang="ja-JP" altLang="en-US" b="1" dirty="0">
                          <a:latin typeface="+mn-ea"/>
                          <a:ea typeface="+mn-ea"/>
                        </a:rPr>
                        <a:t>延長・休会</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ctr"/>
                      <a:r>
                        <a:rPr lang="ja-JP" altLang="en-US" b="1" dirty="0">
                          <a:latin typeface="+mn-ea"/>
                          <a:ea typeface="+mn-ea"/>
                        </a:rPr>
                        <a:t>辞退</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ctr"/>
                      <a:r>
                        <a:rPr lang="ja-JP" altLang="en-US" b="1" dirty="0">
                          <a:latin typeface="+mn-ea"/>
                          <a:ea typeface="+mn-ea"/>
                        </a:rPr>
                        <a:t>未反応</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08116669"/>
                  </a:ext>
                </a:extLst>
              </a:tr>
              <a:tr h="623008">
                <a:tc>
                  <a:txBody>
                    <a:bodyPr/>
                    <a:lstStyle/>
                    <a:p>
                      <a:pPr algn="l" rtl="0" fontAlgn="ctr"/>
                      <a:r>
                        <a:rPr lang="ja-JP" altLang="en-US" sz="1800" b="1" dirty="0">
                          <a:latin typeface="+mn-ea"/>
                          <a:ea typeface="+mn-ea"/>
                        </a:rPr>
                        <a:t>日本衛生学会</a:t>
                      </a:r>
                      <a:endParaRPr lang="zh-CN" altLang="en-US" sz="1800" b="1" dirty="0">
                        <a:latin typeface="+mn-ea"/>
                        <a:ea typeface="+mn-ea"/>
                      </a:endParaRPr>
                    </a:p>
                  </a:txBody>
                  <a:tcPr marL="5687" marR="5687" marT="56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dirty="0">
                          <a:latin typeface="+mn-ea"/>
                          <a:ea typeface="+mn-ea"/>
                        </a:rPr>
                        <a:t>19</a:t>
                      </a:r>
                      <a:endParaRPr lang="ja-JP" altLang="en-US" sz="2400" b="1" dirty="0">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dirty="0">
                          <a:latin typeface="+mn-ea"/>
                          <a:ea typeface="+mn-ea"/>
                        </a:rPr>
                        <a:t>1</a:t>
                      </a:r>
                      <a:endParaRPr lang="ja-JP" altLang="en-US" sz="2400" b="1" dirty="0">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dirty="0">
                          <a:latin typeface="+mn-ea"/>
                          <a:ea typeface="+mn-ea"/>
                        </a:rPr>
                        <a:t>0</a:t>
                      </a:r>
                      <a:endParaRPr lang="ja-JP" altLang="en-US" sz="2400" b="1" dirty="0">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dirty="0">
                          <a:latin typeface="+mn-ea"/>
                          <a:ea typeface="+mn-ea"/>
                        </a:rPr>
                        <a:t>0</a:t>
                      </a:r>
                      <a:endParaRPr lang="ja-JP" altLang="en-US" sz="2400" b="1" dirty="0">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dirty="0">
                          <a:latin typeface="+mn-ea"/>
                          <a:ea typeface="+mn-ea"/>
                        </a:rPr>
                        <a:t>18</a:t>
                      </a:r>
                      <a:endParaRPr lang="ja-JP" altLang="en-US" sz="2400" b="1" dirty="0">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983894317"/>
                  </a:ext>
                </a:extLst>
              </a:tr>
              <a:tr h="623008">
                <a:tc>
                  <a:txBody>
                    <a:bodyPr/>
                    <a:lstStyle/>
                    <a:p>
                      <a:pPr algn="l" rtl="0" fontAlgn="ctr"/>
                      <a:r>
                        <a:rPr lang="ja-JP" altLang="en-US" sz="1800" b="1" dirty="0">
                          <a:latin typeface="+mn-ea"/>
                          <a:ea typeface="+mn-ea"/>
                        </a:rPr>
                        <a:t>日本医療情報学会</a:t>
                      </a:r>
                      <a:endParaRPr lang="zh-CN" altLang="en-US" sz="1800" b="1" dirty="0">
                        <a:latin typeface="+mn-ea"/>
                        <a:ea typeface="+mn-ea"/>
                      </a:endParaRPr>
                    </a:p>
                  </a:txBody>
                  <a:tcPr marL="5687" marR="5687" marT="56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dirty="0">
                          <a:latin typeface="+mn-ea"/>
                          <a:ea typeface="+mn-ea"/>
                        </a:rPr>
                        <a:t>30</a:t>
                      </a:r>
                      <a:endParaRPr lang="ja-JP" altLang="en-US" sz="2400" b="1" dirty="0">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dirty="0">
                          <a:latin typeface="+mn-ea"/>
                          <a:ea typeface="+mn-ea"/>
                        </a:rPr>
                        <a:t>2</a:t>
                      </a:r>
                      <a:endParaRPr lang="ja-JP" altLang="en-US" sz="2400" b="1" dirty="0">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dirty="0">
                          <a:latin typeface="+mn-ea"/>
                          <a:ea typeface="+mn-ea"/>
                        </a:rPr>
                        <a:t>1</a:t>
                      </a:r>
                      <a:endParaRPr lang="ja-JP" altLang="en-US" sz="2400" b="1" dirty="0">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dirty="0">
                          <a:latin typeface="+mn-ea"/>
                          <a:ea typeface="+mn-ea"/>
                        </a:rPr>
                        <a:t>0</a:t>
                      </a:r>
                      <a:endParaRPr lang="ja-JP" altLang="en-US" sz="2400" b="1" dirty="0">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dirty="0">
                          <a:latin typeface="+mn-ea"/>
                          <a:ea typeface="+mn-ea"/>
                        </a:rPr>
                        <a:t>27</a:t>
                      </a:r>
                      <a:endParaRPr lang="ja-JP" altLang="en-US" sz="2400" b="1" dirty="0">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75611513"/>
                  </a:ext>
                </a:extLst>
              </a:tr>
              <a:tr h="623008">
                <a:tc>
                  <a:txBody>
                    <a:bodyPr/>
                    <a:lstStyle/>
                    <a:p>
                      <a:pPr algn="l" rtl="0" fontAlgn="ctr"/>
                      <a:r>
                        <a:rPr lang="ja-JP" altLang="en-US" sz="1800" b="1" dirty="0">
                          <a:latin typeface="+mn-ea"/>
                          <a:ea typeface="+mn-ea"/>
                        </a:rPr>
                        <a:t>日本産業衛生学会</a:t>
                      </a:r>
                    </a:p>
                  </a:txBody>
                  <a:tcPr marL="5687" marR="5687" marT="56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a:latin typeface="+mn-ea"/>
                          <a:ea typeface="+mn-ea"/>
                        </a:rPr>
                        <a:t>199</a:t>
                      </a:r>
                      <a:endParaRPr lang="ja-JP" altLang="en-US" sz="2400" b="1">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a:latin typeface="+mn-ea"/>
                          <a:ea typeface="+mn-ea"/>
                        </a:rPr>
                        <a:t>48</a:t>
                      </a:r>
                      <a:endParaRPr lang="ja-JP" altLang="en-US" sz="2400" b="1">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dirty="0">
                          <a:latin typeface="+mn-ea"/>
                          <a:ea typeface="+mn-ea"/>
                        </a:rPr>
                        <a:t>21</a:t>
                      </a:r>
                      <a:endParaRPr lang="ja-JP" altLang="en-US" sz="2400" b="1" dirty="0">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dirty="0">
                          <a:latin typeface="+mn-ea"/>
                          <a:ea typeface="+mn-ea"/>
                        </a:rPr>
                        <a:t>1</a:t>
                      </a:r>
                      <a:endParaRPr lang="ja-JP" altLang="en-US" sz="2400" b="1" dirty="0">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dirty="0">
                          <a:latin typeface="+mn-ea"/>
                          <a:ea typeface="+mn-ea"/>
                        </a:rPr>
                        <a:t>129</a:t>
                      </a:r>
                      <a:endParaRPr lang="ja-JP" altLang="en-US" sz="2400" b="1" dirty="0">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157255014"/>
                  </a:ext>
                </a:extLst>
              </a:tr>
              <a:tr h="623008">
                <a:tc>
                  <a:txBody>
                    <a:bodyPr/>
                    <a:lstStyle/>
                    <a:p>
                      <a:pPr algn="l" rtl="0" fontAlgn="ctr"/>
                      <a:r>
                        <a:rPr lang="ja-JP" altLang="en-US" sz="1800" b="1" dirty="0">
                          <a:latin typeface="+mn-ea"/>
                          <a:ea typeface="+mn-ea"/>
                        </a:rPr>
                        <a:t>日本疫学会</a:t>
                      </a:r>
                    </a:p>
                  </a:txBody>
                  <a:tcPr marL="5687" marR="5687" marT="56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a:latin typeface="+mn-ea"/>
                          <a:ea typeface="+mn-ea"/>
                        </a:rPr>
                        <a:t>49</a:t>
                      </a:r>
                      <a:endParaRPr lang="ja-JP" altLang="en-US" sz="2400" b="1">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dirty="0">
                          <a:latin typeface="+mn-ea"/>
                          <a:ea typeface="+mn-ea"/>
                        </a:rPr>
                        <a:t>8</a:t>
                      </a:r>
                      <a:endParaRPr lang="ja-JP" altLang="en-US" sz="2400" b="1" dirty="0">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dirty="0">
                          <a:latin typeface="+mn-ea"/>
                          <a:ea typeface="+mn-ea"/>
                        </a:rPr>
                        <a:t>6</a:t>
                      </a:r>
                      <a:endParaRPr lang="ja-JP" altLang="en-US" sz="2400" b="1" dirty="0">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dirty="0">
                          <a:latin typeface="+mn-ea"/>
                          <a:ea typeface="+mn-ea"/>
                        </a:rPr>
                        <a:t>0</a:t>
                      </a:r>
                      <a:endParaRPr lang="ja-JP" altLang="en-US" sz="2400" b="1" dirty="0">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dirty="0">
                          <a:latin typeface="+mn-ea"/>
                          <a:ea typeface="+mn-ea"/>
                        </a:rPr>
                        <a:t>35</a:t>
                      </a:r>
                      <a:endParaRPr lang="ja-JP" altLang="en-US" sz="2400" b="1" dirty="0">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933456933"/>
                  </a:ext>
                </a:extLst>
              </a:tr>
              <a:tr h="623008">
                <a:tc>
                  <a:txBody>
                    <a:bodyPr/>
                    <a:lstStyle/>
                    <a:p>
                      <a:pPr algn="l" rtl="0" fontAlgn="ctr"/>
                      <a:r>
                        <a:rPr lang="ja-JP" altLang="en-US" sz="1800" b="1" dirty="0">
                          <a:latin typeface="+mn-ea"/>
                          <a:ea typeface="+mn-ea"/>
                        </a:rPr>
                        <a:t>日本公衆衛生学会</a:t>
                      </a:r>
                      <a:endParaRPr lang="zh-CN" altLang="en-US" sz="1800" b="1" dirty="0">
                        <a:latin typeface="+mn-ea"/>
                        <a:ea typeface="+mn-ea"/>
                      </a:endParaRPr>
                    </a:p>
                  </a:txBody>
                  <a:tcPr marL="5687" marR="5687" marT="56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a:latin typeface="+mn-ea"/>
                          <a:ea typeface="+mn-ea"/>
                        </a:rPr>
                        <a:t>290</a:t>
                      </a:r>
                      <a:endParaRPr lang="ja-JP" altLang="en-US" sz="2400" b="1">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a:latin typeface="+mn-ea"/>
                          <a:ea typeface="+mn-ea"/>
                        </a:rPr>
                        <a:t>59</a:t>
                      </a:r>
                      <a:endParaRPr lang="ja-JP" altLang="en-US" sz="2400" b="1">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dirty="0">
                          <a:latin typeface="+mn-ea"/>
                          <a:ea typeface="+mn-ea"/>
                        </a:rPr>
                        <a:t>26</a:t>
                      </a:r>
                      <a:endParaRPr lang="ja-JP" altLang="en-US" sz="2400" b="1" dirty="0">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dirty="0">
                          <a:latin typeface="+mn-ea"/>
                          <a:ea typeface="+mn-ea"/>
                        </a:rPr>
                        <a:t>2</a:t>
                      </a:r>
                      <a:endParaRPr lang="ja-JP" altLang="en-US" sz="2400" b="1" dirty="0">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dirty="0">
                          <a:latin typeface="+mn-ea"/>
                          <a:ea typeface="+mn-ea"/>
                        </a:rPr>
                        <a:t>203</a:t>
                      </a:r>
                      <a:endParaRPr lang="ja-JP" altLang="en-US" sz="2400" b="1" dirty="0">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481937570"/>
                  </a:ext>
                </a:extLst>
              </a:tr>
              <a:tr h="652842">
                <a:tc>
                  <a:txBody>
                    <a:bodyPr/>
                    <a:lstStyle/>
                    <a:p>
                      <a:pPr algn="l" rtl="0" fontAlgn="ctr"/>
                      <a:r>
                        <a:rPr lang="ja-JP" altLang="en-US" sz="1800" b="1" dirty="0">
                          <a:latin typeface="+mn-ea"/>
                          <a:ea typeface="+mn-ea"/>
                        </a:rPr>
                        <a:t>日本災害医学会</a:t>
                      </a:r>
                      <a:endParaRPr lang="zh-CN" altLang="en-US" sz="1800" b="1" dirty="0">
                        <a:latin typeface="+mn-ea"/>
                        <a:ea typeface="+mn-ea"/>
                      </a:endParaRPr>
                    </a:p>
                  </a:txBody>
                  <a:tcPr marL="5687" marR="5687" marT="56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a:latin typeface="+mn-ea"/>
                          <a:ea typeface="+mn-ea"/>
                        </a:rPr>
                        <a:t>122</a:t>
                      </a:r>
                      <a:endParaRPr lang="ja-JP" altLang="en-US" sz="2400" b="1">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a:latin typeface="+mn-ea"/>
                          <a:ea typeface="+mn-ea"/>
                        </a:rPr>
                        <a:t>18</a:t>
                      </a:r>
                      <a:endParaRPr lang="ja-JP" altLang="en-US" sz="2400" b="1">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dirty="0">
                          <a:latin typeface="+mn-ea"/>
                          <a:ea typeface="+mn-ea"/>
                        </a:rPr>
                        <a:t>8</a:t>
                      </a:r>
                      <a:endParaRPr lang="ja-JP" altLang="en-US" sz="2400" b="1" dirty="0">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dirty="0">
                          <a:latin typeface="+mn-ea"/>
                          <a:ea typeface="+mn-ea"/>
                        </a:rPr>
                        <a:t>0</a:t>
                      </a:r>
                      <a:endParaRPr lang="ja-JP" altLang="en-US" sz="2400" b="1" dirty="0">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dirty="0">
                          <a:latin typeface="+mn-ea"/>
                          <a:ea typeface="+mn-ea"/>
                        </a:rPr>
                        <a:t>96</a:t>
                      </a:r>
                      <a:endParaRPr lang="ja-JP" altLang="en-US" sz="2400" b="1" dirty="0">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8713696"/>
                  </a:ext>
                </a:extLst>
              </a:tr>
              <a:tr h="623008">
                <a:tc>
                  <a:txBody>
                    <a:bodyPr/>
                    <a:lstStyle/>
                    <a:p>
                      <a:pPr algn="l" rtl="0" fontAlgn="ctr"/>
                      <a:r>
                        <a:rPr lang="ja-JP" altLang="en-US" sz="1800" b="1">
                          <a:latin typeface="+mn-ea"/>
                          <a:ea typeface="+mn-ea"/>
                        </a:rPr>
                        <a:t>日本医療・病院管理学会</a:t>
                      </a:r>
                    </a:p>
                  </a:txBody>
                  <a:tcPr marL="5687" marR="5687" marT="56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dirty="0">
                          <a:latin typeface="+mn-ea"/>
                          <a:ea typeface="+mn-ea"/>
                        </a:rPr>
                        <a:t>32</a:t>
                      </a:r>
                      <a:endParaRPr lang="ja-JP" altLang="en-US" sz="2400" b="1" dirty="0">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a:latin typeface="+mn-ea"/>
                          <a:ea typeface="+mn-ea"/>
                        </a:rPr>
                        <a:t>6</a:t>
                      </a:r>
                      <a:endParaRPr lang="ja-JP" altLang="en-US" sz="2400" b="1">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dirty="0">
                          <a:latin typeface="+mn-ea"/>
                          <a:ea typeface="+mn-ea"/>
                        </a:rPr>
                        <a:t>0</a:t>
                      </a:r>
                      <a:endParaRPr lang="ja-JP" altLang="en-US" sz="2400" b="1" dirty="0">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dirty="0">
                          <a:latin typeface="+mn-ea"/>
                          <a:ea typeface="+mn-ea"/>
                        </a:rPr>
                        <a:t>1</a:t>
                      </a:r>
                      <a:endParaRPr lang="ja-JP" altLang="en-US" sz="2400" b="1" dirty="0">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dirty="0">
                          <a:latin typeface="+mn-ea"/>
                          <a:ea typeface="+mn-ea"/>
                        </a:rPr>
                        <a:t>25</a:t>
                      </a:r>
                      <a:endParaRPr lang="ja-JP" altLang="en-US" sz="2400" b="1" dirty="0">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440044065"/>
                  </a:ext>
                </a:extLst>
              </a:tr>
              <a:tr h="623008">
                <a:tc>
                  <a:txBody>
                    <a:bodyPr/>
                    <a:lstStyle/>
                    <a:p>
                      <a:pPr algn="l" rtl="0" fontAlgn="ctr"/>
                      <a:r>
                        <a:rPr lang="ja-JP" altLang="en-US" sz="1800" b="1" dirty="0">
                          <a:latin typeface="+mn-ea"/>
                          <a:ea typeface="+mn-ea"/>
                        </a:rPr>
                        <a:t>日本職業・災害医学会</a:t>
                      </a:r>
                    </a:p>
                  </a:txBody>
                  <a:tcPr marL="5687" marR="5687" marT="568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a:latin typeface="+mn-ea"/>
                          <a:ea typeface="+mn-ea"/>
                        </a:rPr>
                        <a:t>79</a:t>
                      </a:r>
                      <a:endParaRPr lang="ja-JP" altLang="en-US" sz="2400" b="1">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a:latin typeface="+mn-ea"/>
                          <a:ea typeface="+mn-ea"/>
                        </a:rPr>
                        <a:t>3</a:t>
                      </a:r>
                      <a:endParaRPr lang="ja-JP" altLang="en-US" sz="2400" b="1">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a:latin typeface="+mn-ea"/>
                          <a:ea typeface="+mn-ea"/>
                        </a:rPr>
                        <a:t>3</a:t>
                      </a:r>
                      <a:endParaRPr lang="ja-JP" altLang="en-US" sz="2400" b="1">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dirty="0">
                          <a:latin typeface="+mn-ea"/>
                          <a:ea typeface="+mn-ea"/>
                        </a:rPr>
                        <a:t>0</a:t>
                      </a:r>
                      <a:endParaRPr lang="ja-JP" altLang="en-US" sz="2400" b="1" dirty="0">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dirty="0">
                          <a:latin typeface="+mn-ea"/>
                          <a:ea typeface="+mn-ea"/>
                        </a:rPr>
                        <a:t>73</a:t>
                      </a:r>
                      <a:endParaRPr lang="ja-JP" altLang="en-US" sz="2400" b="1" dirty="0">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705651748"/>
                  </a:ext>
                </a:extLst>
              </a:tr>
              <a:tr h="623008">
                <a:tc>
                  <a:txBody>
                    <a:bodyPr/>
                    <a:lstStyle/>
                    <a:p>
                      <a:pPr algn="ctr"/>
                      <a:r>
                        <a:rPr lang="ja-JP" altLang="en-US" b="1" dirty="0">
                          <a:latin typeface="+mn-ea"/>
                          <a:ea typeface="+mn-ea"/>
                        </a:rPr>
                        <a:t>計</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a:latin typeface="+mn-ea"/>
                          <a:ea typeface="+mn-ea"/>
                        </a:rPr>
                        <a:t>820</a:t>
                      </a:r>
                      <a:endParaRPr lang="ja-JP" altLang="en-US" sz="2400" b="1">
                        <a:latin typeface="+mn-ea"/>
                        <a:ea typeface="+mn-ea"/>
                      </a:endParaRPr>
                    </a:p>
                    <a:p>
                      <a:pPr algn="r"/>
                      <a:r>
                        <a:rPr lang="en-US" sz="2400" b="1">
                          <a:latin typeface="+mn-ea"/>
                          <a:ea typeface="+mn-ea"/>
                        </a:rPr>
                        <a:t>(100%)</a:t>
                      </a:r>
                      <a:endParaRPr lang="ja-JP" altLang="en-US" sz="2400" b="1">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dirty="0">
                          <a:latin typeface="+mn-ea"/>
                          <a:ea typeface="+mn-ea"/>
                        </a:rPr>
                        <a:t>144</a:t>
                      </a:r>
                      <a:endParaRPr lang="ja-JP" altLang="en-US" sz="2400" b="1" dirty="0">
                        <a:latin typeface="+mn-ea"/>
                        <a:ea typeface="+mn-ea"/>
                      </a:endParaRPr>
                    </a:p>
                    <a:p>
                      <a:pPr algn="r"/>
                      <a:r>
                        <a:rPr lang="en-US" sz="2400" b="1" dirty="0">
                          <a:latin typeface="+mn-ea"/>
                          <a:ea typeface="+mn-ea"/>
                        </a:rPr>
                        <a:t>(18%)</a:t>
                      </a:r>
                      <a:endParaRPr lang="ja-JP" altLang="en-US" sz="2400" b="1" dirty="0">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a:latin typeface="+mn-ea"/>
                          <a:ea typeface="+mn-ea"/>
                        </a:rPr>
                        <a:t>65</a:t>
                      </a:r>
                      <a:endParaRPr lang="ja-JP" altLang="en-US" sz="2400" b="1">
                        <a:latin typeface="+mn-ea"/>
                        <a:ea typeface="+mn-ea"/>
                      </a:endParaRPr>
                    </a:p>
                    <a:p>
                      <a:pPr algn="r"/>
                      <a:r>
                        <a:rPr lang="en-US" sz="2400" b="1">
                          <a:latin typeface="+mn-ea"/>
                          <a:ea typeface="+mn-ea"/>
                        </a:rPr>
                        <a:t>(8%)</a:t>
                      </a:r>
                      <a:endParaRPr lang="ja-JP" altLang="en-US" sz="2400" b="1">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dirty="0">
                          <a:latin typeface="+mn-ea"/>
                          <a:ea typeface="+mn-ea"/>
                        </a:rPr>
                        <a:t>4</a:t>
                      </a:r>
                      <a:endParaRPr lang="ja-JP" altLang="en-US" sz="2400" b="1" dirty="0">
                        <a:latin typeface="+mn-ea"/>
                        <a:ea typeface="+mn-ea"/>
                      </a:endParaRPr>
                    </a:p>
                    <a:p>
                      <a:pPr algn="r"/>
                      <a:r>
                        <a:rPr lang="en-US" sz="2400" b="1" dirty="0">
                          <a:latin typeface="+mn-ea"/>
                          <a:ea typeface="+mn-ea"/>
                        </a:rPr>
                        <a:t>(0%)</a:t>
                      </a:r>
                      <a:endParaRPr lang="ja-JP" altLang="en-US" sz="2400" b="1" dirty="0">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r"/>
                      <a:r>
                        <a:rPr lang="en-US" sz="2400" b="1" dirty="0">
                          <a:latin typeface="+mn-ea"/>
                          <a:ea typeface="+mn-ea"/>
                        </a:rPr>
                        <a:t>607</a:t>
                      </a:r>
                      <a:endParaRPr lang="ja-JP" altLang="en-US" sz="2400" b="1" dirty="0">
                        <a:latin typeface="+mn-ea"/>
                        <a:ea typeface="+mn-ea"/>
                      </a:endParaRPr>
                    </a:p>
                    <a:p>
                      <a:pPr algn="r"/>
                      <a:r>
                        <a:rPr lang="en-US" sz="2400" b="1" dirty="0">
                          <a:latin typeface="+mn-ea"/>
                          <a:ea typeface="+mn-ea"/>
                        </a:rPr>
                        <a:t>(74%)</a:t>
                      </a:r>
                      <a:endParaRPr lang="ja-JP" altLang="en-US" sz="2400" b="1" dirty="0">
                        <a:latin typeface="+mn-ea"/>
                        <a:ea typeface="+mn-ea"/>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213144934"/>
                  </a:ext>
                </a:extLst>
              </a:tr>
            </a:tbl>
          </a:graphicData>
        </a:graphic>
      </p:graphicFrame>
      <p:sp>
        <p:nvSpPr>
          <p:cNvPr id="3" name="テキスト ボックス 2">
            <a:extLst>
              <a:ext uri="{FF2B5EF4-FFF2-40B4-BE49-F238E27FC236}">
                <a16:creationId xmlns:a16="http://schemas.microsoft.com/office/drawing/2014/main" id="{554BB2AC-7D40-7B65-E6AA-8BFCA5529ED1}"/>
              </a:ext>
            </a:extLst>
          </p:cNvPr>
          <p:cNvSpPr txBox="1"/>
          <p:nvPr/>
        </p:nvSpPr>
        <p:spPr>
          <a:xfrm>
            <a:off x="0" y="0"/>
            <a:ext cx="6993082" cy="461665"/>
          </a:xfrm>
          <a:prstGeom prst="rect">
            <a:avLst/>
          </a:prstGeom>
          <a:solidFill>
            <a:srgbClr val="FFC000"/>
          </a:solidFill>
        </p:spPr>
        <p:txBody>
          <a:bodyPr wrap="square" rtlCol="0">
            <a:spAutoFit/>
          </a:bodyPr>
          <a:lstStyle/>
          <a:p>
            <a:r>
              <a:rPr lang="ja-JP" altLang="en-US" sz="2400" b="1" dirty="0">
                <a:solidFill>
                  <a:srgbClr val="000000"/>
                </a:solidFill>
                <a:latin typeface="游ゴシック" panose="020B0400000000000000" pitchFamily="50" charset="-128"/>
                <a:ea typeface="游ゴシック" panose="020B0400000000000000" pitchFamily="50" charset="-128"/>
              </a:rPr>
              <a:t>指導医及び専門医の更新状況（</a:t>
            </a:r>
            <a:r>
              <a:rPr lang="en-US" altLang="ja-JP" sz="2400" b="1" dirty="0">
                <a:solidFill>
                  <a:srgbClr val="000000"/>
                </a:solidFill>
                <a:latin typeface="游ゴシック" panose="020B0400000000000000" pitchFamily="50" charset="-128"/>
                <a:ea typeface="游ゴシック" panose="020B0400000000000000" pitchFamily="50" charset="-128"/>
              </a:rPr>
              <a:t>2023</a:t>
            </a:r>
            <a:r>
              <a:rPr lang="ja-JP" altLang="en-US" sz="2400" b="1" dirty="0">
                <a:solidFill>
                  <a:srgbClr val="000000"/>
                </a:solidFill>
                <a:latin typeface="游ゴシック" panose="020B0400000000000000" pitchFamily="50" charset="-128"/>
                <a:ea typeface="游ゴシック" panose="020B0400000000000000" pitchFamily="50" charset="-128"/>
              </a:rPr>
              <a:t>年度の実績）</a:t>
            </a:r>
          </a:p>
        </p:txBody>
      </p:sp>
    </p:spTree>
    <p:extLst>
      <p:ext uri="{BB962C8B-B14F-4D97-AF65-F5344CB8AC3E}">
        <p14:creationId xmlns:p14="http://schemas.microsoft.com/office/powerpoint/2010/main" val="38700966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2087" y="301625"/>
            <a:ext cx="7651888" cy="635000"/>
          </a:xfrm>
        </p:spPr>
        <p:txBody>
          <a:bodyPr/>
          <a:lstStyle/>
          <a:p>
            <a:pPr lvl="1"/>
            <a:r>
              <a:rPr lang="en-US" altLang="ja-JP" sz="3200" dirty="0"/>
              <a:t>(1) WEB</a:t>
            </a:r>
            <a:r>
              <a:rPr lang="ja-JP" altLang="en-US" sz="3200" dirty="0"/>
              <a:t>フォームに入力</a:t>
            </a:r>
            <a:endParaRPr lang="en-US" altLang="ja-JP" sz="3200" dirty="0"/>
          </a:p>
        </p:txBody>
      </p:sp>
      <p:sp>
        <p:nvSpPr>
          <p:cNvPr id="3" name="コンテンツ プレースホルダー 2"/>
          <p:cNvSpPr>
            <a:spLocks noGrp="1"/>
          </p:cNvSpPr>
          <p:nvPr>
            <p:ph idx="1"/>
          </p:nvPr>
        </p:nvSpPr>
        <p:spPr>
          <a:xfrm>
            <a:off x="171450" y="1635309"/>
            <a:ext cx="8772525" cy="4678362"/>
          </a:xfrm>
        </p:spPr>
        <p:txBody>
          <a:bodyPr/>
          <a:lstStyle/>
          <a:p>
            <a:r>
              <a:rPr lang="ja-JP" altLang="ja-JP" dirty="0"/>
              <a:t>認定の更新</a:t>
            </a:r>
            <a:r>
              <a:rPr lang="ja-JP" altLang="en-US" dirty="0"/>
              <a:t>のために更新申請</a:t>
            </a:r>
            <a:r>
              <a:rPr lang="en-US" altLang="ja-JP" dirty="0"/>
              <a:t>WEB</a:t>
            </a:r>
            <a:r>
              <a:rPr lang="ja-JP" altLang="en-US" dirty="0"/>
              <a:t>フォームに入力</a:t>
            </a:r>
            <a:endParaRPr lang="en-US" altLang="ja-JP" dirty="0"/>
          </a:p>
          <a:p>
            <a:r>
              <a:rPr lang="ja-JP" altLang="en-US" dirty="0"/>
              <a:t>更新申請</a:t>
            </a:r>
            <a:r>
              <a:rPr lang="en-US" altLang="ja-JP" dirty="0"/>
              <a:t>WEB</a:t>
            </a:r>
            <a:r>
              <a:rPr lang="ja-JP" altLang="en-US" dirty="0"/>
              <a:t>フォームのプリントアウト（第</a:t>
            </a:r>
            <a:r>
              <a:rPr lang="en-US" altLang="ja-JP" dirty="0"/>
              <a:t>1</a:t>
            </a:r>
            <a:r>
              <a:rPr lang="ja-JP" altLang="en-US" dirty="0"/>
              <a:t>号様式）を提出</a:t>
            </a:r>
            <a:endParaRPr lang="en-US" altLang="ja-JP" dirty="0"/>
          </a:p>
          <a:p>
            <a:r>
              <a:rPr lang="en-US" altLang="ja-JP" dirty="0"/>
              <a:t>WEB</a:t>
            </a:r>
            <a:r>
              <a:rPr lang="ja-JP" altLang="en-US" dirty="0"/>
              <a:t>フォーム</a:t>
            </a:r>
            <a:r>
              <a:rPr kumimoji="1" lang="ja-JP" altLang="en-US" dirty="0"/>
              <a:t>は、下記ホームページに掲載</a:t>
            </a:r>
          </a:p>
          <a:p>
            <a:pPr marL="439738" lvl="1" indent="0">
              <a:buNone/>
            </a:pPr>
            <a:r>
              <a:rPr lang="en-US" altLang="ja-JP" sz="2800" dirty="0">
                <a:solidFill>
                  <a:srgbClr val="FF0000"/>
                </a:solidFill>
              </a:rPr>
              <a:t>http://shakai-senmon-i.umin.jp/news/2527/</a:t>
            </a:r>
            <a:endParaRPr kumimoji="1" lang="ja-JP" altLang="en-US" sz="2800" dirty="0">
              <a:solidFill>
                <a:srgbClr val="FF0000"/>
              </a:solidFill>
            </a:endParaRPr>
          </a:p>
        </p:txBody>
      </p:sp>
      <p:sp>
        <p:nvSpPr>
          <p:cNvPr id="4" name="角丸四角形 3"/>
          <p:cNvSpPr/>
          <p:nvPr/>
        </p:nvSpPr>
        <p:spPr bwMode="auto">
          <a:xfrm>
            <a:off x="7335079" y="59635"/>
            <a:ext cx="1769165" cy="238540"/>
          </a:xfrm>
          <a:prstGeom prst="roundRect">
            <a:avLst/>
          </a:prstGeom>
          <a:ln>
            <a:solidFill>
              <a:srgbClr val="00009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1001713" eaLnBrk="1" hangingPunct="1"/>
            <a:r>
              <a:rPr lang="ja-JP" altLang="en-US" sz="1400" dirty="0">
                <a:solidFill>
                  <a:srgbClr val="000099"/>
                </a:solidFill>
              </a:rPr>
              <a:t>更新ルールについて</a:t>
            </a:r>
            <a:endParaRPr kumimoji="1" lang="ja-JP" altLang="en-US" sz="1400" b="0" i="0" u="none" strike="noStrike" cap="none" normalizeH="0" baseline="0" dirty="0">
              <a:ln>
                <a:noFill/>
              </a:ln>
              <a:solidFill>
                <a:srgbClr val="000099"/>
              </a:solidFill>
              <a:effectLst/>
            </a:endParaRPr>
          </a:p>
        </p:txBody>
      </p:sp>
      <p:pic>
        <p:nvPicPr>
          <p:cNvPr id="5" name="図 4"/>
          <p:cNvPicPr>
            <a:picLocks noChangeAspect="1"/>
          </p:cNvPicPr>
          <p:nvPr/>
        </p:nvPicPr>
        <p:blipFill>
          <a:blip r:embed="rId2"/>
          <a:stretch>
            <a:fillRect/>
          </a:stretch>
        </p:blipFill>
        <p:spPr>
          <a:xfrm>
            <a:off x="4562270" y="6313671"/>
            <a:ext cx="4309355" cy="265078"/>
          </a:xfrm>
          <a:prstGeom prst="rect">
            <a:avLst/>
          </a:prstGeom>
        </p:spPr>
      </p:pic>
    </p:spTree>
    <p:extLst>
      <p:ext uri="{BB962C8B-B14F-4D97-AF65-F5344CB8AC3E}">
        <p14:creationId xmlns:p14="http://schemas.microsoft.com/office/powerpoint/2010/main" val="522620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523220"/>
            <a:ext cx="9050482" cy="6252908"/>
          </a:xfrm>
          <a:prstGeom prst="rect">
            <a:avLst/>
          </a:prstGeom>
        </p:spPr>
      </p:pic>
      <p:sp>
        <p:nvSpPr>
          <p:cNvPr id="3" name="テキスト ボックス 2">
            <a:extLst>
              <a:ext uri="{FF2B5EF4-FFF2-40B4-BE49-F238E27FC236}">
                <a16:creationId xmlns:a16="http://schemas.microsoft.com/office/drawing/2014/main" id="{A2C2233E-BAFD-49F6-0E91-CF2F858AC144}"/>
              </a:ext>
            </a:extLst>
          </p:cNvPr>
          <p:cNvSpPr txBox="1"/>
          <p:nvPr/>
        </p:nvSpPr>
        <p:spPr>
          <a:xfrm>
            <a:off x="0" y="0"/>
            <a:ext cx="3532909" cy="523220"/>
          </a:xfrm>
          <a:prstGeom prst="rect">
            <a:avLst/>
          </a:prstGeom>
          <a:solidFill>
            <a:srgbClr val="FFFF00"/>
          </a:solidFill>
        </p:spPr>
        <p:txBody>
          <a:bodyPr wrap="square">
            <a:spAutoFit/>
          </a:bodyPr>
          <a:lstStyle/>
          <a:p>
            <a:r>
              <a:rPr lang="ja-JP" altLang="en-US" sz="2800" b="0" i="0" dirty="0">
                <a:effectLst/>
                <a:latin typeface="+mn-ea"/>
                <a:ea typeface="+mn-ea"/>
              </a:rPr>
              <a:t>第</a:t>
            </a:r>
            <a:r>
              <a:rPr lang="en-US" altLang="ja-JP" sz="2800" b="0" i="0" dirty="0">
                <a:effectLst/>
                <a:latin typeface="+mn-ea"/>
                <a:ea typeface="+mn-ea"/>
              </a:rPr>
              <a:t>1</a:t>
            </a:r>
            <a:r>
              <a:rPr lang="ja-JP" altLang="en-US" sz="2800" b="0" i="0" dirty="0">
                <a:effectLst/>
                <a:latin typeface="+mn-ea"/>
                <a:ea typeface="+mn-ea"/>
              </a:rPr>
              <a:t>号様式　入力画面</a:t>
            </a:r>
            <a:endParaRPr lang="ja-JP" altLang="en-US" sz="2800" dirty="0">
              <a:latin typeface="+mn-ea"/>
              <a:ea typeface="+mn-ea"/>
            </a:endParaRPr>
          </a:p>
        </p:txBody>
      </p:sp>
      <p:sp>
        <p:nvSpPr>
          <p:cNvPr id="4" name="テキスト ボックス 3">
            <a:extLst>
              <a:ext uri="{FF2B5EF4-FFF2-40B4-BE49-F238E27FC236}">
                <a16:creationId xmlns:a16="http://schemas.microsoft.com/office/drawing/2014/main" id="{E9532F39-6D6C-4331-10E1-42108821BEDD}"/>
              </a:ext>
            </a:extLst>
          </p:cNvPr>
          <p:cNvSpPr txBox="1"/>
          <p:nvPr/>
        </p:nvSpPr>
        <p:spPr>
          <a:xfrm>
            <a:off x="5011015" y="4642468"/>
            <a:ext cx="3808095" cy="1384995"/>
          </a:xfrm>
          <a:prstGeom prst="rect">
            <a:avLst/>
          </a:prstGeom>
          <a:solidFill>
            <a:srgbClr val="FFFF00"/>
          </a:solidFill>
        </p:spPr>
        <p:txBody>
          <a:bodyPr wrap="square">
            <a:spAutoFit/>
          </a:bodyPr>
          <a:lstStyle/>
          <a:p>
            <a:r>
              <a:rPr lang="en-US" altLang="ja-JP" sz="2800" dirty="0"/>
              <a:t>WEB</a:t>
            </a:r>
            <a:r>
              <a:rPr lang="ja-JP" altLang="en-US" sz="2800" dirty="0"/>
              <a:t>フォームに入力の上、プリントアウト</a:t>
            </a:r>
            <a:r>
              <a:rPr lang="ja-JP" altLang="en-US" sz="2800" b="0" i="0" dirty="0">
                <a:solidFill>
                  <a:srgbClr val="000000"/>
                </a:solidFill>
                <a:effectLst/>
                <a:latin typeface="小塚ゴシック Pro"/>
              </a:rPr>
              <a:t>してください。</a:t>
            </a:r>
            <a:endParaRPr lang="ja-JP" altLang="en-US" sz="2800" dirty="0"/>
          </a:p>
        </p:txBody>
      </p:sp>
    </p:spTree>
    <p:extLst>
      <p:ext uri="{BB962C8B-B14F-4D97-AF65-F5344CB8AC3E}">
        <p14:creationId xmlns:p14="http://schemas.microsoft.com/office/powerpoint/2010/main" val="37866097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647489"/>
            <a:ext cx="9025156" cy="4618434"/>
          </a:xfrm>
          <a:prstGeom prst="rect">
            <a:avLst/>
          </a:prstGeom>
        </p:spPr>
      </p:pic>
      <p:sp>
        <p:nvSpPr>
          <p:cNvPr id="3" name="テキスト ボックス 2">
            <a:extLst>
              <a:ext uri="{FF2B5EF4-FFF2-40B4-BE49-F238E27FC236}">
                <a16:creationId xmlns:a16="http://schemas.microsoft.com/office/drawing/2014/main" id="{308375E9-9E88-E4FD-8253-C9ABD70D7B0C}"/>
              </a:ext>
            </a:extLst>
          </p:cNvPr>
          <p:cNvSpPr txBox="1"/>
          <p:nvPr/>
        </p:nvSpPr>
        <p:spPr>
          <a:xfrm>
            <a:off x="5083752" y="5265923"/>
            <a:ext cx="3808095" cy="1384995"/>
          </a:xfrm>
          <a:prstGeom prst="rect">
            <a:avLst/>
          </a:prstGeom>
          <a:solidFill>
            <a:srgbClr val="FFFF00"/>
          </a:solidFill>
        </p:spPr>
        <p:txBody>
          <a:bodyPr wrap="square">
            <a:spAutoFit/>
          </a:bodyPr>
          <a:lstStyle/>
          <a:p>
            <a:r>
              <a:rPr lang="en-US" altLang="ja-JP" sz="2800" dirty="0"/>
              <a:t>WEB</a:t>
            </a:r>
            <a:r>
              <a:rPr lang="ja-JP" altLang="en-US" sz="2800" dirty="0"/>
              <a:t>フォームに入力の上、プリントアウト</a:t>
            </a:r>
            <a:r>
              <a:rPr lang="ja-JP" altLang="en-US" sz="2800" b="0" i="0" dirty="0">
                <a:solidFill>
                  <a:srgbClr val="000000"/>
                </a:solidFill>
                <a:effectLst/>
                <a:latin typeface="小塚ゴシック Pro"/>
              </a:rPr>
              <a:t>してください。</a:t>
            </a:r>
            <a:endParaRPr lang="ja-JP" altLang="en-US" sz="2800" dirty="0"/>
          </a:p>
        </p:txBody>
      </p:sp>
    </p:spTree>
    <p:extLst>
      <p:ext uri="{BB962C8B-B14F-4D97-AF65-F5344CB8AC3E}">
        <p14:creationId xmlns:p14="http://schemas.microsoft.com/office/powerpoint/2010/main" val="10309673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400050"/>
            <a:ext cx="9153426" cy="5221432"/>
          </a:xfrm>
          <a:prstGeom prst="rect">
            <a:avLst/>
          </a:prstGeom>
        </p:spPr>
      </p:pic>
      <p:sp>
        <p:nvSpPr>
          <p:cNvPr id="3" name="テキスト ボックス 2">
            <a:extLst>
              <a:ext uri="{FF2B5EF4-FFF2-40B4-BE49-F238E27FC236}">
                <a16:creationId xmlns:a16="http://schemas.microsoft.com/office/drawing/2014/main" id="{5504F7EE-0EE9-BD7A-67CE-6034738E9FEC}"/>
              </a:ext>
            </a:extLst>
          </p:cNvPr>
          <p:cNvSpPr txBox="1"/>
          <p:nvPr/>
        </p:nvSpPr>
        <p:spPr>
          <a:xfrm>
            <a:off x="5198052" y="5255532"/>
            <a:ext cx="3808095" cy="1384995"/>
          </a:xfrm>
          <a:prstGeom prst="rect">
            <a:avLst/>
          </a:prstGeom>
          <a:solidFill>
            <a:srgbClr val="FFFF00"/>
          </a:solidFill>
        </p:spPr>
        <p:txBody>
          <a:bodyPr wrap="square">
            <a:spAutoFit/>
          </a:bodyPr>
          <a:lstStyle/>
          <a:p>
            <a:r>
              <a:rPr lang="en-US" altLang="ja-JP" sz="2800" dirty="0"/>
              <a:t>WEB</a:t>
            </a:r>
            <a:r>
              <a:rPr lang="ja-JP" altLang="en-US" sz="2800" dirty="0"/>
              <a:t>フォームに入力の上、プリントアウト</a:t>
            </a:r>
            <a:r>
              <a:rPr lang="ja-JP" altLang="en-US" sz="2800" b="0" i="0" dirty="0">
                <a:solidFill>
                  <a:srgbClr val="000000"/>
                </a:solidFill>
                <a:effectLst/>
                <a:latin typeface="小塚ゴシック Pro"/>
              </a:rPr>
              <a:t>してください。</a:t>
            </a:r>
            <a:endParaRPr lang="ja-JP" altLang="en-US" sz="2800" dirty="0"/>
          </a:p>
        </p:txBody>
      </p:sp>
    </p:spTree>
    <p:extLst>
      <p:ext uri="{BB962C8B-B14F-4D97-AF65-F5344CB8AC3E}">
        <p14:creationId xmlns:p14="http://schemas.microsoft.com/office/powerpoint/2010/main" val="42232852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 y="433575"/>
            <a:ext cx="9053063" cy="6247780"/>
          </a:xfrm>
          <a:prstGeom prst="rect">
            <a:avLst/>
          </a:prstGeom>
        </p:spPr>
      </p:pic>
      <p:sp>
        <p:nvSpPr>
          <p:cNvPr id="3" name="テキスト ボックス 2">
            <a:extLst>
              <a:ext uri="{FF2B5EF4-FFF2-40B4-BE49-F238E27FC236}">
                <a16:creationId xmlns:a16="http://schemas.microsoft.com/office/drawing/2014/main" id="{F23E3B54-30BA-40A0-FB5A-EEBCCBE47ACD}"/>
              </a:ext>
            </a:extLst>
          </p:cNvPr>
          <p:cNvSpPr txBox="1"/>
          <p:nvPr/>
        </p:nvSpPr>
        <p:spPr>
          <a:xfrm>
            <a:off x="5244967" y="4445041"/>
            <a:ext cx="3808095" cy="1384995"/>
          </a:xfrm>
          <a:prstGeom prst="rect">
            <a:avLst/>
          </a:prstGeom>
          <a:solidFill>
            <a:srgbClr val="FFFF00"/>
          </a:solidFill>
        </p:spPr>
        <p:txBody>
          <a:bodyPr wrap="square">
            <a:spAutoFit/>
          </a:bodyPr>
          <a:lstStyle/>
          <a:p>
            <a:r>
              <a:rPr lang="en-US" altLang="ja-JP" sz="2800" dirty="0"/>
              <a:t>WEB</a:t>
            </a:r>
            <a:r>
              <a:rPr lang="ja-JP" altLang="en-US" sz="2800" dirty="0"/>
              <a:t>フォームに入力の上、プリントアウト</a:t>
            </a:r>
            <a:r>
              <a:rPr lang="ja-JP" altLang="en-US" sz="2800" b="0" i="0" dirty="0">
                <a:solidFill>
                  <a:srgbClr val="000000"/>
                </a:solidFill>
                <a:effectLst/>
                <a:latin typeface="小塚ゴシック Pro"/>
              </a:rPr>
              <a:t>してください。</a:t>
            </a:r>
            <a:endParaRPr lang="ja-JP" altLang="en-US" sz="2800" dirty="0"/>
          </a:p>
        </p:txBody>
      </p:sp>
    </p:spTree>
    <p:extLst>
      <p:ext uri="{BB962C8B-B14F-4D97-AF65-F5344CB8AC3E}">
        <p14:creationId xmlns:p14="http://schemas.microsoft.com/office/powerpoint/2010/main" val="4144761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95590" y="690328"/>
            <a:ext cx="7405485" cy="635000"/>
          </a:xfrm>
        </p:spPr>
        <p:txBody>
          <a:bodyPr/>
          <a:lstStyle/>
          <a:p>
            <a:pPr lvl="1" algn="r"/>
            <a:r>
              <a:rPr lang="en-US" altLang="ja-JP" sz="3200" dirty="0"/>
              <a:t>(2)</a:t>
            </a:r>
            <a:r>
              <a:rPr lang="ja-JP" altLang="en-US" sz="3200" dirty="0"/>
              <a:t>社会医学系分野での活動実績の申告</a:t>
            </a:r>
            <a:r>
              <a:rPr lang="ja-JP" altLang="en-US" dirty="0"/>
              <a:t>	</a:t>
            </a:r>
            <a:br>
              <a:rPr lang="ja-JP" altLang="en-US" dirty="0"/>
            </a:br>
            <a:r>
              <a:rPr lang="ja-JP" altLang="en-US" sz="2400" dirty="0">
                <a:solidFill>
                  <a:srgbClr val="333399"/>
                </a:solidFill>
              </a:rPr>
              <a:t>その１</a:t>
            </a:r>
            <a:endParaRPr lang="en-US" altLang="ja-JP" sz="2400" dirty="0"/>
          </a:p>
        </p:txBody>
      </p:sp>
      <p:sp>
        <p:nvSpPr>
          <p:cNvPr id="3" name="コンテンツ プレースホルダー 2"/>
          <p:cNvSpPr>
            <a:spLocks noGrp="1"/>
          </p:cNvSpPr>
          <p:nvPr>
            <p:ph idx="1"/>
          </p:nvPr>
        </p:nvSpPr>
        <p:spPr>
          <a:xfrm>
            <a:off x="528321" y="1303379"/>
            <a:ext cx="8148320" cy="5528451"/>
          </a:xfrm>
        </p:spPr>
        <p:txBody>
          <a:bodyPr>
            <a:noAutofit/>
          </a:bodyPr>
          <a:lstStyle/>
          <a:p>
            <a:pPr>
              <a:lnSpc>
                <a:spcPct val="115000"/>
              </a:lnSpc>
            </a:pPr>
            <a:r>
              <a:rPr lang="ja-JP" altLang="ja-JP" sz="2800" dirty="0"/>
              <a:t>社会医学系活動を認定期間に継続</a:t>
            </a:r>
            <a:r>
              <a:rPr lang="ja-JP" altLang="en-US" sz="2800" dirty="0"/>
              <a:t>すること</a:t>
            </a:r>
            <a:r>
              <a:rPr lang="ja-JP" altLang="ja-JP" sz="2800" dirty="0"/>
              <a:t>が更新の前提</a:t>
            </a:r>
            <a:endParaRPr lang="en-US" altLang="ja-JP" sz="2800" dirty="0"/>
          </a:p>
          <a:p>
            <a:pPr>
              <a:lnSpc>
                <a:spcPct val="115000"/>
              </a:lnSpc>
            </a:pPr>
            <a:r>
              <a:rPr lang="en-US" altLang="ja-JP" sz="2800" dirty="0"/>
              <a:t>6</a:t>
            </a:r>
            <a:r>
              <a:rPr lang="ja-JP" altLang="ja-JP" sz="2800" dirty="0"/>
              <a:t>項目のうち、少なくとも</a:t>
            </a:r>
            <a:r>
              <a:rPr lang="en-US" altLang="ja-JP" sz="2800" dirty="0"/>
              <a:t>2</a:t>
            </a:r>
            <a:r>
              <a:rPr lang="ja-JP" altLang="ja-JP" sz="2800" dirty="0"/>
              <a:t>項目での</a:t>
            </a:r>
            <a:r>
              <a:rPr lang="en-US" altLang="ja-JP" sz="2800" dirty="0"/>
              <a:t>5</a:t>
            </a:r>
            <a:r>
              <a:rPr lang="ja-JP" altLang="ja-JP" sz="2800" dirty="0"/>
              <a:t>年間の継続的な活動</a:t>
            </a:r>
            <a:r>
              <a:rPr lang="ja-JP" altLang="en-US" sz="2800" dirty="0"/>
              <a:t>が</a:t>
            </a:r>
            <a:r>
              <a:rPr lang="ja-JP" altLang="ja-JP" sz="2800" dirty="0"/>
              <a:t>必須（別途規則に沿って病欠、産休などの例外は認める）</a:t>
            </a:r>
            <a:endParaRPr lang="en-US" altLang="ja-JP" sz="2800" dirty="0"/>
          </a:p>
          <a:p>
            <a:pPr marL="984250" lvl="1" indent="-482600">
              <a:lnSpc>
                <a:spcPct val="115000"/>
              </a:lnSpc>
              <a:buNone/>
            </a:pPr>
            <a:r>
              <a:rPr lang="en-US" altLang="ja-JP" sz="2000" dirty="0">
                <a:latin typeface="+mj-ea"/>
              </a:rPr>
              <a:t>(1)</a:t>
            </a:r>
            <a:r>
              <a:rPr lang="ja-JP" altLang="en-US" sz="2000" dirty="0">
                <a:latin typeface="+mj-ea"/>
              </a:rPr>
              <a:t> </a:t>
            </a:r>
            <a:r>
              <a:rPr lang="ja-JP" altLang="ja-JP" sz="2000" dirty="0"/>
              <a:t>教育・研究活動</a:t>
            </a:r>
            <a:endParaRPr lang="en-US" altLang="ja-JP" sz="2000" dirty="0"/>
          </a:p>
          <a:p>
            <a:pPr marL="984250" lvl="1" indent="-482600">
              <a:lnSpc>
                <a:spcPct val="115000"/>
              </a:lnSpc>
              <a:buNone/>
            </a:pPr>
            <a:r>
              <a:rPr lang="en-US" altLang="ja-JP" sz="2000" dirty="0">
                <a:latin typeface="+mj-ea"/>
              </a:rPr>
              <a:t>(2) </a:t>
            </a:r>
            <a:r>
              <a:rPr lang="ja-JP" altLang="ja-JP" sz="2000" dirty="0"/>
              <a:t>産業保健活動</a:t>
            </a:r>
            <a:endParaRPr lang="en-US" altLang="ja-JP" sz="2000" dirty="0"/>
          </a:p>
          <a:p>
            <a:pPr marL="984250" lvl="1" indent="-482600">
              <a:lnSpc>
                <a:spcPct val="115000"/>
              </a:lnSpc>
              <a:buNone/>
            </a:pPr>
            <a:r>
              <a:rPr lang="en-US" altLang="ja-JP" sz="2000" dirty="0">
                <a:latin typeface="+mj-ea"/>
              </a:rPr>
              <a:t>(3) </a:t>
            </a:r>
            <a:r>
              <a:rPr lang="ja-JP" altLang="ja-JP" sz="2000" dirty="0"/>
              <a:t>行政関連活動</a:t>
            </a:r>
            <a:endParaRPr lang="en-US" altLang="ja-JP" sz="2000" dirty="0"/>
          </a:p>
          <a:p>
            <a:pPr marL="984250" lvl="1" indent="-482600">
              <a:lnSpc>
                <a:spcPct val="115000"/>
              </a:lnSpc>
              <a:buNone/>
            </a:pPr>
            <a:r>
              <a:rPr lang="en-US" altLang="ja-JP" sz="2000" dirty="0">
                <a:latin typeface="+mj-ea"/>
              </a:rPr>
              <a:t>(4) </a:t>
            </a:r>
            <a:r>
              <a:rPr lang="ja-JP" altLang="ja-JP" sz="2000" dirty="0"/>
              <a:t>医療管理関連活動</a:t>
            </a:r>
            <a:endParaRPr lang="en-US" altLang="ja-JP" sz="2000" dirty="0"/>
          </a:p>
          <a:p>
            <a:pPr marL="984250" lvl="1" indent="-482600">
              <a:lnSpc>
                <a:spcPct val="115000"/>
              </a:lnSpc>
              <a:buNone/>
            </a:pPr>
            <a:r>
              <a:rPr lang="en-US" altLang="ja-JP" sz="2000" dirty="0">
                <a:latin typeface="+mj-ea"/>
              </a:rPr>
              <a:t>(5) </a:t>
            </a:r>
            <a:r>
              <a:rPr lang="ja-JP" altLang="ja-JP" sz="2000" dirty="0"/>
              <a:t>災害時・健康危機管理対応</a:t>
            </a:r>
            <a:endParaRPr lang="en-US" altLang="ja-JP" sz="2000" dirty="0"/>
          </a:p>
          <a:p>
            <a:pPr marL="893763" lvl="1" indent="-392113">
              <a:lnSpc>
                <a:spcPct val="115000"/>
              </a:lnSpc>
              <a:buNone/>
            </a:pPr>
            <a:r>
              <a:rPr lang="en-US" altLang="ja-JP" sz="2000" dirty="0">
                <a:latin typeface="+mj-ea"/>
              </a:rPr>
              <a:t>(6) </a:t>
            </a:r>
            <a:r>
              <a:rPr lang="ja-JP" altLang="ja-JP" sz="2000" dirty="0"/>
              <a:t>社会医学系専門医制度における専攻医の専門研修及び制度発展に係る実績</a:t>
            </a:r>
            <a:endParaRPr lang="en-US" altLang="ja-JP" sz="2000" dirty="0"/>
          </a:p>
        </p:txBody>
      </p:sp>
      <p:sp>
        <p:nvSpPr>
          <p:cNvPr id="4" name="角丸四角形 3"/>
          <p:cNvSpPr/>
          <p:nvPr/>
        </p:nvSpPr>
        <p:spPr bwMode="auto">
          <a:xfrm>
            <a:off x="7335079" y="59635"/>
            <a:ext cx="1769165" cy="238540"/>
          </a:xfrm>
          <a:prstGeom prst="roundRect">
            <a:avLst/>
          </a:prstGeom>
          <a:ln>
            <a:solidFill>
              <a:srgbClr val="00009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1001713" eaLnBrk="1" hangingPunct="1"/>
            <a:r>
              <a:rPr lang="ja-JP" altLang="en-US" sz="1400" dirty="0">
                <a:solidFill>
                  <a:srgbClr val="000099"/>
                </a:solidFill>
              </a:rPr>
              <a:t>更新ルールについて</a:t>
            </a:r>
            <a:endParaRPr kumimoji="1" lang="ja-JP" altLang="en-US" sz="1400" b="0" i="0" u="none" strike="noStrike" cap="none" normalizeH="0" baseline="0" dirty="0">
              <a:ln>
                <a:noFill/>
              </a:ln>
              <a:solidFill>
                <a:srgbClr val="000099"/>
              </a:solidFill>
              <a:effectLst/>
            </a:endParaRPr>
          </a:p>
        </p:txBody>
      </p:sp>
      <p:pic>
        <p:nvPicPr>
          <p:cNvPr id="5" name="図 4"/>
          <p:cNvPicPr>
            <a:picLocks noChangeAspect="1"/>
          </p:cNvPicPr>
          <p:nvPr/>
        </p:nvPicPr>
        <p:blipFill>
          <a:blip r:embed="rId2"/>
          <a:stretch>
            <a:fillRect/>
          </a:stretch>
        </p:blipFill>
        <p:spPr>
          <a:xfrm>
            <a:off x="4708960" y="6566753"/>
            <a:ext cx="4309355" cy="265078"/>
          </a:xfrm>
          <a:prstGeom prst="rect">
            <a:avLst/>
          </a:prstGeom>
        </p:spPr>
      </p:pic>
    </p:spTree>
    <p:extLst>
      <p:ext uri="{BB962C8B-B14F-4D97-AF65-F5344CB8AC3E}">
        <p14:creationId xmlns:p14="http://schemas.microsoft.com/office/powerpoint/2010/main" val="29471297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専門医の使命</a:t>
            </a:r>
            <a:endParaRPr kumimoji="1" lang="ja-JP" altLang="en-US" dirty="0"/>
          </a:p>
        </p:txBody>
      </p:sp>
      <p:sp>
        <p:nvSpPr>
          <p:cNvPr id="3" name="コンテンツ プレースホルダー 2"/>
          <p:cNvSpPr>
            <a:spLocks noGrp="1"/>
          </p:cNvSpPr>
          <p:nvPr>
            <p:ph idx="1"/>
          </p:nvPr>
        </p:nvSpPr>
        <p:spPr>
          <a:xfrm>
            <a:off x="809626" y="1462088"/>
            <a:ext cx="8012828" cy="4678362"/>
          </a:xfrm>
        </p:spPr>
        <p:txBody>
          <a:bodyPr>
            <a:normAutofit lnSpcReduction="10000"/>
          </a:bodyPr>
          <a:lstStyle/>
          <a:p>
            <a:pPr>
              <a:lnSpc>
                <a:spcPct val="110000"/>
              </a:lnSpc>
            </a:pPr>
            <a:r>
              <a:rPr lang="ja-JP" altLang="ja-JP" dirty="0"/>
              <a:t>本領域の専門医は、医師としての使命感、倫理性、人権尊重の意識、公共への責任感を持ち、</a:t>
            </a:r>
            <a:r>
              <a:rPr lang="ja-JP" altLang="ja-JP" u="sng" dirty="0">
                <a:solidFill>
                  <a:srgbClr val="FF0000"/>
                </a:solidFill>
              </a:rPr>
              <a:t>医学を基盤として保健・医療・福祉サービス、環境リスク管理および社会システムに関する広範囲の専門的知識・技術・能力を駆使</a:t>
            </a:r>
            <a:r>
              <a:rPr lang="ja-JP" altLang="ja-JP" dirty="0"/>
              <a:t>し、人々の命と健康を守ることを使命とする。</a:t>
            </a:r>
            <a:endParaRPr kumimoji="1" lang="ja-JP" altLang="en-US" dirty="0"/>
          </a:p>
        </p:txBody>
      </p:sp>
      <p:pic>
        <p:nvPicPr>
          <p:cNvPr id="4" name="図 3"/>
          <p:cNvPicPr>
            <a:picLocks noChangeAspect="1"/>
          </p:cNvPicPr>
          <p:nvPr/>
        </p:nvPicPr>
        <p:blipFill>
          <a:blip r:embed="rId2"/>
          <a:stretch>
            <a:fillRect/>
          </a:stretch>
        </p:blipFill>
        <p:spPr>
          <a:xfrm>
            <a:off x="4562271" y="6359391"/>
            <a:ext cx="4309355" cy="265078"/>
          </a:xfrm>
          <a:prstGeom prst="rect">
            <a:avLst/>
          </a:prstGeom>
        </p:spPr>
      </p:pic>
    </p:spTree>
    <p:extLst>
      <p:ext uri="{BB962C8B-B14F-4D97-AF65-F5344CB8AC3E}">
        <p14:creationId xmlns:p14="http://schemas.microsoft.com/office/powerpoint/2010/main" val="38422454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09625" y="1462088"/>
            <a:ext cx="7782753" cy="5445608"/>
          </a:xfrm>
        </p:spPr>
        <p:txBody>
          <a:bodyPr>
            <a:normAutofit fontScale="62500" lnSpcReduction="20000"/>
          </a:bodyPr>
          <a:lstStyle/>
          <a:p>
            <a:pPr marL="0" indent="0">
              <a:buNone/>
              <a:tabLst>
                <a:tab pos="268288" algn="l"/>
              </a:tabLst>
            </a:pPr>
            <a:r>
              <a:rPr lang="en-US" altLang="ja-JP" sz="4500" dirty="0">
                <a:solidFill>
                  <a:srgbClr val="0000FF"/>
                </a:solidFill>
              </a:rPr>
              <a:t>(1)</a:t>
            </a:r>
            <a:r>
              <a:rPr lang="ja-JP" altLang="ja-JP" sz="4500" dirty="0">
                <a:solidFill>
                  <a:srgbClr val="0000FF"/>
                </a:solidFill>
              </a:rPr>
              <a:t>教育・研究活動</a:t>
            </a:r>
          </a:p>
          <a:p>
            <a:pPr marL="0" indent="0">
              <a:buNone/>
              <a:tabLst>
                <a:tab pos="268288" algn="l"/>
              </a:tabLst>
            </a:pPr>
            <a:r>
              <a:rPr lang="en-US" altLang="ja-JP" b="1" dirty="0"/>
              <a:t>	</a:t>
            </a:r>
            <a:r>
              <a:rPr lang="ja-JP" altLang="ja-JP" b="1" dirty="0"/>
              <a:t>（大学等での教育活動）</a:t>
            </a:r>
            <a:endParaRPr lang="ja-JP" altLang="ja-JP" sz="2800" b="1" dirty="0"/>
          </a:p>
          <a:p>
            <a:pPr marL="536575" indent="0">
              <a:buNone/>
              <a:tabLst>
                <a:tab pos="268288" algn="l"/>
              </a:tabLst>
            </a:pPr>
            <a:r>
              <a:rPr lang="ja-JP" altLang="ja-JP" dirty="0"/>
              <a:t>大学や専門学校等での人材育成や講義</a:t>
            </a:r>
            <a:endParaRPr lang="en-US" altLang="ja-JP" dirty="0"/>
          </a:p>
          <a:p>
            <a:pPr marL="536575" indent="0">
              <a:buNone/>
              <a:tabLst>
                <a:tab pos="268288" algn="l"/>
              </a:tabLst>
            </a:pPr>
            <a:r>
              <a:rPr lang="ja-JP" altLang="ja-JP" dirty="0"/>
              <a:t>担当授業科目名や授業時間</a:t>
            </a:r>
            <a:endParaRPr lang="en-US" altLang="ja-JP" dirty="0"/>
          </a:p>
          <a:p>
            <a:pPr marL="536575" indent="0">
              <a:buNone/>
              <a:tabLst>
                <a:tab pos="268288" algn="l"/>
              </a:tabLst>
            </a:pPr>
            <a:r>
              <a:rPr lang="ja-JP" altLang="ja-JP" dirty="0"/>
              <a:t>市民公開講座や各種の研修会・学会・研究会等の教育講演等の講師歴など</a:t>
            </a:r>
            <a:endParaRPr lang="ja-JP" altLang="ja-JP" sz="2800" dirty="0"/>
          </a:p>
          <a:p>
            <a:pPr marL="0" indent="0">
              <a:buNone/>
              <a:tabLst>
                <a:tab pos="268288" algn="l"/>
              </a:tabLst>
            </a:pPr>
            <a:r>
              <a:rPr lang="en-US" altLang="ja-JP" b="1" dirty="0"/>
              <a:t>	</a:t>
            </a:r>
            <a:r>
              <a:rPr lang="ja-JP" altLang="ja-JP" b="1" dirty="0"/>
              <a:t>（研究活動）</a:t>
            </a:r>
            <a:endParaRPr lang="ja-JP" altLang="ja-JP" sz="2800" b="1" dirty="0"/>
          </a:p>
          <a:p>
            <a:pPr marL="536575" indent="0">
              <a:buNone/>
              <a:tabLst>
                <a:tab pos="268288" algn="l"/>
              </a:tabLst>
            </a:pPr>
            <a:r>
              <a:rPr lang="ja-JP" altLang="ja-JP" dirty="0"/>
              <a:t>研究テーマ、研究報告書の概要、研究資金獲得状況など</a:t>
            </a:r>
            <a:endParaRPr lang="en-US" altLang="ja-JP" dirty="0"/>
          </a:p>
          <a:p>
            <a:pPr marL="536575" indent="0">
              <a:buNone/>
              <a:tabLst>
                <a:tab pos="268288" algn="l"/>
              </a:tabLst>
            </a:pPr>
            <a:endParaRPr lang="ja-JP" altLang="ja-JP" sz="1100" dirty="0"/>
          </a:p>
          <a:p>
            <a:pPr marL="0" indent="0">
              <a:buNone/>
              <a:tabLst>
                <a:tab pos="268288" algn="l"/>
              </a:tabLst>
            </a:pPr>
            <a:r>
              <a:rPr lang="en-US" altLang="ja-JP" sz="4500" dirty="0">
                <a:solidFill>
                  <a:srgbClr val="0000FF"/>
                </a:solidFill>
              </a:rPr>
              <a:t>(2)</a:t>
            </a:r>
            <a:r>
              <a:rPr lang="ja-JP" altLang="ja-JP" sz="4500" dirty="0">
                <a:solidFill>
                  <a:srgbClr val="0000FF"/>
                </a:solidFill>
              </a:rPr>
              <a:t>産業保健活動</a:t>
            </a:r>
            <a:endParaRPr lang="en-US" altLang="ja-JP" sz="4500" dirty="0">
              <a:solidFill>
                <a:srgbClr val="0000FF"/>
              </a:solidFill>
            </a:endParaRPr>
          </a:p>
          <a:p>
            <a:pPr marL="536575" indent="0">
              <a:buNone/>
              <a:tabLst>
                <a:tab pos="268288" algn="l"/>
              </a:tabLst>
            </a:pPr>
            <a:r>
              <a:rPr lang="ja-JP" altLang="ja-JP" dirty="0"/>
              <a:t>担当事業所名、作業環境管理・作業管理・健康管理、労働衛生教育・統括管理の実績など</a:t>
            </a:r>
            <a:endParaRPr lang="en-US" altLang="ja-JP" dirty="0"/>
          </a:p>
          <a:p>
            <a:pPr marL="536575" indent="0">
              <a:buNone/>
              <a:tabLst>
                <a:tab pos="268288" algn="l"/>
              </a:tabLst>
            </a:pPr>
            <a:endParaRPr lang="ja-JP" altLang="ja-JP" sz="1000" dirty="0"/>
          </a:p>
          <a:p>
            <a:pPr marL="0" indent="0">
              <a:buNone/>
              <a:tabLst>
                <a:tab pos="268288" algn="l"/>
              </a:tabLst>
            </a:pPr>
            <a:r>
              <a:rPr lang="en-US" altLang="ja-JP" sz="4500" dirty="0">
                <a:solidFill>
                  <a:srgbClr val="0000FF"/>
                </a:solidFill>
              </a:rPr>
              <a:t>(3)</a:t>
            </a:r>
            <a:r>
              <a:rPr lang="ja-JP" altLang="ja-JP" sz="4500" dirty="0">
                <a:solidFill>
                  <a:srgbClr val="0000FF"/>
                </a:solidFill>
              </a:rPr>
              <a:t>行政関連活動</a:t>
            </a:r>
          </a:p>
          <a:p>
            <a:pPr marL="536575" indent="0">
              <a:buNone/>
              <a:tabLst>
                <a:tab pos="268288" algn="l"/>
              </a:tabLst>
            </a:pPr>
            <a:r>
              <a:rPr lang="ja-JP" altLang="ja-JP" dirty="0"/>
              <a:t>担当行政分野名、行政機関主催の会議やイベント出席、行政機関設置の委員会や検討会等での委員歴など</a:t>
            </a:r>
            <a:endParaRPr lang="ja-JP" altLang="ja-JP" sz="2800" dirty="0"/>
          </a:p>
        </p:txBody>
      </p:sp>
      <p:sp>
        <p:nvSpPr>
          <p:cNvPr id="4" name="角丸四角形 3"/>
          <p:cNvSpPr/>
          <p:nvPr/>
        </p:nvSpPr>
        <p:spPr bwMode="auto">
          <a:xfrm>
            <a:off x="7335079" y="59635"/>
            <a:ext cx="1769165" cy="238540"/>
          </a:xfrm>
          <a:prstGeom prst="roundRect">
            <a:avLst/>
          </a:prstGeom>
          <a:ln>
            <a:solidFill>
              <a:srgbClr val="00009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1001713" eaLnBrk="1" hangingPunct="1"/>
            <a:r>
              <a:rPr lang="ja-JP" altLang="en-US" sz="1400" dirty="0">
                <a:solidFill>
                  <a:srgbClr val="000099"/>
                </a:solidFill>
              </a:rPr>
              <a:t>更新ルールについて</a:t>
            </a:r>
            <a:endParaRPr kumimoji="1" lang="ja-JP" altLang="en-US" sz="1400" b="0" i="0" u="none" strike="noStrike" cap="none" normalizeH="0" baseline="0" dirty="0">
              <a:ln>
                <a:noFill/>
              </a:ln>
              <a:solidFill>
                <a:srgbClr val="000099"/>
              </a:solidFill>
              <a:effectLst/>
            </a:endParaRPr>
          </a:p>
        </p:txBody>
      </p:sp>
      <p:pic>
        <p:nvPicPr>
          <p:cNvPr id="5" name="図 4"/>
          <p:cNvPicPr>
            <a:picLocks noChangeAspect="1"/>
          </p:cNvPicPr>
          <p:nvPr/>
        </p:nvPicPr>
        <p:blipFill>
          <a:blip r:embed="rId2"/>
          <a:stretch>
            <a:fillRect/>
          </a:stretch>
        </p:blipFill>
        <p:spPr>
          <a:xfrm>
            <a:off x="4733476" y="6592922"/>
            <a:ext cx="4309355" cy="265078"/>
          </a:xfrm>
          <a:prstGeom prst="rect">
            <a:avLst/>
          </a:prstGeom>
        </p:spPr>
      </p:pic>
      <p:sp>
        <p:nvSpPr>
          <p:cNvPr id="7" name="タイトル 1"/>
          <p:cNvSpPr txBox="1">
            <a:spLocks/>
          </p:cNvSpPr>
          <p:nvPr/>
        </p:nvSpPr>
        <p:spPr bwMode="auto">
          <a:xfrm>
            <a:off x="1195590" y="690328"/>
            <a:ext cx="7405485" cy="635000"/>
          </a:xfrm>
          <a:prstGeom prst="rect">
            <a:avLst/>
          </a:prstGeom>
          <a:noFill/>
          <a:ln w="9525">
            <a:noFill/>
            <a:miter lim="800000"/>
            <a:headEnd/>
            <a:tailEnd/>
          </a:ln>
        </p:spPr>
        <p:txBody>
          <a:bodyPr vert="horz" wrap="square" lIns="100330" tIns="50165" rIns="100330" bIns="50165" numCol="1" anchor="b" anchorCtr="0" compatLnSpc="1">
            <a:prstTxWarp prst="textNoShape">
              <a:avLst/>
            </a:prstTxWarp>
          </a:bodyPr>
          <a:lstStyle>
            <a:lvl1pPr algn="l" defTabSz="1001713" rtl="0" eaLnBrk="0" fontAlgn="base" hangingPunct="0">
              <a:spcBef>
                <a:spcPct val="0"/>
              </a:spcBef>
              <a:spcAft>
                <a:spcPct val="0"/>
              </a:spcAft>
              <a:defRPr kumimoji="1" sz="3200">
                <a:solidFill>
                  <a:schemeClr val="tx2"/>
                </a:solidFill>
                <a:latin typeface="+mj-lt"/>
                <a:ea typeface="+mj-ea"/>
                <a:cs typeface="+mj-cs"/>
              </a:defRPr>
            </a:lvl1pPr>
            <a:lvl2pPr algn="l" defTabSz="1001713" rtl="0" eaLnBrk="0" fontAlgn="base" hangingPunct="0">
              <a:spcBef>
                <a:spcPct val="0"/>
              </a:spcBef>
              <a:spcAft>
                <a:spcPct val="0"/>
              </a:spcAft>
              <a:defRPr kumimoji="1" sz="4800">
                <a:solidFill>
                  <a:schemeClr val="tx2"/>
                </a:solidFill>
                <a:latin typeface="Tahoma" pitchFamily="34" charset="0"/>
                <a:ea typeface="ＭＳ Ｐゴシック" pitchFamily="50" charset="-128"/>
              </a:defRPr>
            </a:lvl2pPr>
            <a:lvl3pPr algn="l" defTabSz="1001713" rtl="0" eaLnBrk="0" fontAlgn="base" hangingPunct="0">
              <a:spcBef>
                <a:spcPct val="0"/>
              </a:spcBef>
              <a:spcAft>
                <a:spcPct val="0"/>
              </a:spcAft>
              <a:defRPr kumimoji="1" sz="4800">
                <a:solidFill>
                  <a:schemeClr val="tx2"/>
                </a:solidFill>
                <a:latin typeface="Tahoma" pitchFamily="34" charset="0"/>
                <a:ea typeface="ＭＳ Ｐゴシック" pitchFamily="50" charset="-128"/>
              </a:defRPr>
            </a:lvl3pPr>
            <a:lvl4pPr algn="l" defTabSz="1001713" rtl="0" eaLnBrk="0" fontAlgn="base" hangingPunct="0">
              <a:spcBef>
                <a:spcPct val="0"/>
              </a:spcBef>
              <a:spcAft>
                <a:spcPct val="0"/>
              </a:spcAft>
              <a:defRPr kumimoji="1" sz="4800">
                <a:solidFill>
                  <a:schemeClr val="tx2"/>
                </a:solidFill>
                <a:latin typeface="Tahoma" pitchFamily="34" charset="0"/>
                <a:ea typeface="ＭＳ Ｐゴシック" pitchFamily="50" charset="-128"/>
              </a:defRPr>
            </a:lvl4pPr>
            <a:lvl5pPr algn="l" defTabSz="1001713" rtl="0" eaLnBrk="0" fontAlgn="base" hangingPunct="0">
              <a:spcBef>
                <a:spcPct val="0"/>
              </a:spcBef>
              <a:spcAft>
                <a:spcPct val="0"/>
              </a:spcAft>
              <a:defRPr kumimoji="1" sz="4800">
                <a:solidFill>
                  <a:schemeClr val="tx2"/>
                </a:solidFill>
                <a:latin typeface="Tahoma" pitchFamily="34" charset="0"/>
                <a:ea typeface="ＭＳ Ｐゴシック" pitchFamily="50" charset="-128"/>
              </a:defRPr>
            </a:lvl5pPr>
            <a:lvl6pPr marL="457200" algn="l" defTabSz="1001713" rtl="0" fontAlgn="base">
              <a:spcBef>
                <a:spcPct val="0"/>
              </a:spcBef>
              <a:spcAft>
                <a:spcPct val="0"/>
              </a:spcAft>
              <a:defRPr kumimoji="1" sz="4800">
                <a:solidFill>
                  <a:schemeClr val="tx2"/>
                </a:solidFill>
                <a:latin typeface="Tahoma" pitchFamily="34" charset="0"/>
                <a:ea typeface="ＭＳ Ｐゴシック" pitchFamily="50" charset="-128"/>
              </a:defRPr>
            </a:lvl6pPr>
            <a:lvl7pPr marL="914400" algn="l" defTabSz="1001713" rtl="0" fontAlgn="base">
              <a:spcBef>
                <a:spcPct val="0"/>
              </a:spcBef>
              <a:spcAft>
                <a:spcPct val="0"/>
              </a:spcAft>
              <a:defRPr kumimoji="1" sz="4800">
                <a:solidFill>
                  <a:schemeClr val="tx2"/>
                </a:solidFill>
                <a:latin typeface="Tahoma" pitchFamily="34" charset="0"/>
                <a:ea typeface="ＭＳ Ｐゴシック" pitchFamily="50" charset="-128"/>
              </a:defRPr>
            </a:lvl7pPr>
            <a:lvl8pPr marL="1371600" algn="l" defTabSz="1001713" rtl="0" fontAlgn="base">
              <a:spcBef>
                <a:spcPct val="0"/>
              </a:spcBef>
              <a:spcAft>
                <a:spcPct val="0"/>
              </a:spcAft>
              <a:defRPr kumimoji="1" sz="4800">
                <a:solidFill>
                  <a:schemeClr val="tx2"/>
                </a:solidFill>
                <a:latin typeface="Tahoma" pitchFamily="34" charset="0"/>
                <a:ea typeface="ＭＳ Ｐゴシック" pitchFamily="50" charset="-128"/>
              </a:defRPr>
            </a:lvl8pPr>
            <a:lvl9pPr marL="1828800" algn="l" defTabSz="1001713" rtl="0" fontAlgn="base">
              <a:spcBef>
                <a:spcPct val="0"/>
              </a:spcBef>
              <a:spcAft>
                <a:spcPct val="0"/>
              </a:spcAft>
              <a:defRPr kumimoji="1" sz="4800">
                <a:solidFill>
                  <a:schemeClr val="tx2"/>
                </a:solidFill>
                <a:latin typeface="Tahoma" pitchFamily="34" charset="0"/>
                <a:ea typeface="ＭＳ Ｐゴシック" pitchFamily="50" charset="-128"/>
              </a:defRPr>
            </a:lvl9pPr>
          </a:lstStyle>
          <a:p>
            <a:pPr marL="0" lvl="1" algn="r"/>
            <a:r>
              <a:rPr lang="en-US" altLang="ja-JP" sz="3200" kern="0" dirty="0"/>
              <a:t>(2)</a:t>
            </a:r>
            <a:r>
              <a:rPr lang="ja-JP" altLang="en-US" sz="3200" kern="0" dirty="0"/>
              <a:t>社会医学系分野での活動実績の申告</a:t>
            </a:r>
            <a:r>
              <a:rPr lang="ja-JP" altLang="en-US" kern="0" dirty="0"/>
              <a:t>	</a:t>
            </a:r>
            <a:br>
              <a:rPr lang="ja-JP" altLang="en-US" kern="0" dirty="0"/>
            </a:br>
            <a:r>
              <a:rPr lang="ja-JP" altLang="en-US" sz="2400" kern="0" dirty="0">
                <a:solidFill>
                  <a:srgbClr val="333399"/>
                </a:solidFill>
              </a:rPr>
              <a:t>その</a:t>
            </a:r>
            <a:r>
              <a:rPr lang="en-US" altLang="ja-JP" sz="2400" kern="0" dirty="0">
                <a:solidFill>
                  <a:srgbClr val="333399"/>
                </a:solidFill>
              </a:rPr>
              <a:t>2</a:t>
            </a:r>
            <a:endParaRPr lang="en-US" altLang="ja-JP" sz="2400" kern="0" dirty="0"/>
          </a:p>
        </p:txBody>
      </p:sp>
    </p:spTree>
    <p:extLst>
      <p:ext uri="{BB962C8B-B14F-4D97-AF65-F5344CB8AC3E}">
        <p14:creationId xmlns:p14="http://schemas.microsoft.com/office/powerpoint/2010/main" val="24738353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09625" y="1462087"/>
            <a:ext cx="8016323" cy="5475425"/>
          </a:xfrm>
        </p:spPr>
        <p:txBody>
          <a:bodyPr>
            <a:normAutofit fontScale="55000" lnSpcReduction="20000"/>
          </a:bodyPr>
          <a:lstStyle/>
          <a:p>
            <a:pPr marL="0" indent="0">
              <a:buNone/>
              <a:tabLst>
                <a:tab pos="268288" algn="l"/>
              </a:tabLst>
            </a:pPr>
            <a:r>
              <a:rPr lang="en-US" altLang="ja-JP" sz="4500" dirty="0">
                <a:solidFill>
                  <a:srgbClr val="0000FF"/>
                </a:solidFill>
              </a:rPr>
              <a:t>(4)</a:t>
            </a:r>
            <a:r>
              <a:rPr lang="ja-JP" altLang="en-US" sz="4500" dirty="0">
                <a:solidFill>
                  <a:srgbClr val="0000FF"/>
                </a:solidFill>
              </a:rPr>
              <a:t>医療管理関連</a:t>
            </a:r>
            <a:r>
              <a:rPr lang="ja-JP" altLang="ja-JP" sz="4500" dirty="0">
                <a:solidFill>
                  <a:srgbClr val="0000FF"/>
                </a:solidFill>
              </a:rPr>
              <a:t>活動</a:t>
            </a:r>
          </a:p>
          <a:p>
            <a:pPr marL="536575" indent="0">
              <a:buNone/>
              <a:tabLst>
                <a:tab pos="268288" algn="l"/>
              </a:tabLst>
            </a:pPr>
            <a:r>
              <a:rPr lang="ja-JP" altLang="en-US" dirty="0"/>
              <a:t>医療管理・病院管理、医療情報システム開発や運用管理、医療安全管理に係る実績など</a:t>
            </a:r>
            <a:endParaRPr lang="en-US" altLang="ja-JP" dirty="0"/>
          </a:p>
          <a:p>
            <a:pPr marL="536575" indent="0">
              <a:buNone/>
              <a:tabLst>
                <a:tab pos="268288" algn="l"/>
              </a:tabLst>
            </a:pPr>
            <a:endParaRPr lang="ja-JP" altLang="en-US" sz="1100" dirty="0"/>
          </a:p>
          <a:p>
            <a:pPr marL="0" indent="0">
              <a:buNone/>
              <a:tabLst>
                <a:tab pos="268288" algn="l"/>
              </a:tabLst>
            </a:pPr>
            <a:r>
              <a:rPr lang="en-US" altLang="ja-JP" sz="4500" dirty="0">
                <a:solidFill>
                  <a:srgbClr val="0000FF"/>
                </a:solidFill>
              </a:rPr>
              <a:t>(5)</a:t>
            </a:r>
            <a:r>
              <a:rPr lang="ja-JP" altLang="en-US" sz="4500" dirty="0">
                <a:solidFill>
                  <a:srgbClr val="0000FF"/>
                </a:solidFill>
              </a:rPr>
              <a:t>災害時・健康危機管理対応</a:t>
            </a:r>
            <a:endParaRPr lang="en-US" altLang="ja-JP" sz="4500" dirty="0">
              <a:solidFill>
                <a:srgbClr val="0000FF"/>
              </a:solidFill>
            </a:endParaRPr>
          </a:p>
          <a:p>
            <a:pPr marL="536575" indent="0">
              <a:buNone/>
              <a:tabLst>
                <a:tab pos="268288" algn="l"/>
              </a:tabLst>
            </a:pPr>
            <a:r>
              <a:rPr lang="ja-JP" altLang="en-US" dirty="0"/>
              <a:t>災害被災地での活動内容、防災訓練への参加、感染症のアウトブレイクや食中毒への対応など</a:t>
            </a:r>
            <a:endParaRPr lang="en-US" altLang="ja-JP" dirty="0"/>
          </a:p>
          <a:p>
            <a:pPr marL="536575" indent="0">
              <a:buNone/>
              <a:tabLst>
                <a:tab pos="268288" algn="l"/>
              </a:tabLst>
            </a:pPr>
            <a:endParaRPr lang="ja-JP" altLang="ja-JP" sz="1100" dirty="0"/>
          </a:p>
          <a:p>
            <a:pPr marL="0" indent="0">
              <a:lnSpc>
                <a:spcPct val="120000"/>
              </a:lnSpc>
              <a:buNone/>
              <a:tabLst>
                <a:tab pos="268288" algn="l"/>
              </a:tabLst>
            </a:pPr>
            <a:r>
              <a:rPr lang="en-US" altLang="ja-JP" sz="4500" dirty="0">
                <a:solidFill>
                  <a:srgbClr val="0000FF"/>
                </a:solidFill>
              </a:rPr>
              <a:t>(6)</a:t>
            </a:r>
            <a:r>
              <a:rPr lang="ja-JP" altLang="en-US" sz="4500" dirty="0">
                <a:solidFill>
                  <a:srgbClr val="0000FF"/>
                </a:solidFill>
              </a:rPr>
              <a:t>社会医学系専門医制度における専攻医の専門研修</a:t>
            </a:r>
            <a:endParaRPr lang="en-US" altLang="ja-JP" sz="4500" dirty="0">
              <a:solidFill>
                <a:srgbClr val="0000FF"/>
              </a:solidFill>
            </a:endParaRPr>
          </a:p>
          <a:p>
            <a:pPr marL="0" indent="0">
              <a:lnSpc>
                <a:spcPct val="120000"/>
              </a:lnSpc>
              <a:buNone/>
              <a:tabLst>
                <a:tab pos="268288" algn="l"/>
              </a:tabLst>
            </a:pPr>
            <a:r>
              <a:rPr lang="ja-JP" altLang="en-US" sz="4500" dirty="0">
                <a:solidFill>
                  <a:srgbClr val="0000FF"/>
                </a:solidFill>
              </a:rPr>
              <a:t>　　及び制度発展に係る実績</a:t>
            </a:r>
            <a:endParaRPr lang="en-US" altLang="ja-JP" sz="4500" dirty="0">
              <a:solidFill>
                <a:srgbClr val="0000FF"/>
              </a:solidFill>
            </a:endParaRPr>
          </a:p>
          <a:p>
            <a:pPr marL="0" indent="0">
              <a:buNone/>
              <a:tabLst>
                <a:tab pos="268288" algn="l"/>
              </a:tabLst>
            </a:pPr>
            <a:r>
              <a:rPr lang="en-US" altLang="ja-JP" sz="4500" b="1" dirty="0">
                <a:solidFill>
                  <a:srgbClr val="0000FF"/>
                </a:solidFill>
              </a:rPr>
              <a:t>	</a:t>
            </a:r>
            <a:r>
              <a:rPr lang="ja-JP" altLang="en-US" b="1" dirty="0"/>
              <a:t>（専攻医の研修への参画）</a:t>
            </a:r>
          </a:p>
          <a:p>
            <a:pPr marL="536575" indent="0">
              <a:buNone/>
              <a:tabLst>
                <a:tab pos="268288" algn="l"/>
              </a:tabLst>
            </a:pPr>
            <a:r>
              <a:rPr lang="ja-JP" altLang="en-US" dirty="0"/>
              <a:t>専攻医の担当指導医の実績、専門研修プログラムの連携施設・協力施設での研修協力、専門研修プログラム管理委員会の委員など</a:t>
            </a:r>
            <a:endParaRPr lang="en-US" altLang="ja-JP" dirty="0"/>
          </a:p>
          <a:p>
            <a:pPr marL="0" indent="0">
              <a:buNone/>
              <a:tabLst>
                <a:tab pos="268288" algn="l"/>
              </a:tabLst>
            </a:pPr>
            <a:r>
              <a:rPr lang="en-US" altLang="ja-JP" b="1" dirty="0"/>
              <a:t>	</a:t>
            </a:r>
            <a:r>
              <a:rPr lang="ja-JP" altLang="en-US" b="1" dirty="0"/>
              <a:t>（社会医学系専門医協会活動への参画）</a:t>
            </a:r>
          </a:p>
          <a:p>
            <a:pPr marL="536575" indent="0">
              <a:buNone/>
              <a:tabLst>
                <a:tab pos="268288" algn="l"/>
              </a:tabLst>
            </a:pPr>
            <a:r>
              <a:rPr lang="ja-JP" altLang="en-US" dirty="0"/>
              <a:t>協会主催講習会</a:t>
            </a:r>
            <a:r>
              <a:rPr lang="en-US" altLang="ja-JP" dirty="0"/>
              <a:t>(</a:t>
            </a:r>
            <a:r>
              <a:rPr lang="ja-JP" altLang="en-US" dirty="0"/>
              <a:t>基本プログラム、指導医講習会等</a:t>
            </a:r>
            <a:r>
              <a:rPr lang="en-US" altLang="ja-JP" dirty="0"/>
              <a:t>)</a:t>
            </a:r>
            <a:r>
              <a:rPr lang="ja-JP" altLang="en-US" dirty="0"/>
              <a:t>の講師、協会設置の委員会委員としての活動、理事としての活動など</a:t>
            </a:r>
          </a:p>
        </p:txBody>
      </p:sp>
      <p:sp>
        <p:nvSpPr>
          <p:cNvPr id="4" name="角丸四角形 3"/>
          <p:cNvSpPr/>
          <p:nvPr/>
        </p:nvSpPr>
        <p:spPr bwMode="auto">
          <a:xfrm>
            <a:off x="7335079" y="59635"/>
            <a:ext cx="1769165" cy="238540"/>
          </a:xfrm>
          <a:prstGeom prst="roundRect">
            <a:avLst/>
          </a:prstGeom>
          <a:ln>
            <a:solidFill>
              <a:srgbClr val="00009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1001713" eaLnBrk="1" hangingPunct="1"/>
            <a:r>
              <a:rPr lang="ja-JP" altLang="en-US" sz="1400" dirty="0">
                <a:solidFill>
                  <a:srgbClr val="000099"/>
                </a:solidFill>
              </a:rPr>
              <a:t>更新ルールについて</a:t>
            </a:r>
            <a:endParaRPr kumimoji="1" lang="ja-JP" altLang="en-US" sz="1400" b="0" i="0" u="none" strike="noStrike" cap="none" normalizeH="0" baseline="0" dirty="0">
              <a:ln>
                <a:noFill/>
              </a:ln>
              <a:solidFill>
                <a:srgbClr val="000099"/>
              </a:solidFill>
              <a:effectLst/>
            </a:endParaRPr>
          </a:p>
        </p:txBody>
      </p:sp>
      <p:pic>
        <p:nvPicPr>
          <p:cNvPr id="5" name="図 4"/>
          <p:cNvPicPr>
            <a:picLocks noChangeAspect="1"/>
          </p:cNvPicPr>
          <p:nvPr/>
        </p:nvPicPr>
        <p:blipFill>
          <a:blip r:embed="rId2"/>
          <a:stretch>
            <a:fillRect/>
          </a:stretch>
        </p:blipFill>
        <p:spPr>
          <a:xfrm>
            <a:off x="4562271" y="6566753"/>
            <a:ext cx="4309355" cy="265078"/>
          </a:xfrm>
          <a:prstGeom prst="rect">
            <a:avLst/>
          </a:prstGeom>
        </p:spPr>
      </p:pic>
      <p:sp>
        <p:nvSpPr>
          <p:cNvPr id="7" name="タイトル 1"/>
          <p:cNvSpPr txBox="1">
            <a:spLocks/>
          </p:cNvSpPr>
          <p:nvPr/>
        </p:nvSpPr>
        <p:spPr bwMode="auto">
          <a:xfrm>
            <a:off x="1195590" y="690328"/>
            <a:ext cx="7405485" cy="635000"/>
          </a:xfrm>
          <a:prstGeom prst="rect">
            <a:avLst/>
          </a:prstGeom>
          <a:noFill/>
          <a:ln w="9525">
            <a:noFill/>
            <a:miter lim="800000"/>
            <a:headEnd/>
            <a:tailEnd/>
          </a:ln>
        </p:spPr>
        <p:txBody>
          <a:bodyPr vert="horz" wrap="square" lIns="100330" tIns="50165" rIns="100330" bIns="50165" numCol="1" anchor="b" anchorCtr="0" compatLnSpc="1">
            <a:prstTxWarp prst="textNoShape">
              <a:avLst/>
            </a:prstTxWarp>
          </a:bodyPr>
          <a:lstStyle>
            <a:lvl1pPr algn="l" defTabSz="1001713" rtl="0" eaLnBrk="0" fontAlgn="base" hangingPunct="0">
              <a:spcBef>
                <a:spcPct val="0"/>
              </a:spcBef>
              <a:spcAft>
                <a:spcPct val="0"/>
              </a:spcAft>
              <a:defRPr kumimoji="1" sz="3200">
                <a:solidFill>
                  <a:schemeClr val="tx2"/>
                </a:solidFill>
                <a:latin typeface="+mj-lt"/>
                <a:ea typeface="+mj-ea"/>
                <a:cs typeface="+mj-cs"/>
              </a:defRPr>
            </a:lvl1pPr>
            <a:lvl2pPr algn="l" defTabSz="1001713" rtl="0" eaLnBrk="0" fontAlgn="base" hangingPunct="0">
              <a:spcBef>
                <a:spcPct val="0"/>
              </a:spcBef>
              <a:spcAft>
                <a:spcPct val="0"/>
              </a:spcAft>
              <a:defRPr kumimoji="1" sz="4800">
                <a:solidFill>
                  <a:schemeClr val="tx2"/>
                </a:solidFill>
                <a:latin typeface="Tahoma" pitchFamily="34" charset="0"/>
                <a:ea typeface="ＭＳ Ｐゴシック" pitchFamily="50" charset="-128"/>
              </a:defRPr>
            </a:lvl2pPr>
            <a:lvl3pPr algn="l" defTabSz="1001713" rtl="0" eaLnBrk="0" fontAlgn="base" hangingPunct="0">
              <a:spcBef>
                <a:spcPct val="0"/>
              </a:spcBef>
              <a:spcAft>
                <a:spcPct val="0"/>
              </a:spcAft>
              <a:defRPr kumimoji="1" sz="4800">
                <a:solidFill>
                  <a:schemeClr val="tx2"/>
                </a:solidFill>
                <a:latin typeface="Tahoma" pitchFamily="34" charset="0"/>
                <a:ea typeface="ＭＳ Ｐゴシック" pitchFamily="50" charset="-128"/>
              </a:defRPr>
            </a:lvl3pPr>
            <a:lvl4pPr algn="l" defTabSz="1001713" rtl="0" eaLnBrk="0" fontAlgn="base" hangingPunct="0">
              <a:spcBef>
                <a:spcPct val="0"/>
              </a:spcBef>
              <a:spcAft>
                <a:spcPct val="0"/>
              </a:spcAft>
              <a:defRPr kumimoji="1" sz="4800">
                <a:solidFill>
                  <a:schemeClr val="tx2"/>
                </a:solidFill>
                <a:latin typeface="Tahoma" pitchFamily="34" charset="0"/>
                <a:ea typeface="ＭＳ Ｐゴシック" pitchFamily="50" charset="-128"/>
              </a:defRPr>
            </a:lvl4pPr>
            <a:lvl5pPr algn="l" defTabSz="1001713" rtl="0" eaLnBrk="0" fontAlgn="base" hangingPunct="0">
              <a:spcBef>
                <a:spcPct val="0"/>
              </a:spcBef>
              <a:spcAft>
                <a:spcPct val="0"/>
              </a:spcAft>
              <a:defRPr kumimoji="1" sz="4800">
                <a:solidFill>
                  <a:schemeClr val="tx2"/>
                </a:solidFill>
                <a:latin typeface="Tahoma" pitchFamily="34" charset="0"/>
                <a:ea typeface="ＭＳ Ｐゴシック" pitchFamily="50" charset="-128"/>
              </a:defRPr>
            </a:lvl5pPr>
            <a:lvl6pPr marL="457200" algn="l" defTabSz="1001713" rtl="0" fontAlgn="base">
              <a:spcBef>
                <a:spcPct val="0"/>
              </a:spcBef>
              <a:spcAft>
                <a:spcPct val="0"/>
              </a:spcAft>
              <a:defRPr kumimoji="1" sz="4800">
                <a:solidFill>
                  <a:schemeClr val="tx2"/>
                </a:solidFill>
                <a:latin typeface="Tahoma" pitchFamily="34" charset="0"/>
                <a:ea typeface="ＭＳ Ｐゴシック" pitchFamily="50" charset="-128"/>
              </a:defRPr>
            </a:lvl6pPr>
            <a:lvl7pPr marL="914400" algn="l" defTabSz="1001713" rtl="0" fontAlgn="base">
              <a:spcBef>
                <a:spcPct val="0"/>
              </a:spcBef>
              <a:spcAft>
                <a:spcPct val="0"/>
              </a:spcAft>
              <a:defRPr kumimoji="1" sz="4800">
                <a:solidFill>
                  <a:schemeClr val="tx2"/>
                </a:solidFill>
                <a:latin typeface="Tahoma" pitchFamily="34" charset="0"/>
                <a:ea typeface="ＭＳ Ｐゴシック" pitchFamily="50" charset="-128"/>
              </a:defRPr>
            </a:lvl7pPr>
            <a:lvl8pPr marL="1371600" algn="l" defTabSz="1001713" rtl="0" fontAlgn="base">
              <a:spcBef>
                <a:spcPct val="0"/>
              </a:spcBef>
              <a:spcAft>
                <a:spcPct val="0"/>
              </a:spcAft>
              <a:defRPr kumimoji="1" sz="4800">
                <a:solidFill>
                  <a:schemeClr val="tx2"/>
                </a:solidFill>
                <a:latin typeface="Tahoma" pitchFamily="34" charset="0"/>
                <a:ea typeface="ＭＳ Ｐゴシック" pitchFamily="50" charset="-128"/>
              </a:defRPr>
            </a:lvl8pPr>
            <a:lvl9pPr marL="1828800" algn="l" defTabSz="1001713" rtl="0" fontAlgn="base">
              <a:spcBef>
                <a:spcPct val="0"/>
              </a:spcBef>
              <a:spcAft>
                <a:spcPct val="0"/>
              </a:spcAft>
              <a:defRPr kumimoji="1" sz="4800">
                <a:solidFill>
                  <a:schemeClr val="tx2"/>
                </a:solidFill>
                <a:latin typeface="Tahoma" pitchFamily="34" charset="0"/>
                <a:ea typeface="ＭＳ Ｐゴシック" pitchFamily="50" charset="-128"/>
              </a:defRPr>
            </a:lvl9pPr>
          </a:lstStyle>
          <a:p>
            <a:pPr marL="0" lvl="1" algn="r"/>
            <a:r>
              <a:rPr lang="en-US" altLang="ja-JP" sz="3200" kern="0" dirty="0"/>
              <a:t>(2)</a:t>
            </a:r>
            <a:r>
              <a:rPr lang="ja-JP" altLang="en-US" sz="3200" kern="0" dirty="0"/>
              <a:t>社会医学系分野での活動実績の申告</a:t>
            </a:r>
            <a:r>
              <a:rPr lang="ja-JP" altLang="en-US" kern="0" dirty="0"/>
              <a:t>	</a:t>
            </a:r>
            <a:br>
              <a:rPr lang="ja-JP" altLang="en-US" kern="0" dirty="0"/>
            </a:br>
            <a:r>
              <a:rPr lang="ja-JP" altLang="en-US" sz="2400" kern="0" dirty="0">
                <a:solidFill>
                  <a:srgbClr val="333399"/>
                </a:solidFill>
              </a:rPr>
              <a:t>その</a:t>
            </a:r>
            <a:r>
              <a:rPr lang="en-US" altLang="ja-JP" sz="2400" kern="0" dirty="0">
                <a:solidFill>
                  <a:srgbClr val="333399"/>
                </a:solidFill>
              </a:rPr>
              <a:t>3</a:t>
            </a:r>
            <a:endParaRPr lang="en-US" altLang="ja-JP" sz="2400" kern="0" dirty="0"/>
          </a:p>
        </p:txBody>
      </p:sp>
    </p:spTree>
    <p:extLst>
      <p:ext uri="{BB962C8B-B14F-4D97-AF65-F5344CB8AC3E}">
        <p14:creationId xmlns:p14="http://schemas.microsoft.com/office/powerpoint/2010/main" val="35178221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2087" y="301625"/>
            <a:ext cx="7651888" cy="635000"/>
          </a:xfrm>
        </p:spPr>
        <p:txBody>
          <a:bodyPr/>
          <a:lstStyle/>
          <a:p>
            <a:pPr lvl="1"/>
            <a:r>
              <a:rPr lang="en-US" altLang="ja-JP" sz="3200" dirty="0"/>
              <a:t>(4)</a:t>
            </a:r>
            <a:r>
              <a:rPr lang="ja-JP" altLang="en-US" sz="3200" dirty="0"/>
              <a:t>社会医学系分野に関連する講習の受講</a:t>
            </a:r>
            <a:endParaRPr lang="en-US" altLang="ja-JP" sz="3200" dirty="0"/>
          </a:p>
        </p:txBody>
      </p:sp>
      <p:sp>
        <p:nvSpPr>
          <p:cNvPr id="3" name="コンテンツ プレースホルダー 2"/>
          <p:cNvSpPr>
            <a:spLocks noGrp="1"/>
          </p:cNvSpPr>
          <p:nvPr>
            <p:ph idx="1"/>
          </p:nvPr>
        </p:nvSpPr>
        <p:spPr>
          <a:xfrm>
            <a:off x="675449" y="1085005"/>
            <a:ext cx="8135591" cy="5640456"/>
          </a:xfrm>
        </p:spPr>
        <p:txBody>
          <a:bodyPr>
            <a:noAutofit/>
          </a:bodyPr>
          <a:lstStyle/>
          <a:p>
            <a:r>
              <a:rPr lang="ja-JP" altLang="ja-JP" sz="2400" dirty="0"/>
              <a:t>１コマ</a:t>
            </a:r>
            <a:r>
              <a:rPr lang="en-US" altLang="ja-JP" sz="2400" dirty="0"/>
              <a:t>(</a:t>
            </a:r>
            <a:r>
              <a:rPr lang="ja-JP" altLang="ja-JP" sz="2400" dirty="0"/>
              <a:t>約</a:t>
            </a:r>
            <a:r>
              <a:rPr lang="en-US" altLang="ja-JP" sz="2400" dirty="0"/>
              <a:t>1</a:t>
            </a:r>
            <a:r>
              <a:rPr lang="ja-JP" altLang="ja-JP" sz="2400" dirty="0"/>
              <a:t>～</a:t>
            </a:r>
            <a:r>
              <a:rPr lang="en-US" altLang="ja-JP" sz="2400" dirty="0"/>
              <a:t>2</a:t>
            </a:r>
            <a:r>
              <a:rPr lang="ja-JP" altLang="ja-JP" sz="2400" dirty="0"/>
              <a:t>時間</a:t>
            </a:r>
            <a:r>
              <a:rPr lang="en-US" altLang="ja-JP" sz="2400" dirty="0"/>
              <a:t>)</a:t>
            </a:r>
            <a:r>
              <a:rPr lang="ja-JP" altLang="ja-JP" sz="2400" dirty="0"/>
              <a:t>１受講を１単位（クレジット）として、下記の必須受講項目及び選択受講項目と合わせ、</a:t>
            </a:r>
            <a:r>
              <a:rPr lang="en-US" altLang="ja-JP" sz="2400" dirty="0"/>
              <a:t>5</a:t>
            </a:r>
            <a:r>
              <a:rPr lang="ja-JP" altLang="ja-JP" sz="2400" dirty="0"/>
              <a:t>年間で</a:t>
            </a:r>
            <a:r>
              <a:rPr lang="en-US" altLang="ja-JP" sz="2400" dirty="0"/>
              <a:t>10</a:t>
            </a:r>
            <a:r>
              <a:rPr lang="ja-JP" altLang="ja-JP" sz="2400" dirty="0"/>
              <a:t>単位以上の取得を必須とする</a:t>
            </a:r>
            <a:r>
              <a:rPr lang="ja-JP" altLang="en-US" sz="2400" dirty="0"/>
              <a:t>（</a:t>
            </a:r>
            <a:r>
              <a:rPr lang="en-US" altLang="ja-JP" sz="2400" dirty="0"/>
              <a:t>K</a:t>
            </a:r>
            <a:r>
              <a:rPr lang="ja-JP" altLang="en-US" sz="2400" dirty="0"/>
              <a:t>単位）</a:t>
            </a:r>
            <a:r>
              <a:rPr lang="ja-JP" altLang="en-US" sz="2400" dirty="0">
                <a:solidFill>
                  <a:srgbClr val="FF0000"/>
                </a:solidFill>
              </a:rPr>
              <a:t>Ｑ＆</a:t>
            </a:r>
            <a:r>
              <a:rPr lang="ja-JP" altLang="en-US" sz="2400">
                <a:solidFill>
                  <a:srgbClr val="FF0000"/>
                </a:solidFill>
              </a:rPr>
              <a:t>Ａを参照</a:t>
            </a:r>
            <a:endParaRPr lang="en-US" altLang="ja-JP" sz="2400" dirty="0">
              <a:solidFill>
                <a:srgbClr val="FF0000"/>
              </a:solidFill>
            </a:endParaRPr>
          </a:p>
          <a:p>
            <a:pPr marL="0" indent="0">
              <a:buNone/>
            </a:pPr>
            <a:r>
              <a:rPr lang="en-US" altLang="ja-JP" sz="2400" dirty="0">
                <a:solidFill>
                  <a:srgbClr val="0000FF"/>
                </a:solidFill>
              </a:rPr>
              <a:t>(1)</a:t>
            </a:r>
            <a:r>
              <a:rPr lang="zh-TW" altLang="en-US" sz="2400" dirty="0">
                <a:solidFill>
                  <a:srgbClr val="0000FF"/>
                </a:solidFill>
              </a:rPr>
              <a:t>必須受講項目</a:t>
            </a:r>
            <a:endParaRPr lang="en-US" altLang="zh-TW" sz="2400" dirty="0">
              <a:solidFill>
                <a:srgbClr val="0000FF"/>
              </a:solidFill>
            </a:endParaRPr>
          </a:p>
          <a:p>
            <a:pPr marL="0" indent="0">
              <a:buNone/>
              <a:tabLst>
                <a:tab pos="268288" algn="l"/>
              </a:tabLst>
            </a:pPr>
            <a:r>
              <a:rPr lang="en-US" altLang="ja-JP" sz="2000" b="1" dirty="0"/>
              <a:t>	</a:t>
            </a:r>
            <a:r>
              <a:rPr lang="ja-JP" altLang="ja-JP" sz="2000" b="1" dirty="0"/>
              <a:t>（倫理・安全等）</a:t>
            </a:r>
          </a:p>
          <a:p>
            <a:pPr marL="536575" indent="0">
              <a:buNone/>
              <a:tabLst>
                <a:tab pos="268288" algn="l"/>
              </a:tabLst>
            </a:pPr>
            <a:r>
              <a:rPr lang="ja-JP" altLang="ja-JP" sz="2000" dirty="0">
                <a:solidFill>
                  <a:srgbClr val="FF0000"/>
                </a:solidFill>
              </a:rPr>
              <a:t>「医療倫理」「感染対策」「医療安全」の</a:t>
            </a:r>
            <a:r>
              <a:rPr lang="en-US" altLang="ja-JP" sz="2000" b="1" dirty="0">
                <a:solidFill>
                  <a:srgbClr val="FF0000"/>
                </a:solidFill>
              </a:rPr>
              <a:t>3</a:t>
            </a:r>
            <a:r>
              <a:rPr lang="ja-JP" altLang="ja-JP" sz="2000" b="1" dirty="0">
                <a:solidFill>
                  <a:srgbClr val="FF0000"/>
                </a:solidFill>
              </a:rPr>
              <a:t>項目は受講</a:t>
            </a:r>
            <a:r>
              <a:rPr lang="ja-JP" altLang="en-US" sz="2000" b="1" dirty="0">
                <a:solidFill>
                  <a:srgbClr val="FF0000"/>
                </a:solidFill>
              </a:rPr>
              <a:t>が必須</a:t>
            </a:r>
            <a:endParaRPr lang="en-US" altLang="ja-JP" sz="2000" b="1" dirty="0">
              <a:solidFill>
                <a:srgbClr val="FF0000"/>
              </a:solidFill>
            </a:endParaRPr>
          </a:p>
          <a:p>
            <a:pPr marL="804863" indent="-268288">
              <a:buNone/>
              <a:tabLst>
                <a:tab pos="268288" algn="l"/>
              </a:tabLst>
            </a:pPr>
            <a:r>
              <a:rPr lang="en-US" altLang="ja-JP" sz="1800" dirty="0"/>
              <a:t>※</a:t>
            </a:r>
            <a:r>
              <a:rPr lang="ja-JP" altLang="ja-JP" sz="1800" dirty="0"/>
              <a:t>臨床系専門医制度で「共通講習」として位置づけられているものでも可。</a:t>
            </a:r>
            <a:endParaRPr lang="en-US" altLang="ja-JP" sz="1800" dirty="0"/>
          </a:p>
          <a:p>
            <a:pPr marL="804863" indent="-268288">
              <a:buNone/>
              <a:tabLst>
                <a:tab pos="268288" algn="l"/>
              </a:tabLst>
            </a:pPr>
            <a:r>
              <a:rPr lang="ja-JP" altLang="en-US" sz="1800" dirty="0"/>
              <a:t>　 </a:t>
            </a:r>
            <a:r>
              <a:rPr lang="ja-JP" altLang="ja-JP" sz="1800" dirty="0"/>
              <a:t>受講においてはｅラーニングや施設内講習なども認める</a:t>
            </a:r>
            <a:r>
              <a:rPr lang="ja-JP" altLang="en-US" sz="1800" dirty="0"/>
              <a:t>。</a:t>
            </a:r>
            <a:endParaRPr lang="en-US" altLang="ja-JP" sz="1800" dirty="0"/>
          </a:p>
          <a:p>
            <a:pPr marL="0" indent="0">
              <a:buNone/>
              <a:tabLst>
                <a:tab pos="268288" algn="l"/>
              </a:tabLst>
            </a:pPr>
            <a:r>
              <a:rPr lang="en-US" altLang="ja-JP" sz="2000" b="1" dirty="0"/>
              <a:t>	</a:t>
            </a:r>
            <a:r>
              <a:rPr lang="ja-JP" altLang="ja-JP" sz="2000" b="1" dirty="0"/>
              <a:t>（指導医講習会）</a:t>
            </a:r>
          </a:p>
          <a:p>
            <a:pPr marL="536575" indent="0">
              <a:buNone/>
              <a:tabLst>
                <a:tab pos="268288" algn="l"/>
              </a:tabLst>
            </a:pPr>
            <a:r>
              <a:rPr lang="ja-JP" altLang="ja-JP" sz="2000" u="sng" dirty="0">
                <a:solidFill>
                  <a:srgbClr val="FF0000"/>
                </a:solidFill>
              </a:rPr>
              <a:t>指導医の更新に</a:t>
            </a:r>
            <a:r>
              <a:rPr lang="ja-JP" altLang="en-US" sz="2000" u="sng" dirty="0">
                <a:solidFill>
                  <a:srgbClr val="FF0000"/>
                </a:solidFill>
              </a:rPr>
              <a:t>おいて</a:t>
            </a:r>
            <a:r>
              <a:rPr lang="ja-JP" altLang="ja-JP" sz="2000" u="sng" dirty="0">
                <a:solidFill>
                  <a:srgbClr val="FF0000"/>
                </a:solidFill>
              </a:rPr>
              <a:t>は</a:t>
            </a:r>
            <a:r>
              <a:rPr lang="ja-JP" altLang="ja-JP" sz="2000" dirty="0">
                <a:solidFill>
                  <a:srgbClr val="FF0000"/>
                </a:solidFill>
              </a:rPr>
              <a:t>、協会または構成学会･団体が主催</a:t>
            </a:r>
            <a:r>
              <a:rPr lang="ja-JP" altLang="en-US" sz="2000" dirty="0">
                <a:solidFill>
                  <a:srgbClr val="FF0000"/>
                </a:solidFill>
              </a:rPr>
              <a:t>する</a:t>
            </a:r>
            <a:r>
              <a:rPr lang="ja-JP" altLang="ja-JP" sz="2000" dirty="0">
                <a:solidFill>
                  <a:srgbClr val="FF0000"/>
                </a:solidFill>
              </a:rPr>
              <a:t>「指導医講習会」</a:t>
            </a:r>
            <a:r>
              <a:rPr lang="ja-JP" altLang="en-US" sz="2000" dirty="0">
                <a:solidFill>
                  <a:srgbClr val="FF0000"/>
                </a:solidFill>
              </a:rPr>
              <a:t>の</a:t>
            </a:r>
            <a:r>
              <a:rPr lang="en-US" altLang="ja-JP" sz="2000" b="1" dirty="0">
                <a:solidFill>
                  <a:srgbClr val="FF0000"/>
                </a:solidFill>
              </a:rPr>
              <a:t>2</a:t>
            </a:r>
            <a:r>
              <a:rPr lang="ja-JP" altLang="ja-JP" sz="2000" b="1" dirty="0">
                <a:solidFill>
                  <a:srgbClr val="FF0000"/>
                </a:solidFill>
              </a:rPr>
              <a:t>回以上</a:t>
            </a:r>
            <a:r>
              <a:rPr lang="ja-JP" altLang="en-US" sz="2000" b="1" dirty="0">
                <a:solidFill>
                  <a:srgbClr val="FF0000"/>
                </a:solidFill>
              </a:rPr>
              <a:t>の</a:t>
            </a:r>
            <a:r>
              <a:rPr lang="ja-JP" altLang="ja-JP" sz="2000" b="1" dirty="0">
                <a:solidFill>
                  <a:srgbClr val="FF0000"/>
                </a:solidFill>
              </a:rPr>
              <a:t>受講</a:t>
            </a:r>
            <a:r>
              <a:rPr lang="ja-JP" altLang="en-US" sz="2000" b="1" dirty="0">
                <a:solidFill>
                  <a:srgbClr val="FF0000"/>
                </a:solidFill>
              </a:rPr>
              <a:t>が</a:t>
            </a:r>
            <a:r>
              <a:rPr lang="ja-JP" altLang="ja-JP" sz="2000" b="1" dirty="0">
                <a:solidFill>
                  <a:srgbClr val="FF0000"/>
                </a:solidFill>
              </a:rPr>
              <a:t>必須</a:t>
            </a:r>
            <a:r>
              <a:rPr lang="en-US" altLang="ja-JP" sz="2000" b="1" dirty="0">
                <a:solidFill>
                  <a:srgbClr val="FF0000"/>
                </a:solidFill>
              </a:rPr>
              <a:t> </a:t>
            </a:r>
            <a:r>
              <a:rPr lang="ja-JP" altLang="en-US" sz="1800" dirty="0"/>
              <a:t>（毎年</a:t>
            </a:r>
            <a:r>
              <a:rPr lang="en-US" altLang="ja-JP" sz="1800" dirty="0"/>
              <a:t>1</a:t>
            </a:r>
            <a:r>
              <a:rPr lang="ja-JP" altLang="en-US" sz="1800" dirty="0"/>
              <a:t>回の受講を推奨）</a:t>
            </a:r>
            <a:endParaRPr lang="en-US" altLang="ja-JP" sz="1800" dirty="0"/>
          </a:p>
          <a:p>
            <a:pPr marL="804863" indent="-268288">
              <a:buNone/>
              <a:tabLst>
                <a:tab pos="268288" algn="l"/>
              </a:tabLst>
            </a:pPr>
            <a:r>
              <a:rPr lang="en-US" altLang="ja-JP" sz="1800" dirty="0"/>
              <a:t>※</a:t>
            </a:r>
            <a:r>
              <a:rPr lang="ja-JP" altLang="ja-JP" sz="1800" dirty="0"/>
              <a:t>指導医講習会に専門医が参加した際には、選択受講科目としてカウント</a:t>
            </a:r>
            <a:endParaRPr lang="en-US" altLang="ja-JP" sz="1800" dirty="0"/>
          </a:p>
          <a:p>
            <a:pPr marL="536575" indent="0">
              <a:buNone/>
              <a:tabLst>
                <a:tab pos="268288" algn="l"/>
              </a:tabLst>
            </a:pPr>
            <a:endParaRPr lang="ja-JP" altLang="ja-JP" sz="600" dirty="0"/>
          </a:p>
          <a:p>
            <a:pPr marL="0" indent="0">
              <a:buNone/>
              <a:tabLst>
                <a:tab pos="268288" algn="l"/>
              </a:tabLst>
            </a:pPr>
            <a:r>
              <a:rPr lang="en-US" altLang="ja-JP" sz="2400" dirty="0">
                <a:solidFill>
                  <a:srgbClr val="0000FF"/>
                </a:solidFill>
              </a:rPr>
              <a:t>(2)</a:t>
            </a:r>
            <a:r>
              <a:rPr lang="zh-TW" altLang="en-US" sz="2400" dirty="0">
                <a:solidFill>
                  <a:srgbClr val="0000FF"/>
                </a:solidFill>
              </a:rPr>
              <a:t>選択受講項目</a:t>
            </a:r>
            <a:endParaRPr lang="en-US" altLang="ja-JP" sz="2400" dirty="0">
              <a:solidFill>
                <a:srgbClr val="0000FF"/>
              </a:solidFill>
            </a:endParaRPr>
          </a:p>
          <a:p>
            <a:pPr marL="536575" indent="0">
              <a:buNone/>
              <a:tabLst>
                <a:tab pos="268288" algn="l"/>
              </a:tabLst>
            </a:pPr>
            <a:r>
              <a:rPr lang="ja-JP" altLang="ja-JP" sz="2000" dirty="0"/>
              <a:t>協会加盟の学会及び団体が指定する研修会、講習会、セミナー、年次総会時の教育講演等の受講</a:t>
            </a:r>
            <a:endParaRPr lang="en-US" altLang="ja-JP" sz="2000" dirty="0"/>
          </a:p>
        </p:txBody>
      </p:sp>
      <p:sp>
        <p:nvSpPr>
          <p:cNvPr id="4" name="角丸四角形 3"/>
          <p:cNvSpPr/>
          <p:nvPr/>
        </p:nvSpPr>
        <p:spPr bwMode="auto">
          <a:xfrm>
            <a:off x="7335079" y="59635"/>
            <a:ext cx="1769165" cy="238540"/>
          </a:xfrm>
          <a:prstGeom prst="roundRect">
            <a:avLst/>
          </a:prstGeom>
          <a:ln>
            <a:solidFill>
              <a:srgbClr val="00009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1001713" eaLnBrk="1" hangingPunct="1"/>
            <a:r>
              <a:rPr lang="ja-JP" altLang="en-US" sz="1400" dirty="0">
                <a:solidFill>
                  <a:srgbClr val="000099"/>
                </a:solidFill>
              </a:rPr>
              <a:t>更新ルールについて</a:t>
            </a:r>
            <a:endParaRPr kumimoji="1" lang="ja-JP" altLang="en-US" sz="1400" b="0" i="0" u="none" strike="noStrike" cap="none" normalizeH="0" baseline="0" dirty="0">
              <a:ln>
                <a:noFill/>
              </a:ln>
              <a:solidFill>
                <a:srgbClr val="000099"/>
              </a:solidFill>
              <a:effectLst/>
            </a:endParaRPr>
          </a:p>
        </p:txBody>
      </p:sp>
      <p:pic>
        <p:nvPicPr>
          <p:cNvPr id="5" name="図 4"/>
          <p:cNvPicPr>
            <a:picLocks noChangeAspect="1"/>
          </p:cNvPicPr>
          <p:nvPr/>
        </p:nvPicPr>
        <p:blipFill>
          <a:blip r:embed="rId2"/>
          <a:stretch>
            <a:fillRect/>
          </a:stretch>
        </p:blipFill>
        <p:spPr>
          <a:xfrm>
            <a:off x="4834645" y="6592922"/>
            <a:ext cx="4309355" cy="265078"/>
          </a:xfrm>
          <a:prstGeom prst="rect">
            <a:avLst/>
          </a:prstGeom>
        </p:spPr>
      </p:pic>
    </p:spTree>
    <p:extLst>
      <p:ext uri="{BB962C8B-B14F-4D97-AF65-F5344CB8AC3E}">
        <p14:creationId xmlns:p14="http://schemas.microsoft.com/office/powerpoint/2010/main" val="26206219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DD6717D1-0CF3-4732-A3E0-79E9554FAF5E}"/>
              </a:ext>
            </a:extLst>
          </p:cNvPr>
          <p:cNvSpPr txBox="1"/>
          <p:nvPr/>
        </p:nvSpPr>
        <p:spPr>
          <a:xfrm>
            <a:off x="4608838" y="5664902"/>
            <a:ext cx="4547862" cy="954107"/>
          </a:xfrm>
          <a:prstGeom prst="rect">
            <a:avLst/>
          </a:prstGeom>
          <a:solidFill>
            <a:srgbClr val="FFFF00"/>
          </a:solidFill>
        </p:spPr>
        <p:txBody>
          <a:bodyPr wrap="square">
            <a:spAutoFit/>
          </a:bodyPr>
          <a:lstStyle/>
          <a:p>
            <a:r>
              <a:rPr lang="en-US" altLang="ja-JP" sz="2800" b="0" i="0" dirty="0">
                <a:solidFill>
                  <a:srgbClr val="000000"/>
                </a:solidFill>
                <a:effectLst/>
                <a:latin typeface="小塚ゴシック Pro"/>
              </a:rPr>
              <a:t>Excel</a:t>
            </a:r>
            <a:r>
              <a:rPr lang="ja-JP" altLang="en-US" sz="2800" b="0" i="0" dirty="0">
                <a:solidFill>
                  <a:srgbClr val="000000"/>
                </a:solidFill>
                <a:effectLst/>
                <a:latin typeface="小塚ゴシック Pro"/>
              </a:rPr>
              <a:t>で作成の上、シートごとにプリントアウトしてください。</a:t>
            </a:r>
            <a:endParaRPr lang="ja-JP" altLang="en-US" sz="2800" dirty="0"/>
          </a:p>
        </p:txBody>
      </p:sp>
      <p:sp>
        <p:nvSpPr>
          <p:cNvPr id="5" name="テキスト ボックス 4">
            <a:extLst>
              <a:ext uri="{FF2B5EF4-FFF2-40B4-BE49-F238E27FC236}">
                <a16:creationId xmlns:a16="http://schemas.microsoft.com/office/drawing/2014/main" id="{F322A2A6-92D3-4ED0-BA63-98C051648C91}"/>
              </a:ext>
            </a:extLst>
          </p:cNvPr>
          <p:cNvSpPr txBox="1"/>
          <p:nvPr/>
        </p:nvSpPr>
        <p:spPr>
          <a:xfrm>
            <a:off x="4559300" y="376836"/>
            <a:ext cx="4572000" cy="1569660"/>
          </a:xfrm>
          <a:prstGeom prst="rect">
            <a:avLst/>
          </a:prstGeom>
          <a:solidFill>
            <a:srgbClr val="FFFF00"/>
          </a:solidFill>
        </p:spPr>
        <p:txBody>
          <a:bodyPr wrap="square">
            <a:spAutoFit/>
          </a:bodyPr>
          <a:lstStyle/>
          <a:p>
            <a:r>
              <a:rPr lang="ja-JP" altLang="ja-JP" sz="2400" dirty="0"/>
              <a:t>様式</a:t>
            </a:r>
            <a:r>
              <a:rPr lang="ja-JP" altLang="en-US" sz="2400" dirty="0"/>
              <a:t>２</a:t>
            </a:r>
            <a:r>
              <a:rPr lang="ja-JP" altLang="ja-JP" sz="2400" dirty="0"/>
              <a:t>に沿って、</a:t>
            </a:r>
            <a:r>
              <a:rPr lang="en-US" altLang="ja-JP" sz="2400" dirty="0"/>
              <a:t>5</a:t>
            </a:r>
            <a:r>
              <a:rPr lang="ja-JP" altLang="ja-JP" sz="2400" dirty="0"/>
              <a:t>年間の期間中に</a:t>
            </a:r>
            <a:r>
              <a:rPr lang="ja-JP" altLang="en-US" sz="2400" dirty="0"/>
              <a:t>おける必須受講項目と選択受講項目</a:t>
            </a:r>
            <a:r>
              <a:rPr lang="ja-JP" altLang="ja-JP" sz="2400" dirty="0"/>
              <a:t>の</a:t>
            </a:r>
            <a:r>
              <a:rPr lang="ja-JP" altLang="en-US" sz="2400" dirty="0"/>
              <a:t>講習会名、開催日、単位数</a:t>
            </a:r>
            <a:r>
              <a:rPr lang="ja-JP" altLang="ja-JP" sz="2400" dirty="0"/>
              <a:t>を記載</a:t>
            </a:r>
            <a:endParaRPr lang="ja-JP" altLang="en-US" sz="2400" dirty="0"/>
          </a:p>
        </p:txBody>
      </p:sp>
      <p:sp>
        <p:nvSpPr>
          <p:cNvPr id="7" name="テキスト ボックス 6">
            <a:extLst>
              <a:ext uri="{FF2B5EF4-FFF2-40B4-BE49-F238E27FC236}">
                <a16:creationId xmlns:a16="http://schemas.microsoft.com/office/drawing/2014/main" id="{03FE3D3F-167B-4601-BEB7-BC9993BBC044}"/>
              </a:ext>
            </a:extLst>
          </p:cNvPr>
          <p:cNvSpPr txBox="1"/>
          <p:nvPr/>
        </p:nvSpPr>
        <p:spPr>
          <a:xfrm>
            <a:off x="4559300" y="3618843"/>
            <a:ext cx="4597400" cy="1815882"/>
          </a:xfrm>
          <a:prstGeom prst="rect">
            <a:avLst/>
          </a:prstGeom>
          <a:solidFill>
            <a:schemeClr val="accent1">
              <a:lumMod val="60000"/>
              <a:lumOff val="40000"/>
            </a:schemeClr>
          </a:solidFill>
        </p:spPr>
        <p:txBody>
          <a:bodyPr wrap="square">
            <a:spAutoFit/>
          </a:bodyPr>
          <a:lstStyle/>
          <a:p>
            <a:r>
              <a:rPr lang="ja-JP" altLang="en-US" sz="2800" b="0" i="0" dirty="0">
                <a:solidFill>
                  <a:srgbClr val="000000"/>
                </a:solidFill>
                <a:effectLst/>
                <a:latin typeface="小塚ゴシック Pro"/>
              </a:rPr>
              <a:t>申請時期以降の</a:t>
            </a:r>
            <a:r>
              <a:rPr lang="en-US" altLang="ja-JP" sz="2800" b="0" i="0" dirty="0">
                <a:solidFill>
                  <a:srgbClr val="000000"/>
                </a:solidFill>
                <a:effectLst/>
                <a:latin typeface="小塚ゴシック Pro"/>
              </a:rPr>
              <a:t>K</a:t>
            </a:r>
            <a:r>
              <a:rPr lang="ja-JP" altLang="en-US" sz="2800" b="0" i="0" dirty="0">
                <a:solidFill>
                  <a:srgbClr val="000000"/>
                </a:solidFill>
                <a:effectLst/>
                <a:latin typeface="小塚ゴシック Pro"/>
              </a:rPr>
              <a:t>単位の申請につきましては、「開催日」欄に「参加見込み」と記載してください。</a:t>
            </a:r>
            <a:endParaRPr lang="ja-JP" altLang="en-US" sz="2800" dirty="0"/>
          </a:p>
        </p:txBody>
      </p:sp>
      <p:pic>
        <p:nvPicPr>
          <p:cNvPr id="3" name="図 2">
            <a:extLst>
              <a:ext uri="{FF2B5EF4-FFF2-40B4-BE49-F238E27FC236}">
                <a16:creationId xmlns:a16="http://schemas.microsoft.com/office/drawing/2014/main" id="{50AC4010-DB49-DB89-D7BC-25DD167A810B}"/>
              </a:ext>
            </a:extLst>
          </p:cNvPr>
          <p:cNvPicPr>
            <a:picLocks noChangeAspect="1"/>
          </p:cNvPicPr>
          <p:nvPr/>
        </p:nvPicPr>
        <p:blipFill>
          <a:blip r:embed="rId2"/>
          <a:stretch>
            <a:fillRect/>
          </a:stretch>
        </p:blipFill>
        <p:spPr>
          <a:xfrm>
            <a:off x="12699" y="0"/>
            <a:ext cx="4568451" cy="6858000"/>
          </a:xfrm>
          <a:prstGeom prst="rect">
            <a:avLst/>
          </a:prstGeom>
        </p:spPr>
      </p:pic>
    </p:spTree>
    <p:extLst>
      <p:ext uri="{BB962C8B-B14F-4D97-AF65-F5344CB8AC3E}">
        <p14:creationId xmlns:p14="http://schemas.microsoft.com/office/powerpoint/2010/main" val="12179945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342CA57-AB15-8F7F-2FD4-20917E9CEF60}"/>
              </a:ext>
            </a:extLst>
          </p:cNvPr>
          <p:cNvPicPr>
            <a:picLocks noChangeAspect="1"/>
          </p:cNvPicPr>
          <p:nvPr/>
        </p:nvPicPr>
        <p:blipFill>
          <a:blip r:embed="rId2"/>
          <a:stretch>
            <a:fillRect/>
          </a:stretch>
        </p:blipFill>
        <p:spPr>
          <a:xfrm>
            <a:off x="0" y="0"/>
            <a:ext cx="4510454" cy="6858000"/>
          </a:xfrm>
          <a:prstGeom prst="rect">
            <a:avLst/>
          </a:prstGeom>
        </p:spPr>
      </p:pic>
      <p:pic>
        <p:nvPicPr>
          <p:cNvPr id="11" name="図 10">
            <a:extLst>
              <a:ext uri="{FF2B5EF4-FFF2-40B4-BE49-F238E27FC236}">
                <a16:creationId xmlns:a16="http://schemas.microsoft.com/office/drawing/2014/main" id="{2506E542-9F59-B1F3-AB0D-61A89AE7EBDA}"/>
              </a:ext>
            </a:extLst>
          </p:cNvPr>
          <p:cNvPicPr>
            <a:picLocks noChangeAspect="1"/>
          </p:cNvPicPr>
          <p:nvPr/>
        </p:nvPicPr>
        <p:blipFill>
          <a:blip r:embed="rId3"/>
          <a:stretch>
            <a:fillRect/>
          </a:stretch>
        </p:blipFill>
        <p:spPr>
          <a:xfrm>
            <a:off x="4633549" y="-1"/>
            <a:ext cx="4343764" cy="6747795"/>
          </a:xfrm>
          <a:prstGeom prst="rect">
            <a:avLst/>
          </a:prstGeom>
        </p:spPr>
      </p:pic>
    </p:spTree>
    <p:extLst>
      <p:ext uri="{BB962C8B-B14F-4D97-AF65-F5344CB8AC3E}">
        <p14:creationId xmlns:p14="http://schemas.microsoft.com/office/powerpoint/2010/main" val="1269528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03244" y="420894"/>
            <a:ext cx="7651888" cy="635000"/>
          </a:xfrm>
        </p:spPr>
        <p:txBody>
          <a:bodyPr/>
          <a:lstStyle/>
          <a:p>
            <a:pPr lvl="1"/>
            <a:r>
              <a:rPr lang="en-US" altLang="ja-JP" sz="2800" dirty="0"/>
              <a:t>(5)</a:t>
            </a:r>
            <a:r>
              <a:rPr lang="ja-JP" altLang="en-US" sz="2800" dirty="0"/>
              <a:t>社会医学系分野に関連する学会・団体活動の</a:t>
            </a:r>
            <a:br>
              <a:rPr lang="en-US" altLang="ja-JP" sz="2800" dirty="0"/>
            </a:br>
            <a:r>
              <a:rPr lang="ja-JP" altLang="en-US" sz="2800" dirty="0"/>
              <a:t>　　実績等</a:t>
            </a:r>
            <a:endParaRPr lang="en-US" altLang="ja-JP" sz="2800" dirty="0"/>
          </a:p>
        </p:txBody>
      </p:sp>
      <p:sp>
        <p:nvSpPr>
          <p:cNvPr id="3" name="コンテンツ プレースホルダー 2"/>
          <p:cNvSpPr>
            <a:spLocks noGrp="1"/>
          </p:cNvSpPr>
          <p:nvPr>
            <p:ph idx="1"/>
          </p:nvPr>
        </p:nvSpPr>
        <p:spPr>
          <a:xfrm>
            <a:off x="675449" y="1217544"/>
            <a:ext cx="8006381" cy="5640456"/>
          </a:xfrm>
        </p:spPr>
        <p:txBody>
          <a:bodyPr>
            <a:noAutofit/>
          </a:bodyPr>
          <a:lstStyle/>
          <a:p>
            <a:r>
              <a:rPr lang="ja-JP" altLang="en-US" sz="2400" dirty="0"/>
              <a:t>社会医学系分野における能動的な貢献を評価するために学会等への参加や発表などを必要とし，次スライドの基準をもとに</a:t>
            </a:r>
            <a:r>
              <a:rPr lang="en-US" altLang="ja-JP" sz="2400" dirty="0"/>
              <a:t>5</a:t>
            </a:r>
            <a:r>
              <a:rPr lang="ja-JP" altLang="en-US" sz="2400" dirty="0"/>
              <a:t>年間で</a:t>
            </a:r>
            <a:r>
              <a:rPr lang="en-US" altLang="ja-JP" sz="2400" dirty="0"/>
              <a:t>10</a:t>
            </a:r>
            <a:r>
              <a:rPr lang="ja-JP" altLang="en-US" sz="2400" dirty="0"/>
              <a:t>単位以上の取得を必須とする（</a:t>
            </a:r>
            <a:r>
              <a:rPr lang="en-US" altLang="ja-JP" sz="2400" dirty="0"/>
              <a:t>G</a:t>
            </a:r>
            <a:r>
              <a:rPr lang="ja-JP" altLang="en-US" sz="2400" dirty="0"/>
              <a:t>単位）</a:t>
            </a:r>
            <a:endParaRPr lang="en-US" altLang="ja-JP" sz="2400" dirty="0"/>
          </a:p>
          <a:p>
            <a:pPr marL="447675" indent="-266700">
              <a:buNone/>
            </a:pPr>
            <a:r>
              <a:rPr lang="en-US" altLang="ja-JP" sz="2400" dirty="0">
                <a:solidFill>
                  <a:srgbClr val="FF0000"/>
                </a:solidFill>
              </a:rPr>
              <a:t>※</a:t>
            </a:r>
            <a:r>
              <a:rPr lang="ja-JP" altLang="en-US" sz="2400" dirty="0">
                <a:solidFill>
                  <a:srgbClr val="FF0000"/>
                </a:solidFill>
              </a:rPr>
              <a:t>講習の受講（</a:t>
            </a:r>
            <a:r>
              <a:rPr lang="en-US" altLang="ja-JP" sz="2400" dirty="0">
                <a:solidFill>
                  <a:srgbClr val="FF0000"/>
                </a:solidFill>
              </a:rPr>
              <a:t>10</a:t>
            </a:r>
            <a:r>
              <a:rPr lang="ja-JP" altLang="en-US" sz="2400" dirty="0">
                <a:solidFill>
                  <a:srgbClr val="FF0000"/>
                </a:solidFill>
              </a:rPr>
              <a:t>単位）とは別に取得しなければいけないことに留意</a:t>
            </a:r>
            <a:endParaRPr lang="en-US" altLang="ja-JP" sz="2400" dirty="0">
              <a:solidFill>
                <a:srgbClr val="FF0000"/>
              </a:solidFill>
            </a:endParaRPr>
          </a:p>
          <a:p>
            <a:pPr marL="447675" indent="-266700">
              <a:buNone/>
            </a:pPr>
            <a:endParaRPr lang="en-US" altLang="ja-JP" sz="2400" dirty="0">
              <a:solidFill>
                <a:srgbClr val="FF0000"/>
              </a:solidFill>
            </a:endParaRPr>
          </a:p>
          <a:p>
            <a:pPr marL="0" indent="0">
              <a:buNone/>
              <a:tabLst>
                <a:tab pos="268288" algn="l"/>
              </a:tabLst>
            </a:pPr>
            <a:r>
              <a:rPr lang="en-US" altLang="ja-JP" sz="2400" dirty="0">
                <a:solidFill>
                  <a:srgbClr val="0000FF"/>
                </a:solidFill>
              </a:rPr>
              <a:t>【</a:t>
            </a:r>
            <a:r>
              <a:rPr lang="ja-JP" altLang="en-US" sz="2400" dirty="0">
                <a:solidFill>
                  <a:srgbClr val="0000FF"/>
                </a:solidFill>
              </a:rPr>
              <a:t>留意事項</a:t>
            </a:r>
            <a:r>
              <a:rPr lang="en-US" altLang="ja-JP" sz="2400" dirty="0">
                <a:solidFill>
                  <a:srgbClr val="0000FF"/>
                </a:solidFill>
              </a:rPr>
              <a:t>】</a:t>
            </a:r>
          </a:p>
          <a:p>
            <a:pPr marL="268288" indent="-268288">
              <a:buFont typeface="Wingdings" panose="05000000000000000000" pitchFamily="2" charset="2"/>
              <a:buChar char="l"/>
              <a:tabLst>
                <a:tab pos="268288" algn="l"/>
              </a:tabLst>
            </a:pPr>
            <a:r>
              <a:rPr lang="ja-JP" altLang="en-US" sz="2400" dirty="0"/>
              <a:t>学会等への参加回数については，以下に留意すること</a:t>
            </a:r>
            <a:endParaRPr lang="en-US" altLang="ja-JP" sz="2400" dirty="0"/>
          </a:p>
          <a:p>
            <a:pPr marL="536575" lvl="1" indent="-179388">
              <a:buFont typeface="Wingdings" panose="05000000000000000000" pitchFamily="2" charset="2"/>
              <a:buChar char="l"/>
              <a:tabLst>
                <a:tab pos="804863" algn="l"/>
              </a:tabLst>
            </a:pPr>
            <a:r>
              <a:rPr lang="ja-JP" altLang="en-US" sz="2400" dirty="0"/>
              <a:t>協会の構成学会の年次総会や構成団体の研究協議会等に</a:t>
            </a:r>
            <a:r>
              <a:rPr lang="en-US" altLang="ja-JP" sz="2400" dirty="0">
                <a:solidFill>
                  <a:srgbClr val="FF0000"/>
                </a:solidFill>
              </a:rPr>
              <a:t>5</a:t>
            </a:r>
            <a:r>
              <a:rPr lang="ja-JP" altLang="en-US" sz="2400" dirty="0">
                <a:solidFill>
                  <a:srgbClr val="FF0000"/>
                </a:solidFill>
              </a:rPr>
              <a:t>年間で</a:t>
            </a:r>
            <a:r>
              <a:rPr lang="en-US" altLang="ja-JP" sz="2400" dirty="0">
                <a:solidFill>
                  <a:srgbClr val="FF0000"/>
                </a:solidFill>
              </a:rPr>
              <a:t>3</a:t>
            </a:r>
            <a:r>
              <a:rPr lang="ja-JP" altLang="en-US" sz="2400" dirty="0">
                <a:solidFill>
                  <a:srgbClr val="FF0000"/>
                </a:solidFill>
              </a:rPr>
              <a:t>回以上</a:t>
            </a:r>
            <a:r>
              <a:rPr lang="ja-JP" altLang="en-US" sz="2400" dirty="0"/>
              <a:t>の参加が必須</a:t>
            </a:r>
            <a:endParaRPr lang="en-US" altLang="ja-JP" sz="2400" dirty="0"/>
          </a:p>
          <a:p>
            <a:pPr marL="536575" lvl="1" indent="-179388">
              <a:buFont typeface="Wingdings" panose="05000000000000000000" pitchFamily="2" charset="2"/>
              <a:buChar char="l"/>
              <a:tabLst>
                <a:tab pos="804863" algn="l"/>
              </a:tabLst>
            </a:pPr>
            <a:r>
              <a:rPr lang="ja-JP" altLang="en-US" sz="2400" dirty="0"/>
              <a:t>うち，</a:t>
            </a:r>
            <a:r>
              <a:rPr lang="ja-JP" altLang="en-US" sz="2400" dirty="0">
                <a:solidFill>
                  <a:srgbClr val="FF0000"/>
                </a:solidFill>
              </a:rPr>
              <a:t>鍵となる協会構成学会の年次総会には</a:t>
            </a:r>
            <a:r>
              <a:rPr lang="en-US" altLang="ja-JP" sz="2400" dirty="0">
                <a:solidFill>
                  <a:srgbClr val="FF0000"/>
                </a:solidFill>
              </a:rPr>
              <a:t>2</a:t>
            </a:r>
            <a:r>
              <a:rPr lang="ja-JP" altLang="en-US" sz="2400" dirty="0">
                <a:solidFill>
                  <a:srgbClr val="FF0000"/>
                </a:solidFill>
              </a:rPr>
              <a:t>回以上</a:t>
            </a:r>
            <a:r>
              <a:rPr lang="ja-JP" altLang="en-US" sz="2400" dirty="0"/>
              <a:t>の参加が必須</a:t>
            </a:r>
            <a:endParaRPr lang="en-US" altLang="ja-JP" sz="2400" dirty="0"/>
          </a:p>
          <a:p>
            <a:pPr marL="268288" indent="-268288">
              <a:buNone/>
              <a:tabLst>
                <a:tab pos="268288" algn="l"/>
              </a:tabLst>
            </a:pPr>
            <a:endParaRPr lang="ja-JP" altLang="ja-JP" sz="600" dirty="0"/>
          </a:p>
        </p:txBody>
      </p:sp>
      <p:sp>
        <p:nvSpPr>
          <p:cNvPr id="4" name="角丸四角形 3"/>
          <p:cNvSpPr/>
          <p:nvPr/>
        </p:nvSpPr>
        <p:spPr bwMode="auto">
          <a:xfrm>
            <a:off x="7553739" y="0"/>
            <a:ext cx="1540566" cy="198783"/>
          </a:xfrm>
          <a:prstGeom prst="roundRect">
            <a:avLst/>
          </a:prstGeom>
          <a:ln>
            <a:solidFill>
              <a:srgbClr val="00009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1001713" eaLnBrk="1" hangingPunct="1"/>
            <a:r>
              <a:rPr lang="ja-JP" altLang="en-US" sz="1200" dirty="0">
                <a:solidFill>
                  <a:srgbClr val="000099"/>
                </a:solidFill>
              </a:rPr>
              <a:t>更新ルールについて</a:t>
            </a:r>
            <a:endParaRPr kumimoji="1" lang="ja-JP" altLang="en-US" sz="1200" b="0" i="0" u="none" strike="noStrike" cap="none" normalizeH="0" baseline="0" dirty="0">
              <a:ln>
                <a:noFill/>
              </a:ln>
              <a:solidFill>
                <a:srgbClr val="000099"/>
              </a:solidFill>
              <a:effectLst/>
            </a:endParaRPr>
          </a:p>
        </p:txBody>
      </p:sp>
      <p:pic>
        <p:nvPicPr>
          <p:cNvPr id="5" name="図 4"/>
          <p:cNvPicPr>
            <a:picLocks noChangeAspect="1"/>
          </p:cNvPicPr>
          <p:nvPr/>
        </p:nvPicPr>
        <p:blipFill>
          <a:blip r:embed="rId2"/>
          <a:stretch>
            <a:fillRect/>
          </a:stretch>
        </p:blipFill>
        <p:spPr>
          <a:xfrm>
            <a:off x="4699021" y="6536273"/>
            <a:ext cx="4309355" cy="265078"/>
          </a:xfrm>
          <a:prstGeom prst="rect">
            <a:avLst/>
          </a:prstGeom>
        </p:spPr>
      </p:pic>
    </p:spTree>
    <p:extLst>
      <p:ext uri="{BB962C8B-B14F-4D97-AF65-F5344CB8AC3E}">
        <p14:creationId xmlns:p14="http://schemas.microsoft.com/office/powerpoint/2010/main" val="8374277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7117" y="301625"/>
            <a:ext cx="7656858" cy="635000"/>
          </a:xfrm>
        </p:spPr>
        <p:txBody>
          <a:bodyPr/>
          <a:lstStyle/>
          <a:p>
            <a:r>
              <a:rPr lang="ja-JP" altLang="ja-JP" dirty="0"/>
              <a:t>学会・団体活動等の実績の単位</a:t>
            </a:r>
            <a:r>
              <a:rPr lang="en-US" altLang="ja-JP" dirty="0"/>
              <a:t>(</a:t>
            </a:r>
            <a:r>
              <a:rPr lang="ja-JP" altLang="ja-JP" dirty="0"/>
              <a:t>クレジット</a:t>
            </a:r>
            <a:r>
              <a:rPr lang="en-US" altLang="ja-JP" dirty="0"/>
              <a:t>)</a:t>
            </a:r>
            <a:endParaRPr kumimoji="1" lang="ja-JP" altLang="en-US" dirty="0"/>
          </a:p>
        </p:txBody>
      </p:sp>
      <p:graphicFrame>
        <p:nvGraphicFramePr>
          <p:cNvPr id="7" name="表 6"/>
          <p:cNvGraphicFramePr>
            <a:graphicFrameLocks noGrp="1"/>
          </p:cNvGraphicFramePr>
          <p:nvPr/>
        </p:nvGraphicFramePr>
        <p:xfrm>
          <a:off x="715614" y="1331843"/>
          <a:ext cx="7737616" cy="5440584"/>
        </p:xfrm>
        <a:graphic>
          <a:graphicData uri="http://schemas.openxmlformats.org/drawingml/2006/table">
            <a:tbl>
              <a:tblPr firstRow="1" bandRow="1">
                <a:tableStyleId>{5C22544A-7EE6-4342-B048-85BDC9FD1C3A}</a:tableStyleId>
              </a:tblPr>
              <a:tblGrid>
                <a:gridCol w="6265354">
                  <a:extLst>
                    <a:ext uri="{9D8B030D-6E8A-4147-A177-3AD203B41FA5}">
                      <a16:colId xmlns:a16="http://schemas.microsoft.com/office/drawing/2014/main" val="3864110331"/>
                    </a:ext>
                  </a:extLst>
                </a:gridCol>
                <a:gridCol w="1472262">
                  <a:extLst>
                    <a:ext uri="{9D8B030D-6E8A-4147-A177-3AD203B41FA5}">
                      <a16:colId xmlns:a16="http://schemas.microsoft.com/office/drawing/2014/main" val="1072056004"/>
                    </a:ext>
                  </a:extLst>
                </a:gridCol>
              </a:tblGrid>
              <a:tr h="268356">
                <a:tc>
                  <a:txBody>
                    <a:bodyPr/>
                    <a:lstStyle/>
                    <a:p>
                      <a:pPr algn="ctr"/>
                      <a:r>
                        <a:rPr kumimoji="1" lang="ja-JP" altLang="ja-JP" sz="1400" b="1" kern="1200" dirty="0">
                          <a:solidFill>
                            <a:schemeClr val="lt1"/>
                          </a:solidFill>
                          <a:effectLst/>
                          <a:latin typeface="+mn-lt"/>
                          <a:ea typeface="+mn-ea"/>
                          <a:cs typeface="+mn-cs"/>
                        </a:rPr>
                        <a:t>学会・団体活動等</a:t>
                      </a:r>
                      <a:r>
                        <a:rPr kumimoji="1" lang="ja-JP" altLang="en-US" sz="1400" b="1" kern="1200" dirty="0">
                          <a:solidFill>
                            <a:schemeClr val="lt1"/>
                          </a:solidFill>
                          <a:effectLst/>
                          <a:latin typeface="+mn-lt"/>
                          <a:ea typeface="+mn-ea"/>
                          <a:cs typeface="+mn-cs"/>
                        </a:rPr>
                        <a:t>の内容</a:t>
                      </a:r>
                      <a:endParaRPr kumimoji="1" lang="ja-JP" altLang="en-US" sz="1400" dirty="0"/>
                    </a:p>
                  </a:txBody>
                  <a:tcPr/>
                </a:tc>
                <a:tc>
                  <a:txBody>
                    <a:bodyPr/>
                    <a:lstStyle/>
                    <a:p>
                      <a:r>
                        <a:rPr kumimoji="1" lang="ja-JP" altLang="en-US" sz="1400" dirty="0"/>
                        <a:t>付与される単位</a:t>
                      </a:r>
                    </a:p>
                  </a:txBody>
                  <a:tcPr/>
                </a:tc>
                <a:extLst>
                  <a:ext uri="{0D108BD9-81ED-4DB2-BD59-A6C34878D82A}">
                    <a16:rowId xmlns:a16="http://schemas.microsoft.com/office/drawing/2014/main" val="1810672851"/>
                  </a:ext>
                </a:extLst>
              </a:tr>
              <a:tr h="0">
                <a:tc>
                  <a:txBody>
                    <a:bodyPr/>
                    <a:lstStyle/>
                    <a:p>
                      <a:r>
                        <a:rPr kumimoji="1" lang="ja-JP" altLang="ja-JP" sz="1800" kern="1200" dirty="0">
                          <a:solidFill>
                            <a:schemeClr val="dk1"/>
                          </a:solidFill>
                          <a:effectLst/>
                          <a:latin typeface="+mn-lt"/>
                          <a:ea typeface="+mn-ea"/>
                          <a:cs typeface="+mn-cs"/>
                        </a:rPr>
                        <a:t>鍵となる協会の構成学会の年次総会への参加</a:t>
                      </a:r>
                      <a:endParaRPr kumimoji="1" lang="ja-JP" altLang="en-US" dirty="0"/>
                    </a:p>
                  </a:txBody>
                  <a:tcPr/>
                </a:tc>
                <a:tc>
                  <a:txBody>
                    <a:bodyPr/>
                    <a:lstStyle/>
                    <a:p>
                      <a:r>
                        <a:rPr kumimoji="1" lang="en-US" altLang="ja-JP" dirty="0"/>
                        <a:t>   2</a:t>
                      </a:r>
                      <a:r>
                        <a:rPr kumimoji="1" lang="ja-JP" altLang="en-US" dirty="0"/>
                        <a:t>単位／回</a:t>
                      </a:r>
                      <a:endParaRPr kumimoji="1" lang="en-US" altLang="ja-JP" dirty="0"/>
                    </a:p>
                  </a:txBody>
                  <a:tcPr/>
                </a:tc>
                <a:extLst>
                  <a:ext uri="{0D108BD9-81ED-4DB2-BD59-A6C34878D82A}">
                    <a16:rowId xmlns:a16="http://schemas.microsoft.com/office/drawing/2014/main" val="1104848885"/>
                  </a:ext>
                </a:extLst>
              </a:tr>
              <a:tr h="367022">
                <a:tc>
                  <a:txBody>
                    <a:bodyPr/>
                    <a:lstStyle/>
                    <a:p>
                      <a:r>
                        <a:rPr kumimoji="1" lang="ja-JP" altLang="ja-JP" sz="1800" kern="1200" dirty="0">
                          <a:solidFill>
                            <a:schemeClr val="dk1"/>
                          </a:solidFill>
                          <a:effectLst/>
                          <a:latin typeface="+mn-lt"/>
                          <a:ea typeface="+mn-ea"/>
                          <a:cs typeface="+mn-cs"/>
                        </a:rPr>
                        <a:t>協会の構成団体の研究協議会等への参加</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1</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単位／回</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2032499180"/>
                  </a:ext>
                </a:extLst>
              </a:tr>
              <a:tr h="367022">
                <a:tc>
                  <a:txBody>
                    <a:bodyPr/>
                    <a:lstStyle/>
                    <a:p>
                      <a:r>
                        <a:rPr kumimoji="1" lang="ja-JP" altLang="ja-JP" sz="1800" kern="1200" dirty="0">
                          <a:solidFill>
                            <a:schemeClr val="dk1"/>
                          </a:solidFill>
                          <a:effectLst/>
                          <a:latin typeface="+mn-lt"/>
                          <a:ea typeface="+mn-ea"/>
                          <a:cs typeface="+mn-cs"/>
                        </a:rPr>
                        <a:t>鍵でない協会の構成学会の年次総会への参加</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1</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単位／回</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4086514673"/>
                  </a:ext>
                </a:extLst>
              </a:tr>
              <a:tr h="367022">
                <a:tc>
                  <a:txBody>
                    <a:bodyPr/>
                    <a:lstStyle/>
                    <a:p>
                      <a:r>
                        <a:rPr kumimoji="1" lang="ja-JP" altLang="ja-JP" sz="1800" kern="1200" dirty="0">
                          <a:solidFill>
                            <a:schemeClr val="dk1"/>
                          </a:solidFill>
                          <a:effectLst/>
                          <a:latin typeface="+mn-lt"/>
                          <a:ea typeface="+mn-ea"/>
                          <a:cs typeface="+mn-cs"/>
                        </a:rPr>
                        <a:t>協会の構成学会の論文筆頭著者</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3</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単位／件</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2148868341"/>
                  </a:ext>
                </a:extLst>
              </a:tr>
              <a:tr h="367022">
                <a:tc>
                  <a:txBody>
                    <a:bodyPr/>
                    <a:lstStyle/>
                    <a:p>
                      <a:r>
                        <a:rPr kumimoji="1" lang="ja-JP" altLang="ja-JP" sz="1800" kern="1200" dirty="0">
                          <a:solidFill>
                            <a:schemeClr val="dk1"/>
                          </a:solidFill>
                          <a:effectLst/>
                          <a:latin typeface="+mn-lt"/>
                          <a:ea typeface="+mn-ea"/>
                          <a:cs typeface="+mn-cs"/>
                        </a:rPr>
                        <a:t>協会の構成学会の論文共同著者</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1</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単位／件</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4231875258"/>
                  </a:ext>
                </a:extLst>
              </a:tr>
              <a:tr h="367022">
                <a:tc>
                  <a:txBody>
                    <a:bodyPr/>
                    <a:lstStyle/>
                    <a:p>
                      <a:r>
                        <a:rPr kumimoji="1" lang="ja-JP" altLang="ja-JP" sz="1800" kern="1200" dirty="0">
                          <a:solidFill>
                            <a:schemeClr val="dk1"/>
                          </a:solidFill>
                          <a:effectLst/>
                          <a:latin typeface="+mn-lt"/>
                          <a:ea typeface="+mn-ea"/>
                          <a:cs typeface="+mn-cs"/>
                        </a:rPr>
                        <a:t>協会の構成学会の年次総会特別講演・教育講演等</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1</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単位／回</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301871898"/>
                  </a:ext>
                </a:extLst>
              </a:tr>
              <a:tr h="367022">
                <a:tc>
                  <a:txBody>
                    <a:bodyPr/>
                    <a:lstStyle/>
                    <a:p>
                      <a:r>
                        <a:rPr kumimoji="1" lang="ja-JP" altLang="ja-JP" sz="1800" kern="1200" dirty="0">
                          <a:solidFill>
                            <a:schemeClr val="dk1"/>
                          </a:solidFill>
                          <a:effectLst/>
                          <a:latin typeface="+mn-lt"/>
                          <a:ea typeface="+mn-ea"/>
                          <a:cs typeface="+mn-cs"/>
                        </a:rPr>
                        <a:t>協会の構成学会の年次総会シンポジスト・座長</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1</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単位／回</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2004678507"/>
                  </a:ext>
                </a:extLst>
              </a:tr>
              <a:tr h="367022">
                <a:tc>
                  <a:txBody>
                    <a:bodyPr/>
                    <a:lstStyle/>
                    <a:p>
                      <a:r>
                        <a:rPr kumimoji="1" lang="ja-JP" altLang="ja-JP" sz="1800" kern="1200" dirty="0">
                          <a:solidFill>
                            <a:schemeClr val="dk1"/>
                          </a:solidFill>
                          <a:effectLst/>
                          <a:latin typeface="+mn-lt"/>
                          <a:ea typeface="+mn-ea"/>
                          <a:cs typeface="+mn-cs"/>
                        </a:rPr>
                        <a:t>協会の構成学会の年次総会一般演題筆頭演者</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1</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単位／回</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269385479"/>
                  </a:ext>
                </a:extLst>
              </a:tr>
              <a:tr h="367022">
                <a:tc>
                  <a:txBody>
                    <a:bodyPr/>
                    <a:lstStyle/>
                    <a:p>
                      <a:r>
                        <a:rPr kumimoji="1" lang="ja-JP" altLang="ja-JP" sz="1800" kern="1200" dirty="0">
                          <a:solidFill>
                            <a:schemeClr val="dk1"/>
                          </a:solidFill>
                          <a:effectLst/>
                          <a:latin typeface="+mn-lt"/>
                          <a:ea typeface="+mn-ea"/>
                          <a:cs typeface="+mn-cs"/>
                        </a:rPr>
                        <a:t>協会の構成学会の年次総会一般演題共同演者</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0.5</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単位／回</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28776283"/>
                  </a:ext>
                </a:extLst>
              </a:tr>
              <a:tr h="367022">
                <a:tc>
                  <a:txBody>
                    <a:bodyPr/>
                    <a:lstStyle/>
                    <a:p>
                      <a:r>
                        <a:rPr kumimoji="1" lang="ja-JP" altLang="ja-JP" sz="1800" kern="1200" dirty="0">
                          <a:solidFill>
                            <a:schemeClr val="dk1"/>
                          </a:solidFill>
                          <a:effectLst/>
                          <a:latin typeface="+mn-lt"/>
                          <a:ea typeface="+mn-ea"/>
                          <a:cs typeface="+mn-cs"/>
                        </a:rPr>
                        <a:t>協会の構成学会や団体の役員、委員会委員等</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1</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単位／年</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2523573676"/>
                  </a:ext>
                </a:extLst>
              </a:tr>
              <a:tr h="367022">
                <a:tc>
                  <a:txBody>
                    <a:bodyPr/>
                    <a:lstStyle/>
                    <a:p>
                      <a:r>
                        <a:rPr kumimoji="1" lang="ja-JP" altLang="ja-JP" sz="1800" kern="1200" dirty="0">
                          <a:solidFill>
                            <a:schemeClr val="dk1"/>
                          </a:solidFill>
                          <a:effectLst/>
                          <a:latin typeface="+mn-lt"/>
                          <a:ea typeface="+mn-ea"/>
                          <a:cs typeface="+mn-cs"/>
                        </a:rPr>
                        <a:t>行政機関設置の審議会、検討会等の委員等</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2</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単位／年</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2281944971"/>
                  </a:ext>
                </a:extLst>
              </a:tr>
              <a:tr h="222401">
                <a:tc>
                  <a:txBody>
                    <a:bodyPr/>
                    <a:lstStyle/>
                    <a:p>
                      <a:r>
                        <a:rPr kumimoji="1" lang="ja-JP" altLang="ja-JP" sz="1800" kern="1200" dirty="0">
                          <a:solidFill>
                            <a:schemeClr val="dk1"/>
                          </a:solidFill>
                          <a:effectLst/>
                          <a:latin typeface="+mn-lt"/>
                          <a:ea typeface="+mn-ea"/>
                          <a:cs typeface="+mn-cs"/>
                        </a:rPr>
                        <a:t>行政機関主催の会議等への､説明担当等の役割を有する参加</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1</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単位／回</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907485547"/>
                  </a:ext>
                </a:extLst>
              </a:tr>
              <a:tr h="367022">
                <a:tc>
                  <a:txBody>
                    <a:bodyPr/>
                    <a:lstStyle/>
                    <a:p>
                      <a:r>
                        <a:rPr kumimoji="1" lang="ja-JP" altLang="ja-JP" sz="1800" kern="1200" dirty="0">
                          <a:solidFill>
                            <a:schemeClr val="dk1"/>
                          </a:solidFill>
                          <a:effectLst/>
                          <a:latin typeface="+mn-lt"/>
                          <a:ea typeface="+mn-ea"/>
                          <a:cs typeface="+mn-cs"/>
                        </a:rPr>
                        <a:t>社会医学系の論文筆頭著者</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1</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単位／件</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889524113"/>
                  </a:ext>
                </a:extLst>
              </a:tr>
              <a:tr h="367022">
                <a:tc>
                  <a:txBody>
                    <a:bodyPr/>
                    <a:lstStyle/>
                    <a:p>
                      <a:r>
                        <a:rPr kumimoji="1" lang="ja-JP" altLang="ja-JP" sz="1800" kern="1200" dirty="0">
                          <a:solidFill>
                            <a:schemeClr val="dk1"/>
                          </a:solidFill>
                          <a:effectLst/>
                          <a:latin typeface="+mn-lt"/>
                          <a:ea typeface="+mn-ea"/>
                          <a:cs typeface="+mn-cs"/>
                        </a:rPr>
                        <a:t>社会医学系の論文共同著者</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0.5</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単位／件</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2035388079"/>
                  </a:ext>
                </a:extLst>
              </a:tr>
            </a:tbl>
          </a:graphicData>
        </a:graphic>
      </p:graphicFrame>
      <p:sp>
        <p:nvSpPr>
          <p:cNvPr id="8" name="角丸四角形 7"/>
          <p:cNvSpPr/>
          <p:nvPr/>
        </p:nvSpPr>
        <p:spPr bwMode="auto">
          <a:xfrm>
            <a:off x="7335079" y="59635"/>
            <a:ext cx="1769165" cy="238540"/>
          </a:xfrm>
          <a:prstGeom prst="roundRect">
            <a:avLst/>
          </a:prstGeom>
          <a:ln>
            <a:solidFill>
              <a:srgbClr val="00009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1001713" eaLnBrk="1" hangingPunct="1"/>
            <a:r>
              <a:rPr lang="ja-JP" altLang="en-US" sz="1400" dirty="0">
                <a:solidFill>
                  <a:srgbClr val="000099"/>
                </a:solidFill>
              </a:rPr>
              <a:t>更新ルールについて</a:t>
            </a:r>
            <a:endParaRPr kumimoji="1" lang="ja-JP" altLang="en-US" sz="1400" b="0" i="0" u="none" strike="noStrike" cap="none" normalizeH="0" baseline="0" dirty="0">
              <a:ln>
                <a:noFill/>
              </a:ln>
              <a:solidFill>
                <a:srgbClr val="000099"/>
              </a:solidFill>
              <a:effectLst/>
            </a:endParaRPr>
          </a:p>
        </p:txBody>
      </p:sp>
    </p:spTree>
    <p:extLst>
      <p:ext uri="{BB962C8B-B14F-4D97-AF65-F5344CB8AC3E}">
        <p14:creationId xmlns:p14="http://schemas.microsoft.com/office/powerpoint/2010/main" val="20156515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1023" y="438007"/>
            <a:ext cx="7656858" cy="531023"/>
          </a:xfrm>
        </p:spPr>
        <p:txBody>
          <a:bodyPr/>
          <a:lstStyle/>
          <a:p>
            <a:r>
              <a:rPr lang="ja-JP" altLang="ja-JP" dirty="0"/>
              <a:t>学会・団体活動等の実績の単位</a:t>
            </a:r>
            <a:r>
              <a:rPr lang="en-US" altLang="ja-JP" dirty="0"/>
              <a:t>(</a:t>
            </a:r>
            <a:r>
              <a:rPr lang="ja-JP" altLang="ja-JP" dirty="0"/>
              <a:t>クレジット</a:t>
            </a:r>
            <a:r>
              <a:rPr lang="en-US" altLang="ja-JP" dirty="0"/>
              <a:t>)</a:t>
            </a:r>
            <a:endParaRPr kumimoji="1" lang="ja-JP" altLang="en-US" dirty="0">
              <a:solidFill>
                <a:srgbClr val="FF0000"/>
              </a:solidFill>
            </a:endParaRPr>
          </a:p>
        </p:txBody>
      </p:sp>
      <p:graphicFrame>
        <p:nvGraphicFramePr>
          <p:cNvPr id="7" name="表 6"/>
          <p:cNvGraphicFramePr>
            <a:graphicFrameLocks noGrp="1"/>
          </p:cNvGraphicFramePr>
          <p:nvPr/>
        </p:nvGraphicFramePr>
        <p:xfrm>
          <a:off x="715614" y="1682363"/>
          <a:ext cx="7737616" cy="1771626"/>
        </p:xfrm>
        <a:graphic>
          <a:graphicData uri="http://schemas.openxmlformats.org/drawingml/2006/table">
            <a:tbl>
              <a:tblPr firstRow="1" bandRow="1">
                <a:tableStyleId>{5C22544A-7EE6-4342-B048-85BDC9FD1C3A}</a:tableStyleId>
              </a:tblPr>
              <a:tblGrid>
                <a:gridCol w="6265354">
                  <a:extLst>
                    <a:ext uri="{9D8B030D-6E8A-4147-A177-3AD203B41FA5}">
                      <a16:colId xmlns:a16="http://schemas.microsoft.com/office/drawing/2014/main" val="3864110331"/>
                    </a:ext>
                  </a:extLst>
                </a:gridCol>
                <a:gridCol w="1472262">
                  <a:extLst>
                    <a:ext uri="{9D8B030D-6E8A-4147-A177-3AD203B41FA5}">
                      <a16:colId xmlns:a16="http://schemas.microsoft.com/office/drawing/2014/main" val="1072056004"/>
                    </a:ext>
                  </a:extLst>
                </a:gridCol>
              </a:tblGrid>
              <a:tr h="268356">
                <a:tc>
                  <a:txBody>
                    <a:bodyPr/>
                    <a:lstStyle/>
                    <a:p>
                      <a:pPr algn="ctr"/>
                      <a:r>
                        <a:rPr kumimoji="1" lang="ja-JP" altLang="ja-JP" sz="1400" b="1" kern="1200" dirty="0">
                          <a:solidFill>
                            <a:schemeClr val="lt1"/>
                          </a:solidFill>
                          <a:effectLst/>
                          <a:latin typeface="+mn-lt"/>
                          <a:ea typeface="+mn-ea"/>
                          <a:cs typeface="+mn-cs"/>
                        </a:rPr>
                        <a:t>学会・団体活動等</a:t>
                      </a:r>
                      <a:r>
                        <a:rPr kumimoji="1" lang="ja-JP" altLang="en-US" sz="1400" b="1" kern="1200" dirty="0">
                          <a:solidFill>
                            <a:schemeClr val="lt1"/>
                          </a:solidFill>
                          <a:effectLst/>
                          <a:latin typeface="+mn-lt"/>
                          <a:ea typeface="+mn-ea"/>
                          <a:cs typeface="+mn-cs"/>
                        </a:rPr>
                        <a:t>の内容</a:t>
                      </a:r>
                      <a:endParaRPr kumimoji="1" lang="ja-JP" altLang="en-US" sz="1400" dirty="0"/>
                    </a:p>
                  </a:txBody>
                  <a:tcPr/>
                </a:tc>
                <a:tc>
                  <a:txBody>
                    <a:bodyPr/>
                    <a:lstStyle/>
                    <a:p>
                      <a:r>
                        <a:rPr kumimoji="1" lang="ja-JP" altLang="en-US" sz="1400" dirty="0"/>
                        <a:t>付与される単位</a:t>
                      </a:r>
                    </a:p>
                  </a:txBody>
                  <a:tcPr/>
                </a:tc>
                <a:extLst>
                  <a:ext uri="{0D108BD9-81ED-4DB2-BD59-A6C34878D82A}">
                    <a16:rowId xmlns:a16="http://schemas.microsoft.com/office/drawing/2014/main" val="1810672851"/>
                  </a:ext>
                </a:extLst>
              </a:tr>
              <a:tr h="0">
                <a:tc>
                  <a:txBody>
                    <a:bodyPr/>
                    <a:lstStyle/>
                    <a:p>
                      <a:r>
                        <a:rPr kumimoji="1" lang="ja-JP" altLang="ja-JP" sz="1800" kern="1200" dirty="0">
                          <a:solidFill>
                            <a:schemeClr val="dk1"/>
                          </a:solidFill>
                          <a:effectLst/>
                          <a:latin typeface="+mn-lt"/>
                          <a:ea typeface="+mn-ea"/>
                          <a:cs typeface="+mn-cs"/>
                        </a:rPr>
                        <a:t>協会の構成学会の</a:t>
                      </a:r>
                      <a:r>
                        <a:rPr kumimoji="1" lang="ja-JP" altLang="en-US" sz="1800" kern="1200" dirty="0">
                          <a:solidFill>
                            <a:srgbClr val="FF0000"/>
                          </a:solidFill>
                          <a:effectLst/>
                          <a:latin typeface="+mn-lt"/>
                          <a:ea typeface="+mn-ea"/>
                          <a:cs typeface="+mn-cs"/>
                        </a:rPr>
                        <a:t>地方会</a:t>
                      </a:r>
                      <a:r>
                        <a:rPr kumimoji="1" lang="ja-JP" altLang="ja-JP" sz="1800" kern="1200" dirty="0">
                          <a:solidFill>
                            <a:schemeClr val="dk1"/>
                          </a:solidFill>
                          <a:effectLst/>
                          <a:latin typeface="+mn-lt"/>
                          <a:ea typeface="+mn-ea"/>
                          <a:cs typeface="+mn-cs"/>
                        </a:rPr>
                        <a:t>への参加</a:t>
                      </a:r>
                      <a:endParaRPr kumimoji="1" lang="ja-JP" altLang="en-US" dirty="0"/>
                    </a:p>
                  </a:txBody>
                  <a:tcPr/>
                </a:tc>
                <a:tc>
                  <a:txBody>
                    <a:bodyPr/>
                    <a:lstStyle/>
                    <a:p>
                      <a:r>
                        <a:rPr kumimoji="1" lang="en-US" altLang="ja-JP" dirty="0"/>
                        <a:t>0.5</a:t>
                      </a:r>
                      <a:r>
                        <a:rPr kumimoji="1" lang="ja-JP" altLang="en-US" dirty="0"/>
                        <a:t>単位／回</a:t>
                      </a:r>
                      <a:endParaRPr kumimoji="1" lang="en-US" altLang="ja-JP" dirty="0"/>
                    </a:p>
                  </a:txBody>
                  <a:tcPr/>
                </a:tc>
                <a:extLst>
                  <a:ext uri="{0D108BD9-81ED-4DB2-BD59-A6C34878D82A}">
                    <a16:rowId xmlns:a16="http://schemas.microsoft.com/office/drawing/2014/main" val="1104848885"/>
                  </a:ext>
                </a:extLst>
              </a:tr>
              <a:tr h="367022">
                <a:tc>
                  <a:txBody>
                    <a:bodyPr/>
                    <a:lstStyle/>
                    <a:p>
                      <a:r>
                        <a:rPr kumimoji="1" lang="ja-JP" altLang="en-US" dirty="0"/>
                        <a:t>（</a:t>
                      </a:r>
                      <a:r>
                        <a:rPr kumimoji="1" lang="ja-JP" altLang="en-US" dirty="0">
                          <a:solidFill>
                            <a:srgbClr val="FF0000"/>
                          </a:solidFill>
                        </a:rPr>
                        <a:t>日本産業衛生学会地方会、日本医療</a:t>
                      </a:r>
                      <a:r>
                        <a:rPr kumimoji="1" lang="ja-JP" altLang="en-US">
                          <a:solidFill>
                            <a:srgbClr val="FF0000"/>
                          </a:solidFill>
                        </a:rPr>
                        <a:t>情報学会支部会</a:t>
                      </a:r>
                      <a:r>
                        <a:rPr kumimoji="1" lang="ja-JP" altLang="en-US"/>
                        <a:t>）</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4086514673"/>
                  </a:ext>
                </a:extLst>
              </a:tr>
              <a:tr h="367022">
                <a:tc>
                  <a:txBody>
                    <a:bodyPr/>
                    <a:lstStyle/>
                    <a:p>
                      <a:r>
                        <a:rPr kumimoji="1" lang="ja-JP" altLang="ja-JP" sz="1800" kern="1200" dirty="0">
                          <a:solidFill>
                            <a:schemeClr val="dk1"/>
                          </a:solidFill>
                          <a:effectLst/>
                          <a:latin typeface="+mn-lt"/>
                          <a:ea typeface="+mn-ea"/>
                          <a:cs typeface="+mn-cs"/>
                        </a:rPr>
                        <a:t>協会の構成団体の研究協議会</a:t>
                      </a:r>
                      <a:r>
                        <a:rPr kumimoji="1" lang="ja-JP" altLang="en-US" sz="1800" kern="1200" dirty="0">
                          <a:solidFill>
                            <a:srgbClr val="FF0000"/>
                          </a:solidFill>
                          <a:effectLst/>
                          <a:latin typeface="+mn-lt"/>
                          <a:ea typeface="+mn-ea"/>
                          <a:cs typeface="+mn-cs"/>
                        </a:rPr>
                        <a:t>地方会</a:t>
                      </a:r>
                      <a:r>
                        <a:rPr kumimoji="1" lang="ja-JP" altLang="ja-JP" sz="1800" kern="1200" dirty="0">
                          <a:solidFill>
                            <a:schemeClr val="dk1"/>
                          </a:solidFill>
                          <a:effectLst/>
                          <a:latin typeface="+mn-lt"/>
                          <a:ea typeface="+mn-ea"/>
                          <a:cs typeface="+mn-cs"/>
                        </a:rPr>
                        <a:t>への参加</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0.5</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単位／回</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2148868341"/>
                  </a:ext>
                </a:extLst>
              </a:tr>
              <a:tr h="367022">
                <a:tc>
                  <a:txBody>
                    <a:bodyPr/>
                    <a:lstStyle/>
                    <a:p>
                      <a:r>
                        <a:rPr kumimoji="1" lang="ja-JP" altLang="en-US" dirty="0"/>
                        <a:t>（</a:t>
                      </a:r>
                      <a:r>
                        <a:rPr kumimoji="1" lang="ja-JP" altLang="en-US" dirty="0">
                          <a:solidFill>
                            <a:srgbClr val="FF0000"/>
                          </a:solidFill>
                        </a:rPr>
                        <a:t>地方衛生研究所全国協議会地方会</a:t>
                      </a:r>
                      <a:r>
                        <a:rPr kumimoji="1" lang="ja-JP" alt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4231875258"/>
                  </a:ext>
                </a:extLst>
              </a:tr>
            </a:tbl>
          </a:graphicData>
        </a:graphic>
      </p:graphicFrame>
      <p:sp>
        <p:nvSpPr>
          <p:cNvPr id="8" name="角丸四角形 7"/>
          <p:cNvSpPr/>
          <p:nvPr/>
        </p:nvSpPr>
        <p:spPr bwMode="auto">
          <a:xfrm>
            <a:off x="7335079" y="59635"/>
            <a:ext cx="1769165" cy="238540"/>
          </a:xfrm>
          <a:prstGeom prst="roundRect">
            <a:avLst/>
          </a:prstGeom>
          <a:ln>
            <a:solidFill>
              <a:srgbClr val="00009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1001713" eaLnBrk="1" hangingPunct="1"/>
            <a:r>
              <a:rPr lang="ja-JP" altLang="en-US" sz="1400" dirty="0">
                <a:solidFill>
                  <a:srgbClr val="000099"/>
                </a:solidFill>
              </a:rPr>
              <a:t>更新ルールについて</a:t>
            </a:r>
            <a:endParaRPr kumimoji="1" lang="ja-JP" altLang="en-US" sz="1400" b="0" i="0" u="none" strike="noStrike" cap="none" normalizeH="0" baseline="0" dirty="0">
              <a:ln>
                <a:noFill/>
              </a:ln>
              <a:solidFill>
                <a:srgbClr val="000099"/>
              </a:solidFill>
              <a:effectLst/>
            </a:endParaRPr>
          </a:p>
        </p:txBody>
      </p:sp>
      <p:sp>
        <p:nvSpPr>
          <p:cNvPr id="3" name="テキスト ボックス 2"/>
          <p:cNvSpPr txBox="1"/>
          <p:nvPr/>
        </p:nvSpPr>
        <p:spPr>
          <a:xfrm>
            <a:off x="260962" y="4173855"/>
            <a:ext cx="8646919" cy="830997"/>
          </a:xfrm>
          <a:prstGeom prst="rect">
            <a:avLst/>
          </a:prstGeom>
          <a:solidFill>
            <a:srgbClr val="FFFF00"/>
          </a:solidFill>
        </p:spPr>
        <p:txBody>
          <a:bodyPr wrap="none" rtlCol="0">
            <a:spAutoFit/>
          </a:bodyPr>
          <a:lstStyle/>
          <a:p>
            <a:r>
              <a:rPr kumimoji="1" lang="ja-JP" altLang="en-US" sz="2400" dirty="0">
                <a:solidFill>
                  <a:srgbClr val="FF0000"/>
                </a:solidFill>
              </a:rPr>
              <a:t>協会構成学会・団体で更新単位を指定する講習会等については、</a:t>
            </a:r>
            <a:endParaRPr kumimoji="1" lang="en-US" altLang="ja-JP" sz="2400" dirty="0">
              <a:solidFill>
                <a:srgbClr val="FF0000"/>
              </a:solidFill>
            </a:endParaRPr>
          </a:p>
          <a:p>
            <a:r>
              <a:rPr lang="ja-JP" altLang="en-US" sz="2400" dirty="0">
                <a:solidFill>
                  <a:srgbClr val="FF0000"/>
                </a:solidFill>
              </a:rPr>
              <a:t>社会医学系専門医協会</a:t>
            </a:r>
            <a:r>
              <a:rPr lang="en-US" altLang="ja-JP" sz="2400" dirty="0">
                <a:solidFill>
                  <a:srgbClr val="FF0000"/>
                </a:solidFill>
              </a:rPr>
              <a:t>Web</a:t>
            </a:r>
            <a:r>
              <a:rPr lang="ja-JP" altLang="en-US" sz="2400" dirty="0">
                <a:solidFill>
                  <a:srgbClr val="FF0000"/>
                </a:solidFill>
              </a:rPr>
              <a:t>ページに順次掲載されます。</a:t>
            </a:r>
            <a:endParaRPr kumimoji="1" lang="ja-JP" altLang="en-US" sz="2400" dirty="0">
              <a:solidFill>
                <a:srgbClr val="FF0000"/>
              </a:solidFill>
            </a:endParaRPr>
          </a:p>
        </p:txBody>
      </p:sp>
      <p:sp>
        <p:nvSpPr>
          <p:cNvPr id="4" name="テキスト ボックス 3"/>
          <p:cNvSpPr txBox="1"/>
          <p:nvPr/>
        </p:nvSpPr>
        <p:spPr>
          <a:xfrm>
            <a:off x="975360" y="5553075"/>
            <a:ext cx="5489003" cy="830997"/>
          </a:xfrm>
          <a:prstGeom prst="rect">
            <a:avLst/>
          </a:prstGeom>
          <a:noFill/>
        </p:spPr>
        <p:txBody>
          <a:bodyPr wrap="none" rtlCol="0">
            <a:spAutoFit/>
          </a:bodyPr>
          <a:lstStyle/>
          <a:p>
            <a:r>
              <a:rPr lang="ja-JP" altLang="en-US" sz="2400" dirty="0">
                <a:latin typeface="+mj-ea"/>
                <a:ea typeface="+mj-ea"/>
              </a:rPr>
              <a:t>説明会・講習会</a:t>
            </a:r>
            <a:endParaRPr lang="en-US" altLang="ja-JP" sz="2400" dirty="0">
              <a:latin typeface="+mj-ea"/>
              <a:ea typeface="+mj-ea"/>
            </a:endParaRPr>
          </a:p>
          <a:p>
            <a:r>
              <a:rPr lang="en-US" altLang="ja-JP" sz="2400" dirty="0">
                <a:latin typeface="+mj-ea"/>
                <a:ea typeface="+mj-ea"/>
              </a:rPr>
              <a:t>http://shakai-senmon-i.umin.jp/seminar/</a:t>
            </a:r>
            <a:endParaRPr lang="ja-JP" altLang="en-US" sz="2400" dirty="0">
              <a:latin typeface="+mj-ea"/>
              <a:ea typeface="+mj-ea"/>
            </a:endParaRPr>
          </a:p>
        </p:txBody>
      </p:sp>
    </p:spTree>
    <p:extLst>
      <p:ext uri="{BB962C8B-B14F-4D97-AF65-F5344CB8AC3E}">
        <p14:creationId xmlns:p14="http://schemas.microsoft.com/office/powerpoint/2010/main" val="21959506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5495645-C7A5-451B-952F-824DC61A8A86}"/>
              </a:ext>
            </a:extLst>
          </p:cNvPr>
          <p:cNvSpPr txBox="1"/>
          <p:nvPr/>
        </p:nvSpPr>
        <p:spPr>
          <a:xfrm>
            <a:off x="4187536" y="354654"/>
            <a:ext cx="4882788" cy="1200329"/>
          </a:xfrm>
          <a:prstGeom prst="rect">
            <a:avLst/>
          </a:prstGeom>
          <a:solidFill>
            <a:srgbClr val="FFFF00"/>
          </a:solidFill>
        </p:spPr>
        <p:txBody>
          <a:bodyPr wrap="square">
            <a:spAutoFit/>
          </a:bodyPr>
          <a:lstStyle/>
          <a:p>
            <a:r>
              <a:rPr lang="ja-JP" altLang="ja-JP" sz="2400" dirty="0"/>
              <a:t>様式</a:t>
            </a:r>
            <a:r>
              <a:rPr lang="ja-JP" altLang="en-US" sz="2400" dirty="0"/>
              <a:t>３</a:t>
            </a:r>
            <a:r>
              <a:rPr lang="ja-JP" altLang="ja-JP" sz="2400" dirty="0"/>
              <a:t>に沿って、</a:t>
            </a:r>
            <a:r>
              <a:rPr lang="en-US" altLang="ja-JP" sz="2400" dirty="0"/>
              <a:t>5</a:t>
            </a:r>
            <a:r>
              <a:rPr lang="ja-JP" altLang="ja-JP" sz="2400" dirty="0"/>
              <a:t>年間の期間中に</a:t>
            </a:r>
            <a:r>
              <a:rPr lang="ja-JP" altLang="en-US" sz="2400" dirty="0"/>
              <a:t>おける参加学会名、活動実績、開催日、単位数</a:t>
            </a:r>
            <a:r>
              <a:rPr lang="ja-JP" altLang="ja-JP" sz="2400" dirty="0"/>
              <a:t>を記載</a:t>
            </a:r>
            <a:endParaRPr lang="ja-JP" altLang="en-US" sz="2400" dirty="0"/>
          </a:p>
        </p:txBody>
      </p:sp>
      <p:sp>
        <p:nvSpPr>
          <p:cNvPr id="7" name="テキスト ボックス 6">
            <a:extLst>
              <a:ext uri="{FF2B5EF4-FFF2-40B4-BE49-F238E27FC236}">
                <a16:creationId xmlns:a16="http://schemas.microsoft.com/office/drawing/2014/main" id="{F6B80990-B9DF-462C-8DF5-3DED52B12CD3}"/>
              </a:ext>
            </a:extLst>
          </p:cNvPr>
          <p:cNvSpPr txBox="1"/>
          <p:nvPr/>
        </p:nvSpPr>
        <p:spPr>
          <a:xfrm>
            <a:off x="4187536" y="2979871"/>
            <a:ext cx="4763422" cy="1815882"/>
          </a:xfrm>
          <a:prstGeom prst="rect">
            <a:avLst/>
          </a:prstGeom>
          <a:solidFill>
            <a:schemeClr val="accent1">
              <a:lumMod val="60000"/>
              <a:lumOff val="40000"/>
            </a:schemeClr>
          </a:solidFill>
        </p:spPr>
        <p:txBody>
          <a:bodyPr wrap="square">
            <a:spAutoFit/>
          </a:bodyPr>
          <a:lstStyle/>
          <a:p>
            <a:r>
              <a:rPr lang="ja-JP" altLang="en-US" sz="2800" b="0" i="0" dirty="0">
                <a:solidFill>
                  <a:srgbClr val="000000"/>
                </a:solidFill>
                <a:effectLst/>
                <a:latin typeface="小塚ゴシック Pro"/>
              </a:rPr>
              <a:t>申請時期以降の学会・講習会の</a:t>
            </a:r>
            <a:r>
              <a:rPr lang="en-US" altLang="ja-JP" sz="2800" b="0" i="0" dirty="0">
                <a:solidFill>
                  <a:srgbClr val="000000"/>
                </a:solidFill>
                <a:effectLst/>
                <a:latin typeface="小塚ゴシック Pro"/>
              </a:rPr>
              <a:t>G</a:t>
            </a:r>
            <a:r>
              <a:rPr lang="ja-JP" altLang="en-US" sz="2800" b="0" i="0" dirty="0">
                <a:solidFill>
                  <a:srgbClr val="000000"/>
                </a:solidFill>
                <a:effectLst/>
                <a:latin typeface="小塚ゴシック Pro"/>
              </a:rPr>
              <a:t>単位の申請につきましては、「開催日」欄に「参加見込み」と記載してください。</a:t>
            </a:r>
            <a:endParaRPr lang="ja-JP" altLang="en-US" sz="2800" dirty="0"/>
          </a:p>
        </p:txBody>
      </p:sp>
      <p:sp>
        <p:nvSpPr>
          <p:cNvPr id="9" name="テキスト ボックス 8">
            <a:extLst>
              <a:ext uri="{FF2B5EF4-FFF2-40B4-BE49-F238E27FC236}">
                <a16:creationId xmlns:a16="http://schemas.microsoft.com/office/drawing/2014/main" id="{DD6717D1-0CF3-4732-A3E0-79E9554FAF5E}"/>
              </a:ext>
            </a:extLst>
          </p:cNvPr>
          <p:cNvSpPr txBox="1"/>
          <p:nvPr/>
        </p:nvSpPr>
        <p:spPr>
          <a:xfrm>
            <a:off x="4187536" y="4927980"/>
            <a:ext cx="4882788" cy="954107"/>
          </a:xfrm>
          <a:prstGeom prst="rect">
            <a:avLst/>
          </a:prstGeom>
          <a:solidFill>
            <a:srgbClr val="FFFF00"/>
          </a:solidFill>
        </p:spPr>
        <p:txBody>
          <a:bodyPr wrap="square">
            <a:spAutoFit/>
          </a:bodyPr>
          <a:lstStyle/>
          <a:p>
            <a:r>
              <a:rPr lang="en-US" altLang="ja-JP" sz="2800" b="0" i="0" dirty="0">
                <a:solidFill>
                  <a:srgbClr val="000000"/>
                </a:solidFill>
                <a:effectLst/>
                <a:latin typeface="小塚ゴシック Pro"/>
              </a:rPr>
              <a:t>Excel</a:t>
            </a:r>
            <a:r>
              <a:rPr lang="ja-JP" altLang="en-US" sz="2800" b="0" i="0" dirty="0">
                <a:solidFill>
                  <a:srgbClr val="000000"/>
                </a:solidFill>
                <a:effectLst/>
                <a:latin typeface="小塚ゴシック Pro"/>
              </a:rPr>
              <a:t>で作成の上、シートごとにプリントアウトしてください。</a:t>
            </a:r>
            <a:endParaRPr lang="ja-JP" altLang="en-US" sz="2800" dirty="0"/>
          </a:p>
        </p:txBody>
      </p:sp>
      <p:sp>
        <p:nvSpPr>
          <p:cNvPr id="10" name="テキスト ボックス 9">
            <a:extLst>
              <a:ext uri="{FF2B5EF4-FFF2-40B4-BE49-F238E27FC236}">
                <a16:creationId xmlns:a16="http://schemas.microsoft.com/office/drawing/2014/main" id="{CD09374F-F04A-47CD-B884-FB7251E51404}"/>
              </a:ext>
            </a:extLst>
          </p:cNvPr>
          <p:cNvSpPr txBox="1"/>
          <p:nvPr/>
        </p:nvSpPr>
        <p:spPr>
          <a:xfrm>
            <a:off x="355599" y="6112498"/>
            <a:ext cx="8595359" cy="707886"/>
          </a:xfrm>
          <a:prstGeom prst="rect">
            <a:avLst/>
          </a:prstGeom>
          <a:solidFill>
            <a:srgbClr val="66FF66"/>
          </a:solidFill>
        </p:spPr>
        <p:txBody>
          <a:bodyPr wrap="square">
            <a:spAutoFit/>
          </a:bodyPr>
          <a:lstStyle/>
          <a:p>
            <a:r>
              <a:rPr lang="ja-JP" altLang="en-US" b="0" i="0" u="sng" dirty="0">
                <a:solidFill>
                  <a:srgbClr val="FF0000"/>
                </a:solidFill>
                <a:effectLst/>
                <a:latin typeface="小塚ゴシック Pro"/>
              </a:rPr>
              <a:t>提出いただいた書類は返却いたしません。</a:t>
            </a:r>
            <a:endParaRPr lang="en-US" altLang="ja-JP" b="0" i="0" u="sng" dirty="0">
              <a:solidFill>
                <a:srgbClr val="FF0000"/>
              </a:solidFill>
              <a:effectLst/>
              <a:latin typeface="小塚ゴシック Pro"/>
            </a:endParaRPr>
          </a:p>
          <a:p>
            <a:r>
              <a:rPr lang="ja-JP" altLang="en-US" b="0" i="0" dirty="0">
                <a:solidFill>
                  <a:srgbClr val="000000"/>
                </a:solidFill>
                <a:effectLst/>
                <a:latin typeface="小塚ゴシック Pro"/>
              </a:rPr>
              <a:t>一定期間経過後に社会医学系専門医協会事務局において処分いたします。</a:t>
            </a:r>
            <a:endParaRPr lang="ja-JP" altLang="en-US" dirty="0"/>
          </a:p>
        </p:txBody>
      </p:sp>
      <p:pic>
        <p:nvPicPr>
          <p:cNvPr id="2" name="図 1">
            <a:extLst>
              <a:ext uri="{FF2B5EF4-FFF2-40B4-BE49-F238E27FC236}">
                <a16:creationId xmlns:a16="http://schemas.microsoft.com/office/drawing/2014/main" id="{C61F12D9-655A-17F6-F64F-4AF3FA740010}"/>
              </a:ext>
            </a:extLst>
          </p:cNvPr>
          <p:cNvPicPr>
            <a:picLocks noChangeAspect="1"/>
          </p:cNvPicPr>
          <p:nvPr/>
        </p:nvPicPr>
        <p:blipFill>
          <a:blip r:embed="rId2"/>
          <a:stretch>
            <a:fillRect/>
          </a:stretch>
        </p:blipFill>
        <p:spPr>
          <a:xfrm>
            <a:off x="73676" y="37616"/>
            <a:ext cx="3995703" cy="6074882"/>
          </a:xfrm>
          <a:prstGeom prst="rect">
            <a:avLst/>
          </a:prstGeom>
        </p:spPr>
      </p:pic>
    </p:spTree>
    <p:extLst>
      <p:ext uri="{BB962C8B-B14F-4D97-AF65-F5344CB8AC3E}">
        <p14:creationId xmlns:p14="http://schemas.microsoft.com/office/powerpoint/2010/main" val="154243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0D6E924-1603-B18D-60D2-6B24FC526B08}"/>
              </a:ext>
            </a:extLst>
          </p:cNvPr>
          <p:cNvPicPr>
            <a:picLocks noChangeAspect="1"/>
          </p:cNvPicPr>
          <p:nvPr/>
        </p:nvPicPr>
        <p:blipFill>
          <a:blip r:embed="rId2"/>
          <a:stretch>
            <a:fillRect/>
          </a:stretch>
        </p:blipFill>
        <p:spPr>
          <a:xfrm>
            <a:off x="0" y="0"/>
            <a:ext cx="4560870" cy="6858000"/>
          </a:xfrm>
          <a:prstGeom prst="rect">
            <a:avLst/>
          </a:prstGeom>
        </p:spPr>
      </p:pic>
      <p:pic>
        <p:nvPicPr>
          <p:cNvPr id="6" name="図 5">
            <a:extLst>
              <a:ext uri="{FF2B5EF4-FFF2-40B4-BE49-F238E27FC236}">
                <a16:creationId xmlns:a16="http://schemas.microsoft.com/office/drawing/2014/main" id="{8AD56B52-393A-6D83-13D6-87DA4A2F3B3A}"/>
              </a:ext>
            </a:extLst>
          </p:cNvPr>
          <p:cNvPicPr>
            <a:picLocks noChangeAspect="1"/>
          </p:cNvPicPr>
          <p:nvPr/>
        </p:nvPicPr>
        <p:blipFill>
          <a:blip r:embed="rId3"/>
          <a:stretch>
            <a:fillRect/>
          </a:stretch>
        </p:blipFill>
        <p:spPr>
          <a:xfrm>
            <a:off x="4748645" y="-1"/>
            <a:ext cx="4395355" cy="6827939"/>
          </a:xfrm>
          <a:prstGeom prst="rect">
            <a:avLst/>
          </a:prstGeom>
        </p:spPr>
      </p:pic>
    </p:spTree>
    <p:extLst>
      <p:ext uri="{BB962C8B-B14F-4D97-AF65-F5344CB8AC3E}">
        <p14:creationId xmlns:p14="http://schemas.microsoft.com/office/powerpoint/2010/main" val="19988981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77857" y="425864"/>
            <a:ext cx="7497762" cy="635000"/>
          </a:xfrm>
        </p:spPr>
        <p:txBody>
          <a:bodyPr/>
          <a:lstStyle/>
          <a:p>
            <a:r>
              <a:rPr lang="ja-JP" altLang="ja-JP" dirty="0"/>
              <a:t>本領域の専門医のコア・コンピテンシー</a:t>
            </a:r>
            <a:r>
              <a:rPr lang="ja-JP" altLang="en-US" dirty="0"/>
              <a:t>と有すべき専門知識</a:t>
            </a:r>
            <a:endParaRPr kumimoji="1" lang="ja-JP" altLang="en-US" dirty="0"/>
          </a:p>
        </p:txBody>
      </p:sp>
      <p:sp>
        <p:nvSpPr>
          <p:cNvPr id="4" name="角丸四角形 3"/>
          <p:cNvSpPr/>
          <p:nvPr/>
        </p:nvSpPr>
        <p:spPr bwMode="auto">
          <a:xfrm>
            <a:off x="238543" y="2067340"/>
            <a:ext cx="4880113" cy="4507395"/>
          </a:xfrm>
          <a:prstGeom prst="roundRect">
            <a:avLst>
              <a:gd name="adj" fmla="val 9418"/>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lvl="0" defTabSz="1001713">
              <a:spcBef>
                <a:spcPct val="20000"/>
              </a:spcBef>
              <a:buClr>
                <a:srgbClr val="3333CC"/>
              </a:buClr>
              <a:buSzPct val="60000"/>
            </a:pPr>
            <a:r>
              <a:rPr lang="ja-JP" altLang="ja-JP" sz="2600" kern="0" dirty="0">
                <a:solidFill>
                  <a:srgbClr val="000000"/>
                </a:solidFill>
              </a:rPr>
              <a:t>１．基礎的な臨床能力</a:t>
            </a:r>
            <a:endParaRPr lang="en-US" altLang="ja-JP" sz="2600" kern="0" dirty="0">
              <a:solidFill>
                <a:srgbClr val="000000"/>
              </a:solidFill>
            </a:endParaRPr>
          </a:p>
          <a:p>
            <a:pPr lvl="0" defTabSz="1001713">
              <a:spcBef>
                <a:spcPct val="20000"/>
              </a:spcBef>
              <a:buClr>
                <a:srgbClr val="3333CC"/>
              </a:buClr>
              <a:buSzPct val="60000"/>
            </a:pPr>
            <a:r>
              <a:rPr lang="ja-JP" altLang="ja-JP" sz="2600" kern="0" dirty="0">
                <a:solidFill>
                  <a:srgbClr val="000000"/>
                </a:solidFill>
              </a:rPr>
              <a:t>２．分析評価能力</a:t>
            </a:r>
          </a:p>
          <a:p>
            <a:pPr lvl="0" defTabSz="1001713">
              <a:spcBef>
                <a:spcPct val="20000"/>
              </a:spcBef>
              <a:buClr>
                <a:srgbClr val="3333CC"/>
              </a:buClr>
              <a:buSzPct val="60000"/>
            </a:pPr>
            <a:r>
              <a:rPr lang="ja-JP" altLang="ja-JP" sz="2600" kern="0" dirty="0">
                <a:solidFill>
                  <a:srgbClr val="000000"/>
                </a:solidFill>
              </a:rPr>
              <a:t>３．</a:t>
            </a:r>
            <a:r>
              <a:rPr lang="ja-JP" altLang="en-US" sz="2600" kern="0" dirty="0">
                <a:solidFill>
                  <a:schemeClr val="tx1"/>
                </a:solidFill>
              </a:rPr>
              <a:t>事業・組織管理</a:t>
            </a:r>
            <a:r>
              <a:rPr lang="ja-JP" altLang="ja-JP" sz="2600" kern="0" dirty="0">
                <a:solidFill>
                  <a:schemeClr val="tx1"/>
                </a:solidFill>
              </a:rPr>
              <a:t>能力</a:t>
            </a:r>
          </a:p>
          <a:p>
            <a:pPr lvl="0" defTabSz="1001713">
              <a:spcBef>
                <a:spcPct val="20000"/>
              </a:spcBef>
              <a:buClr>
                <a:srgbClr val="3333CC"/>
              </a:buClr>
              <a:buSzPct val="60000"/>
            </a:pPr>
            <a:r>
              <a:rPr lang="ja-JP" altLang="ja-JP" sz="2600" kern="0" dirty="0">
                <a:solidFill>
                  <a:srgbClr val="000000"/>
                </a:solidFill>
              </a:rPr>
              <a:t>４．コミュニケーション能力</a:t>
            </a:r>
          </a:p>
          <a:p>
            <a:pPr lvl="0" defTabSz="1001713">
              <a:spcBef>
                <a:spcPct val="20000"/>
              </a:spcBef>
              <a:buClr>
                <a:srgbClr val="3333CC"/>
              </a:buClr>
              <a:buSzPct val="60000"/>
            </a:pPr>
            <a:r>
              <a:rPr lang="ja-JP" altLang="ja-JP" sz="2600" kern="0" dirty="0">
                <a:solidFill>
                  <a:srgbClr val="000000"/>
                </a:solidFill>
              </a:rPr>
              <a:t>５．パートナーシップの構築能力</a:t>
            </a:r>
          </a:p>
          <a:p>
            <a:pPr lvl="0" defTabSz="1001713">
              <a:spcBef>
                <a:spcPct val="20000"/>
              </a:spcBef>
              <a:buClr>
                <a:srgbClr val="3333CC"/>
              </a:buClr>
              <a:buSzPct val="60000"/>
            </a:pPr>
            <a:r>
              <a:rPr lang="ja-JP" altLang="ja-JP" sz="2600" kern="0" dirty="0">
                <a:solidFill>
                  <a:srgbClr val="000000"/>
                </a:solidFill>
              </a:rPr>
              <a:t>６．教育・指導能力</a:t>
            </a:r>
          </a:p>
          <a:p>
            <a:pPr lvl="0" defTabSz="1001713">
              <a:spcBef>
                <a:spcPct val="20000"/>
              </a:spcBef>
              <a:buClr>
                <a:srgbClr val="3333CC"/>
              </a:buClr>
              <a:buSzPct val="60000"/>
            </a:pPr>
            <a:r>
              <a:rPr lang="ja-JP" altLang="ja-JP" sz="2600" kern="0" dirty="0">
                <a:solidFill>
                  <a:srgbClr val="000000"/>
                </a:solidFill>
              </a:rPr>
              <a:t>７．研究推進と成果の還元能力</a:t>
            </a:r>
          </a:p>
          <a:p>
            <a:pPr lvl="0" defTabSz="1001713">
              <a:spcBef>
                <a:spcPct val="20000"/>
              </a:spcBef>
              <a:buClr>
                <a:srgbClr val="3333CC"/>
              </a:buClr>
              <a:buSzPct val="60000"/>
            </a:pPr>
            <a:r>
              <a:rPr lang="ja-JP" altLang="ja-JP" sz="2600" kern="0" dirty="0">
                <a:solidFill>
                  <a:srgbClr val="000000"/>
                </a:solidFill>
              </a:rPr>
              <a:t>８．倫理的行動能力</a:t>
            </a:r>
          </a:p>
        </p:txBody>
      </p:sp>
      <p:sp>
        <p:nvSpPr>
          <p:cNvPr id="6" name="角丸四角形 5"/>
          <p:cNvSpPr/>
          <p:nvPr/>
        </p:nvSpPr>
        <p:spPr bwMode="auto">
          <a:xfrm>
            <a:off x="5441669" y="2067341"/>
            <a:ext cx="3457160" cy="4333460"/>
          </a:xfrm>
          <a:prstGeom prst="roundRect">
            <a:avLst>
              <a:gd name="adj" fmla="val 9418"/>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lvl="0" defTabSz="1001713">
              <a:spcBef>
                <a:spcPct val="20000"/>
              </a:spcBef>
              <a:buClr>
                <a:srgbClr val="3333CC"/>
              </a:buClr>
              <a:buSzPct val="60000"/>
            </a:pPr>
            <a:r>
              <a:rPr lang="ja-JP" altLang="en-US" sz="2600" kern="0" dirty="0">
                <a:solidFill>
                  <a:srgbClr val="000000"/>
                </a:solidFill>
              </a:rPr>
              <a:t>１．公衆衛生総論</a:t>
            </a:r>
          </a:p>
          <a:p>
            <a:pPr lvl="0" defTabSz="1001713">
              <a:spcBef>
                <a:spcPct val="20000"/>
              </a:spcBef>
              <a:buClr>
                <a:srgbClr val="3333CC"/>
              </a:buClr>
              <a:buSzPct val="60000"/>
            </a:pPr>
            <a:r>
              <a:rPr lang="ja-JP" altLang="en-US" sz="2600" kern="0" dirty="0">
                <a:solidFill>
                  <a:srgbClr val="000000"/>
                </a:solidFill>
              </a:rPr>
              <a:t>２．保健医療政策</a:t>
            </a:r>
          </a:p>
          <a:p>
            <a:pPr lvl="0" defTabSz="1001713">
              <a:spcBef>
                <a:spcPct val="20000"/>
              </a:spcBef>
              <a:buClr>
                <a:srgbClr val="3333CC"/>
              </a:buClr>
              <a:buSzPct val="60000"/>
            </a:pPr>
            <a:r>
              <a:rPr lang="ja-JP" altLang="en-US" sz="2600" kern="0" dirty="0">
                <a:solidFill>
                  <a:srgbClr val="000000"/>
                </a:solidFill>
              </a:rPr>
              <a:t>３．疫学・医学統計学</a:t>
            </a:r>
          </a:p>
          <a:p>
            <a:pPr lvl="0" defTabSz="1001713">
              <a:spcBef>
                <a:spcPct val="20000"/>
              </a:spcBef>
              <a:buClr>
                <a:srgbClr val="3333CC"/>
              </a:buClr>
              <a:buSzPct val="60000"/>
            </a:pPr>
            <a:r>
              <a:rPr lang="ja-JP" altLang="en-US" sz="2600" kern="0" dirty="0">
                <a:solidFill>
                  <a:srgbClr val="000000"/>
                </a:solidFill>
              </a:rPr>
              <a:t>４．行動科学</a:t>
            </a:r>
          </a:p>
          <a:p>
            <a:pPr lvl="0" defTabSz="1001713">
              <a:spcBef>
                <a:spcPct val="20000"/>
              </a:spcBef>
              <a:buClr>
                <a:srgbClr val="3333CC"/>
              </a:buClr>
              <a:buSzPct val="60000"/>
            </a:pPr>
            <a:r>
              <a:rPr lang="ja-JP" altLang="en-US" sz="2600" kern="0" dirty="0">
                <a:solidFill>
                  <a:srgbClr val="000000"/>
                </a:solidFill>
              </a:rPr>
              <a:t>５．組織経営・管理</a:t>
            </a:r>
          </a:p>
          <a:p>
            <a:pPr lvl="0" defTabSz="1001713">
              <a:spcBef>
                <a:spcPct val="20000"/>
              </a:spcBef>
              <a:buClr>
                <a:srgbClr val="3333CC"/>
              </a:buClr>
              <a:buSzPct val="60000"/>
            </a:pPr>
            <a:r>
              <a:rPr lang="ja-JP" altLang="en-US" sz="2600" kern="0" dirty="0">
                <a:solidFill>
                  <a:srgbClr val="000000"/>
                </a:solidFill>
              </a:rPr>
              <a:t>６．健康危機管理</a:t>
            </a:r>
          </a:p>
          <a:p>
            <a:pPr lvl="0" defTabSz="1001713">
              <a:spcBef>
                <a:spcPct val="20000"/>
              </a:spcBef>
              <a:buClr>
                <a:srgbClr val="3333CC"/>
              </a:buClr>
              <a:buSzPct val="60000"/>
            </a:pPr>
            <a:r>
              <a:rPr lang="ja-JP" altLang="en-US" sz="2600" kern="0" dirty="0">
                <a:solidFill>
                  <a:srgbClr val="000000"/>
                </a:solidFill>
              </a:rPr>
              <a:t>７．環境・産業保健</a:t>
            </a:r>
          </a:p>
        </p:txBody>
      </p:sp>
      <p:sp>
        <p:nvSpPr>
          <p:cNvPr id="7" name="正方形/長方形 6"/>
          <p:cNvSpPr/>
          <p:nvPr/>
        </p:nvSpPr>
        <p:spPr>
          <a:xfrm>
            <a:off x="1054890" y="1424993"/>
            <a:ext cx="3602268" cy="584775"/>
          </a:xfrm>
          <a:prstGeom prst="rect">
            <a:avLst/>
          </a:prstGeom>
        </p:spPr>
        <p:txBody>
          <a:bodyPr wrap="none">
            <a:spAutoFit/>
          </a:bodyPr>
          <a:lstStyle/>
          <a:p>
            <a:r>
              <a:rPr lang="ja-JP" altLang="ja-JP" sz="3200" dirty="0"/>
              <a:t>コア・コンピテンシー</a:t>
            </a:r>
            <a:endParaRPr lang="ja-JP" altLang="en-US" sz="3200" dirty="0"/>
          </a:p>
        </p:txBody>
      </p:sp>
      <p:sp>
        <p:nvSpPr>
          <p:cNvPr id="8" name="正方形/長方形 7"/>
          <p:cNvSpPr/>
          <p:nvPr/>
        </p:nvSpPr>
        <p:spPr>
          <a:xfrm>
            <a:off x="5461448" y="1405114"/>
            <a:ext cx="3387466" cy="584775"/>
          </a:xfrm>
          <a:prstGeom prst="rect">
            <a:avLst/>
          </a:prstGeom>
        </p:spPr>
        <p:txBody>
          <a:bodyPr wrap="none">
            <a:spAutoFit/>
          </a:bodyPr>
          <a:lstStyle/>
          <a:p>
            <a:r>
              <a:rPr lang="ja-JP" altLang="en-US" sz="3200" dirty="0"/>
              <a:t>有すべき専門知識</a:t>
            </a:r>
          </a:p>
        </p:txBody>
      </p:sp>
      <p:pic>
        <p:nvPicPr>
          <p:cNvPr id="9" name="図 8"/>
          <p:cNvPicPr>
            <a:picLocks noChangeAspect="1"/>
          </p:cNvPicPr>
          <p:nvPr/>
        </p:nvPicPr>
        <p:blipFill>
          <a:blip r:embed="rId3"/>
          <a:stretch>
            <a:fillRect/>
          </a:stretch>
        </p:blipFill>
        <p:spPr>
          <a:xfrm>
            <a:off x="4650876" y="6548566"/>
            <a:ext cx="4309355" cy="265078"/>
          </a:xfrm>
          <a:prstGeom prst="rect">
            <a:avLst/>
          </a:prstGeom>
        </p:spPr>
      </p:pic>
    </p:spTree>
    <p:extLst>
      <p:ext uri="{BB962C8B-B14F-4D97-AF65-F5344CB8AC3E}">
        <p14:creationId xmlns:p14="http://schemas.microsoft.com/office/powerpoint/2010/main" val="2718762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78E56A69-A14A-412D-9E97-55F33FDB0794}"/>
              </a:ext>
            </a:extLst>
          </p:cNvPr>
          <p:cNvGraphicFramePr>
            <a:graphicFrameLocks noGrp="1"/>
          </p:cNvGraphicFramePr>
          <p:nvPr>
            <p:extLst>
              <p:ext uri="{D42A27DB-BD31-4B8C-83A1-F6EECF244321}">
                <p14:modId xmlns:p14="http://schemas.microsoft.com/office/powerpoint/2010/main" val="3131642380"/>
              </p:ext>
            </p:extLst>
          </p:nvPr>
        </p:nvGraphicFramePr>
        <p:xfrm>
          <a:off x="1" y="556762"/>
          <a:ext cx="9143999" cy="6301239"/>
        </p:xfrm>
        <a:graphic>
          <a:graphicData uri="http://schemas.openxmlformats.org/drawingml/2006/table">
            <a:tbl>
              <a:tblPr firstRow="1" firstCol="1" bandRow="1">
                <a:tableStyleId>{5C22544A-7EE6-4342-B048-85BDC9FD1C3A}</a:tableStyleId>
              </a:tblPr>
              <a:tblGrid>
                <a:gridCol w="2566553">
                  <a:extLst>
                    <a:ext uri="{9D8B030D-6E8A-4147-A177-3AD203B41FA5}">
                      <a16:colId xmlns:a16="http://schemas.microsoft.com/office/drawing/2014/main" val="159248455"/>
                    </a:ext>
                  </a:extLst>
                </a:gridCol>
                <a:gridCol w="3288723">
                  <a:extLst>
                    <a:ext uri="{9D8B030D-6E8A-4147-A177-3AD203B41FA5}">
                      <a16:colId xmlns:a16="http://schemas.microsoft.com/office/drawing/2014/main" val="3715755734"/>
                    </a:ext>
                  </a:extLst>
                </a:gridCol>
                <a:gridCol w="3288723">
                  <a:extLst>
                    <a:ext uri="{9D8B030D-6E8A-4147-A177-3AD203B41FA5}">
                      <a16:colId xmlns:a16="http://schemas.microsoft.com/office/drawing/2014/main" val="164464278"/>
                    </a:ext>
                  </a:extLst>
                </a:gridCol>
              </a:tblGrid>
              <a:tr h="524724">
                <a:tc>
                  <a:txBody>
                    <a:bodyPr/>
                    <a:lstStyle/>
                    <a:p>
                      <a:pPr algn="ctr"/>
                      <a:r>
                        <a:rPr lang="ja-JP" altLang="en-US" sz="2400" dirty="0"/>
                        <a:t>学会名</a:t>
                      </a:r>
                    </a:p>
                  </a:txBody>
                  <a:tcPr marL="51435" marR="51435" marT="0" marB="0" anchor="ctr"/>
                </a:tc>
                <a:tc>
                  <a:txBody>
                    <a:bodyPr/>
                    <a:lstStyle/>
                    <a:p>
                      <a:pPr algn="ctr"/>
                      <a:r>
                        <a:rPr lang="en-US" sz="2400" dirty="0"/>
                        <a:t>202</a:t>
                      </a:r>
                      <a:r>
                        <a:rPr lang="en-US" altLang="ja-JP" sz="2400" dirty="0"/>
                        <a:t>4</a:t>
                      </a:r>
                      <a:r>
                        <a:rPr lang="ja-JP" altLang="en-US" sz="2400" dirty="0"/>
                        <a:t>年度</a:t>
                      </a:r>
                    </a:p>
                  </a:txBody>
                  <a:tcPr marL="51435" marR="5143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400" dirty="0"/>
                        <a:t>2025</a:t>
                      </a:r>
                      <a:r>
                        <a:rPr lang="ja-JP" altLang="en-US" sz="2400" dirty="0"/>
                        <a:t>年度</a:t>
                      </a:r>
                    </a:p>
                  </a:txBody>
                  <a:tcPr marL="51435" marR="51435" marT="0" marB="0" anchor="ctr"/>
                </a:tc>
                <a:extLst>
                  <a:ext uri="{0D108BD9-81ED-4DB2-BD59-A6C34878D82A}">
                    <a16:rowId xmlns:a16="http://schemas.microsoft.com/office/drawing/2014/main" val="3240962594"/>
                  </a:ext>
                </a:extLst>
              </a:tr>
              <a:tr h="641835">
                <a:tc>
                  <a:txBody>
                    <a:bodyPr/>
                    <a:lstStyle/>
                    <a:p>
                      <a:pPr algn="ctr"/>
                      <a:r>
                        <a:rPr lang="ja-JP" altLang="en-US" sz="1800" dirty="0"/>
                        <a:t>日本衛生学会</a:t>
                      </a:r>
                    </a:p>
                  </a:txBody>
                  <a:tcPr marL="51435" marR="51435" marT="0" marB="0" anchor="ctr"/>
                </a:tc>
                <a:tc>
                  <a:txBody>
                    <a:bodyPr/>
                    <a:lstStyle/>
                    <a:p>
                      <a:pPr algn="ctr"/>
                      <a:r>
                        <a:rPr lang="en-US" altLang="ja-JP" sz="1800" dirty="0"/>
                        <a:t>2025</a:t>
                      </a:r>
                      <a:r>
                        <a:rPr lang="ja-JP" altLang="en-US" sz="1800" dirty="0"/>
                        <a:t>年</a:t>
                      </a:r>
                      <a:r>
                        <a:rPr lang="en-US" altLang="ja-JP" sz="1800" dirty="0"/>
                        <a:t>3</a:t>
                      </a:r>
                      <a:r>
                        <a:rPr lang="ja-JP" altLang="en-US" sz="1800" dirty="0"/>
                        <a:t>月</a:t>
                      </a:r>
                      <a:r>
                        <a:rPr lang="en-US" altLang="ja-JP" sz="1800" dirty="0"/>
                        <a:t>19</a:t>
                      </a:r>
                      <a:r>
                        <a:rPr lang="ja-JP" altLang="en-US" sz="1800" dirty="0"/>
                        <a:t>～</a:t>
                      </a:r>
                      <a:r>
                        <a:rPr lang="en-US" altLang="ja-JP" sz="1800" dirty="0"/>
                        <a:t>21</a:t>
                      </a:r>
                      <a:r>
                        <a:rPr lang="ja-JP" altLang="en-US" sz="1800" dirty="0"/>
                        <a:t>日</a:t>
                      </a:r>
                      <a:endParaRPr lang="en-US" altLang="ja-JP" sz="1800" dirty="0"/>
                    </a:p>
                    <a:p>
                      <a:pPr algn="ctr"/>
                      <a:r>
                        <a:rPr lang="ja-JP" altLang="en-US" sz="1800" dirty="0"/>
                        <a:t>（さいたま）</a:t>
                      </a:r>
                    </a:p>
                  </a:txBody>
                  <a:tcPr marL="51435" marR="51435" marT="0" marB="0" anchor="ctr"/>
                </a:tc>
                <a:tc>
                  <a:txBody>
                    <a:bodyPr/>
                    <a:lstStyle/>
                    <a:p>
                      <a:pPr algn="ctr"/>
                      <a:r>
                        <a:rPr lang="ja-JP" altLang="en-US" sz="1800" dirty="0"/>
                        <a:t>未定</a:t>
                      </a:r>
                    </a:p>
                  </a:txBody>
                  <a:tcPr marL="51435" marR="51435" marT="0" marB="0" anchor="ctr"/>
                </a:tc>
                <a:extLst>
                  <a:ext uri="{0D108BD9-81ED-4DB2-BD59-A6C34878D82A}">
                    <a16:rowId xmlns:a16="http://schemas.microsoft.com/office/drawing/2014/main" val="2091532923"/>
                  </a:ext>
                </a:extLst>
              </a:tr>
              <a:tr h="641835">
                <a:tc>
                  <a:txBody>
                    <a:bodyPr/>
                    <a:lstStyle/>
                    <a:p>
                      <a:pPr algn="ctr"/>
                      <a:r>
                        <a:rPr lang="ja-JP" altLang="en-US" sz="1800"/>
                        <a:t>日本医療情報学会</a:t>
                      </a:r>
                    </a:p>
                  </a:txBody>
                  <a:tcPr marL="51435" marR="51435" marT="0" marB="0" anchor="ctr"/>
                </a:tc>
                <a:tc>
                  <a:txBody>
                    <a:bodyPr/>
                    <a:lstStyle/>
                    <a:p>
                      <a:pPr algn="ctr"/>
                      <a:r>
                        <a:rPr kumimoji="1" lang="en-US" altLang="ja-JP" sz="1800" b="0" i="0" kern="1200" dirty="0">
                          <a:solidFill>
                            <a:schemeClr val="dk1"/>
                          </a:solidFill>
                          <a:effectLst/>
                          <a:latin typeface="+mn-lt"/>
                          <a:ea typeface="+mn-ea"/>
                          <a:cs typeface="+mn-cs"/>
                        </a:rPr>
                        <a:t>2024</a:t>
                      </a:r>
                      <a:r>
                        <a:rPr kumimoji="1" lang="ja-JP" altLang="en-US" sz="1800" b="0" i="0" kern="1200" dirty="0">
                          <a:solidFill>
                            <a:schemeClr val="dk1"/>
                          </a:solidFill>
                          <a:effectLst/>
                          <a:latin typeface="+mn-lt"/>
                          <a:ea typeface="+mn-ea"/>
                          <a:cs typeface="+mn-cs"/>
                        </a:rPr>
                        <a:t>年</a:t>
                      </a:r>
                      <a:r>
                        <a:rPr kumimoji="1" lang="en-US" altLang="ja-JP" sz="1800" b="0" i="0" kern="1200" dirty="0">
                          <a:solidFill>
                            <a:schemeClr val="dk1"/>
                          </a:solidFill>
                          <a:effectLst/>
                          <a:latin typeface="+mn-lt"/>
                          <a:ea typeface="+mn-ea"/>
                          <a:cs typeface="+mn-cs"/>
                        </a:rPr>
                        <a:t>11</a:t>
                      </a:r>
                      <a:r>
                        <a:rPr kumimoji="1" lang="ja-JP" altLang="en-US" sz="1800" b="0" i="0" kern="1200" dirty="0">
                          <a:solidFill>
                            <a:schemeClr val="dk1"/>
                          </a:solidFill>
                          <a:effectLst/>
                          <a:latin typeface="+mn-lt"/>
                          <a:ea typeface="+mn-ea"/>
                          <a:cs typeface="+mn-cs"/>
                        </a:rPr>
                        <a:t>月</a:t>
                      </a:r>
                      <a:r>
                        <a:rPr kumimoji="1" lang="en-US" altLang="ja-JP" sz="1800" b="0" i="0" kern="1200" dirty="0">
                          <a:solidFill>
                            <a:schemeClr val="dk1"/>
                          </a:solidFill>
                          <a:effectLst/>
                          <a:latin typeface="+mn-lt"/>
                          <a:ea typeface="+mn-ea"/>
                          <a:cs typeface="+mn-cs"/>
                        </a:rPr>
                        <a:t>21</a:t>
                      </a:r>
                      <a:r>
                        <a:rPr kumimoji="1" lang="ja-JP" altLang="en-US" sz="1800" b="0" i="0" kern="1200" dirty="0">
                          <a:solidFill>
                            <a:schemeClr val="dk1"/>
                          </a:solidFill>
                          <a:effectLst/>
                          <a:latin typeface="+mn-lt"/>
                          <a:ea typeface="+mn-ea"/>
                          <a:cs typeface="+mn-cs"/>
                        </a:rPr>
                        <a:t>日～</a:t>
                      </a:r>
                      <a:r>
                        <a:rPr kumimoji="1" lang="en-US" altLang="ja-JP" sz="1800" b="0" i="0" kern="1200" dirty="0">
                          <a:solidFill>
                            <a:schemeClr val="dk1"/>
                          </a:solidFill>
                          <a:effectLst/>
                          <a:latin typeface="+mn-lt"/>
                          <a:ea typeface="+mn-ea"/>
                          <a:cs typeface="+mn-cs"/>
                        </a:rPr>
                        <a:t>24</a:t>
                      </a:r>
                      <a:r>
                        <a:rPr kumimoji="1" lang="ja-JP" altLang="en-US" sz="1800" b="0" i="0" kern="1200" dirty="0">
                          <a:solidFill>
                            <a:schemeClr val="dk1"/>
                          </a:solidFill>
                          <a:effectLst/>
                          <a:latin typeface="+mn-lt"/>
                          <a:ea typeface="+mn-ea"/>
                          <a:cs typeface="+mn-cs"/>
                        </a:rPr>
                        <a:t>日</a:t>
                      </a:r>
                      <a:endParaRPr kumimoji="1" lang="en-US" altLang="ja-JP" sz="1800" b="0" i="0" kern="1200" dirty="0">
                        <a:solidFill>
                          <a:schemeClr val="dk1"/>
                        </a:solidFill>
                        <a:effectLst/>
                        <a:latin typeface="+mn-lt"/>
                        <a:ea typeface="+mn-ea"/>
                        <a:cs typeface="+mn-cs"/>
                      </a:endParaRPr>
                    </a:p>
                    <a:p>
                      <a:pPr algn="ctr"/>
                      <a:r>
                        <a:rPr kumimoji="1" lang="ja-JP" altLang="en-US" sz="1800" b="0" i="0" kern="1200" dirty="0">
                          <a:solidFill>
                            <a:schemeClr val="dk1"/>
                          </a:solidFill>
                          <a:effectLst/>
                          <a:latin typeface="+mn-lt"/>
                          <a:ea typeface="+mn-ea"/>
                          <a:cs typeface="+mn-cs"/>
                        </a:rPr>
                        <a:t>（福岡）</a:t>
                      </a:r>
                      <a:endParaRPr lang="ja-JP" altLang="en-US" sz="1800" dirty="0"/>
                    </a:p>
                  </a:txBody>
                  <a:tcPr marL="51435" marR="51435" marT="0" marB="0" anchor="ctr"/>
                </a:tc>
                <a:tc>
                  <a:txBody>
                    <a:bodyPr/>
                    <a:lstStyle/>
                    <a:p>
                      <a:pPr algn="ctr"/>
                      <a:r>
                        <a:rPr kumimoji="1" lang="en-US" altLang="ja-JP" sz="1800" b="0" i="0" kern="1200" dirty="0">
                          <a:solidFill>
                            <a:schemeClr val="dk1"/>
                          </a:solidFill>
                          <a:effectLst/>
                          <a:latin typeface="+mn-lt"/>
                          <a:ea typeface="+mn-ea"/>
                          <a:cs typeface="+mn-cs"/>
                        </a:rPr>
                        <a:t>2025</a:t>
                      </a:r>
                      <a:r>
                        <a:rPr kumimoji="1" lang="ja-JP" altLang="en-US" sz="1800" b="0" i="0" kern="1200" dirty="0">
                          <a:solidFill>
                            <a:schemeClr val="dk1"/>
                          </a:solidFill>
                          <a:effectLst/>
                          <a:latin typeface="+mn-lt"/>
                          <a:ea typeface="+mn-ea"/>
                          <a:cs typeface="+mn-cs"/>
                        </a:rPr>
                        <a:t>年</a:t>
                      </a:r>
                      <a:r>
                        <a:rPr kumimoji="1" lang="en-US" altLang="ja-JP" sz="1800" b="0" i="0" kern="1200" dirty="0">
                          <a:solidFill>
                            <a:schemeClr val="dk1"/>
                          </a:solidFill>
                          <a:effectLst/>
                          <a:latin typeface="+mn-lt"/>
                          <a:ea typeface="+mn-ea"/>
                          <a:cs typeface="+mn-cs"/>
                        </a:rPr>
                        <a:t>11</a:t>
                      </a:r>
                      <a:r>
                        <a:rPr kumimoji="1" lang="ja-JP" altLang="en-US" sz="1800" b="0" i="0" kern="1200" dirty="0">
                          <a:solidFill>
                            <a:schemeClr val="dk1"/>
                          </a:solidFill>
                          <a:effectLst/>
                          <a:latin typeface="+mn-lt"/>
                          <a:ea typeface="+mn-ea"/>
                          <a:cs typeface="+mn-cs"/>
                        </a:rPr>
                        <a:t>月</a:t>
                      </a:r>
                      <a:r>
                        <a:rPr kumimoji="1" lang="en-US" altLang="ja-JP" sz="1800" b="0" i="0" kern="1200" dirty="0">
                          <a:solidFill>
                            <a:schemeClr val="dk1"/>
                          </a:solidFill>
                          <a:effectLst/>
                          <a:latin typeface="+mn-lt"/>
                          <a:ea typeface="+mn-ea"/>
                          <a:cs typeface="+mn-cs"/>
                        </a:rPr>
                        <a:t>12</a:t>
                      </a:r>
                      <a:r>
                        <a:rPr kumimoji="1" lang="ja-JP" altLang="en-US" sz="1800" b="0" i="0" kern="1200" dirty="0">
                          <a:solidFill>
                            <a:schemeClr val="dk1"/>
                          </a:solidFill>
                          <a:effectLst/>
                          <a:latin typeface="+mn-lt"/>
                          <a:ea typeface="+mn-ea"/>
                          <a:cs typeface="+mn-cs"/>
                        </a:rPr>
                        <a:t>日～</a:t>
                      </a:r>
                      <a:r>
                        <a:rPr kumimoji="1" lang="en-US" altLang="ja-JP" sz="1800" b="0" i="0" kern="1200" dirty="0">
                          <a:solidFill>
                            <a:schemeClr val="dk1"/>
                          </a:solidFill>
                          <a:effectLst/>
                          <a:latin typeface="+mn-lt"/>
                          <a:ea typeface="+mn-ea"/>
                          <a:cs typeface="+mn-cs"/>
                        </a:rPr>
                        <a:t>15</a:t>
                      </a:r>
                      <a:r>
                        <a:rPr kumimoji="1" lang="ja-JP" altLang="en-US" sz="1800" b="0" i="0" kern="1200" dirty="0">
                          <a:solidFill>
                            <a:schemeClr val="dk1"/>
                          </a:solidFill>
                          <a:effectLst/>
                          <a:latin typeface="+mn-lt"/>
                          <a:ea typeface="+mn-ea"/>
                          <a:cs typeface="+mn-cs"/>
                        </a:rPr>
                        <a:t>日</a:t>
                      </a:r>
                    </a:p>
                    <a:p>
                      <a:pPr algn="ctr"/>
                      <a:r>
                        <a:rPr kumimoji="1" lang="ja-JP" altLang="en-US" sz="1800" b="0" i="0" kern="1200" dirty="0">
                          <a:solidFill>
                            <a:schemeClr val="dk1"/>
                          </a:solidFill>
                          <a:effectLst/>
                          <a:latin typeface="+mn-lt"/>
                          <a:ea typeface="+mn-ea"/>
                          <a:cs typeface="+mn-cs"/>
                        </a:rPr>
                        <a:t>（姫路）</a:t>
                      </a:r>
                      <a:endParaRPr lang="ja-JP" altLang="en-US" sz="1800" dirty="0"/>
                    </a:p>
                  </a:txBody>
                  <a:tcPr marL="51435" marR="51435" marT="0" marB="0" anchor="ctr"/>
                </a:tc>
                <a:extLst>
                  <a:ext uri="{0D108BD9-81ED-4DB2-BD59-A6C34878D82A}">
                    <a16:rowId xmlns:a16="http://schemas.microsoft.com/office/drawing/2014/main" val="3909456806"/>
                  </a:ext>
                </a:extLst>
              </a:tr>
              <a:tr h="641835">
                <a:tc>
                  <a:txBody>
                    <a:bodyPr/>
                    <a:lstStyle/>
                    <a:p>
                      <a:pPr algn="ctr"/>
                      <a:r>
                        <a:rPr lang="ja-JP" altLang="en-US" sz="1800" dirty="0"/>
                        <a:t>日本産業衛生学会</a:t>
                      </a:r>
                    </a:p>
                  </a:txBody>
                  <a:tcPr marL="51435" marR="5143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dirty="0"/>
                        <a:t>2024</a:t>
                      </a:r>
                      <a:r>
                        <a:rPr lang="ja-JP" altLang="en-US" sz="1800" dirty="0"/>
                        <a:t>年</a:t>
                      </a:r>
                      <a:r>
                        <a:rPr lang="en-US" altLang="ja-JP" sz="1800" dirty="0"/>
                        <a:t>5</a:t>
                      </a:r>
                      <a:r>
                        <a:rPr lang="ja-JP" altLang="en-US" sz="1800" dirty="0"/>
                        <a:t>月</a:t>
                      </a:r>
                      <a:r>
                        <a:rPr lang="en-US" altLang="ja-JP" sz="1800" dirty="0"/>
                        <a:t>22</a:t>
                      </a:r>
                      <a:r>
                        <a:rPr lang="ja-JP" altLang="en-US" sz="1800" dirty="0"/>
                        <a:t>日～</a:t>
                      </a:r>
                      <a:r>
                        <a:rPr lang="en-US" altLang="ja-JP" sz="1800" dirty="0"/>
                        <a:t>25</a:t>
                      </a:r>
                      <a:r>
                        <a:rPr lang="ja-JP" altLang="en-US" sz="1800" dirty="0"/>
                        <a:t>日</a:t>
                      </a:r>
                      <a:endParaRPr lang="en-US" altLang="ja-JP"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dirty="0"/>
                        <a:t>（広島）</a:t>
                      </a:r>
                      <a:endParaRPr lang="en-US" altLang="ja-JP" sz="1800" dirty="0"/>
                    </a:p>
                  </a:txBody>
                  <a:tcPr marL="51435" marR="5143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kern="1200" dirty="0">
                          <a:solidFill>
                            <a:schemeClr val="dk1"/>
                          </a:solidFill>
                          <a:effectLst/>
                          <a:latin typeface="+mn-lt"/>
                          <a:ea typeface="+mn-ea"/>
                          <a:cs typeface="+mn-cs"/>
                        </a:rPr>
                        <a:t>2025</a:t>
                      </a:r>
                      <a:r>
                        <a:rPr kumimoji="1" lang="ja-JP" altLang="en-US" sz="1800" b="0" i="0" kern="1200" dirty="0">
                          <a:solidFill>
                            <a:schemeClr val="dk1"/>
                          </a:solidFill>
                          <a:effectLst/>
                          <a:latin typeface="+mn-lt"/>
                          <a:ea typeface="+mn-ea"/>
                          <a:cs typeface="+mn-cs"/>
                        </a:rPr>
                        <a:t>年</a:t>
                      </a:r>
                      <a:r>
                        <a:rPr kumimoji="1" lang="en-US" altLang="ja-JP" sz="1800" b="0" i="0" kern="1200" dirty="0">
                          <a:solidFill>
                            <a:schemeClr val="dk1"/>
                          </a:solidFill>
                          <a:effectLst/>
                          <a:latin typeface="+mn-lt"/>
                          <a:ea typeface="+mn-ea"/>
                          <a:cs typeface="+mn-cs"/>
                        </a:rPr>
                        <a:t>5</a:t>
                      </a:r>
                      <a:r>
                        <a:rPr kumimoji="1" lang="ja-JP" altLang="en-US" sz="1800" b="0" i="0" kern="1200" dirty="0">
                          <a:solidFill>
                            <a:schemeClr val="dk1"/>
                          </a:solidFill>
                          <a:effectLst/>
                          <a:latin typeface="+mn-lt"/>
                          <a:ea typeface="+mn-ea"/>
                          <a:cs typeface="+mn-cs"/>
                        </a:rPr>
                        <a:t>月</a:t>
                      </a:r>
                      <a:r>
                        <a:rPr kumimoji="1" lang="en-US" altLang="ja-JP" sz="1800" b="0" i="0" kern="1200" dirty="0">
                          <a:solidFill>
                            <a:schemeClr val="dk1"/>
                          </a:solidFill>
                          <a:effectLst/>
                          <a:latin typeface="+mn-lt"/>
                          <a:ea typeface="+mn-ea"/>
                          <a:cs typeface="+mn-cs"/>
                        </a:rPr>
                        <a:t>14</a:t>
                      </a:r>
                      <a:r>
                        <a:rPr kumimoji="1" lang="ja-JP" altLang="en-US" sz="1800" b="0" i="0" kern="1200" dirty="0">
                          <a:solidFill>
                            <a:schemeClr val="dk1"/>
                          </a:solidFill>
                          <a:effectLst/>
                          <a:latin typeface="+mn-lt"/>
                          <a:ea typeface="+mn-ea"/>
                          <a:cs typeface="+mn-cs"/>
                        </a:rPr>
                        <a:t>日～</a:t>
                      </a:r>
                      <a:r>
                        <a:rPr kumimoji="1" lang="en-US" altLang="ja-JP" sz="1800" b="0" i="0" kern="1200" dirty="0">
                          <a:solidFill>
                            <a:schemeClr val="dk1"/>
                          </a:solidFill>
                          <a:effectLst/>
                          <a:latin typeface="+mn-lt"/>
                          <a:ea typeface="+mn-ea"/>
                          <a:cs typeface="+mn-cs"/>
                        </a:rPr>
                        <a:t>17</a:t>
                      </a:r>
                      <a:r>
                        <a:rPr kumimoji="1" lang="ja-JP" altLang="en-US" sz="1800" b="0" i="0" kern="1200" dirty="0">
                          <a:solidFill>
                            <a:schemeClr val="dk1"/>
                          </a:solidFill>
                          <a:effectLst/>
                          <a:latin typeface="+mn-lt"/>
                          <a:ea typeface="+mn-ea"/>
                          <a:cs typeface="+mn-cs"/>
                        </a:rPr>
                        <a:t>日</a:t>
                      </a:r>
                      <a:endParaRPr kumimoji="1" lang="en-US" altLang="ja-JP" sz="1800" b="0"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kern="1200" dirty="0">
                          <a:solidFill>
                            <a:schemeClr val="dk1"/>
                          </a:solidFill>
                          <a:effectLst/>
                          <a:latin typeface="+mn-lt"/>
                          <a:ea typeface="+mn-ea"/>
                          <a:cs typeface="+mn-cs"/>
                        </a:rPr>
                        <a:t>（仙台）</a:t>
                      </a:r>
                      <a:endParaRPr lang="en-US" altLang="ja-JP" sz="1800" b="0" dirty="0">
                        <a:latin typeface="+mn-lt"/>
                      </a:endParaRPr>
                    </a:p>
                  </a:txBody>
                  <a:tcPr marL="51435" marR="51435" marT="0" marB="0" anchor="ctr"/>
                </a:tc>
                <a:extLst>
                  <a:ext uri="{0D108BD9-81ED-4DB2-BD59-A6C34878D82A}">
                    <a16:rowId xmlns:a16="http://schemas.microsoft.com/office/drawing/2014/main" val="1679001109"/>
                  </a:ext>
                </a:extLst>
              </a:tr>
              <a:tr h="641835">
                <a:tc>
                  <a:txBody>
                    <a:bodyPr/>
                    <a:lstStyle/>
                    <a:p>
                      <a:pPr algn="ctr"/>
                      <a:r>
                        <a:rPr lang="ja-JP" altLang="en-US" sz="1800" dirty="0"/>
                        <a:t>日本産業衛生学会</a:t>
                      </a:r>
                    </a:p>
                    <a:p>
                      <a:pPr algn="ctr"/>
                      <a:r>
                        <a:rPr lang="ja-JP" altLang="en-US" sz="1800" dirty="0"/>
                        <a:t>全国協議会</a:t>
                      </a:r>
                    </a:p>
                  </a:txBody>
                  <a:tcPr marL="51435" marR="51435" marT="0" marB="0" anchor="ctr"/>
                </a:tc>
                <a:tc>
                  <a:txBody>
                    <a:bodyPr/>
                    <a:lstStyle/>
                    <a:p>
                      <a:pPr algn="ctr"/>
                      <a:r>
                        <a:rPr kumimoji="1" lang="en-US" altLang="ja-JP" sz="1800" b="0" i="0" kern="1200" dirty="0">
                          <a:solidFill>
                            <a:schemeClr val="dk1"/>
                          </a:solidFill>
                          <a:effectLst/>
                          <a:latin typeface="+mn-lt"/>
                          <a:ea typeface="+mn-ea"/>
                          <a:cs typeface="+mn-cs"/>
                        </a:rPr>
                        <a:t>2024</a:t>
                      </a:r>
                      <a:r>
                        <a:rPr kumimoji="1" lang="ja-JP" altLang="en-US" sz="1800" b="0" i="0" kern="1200" dirty="0">
                          <a:solidFill>
                            <a:schemeClr val="dk1"/>
                          </a:solidFill>
                          <a:effectLst/>
                          <a:latin typeface="+mn-lt"/>
                          <a:ea typeface="+mn-ea"/>
                          <a:cs typeface="+mn-cs"/>
                        </a:rPr>
                        <a:t>年</a:t>
                      </a:r>
                      <a:r>
                        <a:rPr kumimoji="1" lang="en-US" altLang="ja-JP" sz="1800" b="0" i="0" kern="1200" dirty="0">
                          <a:solidFill>
                            <a:schemeClr val="dk1"/>
                          </a:solidFill>
                          <a:effectLst/>
                          <a:latin typeface="+mn-lt"/>
                          <a:ea typeface="+mn-ea"/>
                          <a:cs typeface="+mn-cs"/>
                        </a:rPr>
                        <a:t>10</a:t>
                      </a:r>
                      <a:r>
                        <a:rPr kumimoji="1" lang="ja-JP" altLang="en-US" sz="1800" b="0" i="0" kern="1200" dirty="0">
                          <a:solidFill>
                            <a:schemeClr val="dk1"/>
                          </a:solidFill>
                          <a:effectLst/>
                          <a:latin typeface="+mn-lt"/>
                          <a:ea typeface="+mn-ea"/>
                          <a:cs typeface="+mn-cs"/>
                        </a:rPr>
                        <a:t>月</a:t>
                      </a:r>
                      <a:r>
                        <a:rPr kumimoji="1" lang="en-US" altLang="ja-JP" sz="1800" b="0" i="0" kern="1200" dirty="0">
                          <a:solidFill>
                            <a:schemeClr val="dk1"/>
                          </a:solidFill>
                          <a:effectLst/>
                          <a:latin typeface="+mn-lt"/>
                          <a:ea typeface="+mn-ea"/>
                          <a:cs typeface="+mn-cs"/>
                        </a:rPr>
                        <a:t>3</a:t>
                      </a:r>
                      <a:r>
                        <a:rPr kumimoji="1" lang="ja-JP" altLang="en-US" sz="1800" b="0" i="0" kern="1200" dirty="0">
                          <a:solidFill>
                            <a:schemeClr val="dk1"/>
                          </a:solidFill>
                          <a:effectLst/>
                          <a:latin typeface="+mn-lt"/>
                          <a:ea typeface="+mn-ea"/>
                          <a:cs typeface="+mn-cs"/>
                        </a:rPr>
                        <a:t>日～</a:t>
                      </a:r>
                      <a:r>
                        <a:rPr kumimoji="1" lang="en-US" altLang="ja-JP" sz="1800" b="0" i="0" kern="1200" dirty="0">
                          <a:solidFill>
                            <a:schemeClr val="dk1"/>
                          </a:solidFill>
                          <a:effectLst/>
                          <a:latin typeface="+mn-lt"/>
                          <a:ea typeface="+mn-ea"/>
                          <a:cs typeface="+mn-cs"/>
                        </a:rPr>
                        <a:t>5</a:t>
                      </a:r>
                      <a:r>
                        <a:rPr kumimoji="1" lang="ja-JP" altLang="en-US" sz="1800" b="0" i="0" kern="1200" dirty="0">
                          <a:solidFill>
                            <a:schemeClr val="dk1"/>
                          </a:solidFill>
                          <a:effectLst/>
                          <a:latin typeface="+mn-lt"/>
                          <a:ea typeface="+mn-ea"/>
                          <a:cs typeface="+mn-cs"/>
                        </a:rPr>
                        <a:t>日</a:t>
                      </a:r>
                    </a:p>
                    <a:p>
                      <a:pPr algn="ctr"/>
                      <a:r>
                        <a:rPr kumimoji="1" lang="ja-JP" altLang="en-US" sz="1800" b="0" i="0" kern="1200" dirty="0">
                          <a:solidFill>
                            <a:schemeClr val="dk1"/>
                          </a:solidFill>
                          <a:effectLst/>
                          <a:latin typeface="+mn-lt"/>
                          <a:ea typeface="+mn-ea"/>
                          <a:cs typeface="+mn-cs"/>
                        </a:rPr>
                        <a:t>（千葉・木更津）</a:t>
                      </a:r>
                      <a:endParaRPr lang="ja-JP" altLang="en-US" sz="1800" b="0" dirty="0">
                        <a:latin typeface="+mn-lt"/>
                      </a:endParaRPr>
                    </a:p>
                  </a:txBody>
                  <a:tcPr marL="51435" marR="51435" marT="0" marB="0" anchor="ctr"/>
                </a:tc>
                <a:tc>
                  <a:txBody>
                    <a:bodyPr/>
                    <a:lstStyle/>
                    <a:p>
                      <a:pPr algn="ctr"/>
                      <a:r>
                        <a:rPr kumimoji="1" lang="en-US" altLang="ja-JP" sz="1800" b="0" i="0" kern="1200" dirty="0">
                          <a:solidFill>
                            <a:schemeClr val="dk1"/>
                          </a:solidFill>
                          <a:effectLst/>
                          <a:latin typeface="+mn-lt"/>
                          <a:ea typeface="+mn-ea"/>
                          <a:cs typeface="+mn-cs"/>
                        </a:rPr>
                        <a:t>2025</a:t>
                      </a:r>
                      <a:r>
                        <a:rPr kumimoji="1" lang="ja-JP" altLang="en-US" sz="1800" b="0" i="0" kern="1200" dirty="0">
                          <a:solidFill>
                            <a:schemeClr val="dk1"/>
                          </a:solidFill>
                          <a:effectLst/>
                          <a:latin typeface="+mn-lt"/>
                          <a:ea typeface="+mn-ea"/>
                          <a:cs typeface="+mn-cs"/>
                        </a:rPr>
                        <a:t>年</a:t>
                      </a:r>
                      <a:r>
                        <a:rPr kumimoji="1" lang="en-US" altLang="ja-JP" sz="1800" b="0" i="0" kern="1200" dirty="0">
                          <a:solidFill>
                            <a:schemeClr val="dk1"/>
                          </a:solidFill>
                          <a:effectLst/>
                          <a:latin typeface="+mn-lt"/>
                          <a:ea typeface="+mn-ea"/>
                          <a:cs typeface="+mn-cs"/>
                        </a:rPr>
                        <a:t>11</a:t>
                      </a:r>
                      <a:r>
                        <a:rPr kumimoji="1" lang="ja-JP" altLang="en-US" sz="1800" b="0" i="0" kern="1200" dirty="0">
                          <a:solidFill>
                            <a:schemeClr val="dk1"/>
                          </a:solidFill>
                          <a:effectLst/>
                          <a:latin typeface="+mn-lt"/>
                          <a:ea typeface="+mn-ea"/>
                          <a:cs typeface="+mn-cs"/>
                        </a:rPr>
                        <a:t>月</a:t>
                      </a:r>
                      <a:r>
                        <a:rPr kumimoji="1" lang="en-US" altLang="ja-JP" sz="1800" b="0" i="0" kern="1200" dirty="0">
                          <a:solidFill>
                            <a:schemeClr val="dk1"/>
                          </a:solidFill>
                          <a:effectLst/>
                          <a:latin typeface="+mn-lt"/>
                          <a:ea typeface="+mn-ea"/>
                          <a:cs typeface="+mn-cs"/>
                        </a:rPr>
                        <a:t>27</a:t>
                      </a:r>
                      <a:r>
                        <a:rPr kumimoji="1" lang="ja-JP" altLang="en-US" sz="1800" b="0" i="0" kern="1200" dirty="0">
                          <a:solidFill>
                            <a:schemeClr val="dk1"/>
                          </a:solidFill>
                          <a:effectLst/>
                          <a:latin typeface="+mn-lt"/>
                          <a:ea typeface="+mn-ea"/>
                          <a:cs typeface="+mn-cs"/>
                        </a:rPr>
                        <a:t>日～</a:t>
                      </a:r>
                      <a:r>
                        <a:rPr kumimoji="1" lang="en-US" altLang="ja-JP" sz="1800" b="0" i="0" kern="1200" dirty="0">
                          <a:solidFill>
                            <a:schemeClr val="dk1"/>
                          </a:solidFill>
                          <a:effectLst/>
                          <a:latin typeface="+mn-lt"/>
                          <a:ea typeface="+mn-ea"/>
                          <a:cs typeface="+mn-cs"/>
                        </a:rPr>
                        <a:t>29</a:t>
                      </a:r>
                      <a:r>
                        <a:rPr kumimoji="1" lang="ja-JP" altLang="en-US" sz="1800" b="0" i="0" kern="1200" dirty="0">
                          <a:solidFill>
                            <a:schemeClr val="dk1"/>
                          </a:solidFill>
                          <a:effectLst/>
                          <a:latin typeface="+mn-lt"/>
                          <a:ea typeface="+mn-ea"/>
                          <a:cs typeface="+mn-cs"/>
                        </a:rPr>
                        <a:t>日</a:t>
                      </a:r>
                      <a:endParaRPr kumimoji="1" lang="en-US" altLang="ja-JP" sz="1800" b="0" i="0" kern="1200" dirty="0">
                        <a:solidFill>
                          <a:schemeClr val="dk1"/>
                        </a:solidFill>
                        <a:effectLst/>
                        <a:latin typeface="+mn-lt"/>
                        <a:ea typeface="+mn-ea"/>
                        <a:cs typeface="+mn-cs"/>
                      </a:endParaRPr>
                    </a:p>
                    <a:p>
                      <a:pPr algn="ctr"/>
                      <a:r>
                        <a:rPr kumimoji="1" lang="ja-JP" altLang="en-US" sz="1800" b="0" i="0" kern="1200" dirty="0">
                          <a:solidFill>
                            <a:schemeClr val="dk1"/>
                          </a:solidFill>
                          <a:effectLst/>
                          <a:latin typeface="+mn-lt"/>
                          <a:ea typeface="+mn-ea"/>
                          <a:cs typeface="+mn-cs"/>
                        </a:rPr>
                        <a:t>（徳島）</a:t>
                      </a:r>
                      <a:endParaRPr lang="ja-JP" altLang="en-US" sz="1800" b="0" dirty="0">
                        <a:latin typeface="+mn-lt"/>
                      </a:endParaRPr>
                    </a:p>
                  </a:txBody>
                  <a:tcPr marL="51435" marR="51435" marT="0" marB="0" anchor="ctr"/>
                </a:tc>
                <a:extLst>
                  <a:ext uri="{0D108BD9-81ED-4DB2-BD59-A6C34878D82A}">
                    <a16:rowId xmlns:a16="http://schemas.microsoft.com/office/drawing/2014/main" val="869519442"/>
                  </a:ext>
                </a:extLst>
              </a:tr>
              <a:tr h="641835">
                <a:tc>
                  <a:txBody>
                    <a:bodyPr/>
                    <a:lstStyle/>
                    <a:p>
                      <a:pPr algn="ctr"/>
                      <a:r>
                        <a:rPr lang="ja-JP" altLang="en-US" sz="1800"/>
                        <a:t>日本疫学会</a:t>
                      </a:r>
                    </a:p>
                  </a:txBody>
                  <a:tcPr marL="51435" marR="51435" marT="0" marB="0" anchor="ctr"/>
                </a:tc>
                <a:tc>
                  <a:txBody>
                    <a:bodyPr/>
                    <a:lstStyle/>
                    <a:p>
                      <a:pPr algn="ctr"/>
                      <a:r>
                        <a:rPr kumimoji="1" lang="en-US" altLang="ja-JP" sz="1800" b="0" i="0" kern="1200" dirty="0">
                          <a:solidFill>
                            <a:schemeClr val="dk1"/>
                          </a:solidFill>
                          <a:effectLst/>
                          <a:latin typeface="+mn-lt"/>
                          <a:ea typeface="+mn-ea"/>
                          <a:cs typeface="+mn-cs"/>
                        </a:rPr>
                        <a:t>2025</a:t>
                      </a:r>
                      <a:r>
                        <a:rPr kumimoji="1" lang="ja-JP" altLang="en-US" sz="1800" b="0" i="0" kern="1200" dirty="0">
                          <a:solidFill>
                            <a:schemeClr val="dk1"/>
                          </a:solidFill>
                          <a:effectLst/>
                          <a:latin typeface="+mn-lt"/>
                          <a:ea typeface="+mn-ea"/>
                          <a:cs typeface="+mn-cs"/>
                        </a:rPr>
                        <a:t>年</a:t>
                      </a:r>
                      <a:r>
                        <a:rPr kumimoji="1" lang="en-US" altLang="ja-JP" sz="1800" b="0" i="0" kern="1200" dirty="0">
                          <a:solidFill>
                            <a:schemeClr val="dk1"/>
                          </a:solidFill>
                          <a:effectLst/>
                          <a:latin typeface="+mn-lt"/>
                          <a:ea typeface="+mn-ea"/>
                          <a:cs typeface="+mn-cs"/>
                        </a:rPr>
                        <a:t>2</a:t>
                      </a:r>
                      <a:r>
                        <a:rPr kumimoji="1" lang="ja-JP" altLang="en-US" sz="1800" b="0" i="0" kern="1200" dirty="0">
                          <a:solidFill>
                            <a:schemeClr val="dk1"/>
                          </a:solidFill>
                          <a:effectLst/>
                          <a:latin typeface="+mn-lt"/>
                          <a:ea typeface="+mn-ea"/>
                          <a:cs typeface="+mn-cs"/>
                        </a:rPr>
                        <a:t>月</a:t>
                      </a:r>
                      <a:r>
                        <a:rPr kumimoji="1" lang="en-US" altLang="ja-JP" sz="1800" b="0" i="0" kern="1200" dirty="0">
                          <a:solidFill>
                            <a:schemeClr val="dk1"/>
                          </a:solidFill>
                          <a:effectLst/>
                          <a:latin typeface="+mn-lt"/>
                          <a:ea typeface="+mn-ea"/>
                          <a:cs typeface="+mn-cs"/>
                        </a:rPr>
                        <a:t>12</a:t>
                      </a:r>
                      <a:r>
                        <a:rPr kumimoji="1" lang="ja-JP" altLang="en-US" sz="1800" b="0" i="0" kern="1200" dirty="0">
                          <a:solidFill>
                            <a:schemeClr val="dk1"/>
                          </a:solidFill>
                          <a:effectLst/>
                          <a:latin typeface="+mn-lt"/>
                          <a:ea typeface="+mn-ea"/>
                          <a:cs typeface="+mn-cs"/>
                        </a:rPr>
                        <a:t>日～</a:t>
                      </a:r>
                      <a:r>
                        <a:rPr kumimoji="1" lang="en-US" altLang="ja-JP" sz="1800" b="0" i="0" kern="1200" dirty="0">
                          <a:solidFill>
                            <a:schemeClr val="dk1"/>
                          </a:solidFill>
                          <a:effectLst/>
                          <a:latin typeface="+mn-lt"/>
                          <a:ea typeface="+mn-ea"/>
                          <a:cs typeface="+mn-cs"/>
                        </a:rPr>
                        <a:t>14</a:t>
                      </a:r>
                      <a:r>
                        <a:rPr kumimoji="1" lang="ja-JP" altLang="en-US" sz="1800" b="0" i="0" kern="1200" dirty="0">
                          <a:solidFill>
                            <a:schemeClr val="dk1"/>
                          </a:solidFill>
                          <a:effectLst/>
                          <a:latin typeface="+mn-lt"/>
                          <a:ea typeface="+mn-ea"/>
                          <a:cs typeface="+mn-cs"/>
                        </a:rPr>
                        <a:t>日</a:t>
                      </a:r>
                    </a:p>
                    <a:p>
                      <a:pPr algn="ctr"/>
                      <a:r>
                        <a:rPr kumimoji="1" lang="ja-JP" altLang="en-US" sz="1800" b="0" i="0" kern="1200" dirty="0">
                          <a:solidFill>
                            <a:schemeClr val="dk1"/>
                          </a:solidFill>
                          <a:effectLst/>
                          <a:latin typeface="+mn-lt"/>
                          <a:ea typeface="+mn-ea"/>
                          <a:cs typeface="+mn-cs"/>
                        </a:rPr>
                        <a:t>（高知）</a:t>
                      </a:r>
                      <a:endParaRPr lang="en-US" altLang="ja-JP" sz="1800" dirty="0"/>
                    </a:p>
                  </a:txBody>
                  <a:tcPr marL="51435" marR="51435" marT="0" marB="0" anchor="ctr"/>
                </a:tc>
                <a:tc>
                  <a:txBody>
                    <a:bodyPr/>
                    <a:lstStyle/>
                    <a:p>
                      <a:pPr algn="ctr"/>
                      <a:r>
                        <a:rPr lang="ja-JP" altLang="en-US" sz="1800" dirty="0"/>
                        <a:t>未定</a:t>
                      </a:r>
                      <a:endParaRPr lang="en-US" altLang="ja-JP" sz="1800" dirty="0"/>
                    </a:p>
                  </a:txBody>
                  <a:tcPr marL="51435" marR="51435" marT="0" marB="0" anchor="ctr"/>
                </a:tc>
                <a:extLst>
                  <a:ext uri="{0D108BD9-81ED-4DB2-BD59-A6C34878D82A}">
                    <a16:rowId xmlns:a16="http://schemas.microsoft.com/office/drawing/2014/main" val="4021712172"/>
                  </a:ext>
                </a:extLst>
              </a:tr>
              <a:tr h="641835">
                <a:tc>
                  <a:txBody>
                    <a:bodyPr/>
                    <a:lstStyle/>
                    <a:p>
                      <a:pPr algn="ctr"/>
                      <a:r>
                        <a:rPr lang="ja-JP" altLang="en-US" sz="1800"/>
                        <a:t>日本公衆衛生学会</a:t>
                      </a:r>
                    </a:p>
                  </a:txBody>
                  <a:tcPr marL="51435" marR="51435" marT="0" marB="0" anchor="ctr"/>
                </a:tc>
                <a:tc>
                  <a:txBody>
                    <a:bodyPr/>
                    <a:lstStyle/>
                    <a:p>
                      <a:pPr algn="ctr"/>
                      <a:r>
                        <a:rPr kumimoji="1" lang="en-US" altLang="zh-TW" sz="1800" b="0" i="0" kern="1200" dirty="0">
                          <a:solidFill>
                            <a:schemeClr val="dk1"/>
                          </a:solidFill>
                          <a:effectLst/>
                          <a:latin typeface="+mn-lt"/>
                          <a:ea typeface="+mn-ea"/>
                          <a:cs typeface="+mn-cs"/>
                        </a:rPr>
                        <a:t>2024</a:t>
                      </a:r>
                      <a:r>
                        <a:rPr kumimoji="1" lang="zh-TW" altLang="en-US" sz="1800" b="0" i="0" kern="1200" dirty="0">
                          <a:solidFill>
                            <a:schemeClr val="dk1"/>
                          </a:solidFill>
                          <a:effectLst/>
                          <a:latin typeface="+mn-lt"/>
                          <a:ea typeface="+mn-ea"/>
                          <a:cs typeface="+mn-cs"/>
                        </a:rPr>
                        <a:t>年</a:t>
                      </a:r>
                      <a:r>
                        <a:rPr kumimoji="1" lang="en-US" altLang="zh-TW" sz="1800" b="0" i="0" kern="1200" dirty="0">
                          <a:solidFill>
                            <a:schemeClr val="dk1"/>
                          </a:solidFill>
                          <a:effectLst/>
                          <a:latin typeface="+mn-lt"/>
                          <a:ea typeface="+mn-ea"/>
                          <a:cs typeface="+mn-cs"/>
                        </a:rPr>
                        <a:t>10</a:t>
                      </a:r>
                      <a:r>
                        <a:rPr kumimoji="1" lang="zh-TW" altLang="en-US" sz="1800" b="0" i="0" kern="1200" dirty="0">
                          <a:solidFill>
                            <a:schemeClr val="dk1"/>
                          </a:solidFill>
                          <a:effectLst/>
                          <a:latin typeface="+mn-lt"/>
                          <a:ea typeface="+mn-ea"/>
                          <a:cs typeface="+mn-cs"/>
                        </a:rPr>
                        <a:t>月</a:t>
                      </a:r>
                      <a:r>
                        <a:rPr kumimoji="1" lang="en-US" altLang="zh-TW" sz="1800" b="0" i="0" kern="1200" dirty="0">
                          <a:solidFill>
                            <a:schemeClr val="dk1"/>
                          </a:solidFill>
                          <a:effectLst/>
                          <a:latin typeface="+mn-lt"/>
                          <a:ea typeface="+mn-ea"/>
                          <a:cs typeface="+mn-cs"/>
                        </a:rPr>
                        <a:t>29</a:t>
                      </a:r>
                      <a:r>
                        <a:rPr kumimoji="1" lang="zh-TW" altLang="en-US" sz="1800" b="0" i="0" kern="1200" dirty="0">
                          <a:solidFill>
                            <a:schemeClr val="dk1"/>
                          </a:solidFill>
                          <a:effectLst/>
                          <a:latin typeface="+mn-lt"/>
                          <a:ea typeface="+mn-ea"/>
                          <a:cs typeface="+mn-cs"/>
                        </a:rPr>
                        <a:t>日～</a:t>
                      </a:r>
                      <a:r>
                        <a:rPr kumimoji="1" lang="en-US" altLang="zh-TW" sz="1800" b="0" i="0" kern="1200" dirty="0">
                          <a:solidFill>
                            <a:schemeClr val="dk1"/>
                          </a:solidFill>
                          <a:effectLst/>
                          <a:latin typeface="+mn-lt"/>
                          <a:ea typeface="+mn-ea"/>
                          <a:cs typeface="+mn-cs"/>
                        </a:rPr>
                        <a:t>31</a:t>
                      </a:r>
                      <a:r>
                        <a:rPr kumimoji="1" lang="zh-TW" altLang="en-US" sz="1800" b="0" i="0" kern="1200" dirty="0">
                          <a:solidFill>
                            <a:schemeClr val="dk1"/>
                          </a:solidFill>
                          <a:effectLst/>
                          <a:latin typeface="+mn-lt"/>
                          <a:ea typeface="+mn-ea"/>
                          <a:cs typeface="+mn-cs"/>
                        </a:rPr>
                        <a:t>日</a:t>
                      </a:r>
                      <a:endParaRPr kumimoji="1" lang="en-US" altLang="zh-TW" sz="1800" b="0" i="0" kern="1200" dirty="0">
                        <a:solidFill>
                          <a:schemeClr val="dk1"/>
                        </a:solidFill>
                        <a:effectLst/>
                        <a:latin typeface="+mn-lt"/>
                        <a:ea typeface="+mn-ea"/>
                        <a:cs typeface="+mn-cs"/>
                      </a:endParaRPr>
                    </a:p>
                    <a:p>
                      <a:pPr algn="ctr"/>
                      <a:r>
                        <a:rPr kumimoji="1" lang="zh-TW" altLang="en-US" sz="1800" b="0" i="0" kern="1200" dirty="0">
                          <a:solidFill>
                            <a:schemeClr val="dk1"/>
                          </a:solidFill>
                          <a:effectLst/>
                          <a:latin typeface="+mn-lt"/>
                          <a:ea typeface="+mn-ea"/>
                          <a:cs typeface="+mn-cs"/>
                        </a:rPr>
                        <a:t>（</a:t>
                      </a:r>
                      <a:r>
                        <a:rPr kumimoji="1" lang="ja-JP" altLang="en-US" sz="1800" b="0" i="0" kern="1200" dirty="0">
                          <a:solidFill>
                            <a:schemeClr val="dk1"/>
                          </a:solidFill>
                          <a:effectLst/>
                          <a:latin typeface="+mn-lt"/>
                          <a:ea typeface="+mn-ea"/>
                          <a:cs typeface="+mn-cs"/>
                        </a:rPr>
                        <a:t>札幌</a:t>
                      </a:r>
                      <a:r>
                        <a:rPr kumimoji="1" lang="zh-TW" altLang="en-US" sz="1800" b="0" i="0" kern="1200" dirty="0">
                          <a:solidFill>
                            <a:schemeClr val="dk1"/>
                          </a:solidFill>
                          <a:effectLst/>
                          <a:latin typeface="+mn-lt"/>
                          <a:ea typeface="+mn-ea"/>
                          <a:cs typeface="+mn-cs"/>
                        </a:rPr>
                        <a:t>）</a:t>
                      </a:r>
                      <a:endParaRPr lang="ja-JP" altLang="en-US" sz="1800" dirty="0"/>
                    </a:p>
                  </a:txBody>
                  <a:tcPr marL="51435" marR="51435" marT="0" marB="0" anchor="ctr"/>
                </a:tc>
                <a:tc>
                  <a:txBody>
                    <a:bodyPr/>
                    <a:lstStyle/>
                    <a:p>
                      <a:pPr algn="ctr"/>
                      <a:r>
                        <a:rPr kumimoji="1" lang="en-US" altLang="ja-JP" sz="1800" b="0" i="0" kern="1200" dirty="0">
                          <a:solidFill>
                            <a:schemeClr val="dk1"/>
                          </a:solidFill>
                          <a:effectLst/>
                          <a:latin typeface="+mn-lt"/>
                          <a:ea typeface="+mn-ea"/>
                          <a:cs typeface="+mn-cs"/>
                        </a:rPr>
                        <a:t>2025</a:t>
                      </a:r>
                      <a:r>
                        <a:rPr kumimoji="1" lang="ja-JP" altLang="en-US" sz="1800" b="0" i="0" kern="1200" dirty="0">
                          <a:solidFill>
                            <a:schemeClr val="dk1"/>
                          </a:solidFill>
                          <a:effectLst/>
                          <a:latin typeface="+mn-lt"/>
                          <a:ea typeface="+mn-ea"/>
                          <a:cs typeface="+mn-cs"/>
                        </a:rPr>
                        <a:t>年</a:t>
                      </a:r>
                      <a:r>
                        <a:rPr kumimoji="1" lang="en-US" altLang="ja-JP" sz="1800" b="0" i="0" kern="1200" dirty="0">
                          <a:solidFill>
                            <a:schemeClr val="dk1"/>
                          </a:solidFill>
                          <a:effectLst/>
                          <a:latin typeface="+mn-lt"/>
                          <a:ea typeface="+mn-ea"/>
                          <a:cs typeface="+mn-cs"/>
                        </a:rPr>
                        <a:t>10</a:t>
                      </a:r>
                      <a:r>
                        <a:rPr kumimoji="1" lang="ja-JP" altLang="en-US" sz="1800" b="0" i="0" kern="1200" dirty="0">
                          <a:solidFill>
                            <a:schemeClr val="dk1"/>
                          </a:solidFill>
                          <a:effectLst/>
                          <a:latin typeface="+mn-lt"/>
                          <a:ea typeface="+mn-ea"/>
                          <a:cs typeface="+mn-cs"/>
                        </a:rPr>
                        <a:t>月</a:t>
                      </a:r>
                      <a:r>
                        <a:rPr kumimoji="1" lang="en-US" altLang="ja-JP" sz="1800" b="0" i="0" kern="1200" dirty="0">
                          <a:solidFill>
                            <a:schemeClr val="dk1"/>
                          </a:solidFill>
                          <a:effectLst/>
                          <a:latin typeface="+mn-lt"/>
                          <a:ea typeface="+mn-ea"/>
                          <a:cs typeface="+mn-cs"/>
                        </a:rPr>
                        <a:t>29</a:t>
                      </a:r>
                      <a:r>
                        <a:rPr kumimoji="1" lang="ja-JP" altLang="en-US" sz="1800" b="0" i="0" kern="1200" dirty="0">
                          <a:solidFill>
                            <a:schemeClr val="dk1"/>
                          </a:solidFill>
                          <a:effectLst/>
                          <a:latin typeface="+mn-lt"/>
                          <a:ea typeface="+mn-ea"/>
                          <a:cs typeface="+mn-cs"/>
                        </a:rPr>
                        <a:t>日～</a:t>
                      </a:r>
                      <a:r>
                        <a:rPr kumimoji="1" lang="en-US" altLang="ja-JP" sz="1800" b="0" i="0" kern="1200" dirty="0">
                          <a:solidFill>
                            <a:schemeClr val="dk1"/>
                          </a:solidFill>
                          <a:effectLst/>
                          <a:latin typeface="+mn-lt"/>
                          <a:ea typeface="+mn-ea"/>
                          <a:cs typeface="+mn-cs"/>
                        </a:rPr>
                        <a:t>31</a:t>
                      </a:r>
                      <a:r>
                        <a:rPr kumimoji="1" lang="ja-JP" altLang="en-US" sz="1800" b="0" i="0" kern="1200" dirty="0">
                          <a:solidFill>
                            <a:schemeClr val="dk1"/>
                          </a:solidFill>
                          <a:effectLst/>
                          <a:latin typeface="+mn-lt"/>
                          <a:ea typeface="+mn-ea"/>
                          <a:cs typeface="+mn-cs"/>
                        </a:rPr>
                        <a:t>日</a:t>
                      </a:r>
                    </a:p>
                    <a:p>
                      <a:pPr algn="ctr"/>
                      <a:r>
                        <a:rPr kumimoji="1" lang="ja-JP" altLang="en-US" sz="1800" b="0" i="0" kern="1200" dirty="0">
                          <a:solidFill>
                            <a:schemeClr val="dk1"/>
                          </a:solidFill>
                          <a:effectLst/>
                          <a:latin typeface="+mn-lt"/>
                          <a:ea typeface="+mn-ea"/>
                          <a:cs typeface="+mn-cs"/>
                        </a:rPr>
                        <a:t>（静岡）</a:t>
                      </a:r>
                      <a:endParaRPr lang="ja-JP" altLang="en-US" sz="1800" dirty="0"/>
                    </a:p>
                  </a:txBody>
                  <a:tcPr marL="51435" marR="51435" marT="0" marB="0" anchor="ctr"/>
                </a:tc>
                <a:extLst>
                  <a:ext uri="{0D108BD9-81ED-4DB2-BD59-A6C34878D82A}">
                    <a16:rowId xmlns:a16="http://schemas.microsoft.com/office/drawing/2014/main" val="3753138828"/>
                  </a:ext>
                </a:extLst>
              </a:tr>
              <a:tr h="641835">
                <a:tc>
                  <a:txBody>
                    <a:bodyPr/>
                    <a:lstStyle/>
                    <a:p>
                      <a:pPr algn="ctr"/>
                      <a:r>
                        <a:rPr lang="ja-JP" altLang="en-US" sz="1800"/>
                        <a:t>日本災害医学会</a:t>
                      </a:r>
                    </a:p>
                  </a:txBody>
                  <a:tcPr marL="51435" marR="51435" marT="0" marB="0" anchor="ctr"/>
                </a:tc>
                <a:tc>
                  <a:txBody>
                    <a:bodyPr/>
                    <a:lstStyle/>
                    <a:p>
                      <a:pPr algn="ctr"/>
                      <a:r>
                        <a:rPr lang="en-US" altLang="ja-JP" dirty="0"/>
                        <a:t>2025</a:t>
                      </a:r>
                      <a:r>
                        <a:rPr lang="ja-JP" altLang="en-US" dirty="0"/>
                        <a:t>年</a:t>
                      </a:r>
                      <a:r>
                        <a:rPr lang="en-US" altLang="ja-JP" dirty="0"/>
                        <a:t>3</a:t>
                      </a:r>
                      <a:r>
                        <a:rPr lang="ja-JP" altLang="en-US" dirty="0"/>
                        <a:t>月</a:t>
                      </a:r>
                      <a:r>
                        <a:rPr lang="en-US" altLang="ja-JP" dirty="0"/>
                        <a:t>6</a:t>
                      </a:r>
                      <a:r>
                        <a:rPr lang="ja-JP" altLang="en-US" dirty="0"/>
                        <a:t>日～</a:t>
                      </a:r>
                      <a:r>
                        <a:rPr lang="en-US" altLang="ja-JP" dirty="0"/>
                        <a:t>8</a:t>
                      </a:r>
                      <a:r>
                        <a:rPr lang="ja-JP" altLang="en-US" dirty="0"/>
                        <a:t>日</a:t>
                      </a:r>
                      <a:endParaRPr lang="en-US" altLang="ja-JP" dirty="0"/>
                    </a:p>
                    <a:p>
                      <a:pPr algn="ctr"/>
                      <a:r>
                        <a:rPr lang="ja-JP" altLang="en-US" dirty="0"/>
                        <a:t>（名古屋）</a:t>
                      </a:r>
                      <a:endParaRPr lang="ja-JP" altLang="en-US" sz="1800" dirty="0"/>
                    </a:p>
                  </a:txBody>
                  <a:tcPr marL="51435" marR="51435" marT="0" marB="0" anchor="ctr"/>
                </a:tc>
                <a:tc>
                  <a:txBody>
                    <a:bodyPr/>
                    <a:lstStyle/>
                    <a:p>
                      <a:pPr algn="ctr"/>
                      <a:r>
                        <a:rPr kumimoji="1" lang="en-US" altLang="ja-JP" sz="1800" b="0" i="0" kern="1200" dirty="0">
                          <a:solidFill>
                            <a:schemeClr val="dk1"/>
                          </a:solidFill>
                          <a:effectLst/>
                          <a:latin typeface="+mn-lt"/>
                          <a:ea typeface="+mn-ea"/>
                          <a:cs typeface="+mn-cs"/>
                        </a:rPr>
                        <a:t>2026</a:t>
                      </a:r>
                      <a:r>
                        <a:rPr kumimoji="1" lang="ja-JP" altLang="en-US" sz="1800" b="0" i="0" kern="1200" dirty="0">
                          <a:solidFill>
                            <a:schemeClr val="dk1"/>
                          </a:solidFill>
                          <a:effectLst/>
                          <a:latin typeface="+mn-lt"/>
                          <a:ea typeface="+mn-ea"/>
                          <a:cs typeface="+mn-cs"/>
                        </a:rPr>
                        <a:t>年</a:t>
                      </a:r>
                      <a:r>
                        <a:rPr kumimoji="1" lang="en-US" altLang="ja-JP" sz="1800" b="0" i="0" kern="1200" dirty="0">
                          <a:solidFill>
                            <a:schemeClr val="dk1"/>
                          </a:solidFill>
                          <a:effectLst/>
                          <a:latin typeface="+mn-lt"/>
                          <a:ea typeface="+mn-ea"/>
                          <a:cs typeface="+mn-cs"/>
                        </a:rPr>
                        <a:t>3</a:t>
                      </a:r>
                      <a:r>
                        <a:rPr kumimoji="1" lang="ja-JP" altLang="en-US" sz="1800" b="0" i="0" kern="1200" dirty="0">
                          <a:solidFill>
                            <a:schemeClr val="dk1"/>
                          </a:solidFill>
                          <a:effectLst/>
                          <a:latin typeface="+mn-lt"/>
                          <a:ea typeface="+mn-ea"/>
                          <a:cs typeface="+mn-cs"/>
                        </a:rPr>
                        <a:t>月</a:t>
                      </a:r>
                      <a:r>
                        <a:rPr kumimoji="1" lang="en-US" altLang="ja-JP" sz="1800" b="0" i="0" kern="1200" dirty="0">
                          <a:solidFill>
                            <a:schemeClr val="dk1"/>
                          </a:solidFill>
                          <a:effectLst/>
                          <a:latin typeface="+mn-lt"/>
                          <a:ea typeface="+mn-ea"/>
                          <a:cs typeface="+mn-cs"/>
                        </a:rPr>
                        <a:t>19</a:t>
                      </a:r>
                      <a:r>
                        <a:rPr kumimoji="1" lang="ja-JP" altLang="en-US" sz="1800" b="0" i="0" kern="1200" dirty="0">
                          <a:solidFill>
                            <a:schemeClr val="dk1"/>
                          </a:solidFill>
                          <a:effectLst/>
                          <a:latin typeface="+mn-lt"/>
                          <a:ea typeface="+mn-ea"/>
                          <a:cs typeface="+mn-cs"/>
                        </a:rPr>
                        <a:t>日～</a:t>
                      </a:r>
                      <a:r>
                        <a:rPr kumimoji="1" lang="en-US" altLang="ja-JP" sz="1800" b="0" i="0" kern="1200" dirty="0">
                          <a:solidFill>
                            <a:schemeClr val="dk1"/>
                          </a:solidFill>
                          <a:effectLst/>
                          <a:latin typeface="+mn-lt"/>
                          <a:ea typeface="+mn-ea"/>
                          <a:cs typeface="+mn-cs"/>
                        </a:rPr>
                        <a:t>21</a:t>
                      </a:r>
                      <a:r>
                        <a:rPr kumimoji="1" lang="ja-JP" altLang="en-US" sz="1800" b="0" i="0" kern="1200" dirty="0">
                          <a:solidFill>
                            <a:schemeClr val="dk1"/>
                          </a:solidFill>
                          <a:effectLst/>
                          <a:latin typeface="+mn-lt"/>
                          <a:ea typeface="+mn-ea"/>
                          <a:cs typeface="+mn-cs"/>
                        </a:rPr>
                        <a:t>日</a:t>
                      </a:r>
                    </a:p>
                    <a:p>
                      <a:pPr algn="ctr"/>
                      <a:r>
                        <a:rPr kumimoji="1" lang="ja-JP" altLang="en-US" sz="1800" b="0" i="0" kern="1200" dirty="0">
                          <a:solidFill>
                            <a:schemeClr val="dk1"/>
                          </a:solidFill>
                          <a:effectLst/>
                          <a:latin typeface="+mn-lt"/>
                          <a:ea typeface="+mn-ea"/>
                          <a:cs typeface="+mn-cs"/>
                        </a:rPr>
                        <a:t>（新潟）</a:t>
                      </a:r>
                      <a:endParaRPr lang="ja-JP" altLang="en-US" sz="1800" dirty="0"/>
                    </a:p>
                  </a:txBody>
                  <a:tcPr marL="51435" marR="51435" marT="0" marB="0" anchor="ctr"/>
                </a:tc>
                <a:extLst>
                  <a:ext uri="{0D108BD9-81ED-4DB2-BD59-A6C34878D82A}">
                    <a16:rowId xmlns:a16="http://schemas.microsoft.com/office/drawing/2014/main" val="1277404268"/>
                  </a:ext>
                </a:extLst>
              </a:tr>
              <a:tr h="641835">
                <a:tc>
                  <a:txBody>
                    <a:bodyPr/>
                    <a:lstStyle/>
                    <a:p>
                      <a:pPr algn="ctr"/>
                      <a:r>
                        <a:rPr lang="ja-JP" altLang="en-US" sz="1800"/>
                        <a:t>日本医療・病院管理学会</a:t>
                      </a:r>
                    </a:p>
                  </a:txBody>
                  <a:tcPr marL="51435" marR="5143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kern="1200" dirty="0">
                          <a:solidFill>
                            <a:schemeClr val="dk1"/>
                          </a:solidFill>
                          <a:effectLst/>
                          <a:latin typeface="+mn-lt"/>
                          <a:ea typeface="+mn-ea"/>
                          <a:cs typeface="+mn-cs"/>
                        </a:rPr>
                        <a:t>2024</a:t>
                      </a:r>
                      <a:r>
                        <a:rPr kumimoji="1" lang="ja-JP" altLang="en-US" sz="1800" b="0" i="0" kern="1200" dirty="0">
                          <a:solidFill>
                            <a:schemeClr val="dk1"/>
                          </a:solidFill>
                          <a:effectLst/>
                          <a:latin typeface="+mn-lt"/>
                          <a:ea typeface="+mn-ea"/>
                          <a:cs typeface="+mn-cs"/>
                        </a:rPr>
                        <a:t>年</a:t>
                      </a:r>
                      <a:r>
                        <a:rPr kumimoji="1" lang="en-US" altLang="ja-JP" sz="1800" b="0" i="0" kern="1200" dirty="0">
                          <a:solidFill>
                            <a:schemeClr val="dk1"/>
                          </a:solidFill>
                          <a:effectLst/>
                          <a:latin typeface="+mn-lt"/>
                          <a:ea typeface="+mn-ea"/>
                          <a:cs typeface="+mn-cs"/>
                        </a:rPr>
                        <a:t>10</a:t>
                      </a:r>
                      <a:r>
                        <a:rPr kumimoji="1" lang="ja-JP" altLang="en-US" sz="1800" b="0" i="0" kern="1200" dirty="0">
                          <a:solidFill>
                            <a:schemeClr val="dk1"/>
                          </a:solidFill>
                          <a:effectLst/>
                          <a:latin typeface="+mn-lt"/>
                          <a:ea typeface="+mn-ea"/>
                          <a:cs typeface="+mn-cs"/>
                        </a:rPr>
                        <a:t>月</a:t>
                      </a:r>
                      <a:r>
                        <a:rPr kumimoji="1" lang="en-US" altLang="ja-JP" sz="1800" b="0" i="0" kern="1200" dirty="0">
                          <a:solidFill>
                            <a:schemeClr val="dk1"/>
                          </a:solidFill>
                          <a:effectLst/>
                          <a:latin typeface="+mn-lt"/>
                          <a:ea typeface="+mn-ea"/>
                          <a:cs typeface="+mn-cs"/>
                        </a:rPr>
                        <a:t>26</a:t>
                      </a:r>
                      <a:r>
                        <a:rPr kumimoji="1" lang="ja-JP" altLang="en-US" sz="1800" b="0" i="0" kern="1200" dirty="0">
                          <a:solidFill>
                            <a:schemeClr val="dk1"/>
                          </a:solidFill>
                          <a:effectLst/>
                          <a:latin typeface="+mn-lt"/>
                          <a:ea typeface="+mn-ea"/>
                          <a:cs typeface="+mn-cs"/>
                        </a:rPr>
                        <a:t>日～</a:t>
                      </a:r>
                      <a:r>
                        <a:rPr kumimoji="1" lang="en-US" altLang="ja-JP" sz="1800" b="0" i="0" kern="1200" dirty="0">
                          <a:solidFill>
                            <a:schemeClr val="dk1"/>
                          </a:solidFill>
                          <a:effectLst/>
                          <a:latin typeface="+mn-lt"/>
                          <a:ea typeface="+mn-ea"/>
                          <a:cs typeface="+mn-cs"/>
                        </a:rPr>
                        <a:t>27</a:t>
                      </a:r>
                      <a:r>
                        <a:rPr kumimoji="1" lang="ja-JP" altLang="en-US" sz="1800" b="0" i="0" kern="1200" dirty="0">
                          <a:solidFill>
                            <a:schemeClr val="dk1"/>
                          </a:solidFill>
                          <a:effectLst/>
                          <a:latin typeface="+mn-lt"/>
                          <a:ea typeface="+mn-ea"/>
                          <a:cs typeface="+mn-cs"/>
                        </a:rPr>
                        <a:t>日</a:t>
                      </a:r>
                    </a:p>
                    <a:p>
                      <a:pPr algn="ctr"/>
                      <a:r>
                        <a:rPr lang="ja-JP" altLang="en-US" sz="1800" b="0" dirty="0">
                          <a:latin typeface="+mn-lt"/>
                        </a:rPr>
                        <a:t>（埼玉・和光）</a:t>
                      </a:r>
                    </a:p>
                  </a:txBody>
                  <a:tcPr marL="51435" marR="51435" marT="0" marB="0" anchor="ctr"/>
                </a:tc>
                <a:tc>
                  <a:txBody>
                    <a:bodyPr/>
                    <a:lstStyle/>
                    <a:p>
                      <a:pPr algn="ctr"/>
                      <a:r>
                        <a:rPr lang="ja-JP" altLang="en-US" sz="1800" dirty="0"/>
                        <a:t>未定</a:t>
                      </a:r>
                    </a:p>
                  </a:txBody>
                  <a:tcPr marL="51435" marR="51435" marT="0" marB="0" anchor="ctr"/>
                </a:tc>
                <a:extLst>
                  <a:ext uri="{0D108BD9-81ED-4DB2-BD59-A6C34878D82A}">
                    <a16:rowId xmlns:a16="http://schemas.microsoft.com/office/drawing/2014/main" val="1277324609"/>
                  </a:ext>
                </a:extLst>
              </a:tr>
              <a:tr h="641835">
                <a:tc>
                  <a:txBody>
                    <a:bodyPr/>
                    <a:lstStyle/>
                    <a:p>
                      <a:pPr algn="ctr"/>
                      <a:r>
                        <a:rPr lang="ja-JP" altLang="en-US" sz="1800" dirty="0"/>
                        <a:t>日本職業・災害医学会</a:t>
                      </a:r>
                    </a:p>
                  </a:txBody>
                  <a:tcPr marL="51435" marR="51435" marT="0" marB="0" anchor="ctr"/>
                </a:tc>
                <a:tc>
                  <a:txBody>
                    <a:bodyPr/>
                    <a:lstStyle/>
                    <a:p>
                      <a:pPr algn="ctr"/>
                      <a:r>
                        <a:rPr lang="en-US" altLang="ja-JP" dirty="0">
                          <a:effectLst/>
                        </a:rPr>
                        <a:t>2024</a:t>
                      </a:r>
                      <a:r>
                        <a:rPr lang="ja-JP" altLang="en-US" dirty="0">
                          <a:effectLst/>
                        </a:rPr>
                        <a:t>年</a:t>
                      </a:r>
                      <a:r>
                        <a:rPr lang="en-US" altLang="ja-JP" dirty="0">
                          <a:effectLst/>
                        </a:rPr>
                        <a:t>11</a:t>
                      </a:r>
                      <a:r>
                        <a:rPr lang="ja-JP" altLang="en-US" dirty="0">
                          <a:effectLst/>
                        </a:rPr>
                        <a:t>月</a:t>
                      </a:r>
                      <a:r>
                        <a:rPr lang="en-US" altLang="ja-JP" dirty="0">
                          <a:effectLst/>
                        </a:rPr>
                        <a:t>23</a:t>
                      </a:r>
                      <a:r>
                        <a:rPr lang="ja-JP" altLang="en-US" dirty="0">
                          <a:effectLst/>
                        </a:rPr>
                        <a:t>日～</a:t>
                      </a:r>
                      <a:r>
                        <a:rPr lang="en-US" altLang="ja-JP" dirty="0">
                          <a:effectLst/>
                        </a:rPr>
                        <a:t>24</a:t>
                      </a:r>
                      <a:r>
                        <a:rPr lang="ja-JP" altLang="en-US" dirty="0">
                          <a:effectLst/>
                        </a:rPr>
                        <a:t>日</a:t>
                      </a:r>
                    </a:p>
                    <a:p>
                      <a:pPr algn="ctr"/>
                      <a:r>
                        <a:rPr lang="ja-JP" altLang="en-US" dirty="0">
                          <a:effectLst/>
                        </a:rPr>
                        <a:t>（東京）</a:t>
                      </a:r>
                    </a:p>
                  </a:txBody>
                  <a:tcPr marL="30480" marR="30480" marT="15240" marB="15240" anchor="ctr"/>
                </a:tc>
                <a:tc>
                  <a:txBody>
                    <a:bodyPr/>
                    <a:lstStyle/>
                    <a:p>
                      <a:pPr algn="ctr"/>
                      <a:r>
                        <a:rPr lang="ja-JP" altLang="en-US" sz="1800" dirty="0"/>
                        <a:t>未定</a:t>
                      </a:r>
                    </a:p>
                  </a:txBody>
                  <a:tcPr marL="51435" marR="51435" marT="0" marB="0" anchor="ctr"/>
                </a:tc>
                <a:extLst>
                  <a:ext uri="{0D108BD9-81ED-4DB2-BD59-A6C34878D82A}">
                    <a16:rowId xmlns:a16="http://schemas.microsoft.com/office/drawing/2014/main" val="1767164506"/>
                  </a:ext>
                </a:extLst>
              </a:tr>
            </a:tbl>
          </a:graphicData>
        </a:graphic>
      </p:graphicFrame>
      <p:sp>
        <p:nvSpPr>
          <p:cNvPr id="7" name="Rectangle 1">
            <a:extLst>
              <a:ext uri="{FF2B5EF4-FFF2-40B4-BE49-F238E27FC236}">
                <a16:creationId xmlns:a16="http://schemas.microsoft.com/office/drawing/2014/main" id="{066704B3-C516-4B2B-B150-340A4F973CC2}"/>
              </a:ext>
            </a:extLst>
          </p:cNvPr>
          <p:cNvSpPr>
            <a:spLocks noChangeArrowheads="1"/>
          </p:cNvSpPr>
          <p:nvPr/>
        </p:nvSpPr>
        <p:spPr bwMode="auto">
          <a:xfrm>
            <a:off x="0" y="0"/>
            <a:ext cx="3729226"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a:r>
              <a:rPr lang="ja-JP" altLang="ja-JP" sz="2800" dirty="0"/>
              <a:t>【学会総会の開催時期】</a:t>
            </a:r>
          </a:p>
        </p:txBody>
      </p:sp>
    </p:spTree>
    <p:extLst>
      <p:ext uri="{BB962C8B-B14F-4D97-AF65-F5344CB8AC3E}">
        <p14:creationId xmlns:p14="http://schemas.microsoft.com/office/powerpoint/2010/main" val="22908282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221" y="2218705"/>
            <a:ext cx="7695548" cy="3791130"/>
          </a:xfrm>
          <a:prstGeom prst="rect">
            <a:avLst/>
          </a:prstGeom>
          <a:ln>
            <a:solidFill>
              <a:schemeClr val="accent1"/>
            </a:solidFill>
          </a:ln>
        </p:spPr>
      </p:pic>
      <p:sp>
        <p:nvSpPr>
          <p:cNvPr id="3" name="テキスト ボックス 2">
            <a:extLst>
              <a:ext uri="{FF2B5EF4-FFF2-40B4-BE49-F238E27FC236}">
                <a16:creationId xmlns:a16="http://schemas.microsoft.com/office/drawing/2014/main" id="{317BEA70-792C-40AE-B4A1-5ED917DA6BCA}"/>
              </a:ext>
            </a:extLst>
          </p:cNvPr>
          <p:cNvSpPr txBox="1"/>
          <p:nvPr/>
        </p:nvSpPr>
        <p:spPr>
          <a:xfrm>
            <a:off x="188893" y="497570"/>
            <a:ext cx="7945750" cy="603691"/>
          </a:xfrm>
          <a:prstGeom prst="rect">
            <a:avLst/>
          </a:prstGeom>
          <a:noFill/>
        </p:spPr>
        <p:txBody>
          <a:bodyPr wrap="square">
            <a:spAutoFit/>
          </a:bodyPr>
          <a:lstStyle/>
          <a:p>
            <a:r>
              <a:rPr lang="ja-JP" altLang="en-US" sz="3323"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323" kern="100" dirty="0">
                <a:latin typeface="メイリオ" panose="020B0604030504040204" pitchFamily="50" charset="-128"/>
                <a:ea typeface="メイリオ" panose="020B0604030504040204" pitchFamily="50" charset="-128"/>
                <a:cs typeface="Times New Roman" panose="02020603050405020304" pitchFamily="18" charset="0"/>
              </a:rPr>
              <a:t>社会医学系専門医協会の</a:t>
            </a:r>
            <a:r>
              <a:rPr lang="en-US" altLang="ja-JP" sz="3323" kern="100" dirty="0">
                <a:latin typeface="メイリオ" panose="020B0604030504040204" pitchFamily="50" charset="-128"/>
                <a:ea typeface="メイリオ" panose="020B0604030504040204" pitchFamily="50" charset="-128"/>
                <a:cs typeface="Times New Roman" panose="02020603050405020304" pitchFamily="18" charset="0"/>
              </a:rPr>
              <a:t>HP</a:t>
            </a:r>
          </a:p>
        </p:txBody>
      </p:sp>
      <p:sp>
        <p:nvSpPr>
          <p:cNvPr id="5" name="テキスト ボックス 4">
            <a:extLst>
              <a:ext uri="{FF2B5EF4-FFF2-40B4-BE49-F238E27FC236}">
                <a16:creationId xmlns:a16="http://schemas.microsoft.com/office/drawing/2014/main" id="{68D67EF4-2CDF-4FEC-9BEB-F0DDEF6E9842}"/>
              </a:ext>
            </a:extLst>
          </p:cNvPr>
          <p:cNvSpPr txBox="1"/>
          <p:nvPr/>
        </p:nvSpPr>
        <p:spPr>
          <a:xfrm>
            <a:off x="4465190" y="1240918"/>
            <a:ext cx="4324622" cy="603691"/>
          </a:xfrm>
          <a:prstGeom prst="rect">
            <a:avLst/>
          </a:prstGeom>
          <a:noFill/>
        </p:spPr>
        <p:txBody>
          <a:bodyPr wrap="square">
            <a:spAutoFit/>
          </a:bodyPr>
          <a:lstStyle/>
          <a:p>
            <a:pPr algn="ctr"/>
            <a:r>
              <a:rPr lang="ja-JP" altLang="en-US" sz="3323"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情報発信</a:t>
            </a:r>
            <a:endParaRPr lang="en-US" altLang="ja-JP" sz="3323" kern="100" dirty="0">
              <a:solidFill>
                <a:srgbClr val="0070C0"/>
              </a:solidFill>
              <a:latin typeface="メイリオ" panose="020B0604030504040204" pitchFamily="50" charset="-128"/>
              <a:ea typeface="メイリオ" panose="020B0604030504040204" pitchFamily="50" charset="-128"/>
              <a:cs typeface="Times New Roman" panose="02020603050405020304" pitchFamily="18" charset="0"/>
            </a:endParaRPr>
          </a:p>
        </p:txBody>
      </p:sp>
      <p:cxnSp>
        <p:nvCxnSpPr>
          <p:cNvPr id="6" name="直線矢印コネクタ 5">
            <a:extLst>
              <a:ext uri="{FF2B5EF4-FFF2-40B4-BE49-F238E27FC236}">
                <a16:creationId xmlns:a16="http://schemas.microsoft.com/office/drawing/2014/main" id="{F58F9963-EE5F-47E2-A2A7-10457C251094}"/>
              </a:ext>
            </a:extLst>
          </p:cNvPr>
          <p:cNvCxnSpPr>
            <a:stCxn id="5" idx="2"/>
          </p:cNvCxnSpPr>
          <p:nvPr/>
        </p:nvCxnSpPr>
        <p:spPr>
          <a:xfrm flipH="1">
            <a:off x="6523241" y="1844609"/>
            <a:ext cx="104260" cy="93050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880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133" y="1334475"/>
            <a:ext cx="4639734" cy="4639734"/>
          </a:xfrm>
          <a:prstGeom prst="rect">
            <a:avLst/>
          </a:prstGeom>
          <a:ln>
            <a:solidFill>
              <a:schemeClr val="accent1"/>
            </a:solidFill>
          </a:ln>
        </p:spPr>
      </p:pic>
      <p:sp>
        <p:nvSpPr>
          <p:cNvPr id="3" name="テキスト ボックス 2">
            <a:extLst>
              <a:ext uri="{FF2B5EF4-FFF2-40B4-BE49-F238E27FC236}">
                <a16:creationId xmlns:a16="http://schemas.microsoft.com/office/drawing/2014/main" id="{C881D8EB-7FF3-4C85-AEBE-669C9EE8DF2C}"/>
              </a:ext>
            </a:extLst>
          </p:cNvPr>
          <p:cNvSpPr txBox="1"/>
          <p:nvPr/>
        </p:nvSpPr>
        <p:spPr>
          <a:xfrm>
            <a:off x="188893" y="497570"/>
            <a:ext cx="7945750" cy="603691"/>
          </a:xfrm>
          <a:prstGeom prst="rect">
            <a:avLst/>
          </a:prstGeom>
          <a:noFill/>
        </p:spPr>
        <p:txBody>
          <a:bodyPr wrap="square">
            <a:spAutoFit/>
          </a:bodyPr>
          <a:lstStyle/>
          <a:p>
            <a:r>
              <a:rPr lang="ja-JP" altLang="en-US" sz="3323"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323" kern="100" dirty="0">
                <a:latin typeface="メイリオ" panose="020B0604030504040204" pitchFamily="50" charset="-128"/>
                <a:ea typeface="メイリオ" panose="020B0604030504040204" pitchFamily="50" charset="-128"/>
                <a:cs typeface="Times New Roman" panose="02020603050405020304" pitchFamily="18" charset="0"/>
              </a:rPr>
              <a:t>ウエブコンテンツ格納</a:t>
            </a:r>
            <a:endParaRPr lang="en-US" altLang="ja-JP" sz="3323"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7825519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545" y="1406799"/>
            <a:ext cx="2408597" cy="3391050"/>
          </a:xfrm>
          <a:prstGeom prst="rect">
            <a:avLst/>
          </a:prstGeom>
        </p:spPr>
      </p:pic>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7504" y="2853268"/>
            <a:ext cx="2409742" cy="3391050"/>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2571" y="3102324"/>
            <a:ext cx="2406934" cy="3391050"/>
          </a:xfrm>
          <a:prstGeom prst="rect">
            <a:avLst/>
          </a:prstGeom>
        </p:spPr>
      </p:pic>
      <p:sp>
        <p:nvSpPr>
          <p:cNvPr id="5" name="テキスト ボックス 4">
            <a:extLst>
              <a:ext uri="{FF2B5EF4-FFF2-40B4-BE49-F238E27FC236}">
                <a16:creationId xmlns:a16="http://schemas.microsoft.com/office/drawing/2014/main" id="{0AD61163-F91C-4AED-A77E-4C9E1A66FCCE}"/>
              </a:ext>
            </a:extLst>
          </p:cNvPr>
          <p:cNvSpPr txBox="1"/>
          <p:nvPr/>
        </p:nvSpPr>
        <p:spPr>
          <a:xfrm>
            <a:off x="188893" y="497570"/>
            <a:ext cx="7945750" cy="603691"/>
          </a:xfrm>
          <a:prstGeom prst="rect">
            <a:avLst/>
          </a:prstGeom>
          <a:noFill/>
        </p:spPr>
        <p:txBody>
          <a:bodyPr wrap="square">
            <a:spAutoFit/>
          </a:bodyPr>
          <a:lstStyle/>
          <a:p>
            <a:r>
              <a:rPr lang="ja-JP" altLang="en-US" sz="3323" dirty="0">
                <a:latin typeface="メイリオ" panose="020B0604030504040204" pitchFamily="50" charset="-128"/>
                <a:ea typeface="メイリオ" panose="020B0604030504040204" pitchFamily="50" charset="-128"/>
                <a:cs typeface="メイリオ" panose="020B0604030504040204" pitchFamily="50" charset="-128"/>
              </a:rPr>
              <a:t>◆協会のニュースレター、</a:t>
            </a:r>
            <a:r>
              <a:rPr lang="en-US" altLang="ja-JP" sz="3323" dirty="0">
                <a:latin typeface="メイリオ" panose="020B0604030504040204" pitchFamily="50" charset="-128"/>
                <a:ea typeface="メイリオ" panose="020B0604030504040204" pitchFamily="50" charset="-128"/>
                <a:cs typeface="メイリオ" panose="020B0604030504040204" pitchFamily="50" charset="-128"/>
              </a:rPr>
              <a:t>HP</a:t>
            </a:r>
            <a:r>
              <a:rPr lang="ja-JP" altLang="en-US" sz="3323" dirty="0">
                <a:latin typeface="メイリオ" panose="020B0604030504040204" pitchFamily="50" charset="-128"/>
                <a:ea typeface="メイリオ" panose="020B0604030504040204" pitchFamily="50" charset="-128"/>
                <a:cs typeface="メイリオ" panose="020B0604030504040204" pitchFamily="50" charset="-128"/>
              </a:rPr>
              <a:t>の充実化</a:t>
            </a:r>
            <a:endParaRPr lang="en-US" altLang="ja-JP" sz="3323"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69855A32-AE26-4961-8302-1771328ABABB}"/>
              </a:ext>
            </a:extLst>
          </p:cNvPr>
          <p:cNvSpPr txBox="1"/>
          <p:nvPr/>
        </p:nvSpPr>
        <p:spPr>
          <a:xfrm>
            <a:off x="3006870" y="1109363"/>
            <a:ext cx="5991795" cy="1626407"/>
          </a:xfrm>
          <a:prstGeom prst="rect">
            <a:avLst/>
          </a:prstGeom>
          <a:noFill/>
        </p:spPr>
        <p:txBody>
          <a:bodyPr wrap="square">
            <a:spAutoFit/>
          </a:bodyPr>
          <a:lstStyle/>
          <a:p>
            <a:r>
              <a:rPr lang="ja-JP" altLang="en-US" sz="3323" dirty="0">
                <a:latin typeface="メイリオ" panose="020B0604030504040204" pitchFamily="50" charset="-128"/>
                <a:ea typeface="メイリオ" panose="020B0604030504040204" pitchFamily="50" charset="-128"/>
                <a:cs typeface="メイリオ" panose="020B0604030504040204" pitchFamily="50" charset="-128"/>
              </a:rPr>
              <a:t>構成学会の総会等の情報</a:t>
            </a:r>
            <a:endParaRPr lang="en-GB" altLang="ja-JP" sz="3323"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323" kern="100" dirty="0">
                <a:latin typeface="メイリオ" panose="020B0604030504040204" pitchFamily="50" charset="-128"/>
                <a:ea typeface="メイリオ" panose="020B0604030504040204" pitchFamily="50" charset="-128"/>
                <a:cs typeface="Times New Roman" panose="02020603050405020304" pitchFamily="18" charset="0"/>
              </a:rPr>
              <a:t>協会からの情報を載せる</a:t>
            </a:r>
            <a:endParaRPr lang="en-US" altLang="ja-JP" sz="3323"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3323" kern="100" dirty="0">
                <a:latin typeface="メイリオ" panose="020B0604030504040204" pitchFamily="50" charset="-128"/>
                <a:ea typeface="メイリオ" panose="020B0604030504040204" pitchFamily="50" charset="-128"/>
                <a:cs typeface="Times New Roman" panose="02020603050405020304" pitchFamily="18" charset="0"/>
              </a:rPr>
              <a:t>（専門医等の更新情報など）</a:t>
            </a:r>
            <a:endParaRPr lang="en-GB" altLang="ja-JP" sz="3323"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3613781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343DC12-5410-493F-B858-AB7365283141}"/>
              </a:ext>
            </a:extLst>
          </p:cNvPr>
          <p:cNvSpPr>
            <a:spLocks noGrp="1"/>
          </p:cNvSpPr>
          <p:nvPr>
            <p:ph type="sldNum" sz="quarter" idx="10"/>
          </p:nvPr>
        </p:nvSpPr>
        <p:spPr>
          <a:xfrm>
            <a:off x="6997817" y="6522062"/>
            <a:ext cx="2133600" cy="323355"/>
          </a:xfrm>
        </p:spPr>
        <p:txBody>
          <a:bodyPr/>
          <a:lstStyle/>
          <a:p>
            <a:fld id="{EA5EC17D-F703-4881-93CF-F08B6BA608A6}" type="slidenum">
              <a:rPr lang="en-US" altLang="ja-JP" smtClean="0"/>
              <a:pPr/>
              <a:t>74</a:t>
            </a:fld>
            <a:endParaRPr lang="en-US" altLang="ja-JP" dirty="0"/>
          </a:p>
        </p:txBody>
      </p:sp>
      <p:pic>
        <p:nvPicPr>
          <p:cNvPr id="3" name="図 2">
            <a:extLst>
              <a:ext uri="{FF2B5EF4-FFF2-40B4-BE49-F238E27FC236}">
                <a16:creationId xmlns:a16="http://schemas.microsoft.com/office/drawing/2014/main" id="{4452D807-3A01-43C2-975F-916E8DD335FD}"/>
              </a:ext>
            </a:extLst>
          </p:cNvPr>
          <p:cNvPicPr>
            <a:picLocks noChangeAspect="1"/>
          </p:cNvPicPr>
          <p:nvPr/>
        </p:nvPicPr>
        <p:blipFill>
          <a:blip r:embed="rId2"/>
          <a:stretch>
            <a:fillRect/>
          </a:stretch>
        </p:blipFill>
        <p:spPr>
          <a:xfrm>
            <a:off x="12583" y="1398269"/>
            <a:ext cx="9144000" cy="5123793"/>
          </a:xfrm>
          <a:prstGeom prst="rect">
            <a:avLst/>
          </a:prstGeom>
        </p:spPr>
      </p:pic>
      <p:sp>
        <p:nvSpPr>
          <p:cNvPr id="4" name="正方形/長方形 3">
            <a:extLst>
              <a:ext uri="{FF2B5EF4-FFF2-40B4-BE49-F238E27FC236}">
                <a16:creationId xmlns:a16="http://schemas.microsoft.com/office/drawing/2014/main" id="{D4624E9A-0C3A-413A-9FF3-658C67FD5011}"/>
              </a:ext>
            </a:extLst>
          </p:cNvPr>
          <p:cNvSpPr/>
          <p:nvPr/>
        </p:nvSpPr>
        <p:spPr>
          <a:xfrm>
            <a:off x="249573" y="218858"/>
            <a:ext cx="5686172" cy="954107"/>
          </a:xfrm>
          <a:prstGeom prst="rect">
            <a:avLst/>
          </a:prstGeom>
        </p:spPr>
        <p:txBody>
          <a:bodyPr wrap="none">
            <a:spAutoFit/>
          </a:bodyPr>
          <a:lstStyle/>
          <a:p>
            <a:pPr fontAlgn="base"/>
            <a:r>
              <a:rPr lang="ja-JP" altLang="en-US" sz="2800" b="1" dirty="0">
                <a:solidFill>
                  <a:srgbClr val="3333FF"/>
                </a:solidFill>
                <a:latin typeface="小塚ゴシック Pro"/>
              </a:rPr>
              <a:t>動画</a:t>
            </a:r>
            <a:endParaRPr lang="en-US" altLang="ja-JP" sz="2800" b="1" dirty="0">
              <a:solidFill>
                <a:srgbClr val="3333FF"/>
              </a:solidFill>
              <a:latin typeface="小塚ゴシック Pro"/>
            </a:endParaRPr>
          </a:p>
          <a:p>
            <a:pPr fontAlgn="base"/>
            <a:r>
              <a:rPr lang="ja-JP" altLang="en-US" sz="2800" b="1" dirty="0">
                <a:solidFill>
                  <a:srgbClr val="000000"/>
                </a:solidFill>
                <a:latin typeface="小塚ゴシック Pro"/>
              </a:rPr>
              <a:t>社会医学系専門医について（約</a:t>
            </a:r>
            <a:r>
              <a:rPr lang="en-US" altLang="ja-JP" sz="2800" b="1" dirty="0">
                <a:solidFill>
                  <a:srgbClr val="000000"/>
                </a:solidFill>
                <a:latin typeface="小塚ゴシック Pro"/>
              </a:rPr>
              <a:t>2</a:t>
            </a:r>
            <a:r>
              <a:rPr lang="ja-JP" altLang="en-US" sz="2800" b="1" dirty="0">
                <a:solidFill>
                  <a:srgbClr val="000000"/>
                </a:solidFill>
                <a:latin typeface="小塚ゴシック Pro"/>
              </a:rPr>
              <a:t>分）</a:t>
            </a:r>
          </a:p>
        </p:txBody>
      </p:sp>
      <p:sp>
        <p:nvSpPr>
          <p:cNvPr id="6" name="正方形/長方形 5">
            <a:extLst>
              <a:ext uri="{FF2B5EF4-FFF2-40B4-BE49-F238E27FC236}">
                <a16:creationId xmlns:a16="http://schemas.microsoft.com/office/drawing/2014/main" id="{ADC1554C-5B93-48D5-A27A-A974EBEB5DA7}"/>
              </a:ext>
            </a:extLst>
          </p:cNvPr>
          <p:cNvSpPr/>
          <p:nvPr/>
        </p:nvSpPr>
        <p:spPr>
          <a:xfrm>
            <a:off x="3934415" y="218858"/>
            <a:ext cx="4960012" cy="461665"/>
          </a:xfrm>
          <a:prstGeom prst="rect">
            <a:avLst/>
          </a:prstGeom>
        </p:spPr>
        <p:txBody>
          <a:bodyPr wrap="none">
            <a:spAutoFit/>
          </a:bodyPr>
          <a:lstStyle/>
          <a:p>
            <a:r>
              <a:rPr lang="ja-JP" altLang="en-US" sz="2400" dirty="0">
                <a:latin typeface="Arial" panose="020B0604020202020204" pitchFamily="34" charset="0"/>
                <a:cs typeface="Arial" panose="020B0604020202020204" pitchFamily="34" charset="0"/>
              </a:rPr>
              <a:t>http://shakai-senmon-i.umin.jp</a:t>
            </a:r>
            <a:r>
              <a:rPr lang="ja-JP" altLang="en-US" sz="2400" dirty="0">
                <a:solidFill>
                  <a:srgbClr val="3333FF"/>
                </a:solidFill>
                <a:latin typeface="Arial" panose="020B0604020202020204" pitchFamily="34" charset="0"/>
                <a:cs typeface="Arial" panose="020B0604020202020204" pitchFamily="34" charset="0"/>
              </a:rPr>
              <a:t>/info</a:t>
            </a:r>
            <a:r>
              <a:rPr lang="ja-JP" altLang="en-US" sz="2400" dirty="0">
                <a:latin typeface="Arial" panose="020B0604020202020204" pitchFamily="34" charset="0"/>
                <a:cs typeface="Arial" panose="020B0604020202020204" pitchFamily="34" charset="0"/>
              </a:rPr>
              <a:t>/</a:t>
            </a:r>
          </a:p>
        </p:txBody>
      </p:sp>
      <p:sp>
        <p:nvSpPr>
          <p:cNvPr id="7" name="正方形/長方形 6">
            <a:extLst>
              <a:ext uri="{FF2B5EF4-FFF2-40B4-BE49-F238E27FC236}">
                <a16:creationId xmlns:a16="http://schemas.microsoft.com/office/drawing/2014/main" id="{5EC1D211-BD3C-4E1E-81CC-738FAB304A93}"/>
              </a:ext>
            </a:extLst>
          </p:cNvPr>
          <p:cNvSpPr/>
          <p:nvPr/>
        </p:nvSpPr>
        <p:spPr>
          <a:xfrm>
            <a:off x="6414421" y="4362696"/>
            <a:ext cx="2501006" cy="1200329"/>
          </a:xfrm>
          <a:prstGeom prst="rect">
            <a:avLst/>
          </a:prstGeom>
          <a:solidFill>
            <a:srgbClr val="FFFF00"/>
          </a:solidFill>
        </p:spPr>
        <p:txBody>
          <a:bodyPr wrap="none">
            <a:spAutoFit/>
          </a:bodyPr>
          <a:lstStyle/>
          <a:p>
            <a:pPr fontAlgn="base"/>
            <a:r>
              <a:rPr lang="ja-JP" altLang="en-US" sz="3600" b="1" dirty="0">
                <a:latin typeface="ＭＳ ゴシック" panose="020B0609070205080204" pitchFamily="49" charset="-128"/>
                <a:ea typeface="ＭＳ ゴシック" panose="020B0609070205080204" pitchFamily="49" charset="-128"/>
              </a:rPr>
              <a:t>授業で</a:t>
            </a:r>
            <a:endParaRPr lang="en-US" altLang="ja-JP" sz="3600" b="1" dirty="0">
              <a:latin typeface="ＭＳ ゴシック" panose="020B0609070205080204" pitchFamily="49" charset="-128"/>
              <a:ea typeface="ＭＳ ゴシック" panose="020B0609070205080204" pitchFamily="49" charset="-128"/>
            </a:endParaRPr>
          </a:p>
          <a:p>
            <a:pPr fontAlgn="base"/>
            <a:r>
              <a:rPr lang="ja-JP" altLang="en-US" sz="3600" b="1" dirty="0">
                <a:latin typeface="ＭＳ ゴシック" panose="020B0609070205080204" pitchFamily="49" charset="-128"/>
                <a:ea typeface="ＭＳ ゴシック" panose="020B0609070205080204" pitchFamily="49" charset="-128"/>
              </a:rPr>
              <a:t>使えます！</a:t>
            </a:r>
            <a:endParaRPr lang="ja-JP" altLang="en-US" sz="3600" b="1" dirty="0">
              <a:solidFill>
                <a:srgbClr val="000000"/>
              </a:solidFill>
              <a:latin typeface="小塚ゴシック Pro"/>
            </a:endParaRPr>
          </a:p>
        </p:txBody>
      </p:sp>
    </p:spTree>
    <p:extLst>
      <p:ext uri="{BB962C8B-B14F-4D97-AF65-F5344CB8AC3E}">
        <p14:creationId xmlns:p14="http://schemas.microsoft.com/office/powerpoint/2010/main" val="41350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3AAF72D-533C-40D2-936F-1CAA581C0429}"/>
              </a:ext>
            </a:extLst>
          </p:cNvPr>
          <p:cNvSpPr>
            <a:spLocks noGrp="1"/>
          </p:cNvSpPr>
          <p:nvPr>
            <p:ph type="sldNum" sz="quarter" idx="10"/>
          </p:nvPr>
        </p:nvSpPr>
        <p:spPr/>
        <p:txBody>
          <a:bodyPr/>
          <a:lstStyle/>
          <a:p>
            <a:fld id="{EA5EC17D-F703-4881-93CF-F08B6BA608A6}" type="slidenum">
              <a:rPr lang="en-US" altLang="ja-JP" smtClean="0"/>
              <a:pPr/>
              <a:t>75</a:t>
            </a:fld>
            <a:endParaRPr lang="en-US" altLang="ja-JP" dirty="0"/>
          </a:p>
        </p:txBody>
      </p:sp>
      <p:pic>
        <p:nvPicPr>
          <p:cNvPr id="3" name="図 2">
            <a:extLst>
              <a:ext uri="{FF2B5EF4-FFF2-40B4-BE49-F238E27FC236}">
                <a16:creationId xmlns:a16="http://schemas.microsoft.com/office/drawing/2014/main" id="{A3D8F4BF-FCD1-4434-B16B-11117BD3A816}"/>
              </a:ext>
            </a:extLst>
          </p:cNvPr>
          <p:cNvPicPr>
            <a:picLocks noChangeAspect="1"/>
          </p:cNvPicPr>
          <p:nvPr/>
        </p:nvPicPr>
        <p:blipFill>
          <a:blip r:embed="rId2"/>
          <a:stretch>
            <a:fillRect/>
          </a:stretch>
        </p:blipFill>
        <p:spPr>
          <a:xfrm>
            <a:off x="3613872" y="-215183"/>
            <a:ext cx="4921078" cy="6858000"/>
          </a:xfrm>
          <a:prstGeom prst="rect">
            <a:avLst/>
          </a:prstGeom>
        </p:spPr>
      </p:pic>
      <p:sp>
        <p:nvSpPr>
          <p:cNvPr id="4" name="正方形/長方形 3">
            <a:extLst>
              <a:ext uri="{FF2B5EF4-FFF2-40B4-BE49-F238E27FC236}">
                <a16:creationId xmlns:a16="http://schemas.microsoft.com/office/drawing/2014/main" id="{552F6BD3-5A26-4D32-8165-EFB218F49270}"/>
              </a:ext>
            </a:extLst>
          </p:cNvPr>
          <p:cNvSpPr/>
          <p:nvPr/>
        </p:nvSpPr>
        <p:spPr>
          <a:xfrm>
            <a:off x="171727" y="781729"/>
            <a:ext cx="3890809" cy="1754326"/>
          </a:xfrm>
          <a:prstGeom prst="rect">
            <a:avLst/>
          </a:prstGeom>
        </p:spPr>
        <p:txBody>
          <a:bodyPr wrap="none">
            <a:spAutoFit/>
          </a:bodyPr>
          <a:lstStyle/>
          <a:p>
            <a:pPr fontAlgn="base"/>
            <a:r>
              <a:rPr lang="ja-JP" altLang="en-US" sz="3600" b="1" dirty="0">
                <a:solidFill>
                  <a:srgbClr val="3333FF"/>
                </a:solidFill>
                <a:latin typeface="小塚ゴシック Pro"/>
              </a:rPr>
              <a:t>まんが</a:t>
            </a:r>
            <a:endParaRPr lang="en-US" altLang="ja-JP" sz="3600" b="1" dirty="0">
              <a:solidFill>
                <a:srgbClr val="3333FF"/>
              </a:solidFill>
              <a:latin typeface="小塚ゴシック Pro"/>
            </a:endParaRPr>
          </a:p>
          <a:p>
            <a:pPr fontAlgn="base"/>
            <a:r>
              <a:rPr lang="ja-JP" altLang="en-US" sz="3600" b="1" dirty="0">
                <a:solidFill>
                  <a:srgbClr val="000000"/>
                </a:solidFill>
                <a:latin typeface="小塚ゴシック Pro"/>
              </a:rPr>
              <a:t>社会医学系専門医</a:t>
            </a:r>
            <a:endParaRPr lang="en-US" altLang="ja-JP" sz="3600" b="1" dirty="0">
              <a:solidFill>
                <a:srgbClr val="000000"/>
              </a:solidFill>
              <a:latin typeface="小塚ゴシック Pro"/>
            </a:endParaRPr>
          </a:p>
          <a:p>
            <a:pPr fontAlgn="base"/>
            <a:r>
              <a:rPr lang="ja-JP" altLang="en-US" sz="3600" b="1" dirty="0" err="1">
                <a:solidFill>
                  <a:srgbClr val="000000"/>
                </a:solidFill>
                <a:latin typeface="小塚ゴシック Pro"/>
              </a:rPr>
              <a:t>への</a:t>
            </a:r>
            <a:r>
              <a:rPr lang="ja-JP" altLang="en-US" sz="3600" b="1" dirty="0">
                <a:solidFill>
                  <a:srgbClr val="000000"/>
                </a:solidFill>
                <a:latin typeface="小塚ゴシック Pro"/>
              </a:rPr>
              <a:t>道</a:t>
            </a:r>
          </a:p>
        </p:txBody>
      </p:sp>
      <p:sp>
        <p:nvSpPr>
          <p:cNvPr id="6" name="正方形/長方形 5">
            <a:extLst>
              <a:ext uri="{FF2B5EF4-FFF2-40B4-BE49-F238E27FC236}">
                <a16:creationId xmlns:a16="http://schemas.microsoft.com/office/drawing/2014/main" id="{5F7268C2-8CBA-4DF7-82B7-E545BF174FB7}"/>
              </a:ext>
            </a:extLst>
          </p:cNvPr>
          <p:cNvSpPr/>
          <p:nvPr/>
        </p:nvSpPr>
        <p:spPr>
          <a:xfrm>
            <a:off x="328253" y="4321946"/>
            <a:ext cx="2624436" cy="1754326"/>
          </a:xfrm>
          <a:prstGeom prst="rect">
            <a:avLst/>
          </a:prstGeom>
          <a:solidFill>
            <a:srgbClr val="FFFF00"/>
          </a:solidFill>
        </p:spPr>
        <p:txBody>
          <a:bodyPr wrap="none">
            <a:spAutoFit/>
          </a:bodyPr>
          <a:lstStyle/>
          <a:p>
            <a:pPr fontAlgn="base"/>
            <a:r>
              <a:rPr lang="ja-JP" altLang="en-US" sz="3600" b="1" dirty="0">
                <a:latin typeface="ＭＳ ゴシック" panose="020B0609070205080204" pitchFamily="49" charset="-128"/>
                <a:ea typeface="ＭＳ ゴシック" panose="020B0609070205080204" pitchFamily="49" charset="-128"/>
              </a:rPr>
              <a:t>ＰＤＦ</a:t>
            </a:r>
            <a:endParaRPr lang="en-US" altLang="ja-JP" sz="3600" b="1" dirty="0">
              <a:latin typeface="ＭＳ ゴシック" panose="020B0609070205080204" pitchFamily="49" charset="-128"/>
              <a:ea typeface="ＭＳ ゴシック" panose="020B0609070205080204" pitchFamily="49" charset="-128"/>
            </a:endParaRPr>
          </a:p>
          <a:p>
            <a:pPr fontAlgn="base"/>
            <a:r>
              <a:rPr lang="ja-JP" altLang="en-US" sz="3600" b="1" dirty="0">
                <a:solidFill>
                  <a:srgbClr val="3333FF"/>
                </a:solidFill>
                <a:latin typeface="小塚ゴシック Pro"/>
              </a:rPr>
              <a:t>ダウンロード</a:t>
            </a:r>
          </a:p>
          <a:p>
            <a:pPr fontAlgn="base"/>
            <a:r>
              <a:rPr lang="ja-JP" altLang="en-US" sz="3600" b="1" dirty="0">
                <a:solidFill>
                  <a:srgbClr val="000000"/>
                </a:solidFill>
                <a:latin typeface="小塚ゴシック Pro"/>
              </a:rPr>
              <a:t>できます</a:t>
            </a:r>
            <a:r>
              <a:rPr lang="ja-JP" altLang="en-US" sz="3600" b="1" dirty="0">
                <a:latin typeface="ＭＳ ゴシック" panose="020B0609070205080204" pitchFamily="49" charset="-128"/>
                <a:ea typeface="ＭＳ ゴシック" panose="020B0609070205080204" pitchFamily="49" charset="-128"/>
              </a:rPr>
              <a:t>！</a:t>
            </a:r>
            <a:endParaRPr lang="ja-JP" altLang="en-US" sz="3600" b="1" dirty="0">
              <a:solidFill>
                <a:srgbClr val="000000"/>
              </a:solidFill>
              <a:latin typeface="小塚ゴシック Pro"/>
            </a:endParaRPr>
          </a:p>
        </p:txBody>
      </p:sp>
    </p:spTree>
    <p:extLst>
      <p:ext uri="{BB962C8B-B14F-4D97-AF65-F5344CB8AC3E}">
        <p14:creationId xmlns:p14="http://schemas.microsoft.com/office/powerpoint/2010/main" val="58636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A25AE8A-9216-4453-854A-4A538E12CE64}"/>
              </a:ext>
            </a:extLst>
          </p:cNvPr>
          <p:cNvSpPr>
            <a:spLocks noGrp="1"/>
          </p:cNvSpPr>
          <p:nvPr>
            <p:ph type="sldNum" sz="quarter" idx="10"/>
          </p:nvPr>
        </p:nvSpPr>
        <p:spPr/>
        <p:txBody>
          <a:bodyPr/>
          <a:lstStyle/>
          <a:p>
            <a:fld id="{EA5EC17D-F703-4881-93CF-F08B6BA608A6}" type="slidenum">
              <a:rPr lang="en-US" altLang="ja-JP" smtClean="0"/>
              <a:pPr/>
              <a:t>76</a:t>
            </a:fld>
            <a:endParaRPr lang="en-US" altLang="ja-JP" dirty="0"/>
          </a:p>
        </p:txBody>
      </p:sp>
      <p:pic>
        <p:nvPicPr>
          <p:cNvPr id="3" name="図 2">
            <a:extLst>
              <a:ext uri="{FF2B5EF4-FFF2-40B4-BE49-F238E27FC236}">
                <a16:creationId xmlns:a16="http://schemas.microsoft.com/office/drawing/2014/main" id="{547DF7F4-82F4-4DD6-9D88-BC1326932087}"/>
              </a:ext>
            </a:extLst>
          </p:cNvPr>
          <p:cNvPicPr>
            <a:picLocks noChangeAspect="1"/>
          </p:cNvPicPr>
          <p:nvPr/>
        </p:nvPicPr>
        <p:blipFill>
          <a:blip r:embed="rId2"/>
          <a:stretch>
            <a:fillRect/>
          </a:stretch>
        </p:blipFill>
        <p:spPr>
          <a:xfrm>
            <a:off x="155391" y="755465"/>
            <a:ext cx="2836125" cy="1881623"/>
          </a:xfrm>
          <a:prstGeom prst="rect">
            <a:avLst/>
          </a:prstGeom>
        </p:spPr>
      </p:pic>
      <p:pic>
        <p:nvPicPr>
          <p:cNvPr id="4" name="図 3">
            <a:extLst>
              <a:ext uri="{FF2B5EF4-FFF2-40B4-BE49-F238E27FC236}">
                <a16:creationId xmlns:a16="http://schemas.microsoft.com/office/drawing/2014/main" id="{C2C9B50F-A728-4702-96B9-31087CCD87B9}"/>
              </a:ext>
            </a:extLst>
          </p:cNvPr>
          <p:cNvPicPr>
            <a:picLocks noChangeAspect="1"/>
          </p:cNvPicPr>
          <p:nvPr/>
        </p:nvPicPr>
        <p:blipFill>
          <a:blip r:embed="rId3"/>
          <a:stretch>
            <a:fillRect/>
          </a:stretch>
        </p:blipFill>
        <p:spPr>
          <a:xfrm>
            <a:off x="3027842" y="755465"/>
            <a:ext cx="2855398" cy="1968958"/>
          </a:xfrm>
          <a:prstGeom prst="rect">
            <a:avLst/>
          </a:prstGeom>
        </p:spPr>
      </p:pic>
      <p:pic>
        <p:nvPicPr>
          <p:cNvPr id="5" name="図 4">
            <a:extLst>
              <a:ext uri="{FF2B5EF4-FFF2-40B4-BE49-F238E27FC236}">
                <a16:creationId xmlns:a16="http://schemas.microsoft.com/office/drawing/2014/main" id="{9F7D875E-8D07-4DF0-BA6C-878B8C7DA1B6}"/>
              </a:ext>
            </a:extLst>
          </p:cNvPr>
          <p:cNvPicPr>
            <a:picLocks noChangeAspect="1"/>
          </p:cNvPicPr>
          <p:nvPr/>
        </p:nvPicPr>
        <p:blipFill>
          <a:blip r:embed="rId4"/>
          <a:stretch>
            <a:fillRect/>
          </a:stretch>
        </p:blipFill>
        <p:spPr>
          <a:xfrm>
            <a:off x="5919567" y="755465"/>
            <a:ext cx="2947324" cy="1968959"/>
          </a:xfrm>
          <a:prstGeom prst="rect">
            <a:avLst/>
          </a:prstGeom>
        </p:spPr>
      </p:pic>
      <p:pic>
        <p:nvPicPr>
          <p:cNvPr id="6" name="図 5">
            <a:extLst>
              <a:ext uri="{FF2B5EF4-FFF2-40B4-BE49-F238E27FC236}">
                <a16:creationId xmlns:a16="http://schemas.microsoft.com/office/drawing/2014/main" id="{D3315750-781F-4E38-8F3B-F0873751C8C6}"/>
              </a:ext>
            </a:extLst>
          </p:cNvPr>
          <p:cNvPicPr>
            <a:picLocks noChangeAspect="1"/>
          </p:cNvPicPr>
          <p:nvPr/>
        </p:nvPicPr>
        <p:blipFill>
          <a:blip r:embed="rId5"/>
          <a:stretch>
            <a:fillRect/>
          </a:stretch>
        </p:blipFill>
        <p:spPr>
          <a:xfrm>
            <a:off x="155391" y="2850079"/>
            <a:ext cx="2824391" cy="1881623"/>
          </a:xfrm>
          <a:prstGeom prst="rect">
            <a:avLst/>
          </a:prstGeom>
        </p:spPr>
      </p:pic>
      <p:pic>
        <p:nvPicPr>
          <p:cNvPr id="7" name="図 6">
            <a:extLst>
              <a:ext uri="{FF2B5EF4-FFF2-40B4-BE49-F238E27FC236}">
                <a16:creationId xmlns:a16="http://schemas.microsoft.com/office/drawing/2014/main" id="{3232DB25-50B3-485D-8A54-F899F808E7B9}"/>
              </a:ext>
            </a:extLst>
          </p:cNvPr>
          <p:cNvPicPr>
            <a:picLocks noChangeAspect="1"/>
          </p:cNvPicPr>
          <p:nvPr/>
        </p:nvPicPr>
        <p:blipFill>
          <a:blip r:embed="rId6"/>
          <a:stretch>
            <a:fillRect/>
          </a:stretch>
        </p:blipFill>
        <p:spPr>
          <a:xfrm>
            <a:off x="3047824" y="2850079"/>
            <a:ext cx="2871743" cy="1881623"/>
          </a:xfrm>
          <a:prstGeom prst="rect">
            <a:avLst/>
          </a:prstGeom>
        </p:spPr>
      </p:pic>
      <p:pic>
        <p:nvPicPr>
          <p:cNvPr id="8" name="図 7">
            <a:extLst>
              <a:ext uri="{FF2B5EF4-FFF2-40B4-BE49-F238E27FC236}">
                <a16:creationId xmlns:a16="http://schemas.microsoft.com/office/drawing/2014/main" id="{0D6884E0-9DDB-4A6D-A628-4F982BFC457D}"/>
              </a:ext>
            </a:extLst>
          </p:cNvPr>
          <p:cNvPicPr>
            <a:picLocks noChangeAspect="1"/>
          </p:cNvPicPr>
          <p:nvPr/>
        </p:nvPicPr>
        <p:blipFill>
          <a:blip r:embed="rId7"/>
          <a:stretch>
            <a:fillRect/>
          </a:stretch>
        </p:blipFill>
        <p:spPr>
          <a:xfrm>
            <a:off x="6026659" y="2850079"/>
            <a:ext cx="2873608" cy="1881623"/>
          </a:xfrm>
          <a:prstGeom prst="rect">
            <a:avLst/>
          </a:prstGeom>
        </p:spPr>
      </p:pic>
      <p:pic>
        <p:nvPicPr>
          <p:cNvPr id="9" name="図 8">
            <a:extLst>
              <a:ext uri="{FF2B5EF4-FFF2-40B4-BE49-F238E27FC236}">
                <a16:creationId xmlns:a16="http://schemas.microsoft.com/office/drawing/2014/main" id="{14EB488D-FA7B-4EC5-888E-5F5A785525D9}"/>
              </a:ext>
            </a:extLst>
          </p:cNvPr>
          <p:cNvPicPr>
            <a:picLocks noChangeAspect="1"/>
          </p:cNvPicPr>
          <p:nvPr/>
        </p:nvPicPr>
        <p:blipFill>
          <a:blip r:embed="rId8"/>
          <a:stretch>
            <a:fillRect/>
          </a:stretch>
        </p:blipFill>
        <p:spPr>
          <a:xfrm>
            <a:off x="167125" y="4829483"/>
            <a:ext cx="2824391" cy="1891992"/>
          </a:xfrm>
          <a:prstGeom prst="rect">
            <a:avLst/>
          </a:prstGeom>
        </p:spPr>
      </p:pic>
      <p:pic>
        <p:nvPicPr>
          <p:cNvPr id="10" name="図 9">
            <a:extLst>
              <a:ext uri="{FF2B5EF4-FFF2-40B4-BE49-F238E27FC236}">
                <a16:creationId xmlns:a16="http://schemas.microsoft.com/office/drawing/2014/main" id="{61F51442-8F29-4F2E-9FDD-A14682AEA5DE}"/>
              </a:ext>
            </a:extLst>
          </p:cNvPr>
          <p:cNvPicPr>
            <a:picLocks noChangeAspect="1"/>
          </p:cNvPicPr>
          <p:nvPr/>
        </p:nvPicPr>
        <p:blipFill>
          <a:blip r:embed="rId9"/>
          <a:stretch>
            <a:fillRect/>
          </a:stretch>
        </p:blipFill>
        <p:spPr>
          <a:xfrm>
            <a:off x="3103678" y="4829483"/>
            <a:ext cx="2826323" cy="1881623"/>
          </a:xfrm>
          <a:prstGeom prst="rect">
            <a:avLst/>
          </a:prstGeom>
        </p:spPr>
      </p:pic>
      <p:sp>
        <p:nvSpPr>
          <p:cNvPr id="11" name="正方形/長方形 10">
            <a:extLst>
              <a:ext uri="{FF2B5EF4-FFF2-40B4-BE49-F238E27FC236}">
                <a16:creationId xmlns:a16="http://schemas.microsoft.com/office/drawing/2014/main" id="{3D208742-9DDA-44E2-8EC7-A18E2F7841DC}"/>
              </a:ext>
            </a:extLst>
          </p:cNvPr>
          <p:cNvSpPr/>
          <p:nvPr/>
        </p:nvSpPr>
        <p:spPr>
          <a:xfrm>
            <a:off x="404037" y="81256"/>
            <a:ext cx="8462853" cy="461665"/>
          </a:xfrm>
          <a:prstGeom prst="rect">
            <a:avLst/>
          </a:prstGeom>
        </p:spPr>
        <p:txBody>
          <a:bodyPr wrap="square">
            <a:spAutoFit/>
          </a:bodyPr>
          <a:lstStyle/>
          <a:p>
            <a:pPr fontAlgn="base"/>
            <a:r>
              <a:rPr lang="ja-JP" altLang="en-US" sz="2400" b="1" dirty="0">
                <a:solidFill>
                  <a:srgbClr val="000000"/>
                </a:solidFill>
                <a:latin typeface="小塚ゴシック Pro"/>
              </a:rPr>
              <a:t>連載インタビュー記事</a:t>
            </a:r>
            <a:r>
              <a:rPr lang="en-US" altLang="ja-JP" sz="2400" b="1" dirty="0">
                <a:solidFill>
                  <a:srgbClr val="000000"/>
                </a:solidFill>
                <a:latin typeface="小塚ゴシック Pro"/>
              </a:rPr>
              <a:t>【</a:t>
            </a:r>
            <a:r>
              <a:rPr lang="ja-JP" altLang="en-US" sz="2400" b="1" dirty="0">
                <a:solidFill>
                  <a:srgbClr val="000000"/>
                </a:solidFill>
                <a:latin typeface="小塚ゴシック Pro"/>
              </a:rPr>
              <a:t>連載</a:t>
            </a:r>
            <a:r>
              <a:rPr lang="en-US" altLang="ja-JP" sz="2400" b="1" dirty="0">
                <a:solidFill>
                  <a:srgbClr val="000000"/>
                </a:solidFill>
                <a:latin typeface="小塚ゴシック Pro"/>
              </a:rPr>
              <a:t>】</a:t>
            </a:r>
            <a:r>
              <a:rPr lang="ja-JP" altLang="en-US" sz="2400" b="1" dirty="0">
                <a:solidFill>
                  <a:srgbClr val="000000"/>
                </a:solidFill>
                <a:latin typeface="小塚ゴシック Pro"/>
              </a:rPr>
              <a:t>社会医学系専門医の「いま・未来」</a:t>
            </a:r>
            <a:endParaRPr lang="ja-JP" altLang="en-US" dirty="0"/>
          </a:p>
        </p:txBody>
      </p:sp>
      <p:pic>
        <p:nvPicPr>
          <p:cNvPr id="13" name="図 12">
            <a:extLst>
              <a:ext uri="{FF2B5EF4-FFF2-40B4-BE49-F238E27FC236}">
                <a16:creationId xmlns:a16="http://schemas.microsoft.com/office/drawing/2014/main" id="{CD861EED-7263-43C0-8B03-4D5B18185D33}"/>
              </a:ext>
            </a:extLst>
          </p:cNvPr>
          <p:cNvPicPr>
            <a:picLocks noChangeAspect="1"/>
          </p:cNvPicPr>
          <p:nvPr/>
        </p:nvPicPr>
        <p:blipFill>
          <a:blip r:embed="rId10"/>
          <a:stretch>
            <a:fillRect/>
          </a:stretch>
        </p:blipFill>
        <p:spPr>
          <a:xfrm>
            <a:off x="6046312" y="4880924"/>
            <a:ext cx="2853955" cy="1884467"/>
          </a:xfrm>
          <a:prstGeom prst="rect">
            <a:avLst/>
          </a:prstGeom>
        </p:spPr>
      </p:pic>
      <p:sp>
        <p:nvSpPr>
          <p:cNvPr id="12" name="正方形/長方形 11">
            <a:extLst>
              <a:ext uri="{FF2B5EF4-FFF2-40B4-BE49-F238E27FC236}">
                <a16:creationId xmlns:a16="http://schemas.microsoft.com/office/drawing/2014/main" id="{897C1F6A-5631-4B03-80E0-DD39236E8200}"/>
              </a:ext>
            </a:extLst>
          </p:cNvPr>
          <p:cNvSpPr/>
          <p:nvPr/>
        </p:nvSpPr>
        <p:spPr>
          <a:xfrm>
            <a:off x="2680296" y="3244334"/>
            <a:ext cx="3783408" cy="369332"/>
          </a:xfrm>
          <a:prstGeom prst="rect">
            <a:avLst/>
          </a:prstGeom>
        </p:spPr>
        <p:txBody>
          <a:bodyPr wrap="none">
            <a:spAutoFit/>
          </a:bodyPr>
          <a:lstStyle/>
          <a:p>
            <a:r>
              <a:rPr lang="en-US" altLang="ja-JP" dirty="0">
                <a:latin typeface="游ゴシック" panose="020B0400000000000000" pitchFamily="50" charset="-128"/>
                <a:cs typeface="Times New Roman" panose="02020603050405020304" pitchFamily="18" charset="0"/>
              </a:rPr>
              <a:t>http://shakai-senmon-i.site/rinji/</a:t>
            </a:r>
            <a:endParaRPr lang="ja-JP" altLang="en-US" dirty="0"/>
          </a:p>
        </p:txBody>
      </p:sp>
    </p:spTree>
    <p:extLst>
      <p:ext uri="{BB962C8B-B14F-4D97-AF65-F5344CB8AC3E}">
        <p14:creationId xmlns:p14="http://schemas.microsoft.com/office/powerpoint/2010/main" val="41044766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3D208742-9DDA-44E2-8EC7-A18E2F7841DC}"/>
              </a:ext>
            </a:extLst>
          </p:cNvPr>
          <p:cNvSpPr/>
          <p:nvPr/>
        </p:nvSpPr>
        <p:spPr>
          <a:xfrm>
            <a:off x="404037" y="81256"/>
            <a:ext cx="8462853" cy="461665"/>
          </a:xfrm>
          <a:prstGeom prst="rect">
            <a:avLst/>
          </a:prstGeom>
        </p:spPr>
        <p:txBody>
          <a:bodyPr wrap="square">
            <a:spAutoFit/>
          </a:bodyPr>
          <a:lstStyle/>
          <a:p>
            <a:pPr fontAlgn="base"/>
            <a:r>
              <a:rPr lang="ja-JP" altLang="en-US" sz="2400" b="1" dirty="0">
                <a:solidFill>
                  <a:srgbClr val="000000"/>
                </a:solidFill>
                <a:latin typeface="小塚ゴシック Pro"/>
              </a:rPr>
              <a:t>連載インタビュー記事</a:t>
            </a:r>
            <a:r>
              <a:rPr lang="en-US" altLang="ja-JP" sz="2400" b="1" dirty="0">
                <a:solidFill>
                  <a:srgbClr val="000000"/>
                </a:solidFill>
                <a:latin typeface="小塚ゴシック Pro"/>
              </a:rPr>
              <a:t>【</a:t>
            </a:r>
            <a:r>
              <a:rPr lang="ja-JP" altLang="en-US" sz="2400" b="1" dirty="0">
                <a:solidFill>
                  <a:srgbClr val="000000"/>
                </a:solidFill>
                <a:latin typeface="小塚ゴシック Pro"/>
              </a:rPr>
              <a:t>連載</a:t>
            </a:r>
            <a:r>
              <a:rPr lang="en-US" altLang="ja-JP" sz="2400" b="1" dirty="0">
                <a:solidFill>
                  <a:srgbClr val="000000"/>
                </a:solidFill>
                <a:latin typeface="小塚ゴシック Pro"/>
              </a:rPr>
              <a:t>】</a:t>
            </a:r>
            <a:r>
              <a:rPr lang="ja-JP" altLang="en-US" sz="2400" b="1" dirty="0">
                <a:solidFill>
                  <a:srgbClr val="000000"/>
                </a:solidFill>
                <a:latin typeface="小塚ゴシック Pro"/>
              </a:rPr>
              <a:t>社会医学系専門医の「いま・未来」</a:t>
            </a:r>
            <a:endParaRPr lang="ja-JP" altLang="en-US" dirty="0"/>
          </a:p>
        </p:txBody>
      </p:sp>
      <p:pic>
        <p:nvPicPr>
          <p:cNvPr id="14" name="図 13">
            <a:extLst>
              <a:ext uri="{FF2B5EF4-FFF2-40B4-BE49-F238E27FC236}">
                <a16:creationId xmlns:a16="http://schemas.microsoft.com/office/drawing/2014/main" id="{7948E5B1-C1EE-4166-9E70-72731D92BF97}"/>
              </a:ext>
            </a:extLst>
          </p:cNvPr>
          <p:cNvPicPr>
            <a:picLocks noChangeAspect="1"/>
          </p:cNvPicPr>
          <p:nvPr/>
        </p:nvPicPr>
        <p:blipFill>
          <a:blip r:embed="rId2"/>
          <a:stretch>
            <a:fillRect/>
          </a:stretch>
        </p:blipFill>
        <p:spPr>
          <a:xfrm>
            <a:off x="0" y="588578"/>
            <a:ext cx="2994632" cy="1991935"/>
          </a:xfrm>
          <a:prstGeom prst="rect">
            <a:avLst/>
          </a:prstGeom>
        </p:spPr>
      </p:pic>
      <p:pic>
        <p:nvPicPr>
          <p:cNvPr id="15" name="図 14">
            <a:extLst>
              <a:ext uri="{FF2B5EF4-FFF2-40B4-BE49-F238E27FC236}">
                <a16:creationId xmlns:a16="http://schemas.microsoft.com/office/drawing/2014/main" id="{B0408953-EAAA-418B-B5EA-322C10F89E87}"/>
              </a:ext>
            </a:extLst>
          </p:cNvPr>
          <p:cNvPicPr>
            <a:picLocks noChangeAspect="1"/>
          </p:cNvPicPr>
          <p:nvPr/>
        </p:nvPicPr>
        <p:blipFill>
          <a:blip r:embed="rId3"/>
          <a:stretch>
            <a:fillRect/>
          </a:stretch>
        </p:blipFill>
        <p:spPr>
          <a:xfrm>
            <a:off x="2994632" y="542921"/>
            <a:ext cx="2976182" cy="2037592"/>
          </a:xfrm>
          <a:prstGeom prst="rect">
            <a:avLst/>
          </a:prstGeom>
        </p:spPr>
      </p:pic>
      <p:pic>
        <p:nvPicPr>
          <p:cNvPr id="1026" name="Picture 2" descr="社会医学系専門医の「いま・未来」Vol.12">
            <a:extLst>
              <a:ext uri="{FF2B5EF4-FFF2-40B4-BE49-F238E27FC236}">
                <a16:creationId xmlns:a16="http://schemas.microsoft.com/office/drawing/2014/main" id="{31804703-1FC5-3942-467E-2755E61EF3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6855" y="564995"/>
            <a:ext cx="3067145" cy="20390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愛知医科大学災害医療研究センター講師　高橋礼子先生">
            <a:extLst>
              <a:ext uri="{FF2B5EF4-FFF2-40B4-BE49-F238E27FC236}">
                <a16:creationId xmlns:a16="http://schemas.microsoft.com/office/drawing/2014/main" id="{87F4D972-1F38-24C8-DAC3-F1859D1CFD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6170"/>
            <a:ext cx="2996204" cy="19919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東京大学大学院医学系研究科・国際保健学専攻・国際保健政策学教授 橋爪真弘先生">
            <a:extLst>
              <a:ext uri="{FF2B5EF4-FFF2-40B4-BE49-F238E27FC236}">
                <a16:creationId xmlns:a16="http://schemas.microsoft.com/office/drawing/2014/main" id="{AFCB6081-424C-CAAF-EFC9-149D7CD427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5333" y="2602587"/>
            <a:ext cx="3064878" cy="20375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国立国際医療研究センター・グローバルヘルス政策研究センター センター長 磯博康先生">
            <a:extLst>
              <a:ext uri="{FF2B5EF4-FFF2-40B4-BE49-F238E27FC236}">
                <a16:creationId xmlns:a16="http://schemas.microsoft.com/office/drawing/2014/main" id="{04D57EBB-E023-DEAE-5966-D3B72CBE87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6855" y="2626168"/>
            <a:ext cx="3064878" cy="2037592"/>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04CF171D-5703-8325-E933-A9BB615D775E}"/>
              </a:ext>
            </a:extLst>
          </p:cNvPr>
          <p:cNvPicPr>
            <a:picLocks noChangeAspect="1"/>
          </p:cNvPicPr>
          <p:nvPr/>
        </p:nvPicPr>
        <p:blipFill>
          <a:blip r:embed="rId8"/>
          <a:stretch>
            <a:fillRect/>
          </a:stretch>
        </p:blipFill>
        <p:spPr>
          <a:xfrm>
            <a:off x="0" y="4647838"/>
            <a:ext cx="9144000" cy="1653775"/>
          </a:xfrm>
          <a:prstGeom prst="rect">
            <a:avLst/>
          </a:prstGeom>
        </p:spPr>
      </p:pic>
    </p:spTree>
    <p:extLst>
      <p:ext uri="{BB962C8B-B14F-4D97-AF65-F5344CB8AC3E}">
        <p14:creationId xmlns:p14="http://schemas.microsoft.com/office/powerpoint/2010/main" val="32033124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5CDBD7C-23BA-4534-CFC2-63A3FD720CFD}"/>
              </a:ext>
            </a:extLst>
          </p:cNvPr>
          <p:cNvPicPr>
            <a:picLocks noChangeAspect="1"/>
          </p:cNvPicPr>
          <p:nvPr/>
        </p:nvPicPr>
        <p:blipFill>
          <a:blip r:embed="rId2"/>
          <a:stretch>
            <a:fillRect/>
          </a:stretch>
        </p:blipFill>
        <p:spPr>
          <a:xfrm>
            <a:off x="0" y="0"/>
            <a:ext cx="9144000" cy="5615372"/>
          </a:xfrm>
          <a:prstGeom prst="rect">
            <a:avLst/>
          </a:prstGeom>
        </p:spPr>
      </p:pic>
    </p:spTree>
    <p:extLst>
      <p:ext uri="{BB962C8B-B14F-4D97-AF65-F5344CB8AC3E}">
        <p14:creationId xmlns:p14="http://schemas.microsoft.com/office/powerpoint/2010/main" val="23871621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C1F413C9-4BBC-4453-8D54-012A03EEBA28}"/>
              </a:ext>
            </a:extLst>
          </p:cNvPr>
          <p:cNvSpPr txBox="1"/>
          <p:nvPr/>
        </p:nvSpPr>
        <p:spPr>
          <a:xfrm>
            <a:off x="904932" y="1851528"/>
            <a:ext cx="7167880" cy="523220"/>
          </a:xfrm>
          <a:prstGeom prst="rect">
            <a:avLst/>
          </a:prstGeom>
          <a:solidFill>
            <a:srgbClr val="FFFFCC"/>
          </a:solidFill>
        </p:spPr>
        <p:txBody>
          <a:bodyPr wrap="square">
            <a:spAutoFit/>
          </a:bodyPr>
          <a:lstStyle/>
          <a:p>
            <a:r>
              <a:rPr kumimoji="1" lang="ja-JP" altLang="en-US" sz="2800" dirty="0">
                <a:solidFill>
                  <a:srgbClr val="FF0000"/>
                </a:solidFill>
              </a:rPr>
              <a:t>最新情報</a:t>
            </a:r>
            <a:r>
              <a:rPr kumimoji="1" lang="ja-JP" altLang="en-US" sz="2800" dirty="0"/>
              <a:t>は社会医学系専門医協会ＨＰで</a:t>
            </a:r>
            <a:endParaRPr kumimoji="1" lang="en-US" altLang="ja-JP" sz="2800" dirty="0"/>
          </a:p>
        </p:txBody>
      </p:sp>
      <p:sp>
        <p:nvSpPr>
          <p:cNvPr id="13" name="正方形/長方形 12">
            <a:extLst>
              <a:ext uri="{FF2B5EF4-FFF2-40B4-BE49-F238E27FC236}">
                <a16:creationId xmlns:a16="http://schemas.microsoft.com/office/drawing/2014/main" id="{72CA15B6-3D0B-4A3E-AD1C-EE9FDF6CD9AE}"/>
              </a:ext>
            </a:extLst>
          </p:cNvPr>
          <p:cNvSpPr/>
          <p:nvPr/>
        </p:nvSpPr>
        <p:spPr>
          <a:xfrm>
            <a:off x="904932" y="3309079"/>
            <a:ext cx="7495487" cy="175432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rPr>
              <a:t>最新情報は</a:t>
            </a:r>
            <a:r>
              <a:rPr kumimoji="1" lang="en-US" altLang="ja-JP" sz="2400" b="0" i="0" u="none"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rPr>
              <a:t>Web</a:t>
            </a:r>
            <a:r>
              <a:rPr kumimoji="1" lang="ja-JP" altLang="en-US" sz="2400" b="0" i="0" u="none"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rPr>
              <a:t>で　「社会医学系専門医」で検索</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rPr>
              <a:t>　　　または　</a:t>
            </a:r>
            <a:r>
              <a:rPr kumimoji="1" lang="en-US" altLang="ja-JP" sz="2400" b="0" i="0" u="none"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rPr>
              <a:t>http://shakai-senmon-i.umin.jp/</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rPr>
              <a:t>お問い合わせは</a:t>
            </a:r>
            <a:r>
              <a:rPr kumimoji="1" lang="en-US" altLang="ja-JP" sz="2400" b="0" i="0" u="none"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rPr>
              <a:t>E-mail</a:t>
            </a:r>
            <a:r>
              <a:rPr kumimoji="1" lang="ja-JP" altLang="en-US" sz="2400" b="0" i="0" u="none"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rPr>
              <a:t>で</a:t>
            </a:r>
          </a:p>
          <a:p>
            <a:pPr marR="0" lvl="0" indent="893763" algn="l" defTabSz="914400" rtl="0" eaLnBrk="1" fontAlgn="base" latinLnBrk="0" hangingPunct="1">
              <a:lnSpc>
                <a:spcPct val="100000"/>
              </a:lnSpc>
              <a:spcBef>
                <a:spcPct val="0"/>
              </a:spcBef>
              <a:spcAft>
                <a:spcPct val="0"/>
              </a:spcAft>
              <a:buClrTx/>
              <a:buSzTx/>
              <a:buFontTx/>
              <a:buNone/>
              <a:tabLst/>
              <a:defRPr/>
            </a:pPr>
            <a:r>
              <a:rPr lang="en-US" altLang="ja-JP" sz="2400" dirty="0">
                <a:solidFill>
                  <a:srgbClr val="000000"/>
                </a:solidFill>
                <a:latin typeface="HG丸ｺﾞｼｯｸM-PRO" pitchFamily="49" charset="-128"/>
                <a:ea typeface="HG丸ｺﾞｼｯｸM-PRO" pitchFamily="49" charset="-128"/>
              </a:rPr>
              <a:t> jbphsm@asas-mail.jp (</a:t>
            </a:r>
            <a:r>
              <a:rPr lang="ja-JP" altLang="en-US" sz="2400" dirty="0">
                <a:solidFill>
                  <a:srgbClr val="000000"/>
                </a:solidFill>
                <a:latin typeface="HG丸ｺﾞｼｯｸM-PRO" pitchFamily="49" charset="-128"/>
                <a:ea typeface="HG丸ｺﾞｼｯｸM-PRO" pitchFamily="49" charset="-128"/>
              </a:rPr>
              <a:t>事務局</a:t>
            </a:r>
            <a:r>
              <a:rPr lang="en-US" altLang="ja-JP" sz="2400" dirty="0">
                <a:solidFill>
                  <a:srgbClr val="000000"/>
                </a:solidFill>
                <a:latin typeface="HG丸ｺﾞｼｯｸM-PRO" pitchFamily="49" charset="-128"/>
                <a:ea typeface="HG丸ｺﾞｼｯｸM-PRO" pitchFamily="49" charset="-128"/>
              </a:rPr>
              <a:t>)</a:t>
            </a:r>
            <a:endParaRPr kumimoji="1" lang="en-US" altLang="ja-JP" sz="2400" b="0" i="0" u="non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endParaRPr>
          </a:p>
        </p:txBody>
      </p:sp>
    </p:spTree>
    <p:extLst>
      <p:ext uri="{BB962C8B-B14F-4D97-AF65-F5344CB8AC3E}">
        <p14:creationId xmlns:p14="http://schemas.microsoft.com/office/powerpoint/2010/main" val="2474494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03697" y="169830"/>
            <a:ext cx="8229600" cy="1143000"/>
          </a:xfrm>
        </p:spPr>
        <p:txBody>
          <a:bodyPr/>
          <a:lstStyle/>
          <a:p>
            <a:r>
              <a:rPr kumimoji="1" lang="ja-JP" altLang="en-US" dirty="0"/>
              <a:t>社会医学系専門医研修の概要</a:t>
            </a:r>
          </a:p>
        </p:txBody>
      </p:sp>
      <p:grpSp>
        <p:nvGrpSpPr>
          <p:cNvPr id="4" name="グループ化 3"/>
          <p:cNvGrpSpPr/>
          <p:nvPr/>
        </p:nvGrpSpPr>
        <p:grpSpPr>
          <a:xfrm>
            <a:off x="406236" y="2962161"/>
            <a:ext cx="4989888" cy="3454691"/>
            <a:chOff x="3514573" y="2886730"/>
            <a:chExt cx="3887041" cy="2702510"/>
          </a:xfrm>
        </p:grpSpPr>
        <p:cxnSp>
          <p:nvCxnSpPr>
            <p:cNvPr id="5" name="直線矢印コネクタ 4"/>
            <p:cNvCxnSpPr/>
            <p:nvPr/>
          </p:nvCxnSpPr>
          <p:spPr>
            <a:xfrm>
              <a:off x="7045352" y="3574733"/>
              <a:ext cx="0" cy="1354775"/>
            </a:xfrm>
            <a:prstGeom prst="straightConnector1">
              <a:avLst/>
            </a:prstGeom>
            <a:ln w="28575">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a:off x="4373383" y="3580824"/>
              <a:ext cx="0" cy="1354775"/>
            </a:xfrm>
            <a:prstGeom prst="straightConnector1">
              <a:avLst/>
            </a:prstGeom>
            <a:ln w="28575">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二等辺三角形 6"/>
            <p:cNvSpPr/>
            <p:nvPr/>
          </p:nvSpPr>
          <p:spPr>
            <a:xfrm flipH="1">
              <a:off x="4989690" y="3574733"/>
              <a:ext cx="1806757" cy="1373461"/>
            </a:xfrm>
            <a:prstGeom prst="triangle">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8" name="二等辺三角形 7"/>
            <p:cNvSpPr/>
            <p:nvPr/>
          </p:nvSpPr>
          <p:spPr>
            <a:xfrm>
              <a:off x="4647730" y="3574733"/>
              <a:ext cx="1900610" cy="1375415"/>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9" name="二等辺三角形 8"/>
            <p:cNvSpPr/>
            <p:nvPr/>
          </p:nvSpPr>
          <p:spPr>
            <a:xfrm>
              <a:off x="4427984" y="3576687"/>
              <a:ext cx="1778394" cy="1373461"/>
            </a:xfrm>
            <a:prstGeom prst="triangle">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0" i="0" u="none" strike="noStrike" kern="1200" cap="none" spc="0" normalizeH="0" baseline="0" noProof="0">
                <a:ln>
                  <a:noFill/>
                </a:ln>
                <a:solidFill>
                  <a:srgbClr val="FFFFFF"/>
                </a:solidFill>
                <a:effectLst/>
                <a:uLnTx/>
                <a:uFillTx/>
                <a:latin typeface="Times New Roman"/>
                <a:ea typeface="ＭＳ Ｐゴシック"/>
                <a:cs typeface="+mn-cs"/>
              </a:endParaRPr>
            </a:p>
          </p:txBody>
        </p:sp>
        <p:cxnSp>
          <p:nvCxnSpPr>
            <p:cNvPr id="10" name="直線矢印コネクタ 9"/>
            <p:cNvCxnSpPr/>
            <p:nvPr/>
          </p:nvCxnSpPr>
          <p:spPr>
            <a:xfrm>
              <a:off x="4955369" y="3578644"/>
              <a:ext cx="0" cy="1371505"/>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6110163" y="3574733"/>
              <a:ext cx="0" cy="1371505"/>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7223007" y="3574733"/>
              <a:ext cx="0" cy="1375416"/>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3995435" y="3021474"/>
              <a:ext cx="1001407"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150" normalizeH="0" baseline="0" noProof="0" dirty="0">
                  <a:ln>
                    <a:noFill/>
                  </a:ln>
                  <a:solidFill>
                    <a:srgbClr val="0033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行政・地域</a:t>
              </a:r>
            </a:p>
          </p:txBody>
        </p:sp>
        <p:sp>
          <p:nvSpPr>
            <p:cNvPr id="14" name="正方形/長方形 13"/>
            <p:cNvSpPr/>
            <p:nvPr/>
          </p:nvSpPr>
          <p:spPr>
            <a:xfrm>
              <a:off x="5108755" y="3021474"/>
              <a:ext cx="1052933"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150" normalizeH="0" baseline="0" noProof="0" dirty="0">
                  <a:ln>
                    <a:noFill/>
                  </a:ln>
                  <a:solidFill>
                    <a:srgbClr val="0033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産業・環境</a:t>
              </a:r>
            </a:p>
          </p:txBody>
        </p:sp>
        <p:sp>
          <p:nvSpPr>
            <p:cNvPr id="15" name="正方形/長方形 14"/>
            <p:cNvSpPr/>
            <p:nvPr/>
          </p:nvSpPr>
          <p:spPr>
            <a:xfrm>
              <a:off x="6270466" y="3021474"/>
              <a:ext cx="1001407"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医 療</a:t>
              </a:r>
            </a:p>
          </p:txBody>
        </p:sp>
        <p:sp>
          <p:nvSpPr>
            <p:cNvPr id="16" name="テキスト ボックス 15"/>
            <p:cNvSpPr txBox="1"/>
            <p:nvPr/>
          </p:nvSpPr>
          <p:spPr>
            <a:xfrm>
              <a:off x="3542206" y="3021474"/>
              <a:ext cx="359629" cy="771130"/>
            </a:xfrm>
            <a:prstGeom prst="rect">
              <a:avLst/>
            </a:prstGeom>
            <a:noFill/>
          </p:spPr>
          <p:txBody>
            <a:bodyPr vert="eaVert"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三 分 野　</a:t>
              </a:r>
            </a:p>
          </p:txBody>
        </p:sp>
        <p:sp>
          <p:nvSpPr>
            <p:cNvPr id="17" name="テキスト ボックス 16"/>
            <p:cNvSpPr txBox="1"/>
            <p:nvPr/>
          </p:nvSpPr>
          <p:spPr>
            <a:xfrm>
              <a:off x="3552665" y="4258068"/>
              <a:ext cx="359629" cy="1331172"/>
            </a:xfrm>
            <a:prstGeom prst="rect">
              <a:avLst/>
            </a:prstGeom>
            <a:noFill/>
          </p:spPr>
          <p:txBody>
            <a:bodyPr vert="eaVert"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CC"/>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四 実 践 現 場</a:t>
              </a:r>
            </a:p>
          </p:txBody>
        </p:sp>
        <p:sp>
          <p:nvSpPr>
            <p:cNvPr id="18" name="角丸四角形 17"/>
            <p:cNvSpPr/>
            <p:nvPr/>
          </p:nvSpPr>
          <p:spPr>
            <a:xfrm>
              <a:off x="3998720" y="4194213"/>
              <a:ext cx="912341" cy="5060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CC"/>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行 政</a:t>
              </a:r>
            </a:p>
          </p:txBody>
        </p:sp>
        <p:sp>
          <p:nvSpPr>
            <p:cNvPr id="19" name="角丸四角形 18"/>
            <p:cNvSpPr/>
            <p:nvPr/>
          </p:nvSpPr>
          <p:spPr>
            <a:xfrm>
              <a:off x="6225361" y="4194212"/>
              <a:ext cx="912341" cy="5060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CC"/>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医療現場</a:t>
              </a:r>
            </a:p>
          </p:txBody>
        </p:sp>
        <p:sp>
          <p:nvSpPr>
            <p:cNvPr id="20" name="角丸四角形 19"/>
            <p:cNvSpPr/>
            <p:nvPr/>
          </p:nvSpPr>
          <p:spPr>
            <a:xfrm>
              <a:off x="3998721" y="4935599"/>
              <a:ext cx="3313828" cy="4117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CC"/>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教育・研究機関</a:t>
              </a:r>
            </a:p>
          </p:txBody>
        </p:sp>
        <p:cxnSp>
          <p:nvCxnSpPr>
            <p:cNvPr id="21" name="直線矢印コネクタ 20"/>
            <p:cNvCxnSpPr/>
            <p:nvPr/>
          </p:nvCxnSpPr>
          <p:spPr>
            <a:xfrm flipH="1">
              <a:off x="4567333" y="3580824"/>
              <a:ext cx="4667" cy="608019"/>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5577640" y="3581440"/>
              <a:ext cx="1" cy="612155"/>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endCxn id="19" idx="0"/>
            </p:cNvCxnSpPr>
            <p:nvPr/>
          </p:nvCxnSpPr>
          <p:spPr>
            <a:xfrm flipH="1">
              <a:off x="6681532" y="3576687"/>
              <a:ext cx="11431" cy="617525"/>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4657775" y="3580824"/>
              <a:ext cx="769279" cy="608019"/>
            </a:xfrm>
            <a:prstGeom prst="straightConnector1">
              <a:avLst/>
            </a:prstGeom>
            <a:ln w="19050">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4716016" y="3580824"/>
              <a:ext cx="1802984" cy="613389"/>
            </a:xfrm>
            <a:prstGeom prst="straightConnector1">
              <a:avLst/>
            </a:prstGeom>
            <a:ln w="19050">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a:off x="4698277" y="3576687"/>
              <a:ext cx="873403" cy="612156"/>
            </a:xfrm>
            <a:prstGeom prst="straightConnector1">
              <a:avLst/>
            </a:prstGeom>
            <a:ln w="19050">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8" idx="0"/>
            </p:cNvCxnSpPr>
            <p:nvPr/>
          </p:nvCxnSpPr>
          <p:spPr>
            <a:xfrm>
              <a:off x="5598035" y="3574733"/>
              <a:ext cx="940169" cy="614110"/>
            </a:xfrm>
            <a:prstGeom prst="straightConnector1">
              <a:avLst/>
            </a:prstGeom>
            <a:ln w="19050">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a:off x="5769015" y="3580824"/>
              <a:ext cx="785347" cy="608019"/>
            </a:xfrm>
            <a:prstGeom prst="straightConnector1">
              <a:avLst/>
            </a:prstGeom>
            <a:ln w="19050">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5208161" y="3578644"/>
              <a:ext cx="0" cy="1354775"/>
            </a:xfrm>
            <a:prstGeom prst="straightConnector1">
              <a:avLst/>
            </a:prstGeom>
            <a:ln w="28575">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H="1">
              <a:off x="4662738" y="3580824"/>
              <a:ext cx="1856262" cy="608019"/>
            </a:xfrm>
            <a:prstGeom prst="straightConnector1">
              <a:avLst/>
            </a:prstGeom>
            <a:ln w="19050">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角丸四角形 30"/>
            <p:cNvSpPr/>
            <p:nvPr/>
          </p:nvSpPr>
          <p:spPr>
            <a:xfrm>
              <a:off x="3514573" y="2886730"/>
              <a:ext cx="3887041" cy="2630502"/>
            </a:xfrm>
            <a:prstGeom prst="roundRect">
              <a:avLst>
                <a:gd name="adj" fmla="val 11736"/>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32" name="角丸四角形 31"/>
            <p:cNvSpPr/>
            <p:nvPr/>
          </p:nvSpPr>
          <p:spPr>
            <a:xfrm>
              <a:off x="5141864" y="4194213"/>
              <a:ext cx="912341" cy="5060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CC"/>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職 域</a:t>
              </a:r>
            </a:p>
          </p:txBody>
        </p:sp>
      </p:grpSp>
      <p:grpSp>
        <p:nvGrpSpPr>
          <p:cNvPr id="33" name="グループ化 32"/>
          <p:cNvGrpSpPr/>
          <p:nvPr/>
        </p:nvGrpSpPr>
        <p:grpSpPr>
          <a:xfrm>
            <a:off x="1224657" y="1708097"/>
            <a:ext cx="421759" cy="1001107"/>
            <a:chOff x="7650956" y="3051306"/>
            <a:chExt cx="325335" cy="785612"/>
          </a:xfrm>
          <a:gradFill>
            <a:gsLst>
              <a:gs pos="0">
                <a:schemeClr val="tx2">
                  <a:lumMod val="81000"/>
                  <a:lumOff val="19000"/>
                </a:schemeClr>
              </a:gs>
              <a:gs pos="35000">
                <a:schemeClr val="tx2">
                  <a:lumMod val="46000"/>
                  <a:lumOff val="54000"/>
                </a:schemeClr>
              </a:gs>
              <a:gs pos="100000">
                <a:schemeClr val="tx2">
                  <a:lumMod val="90000"/>
                  <a:lumOff val="10000"/>
                  <a:alpha val="78000"/>
                </a:schemeClr>
              </a:gs>
            </a:gsLst>
            <a:lin ang="16200000" scaled="1"/>
          </a:gradFill>
        </p:grpSpPr>
        <p:grpSp>
          <p:nvGrpSpPr>
            <p:cNvPr id="34" name="グループ化 33"/>
            <p:cNvGrpSpPr/>
            <p:nvPr/>
          </p:nvGrpSpPr>
          <p:grpSpPr>
            <a:xfrm>
              <a:off x="7650956" y="3051306"/>
              <a:ext cx="325335" cy="785612"/>
              <a:chOff x="7810089" y="3075437"/>
              <a:chExt cx="208254" cy="538354"/>
            </a:xfrm>
            <a:grpFill/>
          </p:grpSpPr>
          <p:sp>
            <p:nvSpPr>
              <p:cNvPr id="39" name="円/楕円 38"/>
              <p:cNvSpPr/>
              <p:nvPr/>
            </p:nvSpPr>
            <p:spPr>
              <a:xfrm>
                <a:off x="7810089" y="3075437"/>
                <a:ext cx="208254" cy="209547"/>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40" name="正方形/長方形 39"/>
              <p:cNvSpPr/>
              <p:nvPr/>
            </p:nvSpPr>
            <p:spPr>
              <a:xfrm>
                <a:off x="7810089" y="3303029"/>
                <a:ext cx="208254" cy="31076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grpSp>
        <p:grpSp>
          <p:nvGrpSpPr>
            <p:cNvPr id="35" name="グループ化 34"/>
            <p:cNvGrpSpPr/>
            <p:nvPr/>
          </p:nvGrpSpPr>
          <p:grpSpPr>
            <a:xfrm>
              <a:off x="7668344" y="3439711"/>
              <a:ext cx="283531" cy="268902"/>
              <a:chOff x="7704052" y="3994150"/>
              <a:chExt cx="322069" cy="268902"/>
            </a:xfrm>
            <a:grpFill/>
          </p:grpSpPr>
          <p:sp>
            <p:nvSpPr>
              <p:cNvPr id="36" name="円/楕円 35"/>
              <p:cNvSpPr/>
              <p:nvPr/>
            </p:nvSpPr>
            <p:spPr>
              <a:xfrm>
                <a:off x="7704052" y="4173899"/>
                <a:ext cx="92593" cy="8915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37" name="フリーフォーム 36"/>
              <p:cNvSpPr/>
              <p:nvPr/>
            </p:nvSpPr>
            <p:spPr>
              <a:xfrm>
                <a:off x="7727950" y="3994150"/>
                <a:ext cx="215900" cy="215900"/>
              </a:xfrm>
              <a:custGeom>
                <a:avLst/>
                <a:gdLst>
                  <a:gd name="connsiteX0" fmla="*/ 0 w 215900"/>
                  <a:gd name="connsiteY0" fmla="*/ 165100 h 215900"/>
                  <a:gd name="connsiteX1" fmla="*/ 6350 w 215900"/>
                  <a:gd name="connsiteY1" fmla="*/ 133350 h 215900"/>
                  <a:gd name="connsiteX2" fmla="*/ 12700 w 215900"/>
                  <a:gd name="connsiteY2" fmla="*/ 76200 h 215900"/>
                  <a:gd name="connsiteX3" fmla="*/ 19050 w 215900"/>
                  <a:gd name="connsiteY3" fmla="*/ 57150 h 215900"/>
                  <a:gd name="connsiteX4" fmla="*/ 44450 w 215900"/>
                  <a:gd name="connsiteY4" fmla="*/ 38100 h 215900"/>
                  <a:gd name="connsiteX5" fmla="*/ 63500 w 215900"/>
                  <a:gd name="connsiteY5" fmla="*/ 25400 h 215900"/>
                  <a:gd name="connsiteX6" fmla="*/ 127000 w 215900"/>
                  <a:gd name="connsiteY6" fmla="*/ 6350 h 215900"/>
                  <a:gd name="connsiteX7" fmla="*/ 146050 w 215900"/>
                  <a:gd name="connsiteY7" fmla="*/ 0 h 215900"/>
                  <a:gd name="connsiteX8" fmla="*/ 177800 w 215900"/>
                  <a:gd name="connsiteY8" fmla="*/ 6350 h 215900"/>
                  <a:gd name="connsiteX9" fmla="*/ 203200 w 215900"/>
                  <a:gd name="connsiteY9" fmla="*/ 44450 h 215900"/>
                  <a:gd name="connsiteX10" fmla="*/ 215900 w 215900"/>
                  <a:gd name="connsiteY10" fmla="*/ 63500 h 215900"/>
                  <a:gd name="connsiteX11" fmla="*/ 203200 w 215900"/>
                  <a:gd name="connsiteY11" fmla="*/ 120650 h 215900"/>
                  <a:gd name="connsiteX12" fmla="*/ 184150 w 215900"/>
                  <a:gd name="connsiteY12" fmla="*/ 158750 h 215900"/>
                  <a:gd name="connsiteX13" fmla="*/ 190500 w 215900"/>
                  <a:gd name="connsiteY13" fmla="*/ 196850 h 215900"/>
                  <a:gd name="connsiteX14" fmla="*/ 203200 w 215900"/>
                  <a:gd name="connsiteY14" fmla="*/ 21590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5900" h="215900">
                    <a:moveTo>
                      <a:pt x="0" y="165100"/>
                    </a:moveTo>
                    <a:cubicBezTo>
                      <a:pt x="2117" y="154517"/>
                      <a:pt x="4824" y="144034"/>
                      <a:pt x="6350" y="133350"/>
                    </a:cubicBezTo>
                    <a:cubicBezTo>
                      <a:pt x="9061" y="114375"/>
                      <a:pt x="9549" y="95106"/>
                      <a:pt x="12700" y="76200"/>
                    </a:cubicBezTo>
                    <a:cubicBezTo>
                      <a:pt x="13800" y="69598"/>
                      <a:pt x="14765" y="62292"/>
                      <a:pt x="19050" y="57150"/>
                    </a:cubicBezTo>
                    <a:cubicBezTo>
                      <a:pt x="25825" y="49020"/>
                      <a:pt x="35838" y="44251"/>
                      <a:pt x="44450" y="38100"/>
                    </a:cubicBezTo>
                    <a:cubicBezTo>
                      <a:pt x="50660" y="33664"/>
                      <a:pt x="56526" y="28500"/>
                      <a:pt x="63500" y="25400"/>
                    </a:cubicBezTo>
                    <a:cubicBezTo>
                      <a:pt x="90663" y="13328"/>
                      <a:pt x="101141" y="13738"/>
                      <a:pt x="127000" y="6350"/>
                    </a:cubicBezTo>
                    <a:cubicBezTo>
                      <a:pt x="133436" y="4511"/>
                      <a:pt x="139700" y="2117"/>
                      <a:pt x="146050" y="0"/>
                    </a:cubicBezTo>
                    <a:cubicBezTo>
                      <a:pt x="156633" y="2117"/>
                      <a:pt x="168147" y="1523"/>
                      <a:pt x="177800" y="6350"/>
                    </a:cubicBezTo>
                    <a:cubicBezTo>
                      <a:pt x="201875" y="18387"/>
                      <a:pt x="193793" y="25635"/>
                      <a:pt x="203200" y="44450"/>
                    </a:cubicBezTo>
                    <a:cubicBezTo>
                      <a:pt x="206613" y="51276"/>
                      <a:pt x="211667" y="57150"/>
                      <a:pt x="215900" y="63500"/>
                    </a:cubicBezTo>
                    <a:cubicBezTo>
                      <a:pt x="213461" y="78133"/>
                      <a:pt x="211016" y="105018"/>
                      <a:pt x="203200" y="120650"/>
                    </a:cubicBezTo>
                    <a:cubicBezTo>
                      <a:pt x="178581" y="169889"/>
                      <a:pt x="200111" y="110867"/>
                      <a:pt x="184150" y="158750"/>
                    </a:cubicBezTo>
                    <a:cubicBezTo>
                      <a:pt x="186267" y="171450"/>
                      <a:pt x="186429" y="184636"/>
                      <a:pt x="190500" y="196850"/>
                    </a:cubicBezTo>
                    <a:cubicBezTo>
                      <a:pt x="192913" y="204090"/>
                      <a:pt x="203200" y="215900"/>
                      <a:pt x="203200" y="215900"/>
                    </a:cubicBez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38" name="フリーフォーム 37"/>
              <p:cNvSpPr/>
              <p:nvPr/>
            </p:nvSpPr>
            <p:spPr>
              <a:xfrm>
                <a:off x="7937197" y="4089400"/>
                <a:ext cx="88924" cy="101600"/>
              </a:xfrm>
              <a:custGeom>
                <a:avLst/>
                <a:gdLst>
                  <a:gd name="connsiteX0" fmla="*/ 0 w 88924"/>
                  <a:gd name="connsiteY0" fmla="*/ 0 h 101600"/>
                  <a:gd name="connsiteX1" fmla="*/ 31750 w 88924"/>
                  <a:gd name="connsiteY1" fmla="*/ 6350 h 101600"/>
                  <a:gd name="connsiteX2" fmla="*/ 63500 w 88924"/>
                  <a:gd name="connsiteY2" fmla="*/ 38100 h 101600"/>
                  <a:gd name="connsiteX3" fmla="*/ 76200 w 88924"/>
                  <a:gd name="connsiteY3" fmla="*/ 76200 h 101600"/>
                  <a:gd name="connsiteX4" fmla="*/ 88900 w 88924"/>
                  <a:gd name="connsiteY4" fmla="*/ 101600 h 1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4" h="101600">
                    <a:moveTo>
                      <a:pt x="0" y="0"/>
                    </a:moveTo>
                    <a:cubicBezTo>
                      <a:pt x="10583" y="2117"/>
                      <a:pt x="21644" y="2560"/>
                      <a:pt x="31750" y="6350"/>
                    </a:cubicBezTo>
                    <a:cubicBezTo>
                      <a:pt x="46426" y="11853"/>
                      <a:pt x="57291" y="24130"/>
                      <a:pt x="63500" y="38100"/>
                    </a:cubicBezTo>
                    <a:cubicBezTo>
                      <a:pt x="68937" y="50333"/>
                      <a:pt x="71967" y="63500"/>
                      <a:pt x="76200" y="76200"/>
                    </a:cubicBezTo>
                    <a:cubicBezTo>
                      <a:pt x="90074" y="117822"/>
                      <a:pt x="88900" y="81846"/>
                      <a:pt x="88900" y="101600"/>
                    </a:cubicBez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grpSp>
      </p:grpSp>
      <p:grpSp>
        <p:nvGrpSpPr>
          <p:cNvPr id="41" name="グループ化 40"/>
          <p:cNvGrpSpPr/>
          <p:nvPr/>
        </p:nvGrpSpPr>
        <p:grpSpPr>
          <a:xfrm>
            <a:off x="2331939" y="1708097"/>
            <a:ext cx="421759" cy="1001107"/>
            <a:chOff x="7650956" y="3051306"/>
            <a:chExt cx="325335" cy="785612"/>
          </a:xfrm>
          <a:gradFill>
            <a:gsLst>
              <a:gs pos="0">
                <a:schemeClr val="tx2">
                  <a:lumMod val="75000"/>
                </a:schemeClr>
              </a:gs>
              <a:gs pos="35000">
                <a:schemeClr val="tx2">
                  <a:lumMod val="60000"/>
                  <a:lumOff val="40000"/>
                </a:schemeClr>
              </a:gs>
              <a:gs pos="100000">
                <a:schemeClr val="tx2">
                  <a:lumMod val="75000"/>
                </a:schemeClr>
              </a:gs>
            </a:gsLst>
            <a:lin ang="16200000" scaled="1"/>
          </a:gradFill>
        </p:grpSpPr>
        <p:grpSp>
          <p:nvGrpSpPr>
            <p:cNvPr id="42" name="グループ化 41"/>
            <p:cNvGrpSpPr/>
            <p:nvPr/>
          </p:nvGrpSpPr>
          <p:grpSpPr>
            <a:xfrm>
              <a:off x="7650956" y="3051306"/>
              <a:ext cx="325335" cy="785612"/>
              <a:chOff x="7810089" y="3075437"/>
              <a:chExt cx="208254" cy="538354"/>
            </a:xfrm>
            <a:grpFill/>
          </p:grpSpPr>
          <p:sp>
            <p:nvSpPr>
              <p:cNvPr id="47" name="円/楕円 46"/>
              <p:cNvSpPr/>
              <p:nvPr/>
            </p:nvSpPr>
            <p:spPr>
              <a:xfrm>
                <a:off x="7810089" y="3075437"/>
                <a:ext cx="208254" cy="209547"/>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48" name="正方形/長方形 47"/>
              <p:cNvSpPr/>
              <p:nvPr/>
            </p:nvSpPr>
            <p:spPr>
              <a:xfrm>
                <a:off x="7810089" y="3303029"/>
                <a:ext cx="208254" cy="31076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grpSp>
        <p:grpSp>
          <p:nvGrpSpPr>
            <p:cNvPr id="43" name="グループ化 42"/>
            <p:cNvGrpSpPr/>
            <p:nvPr/>
          </p:nvGrpSpPr>
          <p:grpSpPr>
            <a:xfrm>
              <a:off x="7668344" y="3439711"/>
              <a:ext cx="283531" cy="268902"/>
              <a:chOff x="7704052" y="3994150"/>
              <a:chExt cx="322069" cy="268902"/>
            </a:xfrm>
            <a:grpFill/>
          </p:grpSpPr>
          <p:sp>
            <p:nvSpPr>
              <p:cNvPr id="44" name="円/楕円 43"/>
              <p:cNvSpPr/>
              <p:nvPr/>
            </p:nvSpPr>
            <p:spPr>
              <a:xfrm>
                <a:off x="7704052" y="4173899"/>
                <a:ext cx="92593" cy="8915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45" name="フリーフォーム 44"/>
              <p:cNvSpPr/>
              <p:nvPr/>
            </p:nvSpPr>
            <p:spPr>
              <a:xfrm>
                <a:off x="7727950" y="3994150"/>
                <a:ext cx="215900" cy="215900"/>
              </a:xfrm>
              <a:custGeom>
                <a:avLst/>
                <a:gdLst>
                  <a:gd name="connsiteX0" fmla="*/ 0 w 215900"/>
                  <a:gd name="connsiteY0" fmla="*/ 165100 h 215900"/>
                  <a:gd name="connsiteX1" fmla="*/ 6350 w 215900"/>
                  <a:gd name="connsiteY1" fmla="*/ 133350 h 215900"/>
                  <a:gd name="connsiteX2" fmla="*/ 12700 w 215900"/>
                  <a:gd name="connsiteY2" fmla="*/ 76200 h 215900"/>
                  <a:gd name="connsiteX3" fmla="*/ 19050 w 215900"/>
                  <a:gd name="connsiteY3" fmla="*/ 57150 h 215900"/>
                  <a:gd name="connsiteX4" fmla="*/ 44450 w 215900"/>
                  <a:gd name="connsiteY4" fmla="*/ 38100 h 215900"/>
                  <a:gd name="connsiteX5" fmla="*/ 63500 w 215900"/>
                  <a:gd name="connsiteY5" fmla="*/ 25400 h 215900"/>
                  <a:gd name="connsiteX6" fmla="*/ 127000 w 215900"/>
                  <a:gd name="connsiteY6" fmla="*/ 6350 h 215900"/>
                  <a:gd name="connsiteX7" fmla="*/ 146050 w 215900"/>
                  <a:gd name="connsiteY7" fmla="*/ 0 h 215900"/>
                  <a:gd name="connsiteX8" fmla="*/ 177800 w 215900"/>
                  <a:gd name="connsiteY8" fmla="*/ 6350 h 215900"/>
                  <a:gd name="connsiteX9" fmla="*/ 203200 w 215900"/>
                  <a:gd name="connsiteY9" fmla="*/ 44450 h 215900"/>
                  <a:gd name="connsiteX10" fmla="*/ 215900 w 215900"/>
                  <a:gd name="connsiteY10" fmla="*/ 63500 h 215900"/>
                  <a:gd name="connsiteX11" fmla="*/ 203200 w 215900"/>
                  <a:gd name="connsiteY11" fmla="*/ 120650 h 215900"/>
                  <a:gd name="connsiteX12" fmla="*/ 184150 w 215900"/>
                  <a:gd name="connsiteY12" fmla="*/ 158750 h 215900"/>
                  <a:gd name="connsiteX13" fmla="*/ 190500 w 215900"/>
                  <a:gd name="connsiteY13" fmla="*/ 196850 h 215900"/>
                  <a:gd name="connsiteX14" fmla="*/ 203200 w 215900"/>
                  <a:gd name="connsiteY14" fmla="*/ 21590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5900" h="215900">
                    <a:moveTo>
                      <a:pt x="0" y="165100"/>
                    </a:moveTo>
                    <a:cubicBezTo>
                      <a:pt x="2117" y="154517"/>
                      <a:pt x="4824" y="144034"/>
                      <a:pt x="6350" y="133350"/>
                    </a:cubicBezTo>
                    <a:cubicBezTo>
                      <a:pt x="9061" y="114375"/>
                      <a:pt x="9549" y="95106"/>
                      <a:pt x="12700" y="76200"/>
                    </a:cubicBezTo>
                    <a:cubicBezTo>
                      <a:pt x="13800" y="69598"/>
                      <a:pt x="14765" y="62292"/>
                      <a:pt x="19050" y="57150"/>
                    </a:cubicBezTo>
                    <a:cubicBezTo>
                      <a:pt x="25825" y="49020"/>
                      <a:pt x="35838" y="44251"/>
                      <a:pt x="44450" y="38100"/>
                    </a:cubicBezTo>
                    <a:cubicBezTo>
                      <a:pt x="50660" y="33664"/>
                      <a:pt x="56526" y="28500"/>
                      <a:pt x="63500" y="25400"/>
                    </a:cubicBezTo>
                    <a:cubicBezTo>
                      <a:pt x="90663" y="13328"/>
                      <a:pt x="101141" y="13738"/>
                      <a:pt x="127000" y="6350"/>
                    </a:cubicBezTo>
                    <a:cubicBezTo>
                      <a:pt x="133436" y="4511"/>
                      <a:pt x="139700" y="2117"/>
                      <a:pt x="146050" y="0"/>
                    </a:cubicBezTo>
                    <a:cubicBezTo>
                      <a:pt x="156633" y="2117"/>
                      <a:pt x="168147" y="1523"/>
                      <a:pt x="177800" y="6350"/>
                    </a:cubicBezTo>
                    <a:cubicBezTo>
                      <a:pt x="201875" y="18387"/>
                      <a:pt x="193793" y="25635"/>
                      <a:pt x="203200" y="44450"/>
                    </a:cubicBezTo>
                    <a:cubicBezTo>
                      <a:pt x="206613" y="51276"/>
                      <a:pt x="211667" y="57150"/>
                      <a:pt x="215900" y="63500"/>
                    </a:cubicBezTo>
                    <a:cubicBezTo>
                      <a:pt x="213461" y="78133"/>
                      <a:pt x="211016" y="105018"/>
                      <a:pt x="203200" y="120650"/>
                    </a:cubicBezTo>
                    <a:cubicBezTo>
                      <a:pt x="178581" y="169889"/>
                      <a:pt x="200111" y="110867"/>
                      <a:pt x="184150" y="158750"/>
                    </a:cubicBezTo>
                    <a:cubicBezTo>
                      <a:pt x="186267" y="171450"/>
                      <a:pt x="186429" y="184636"/>
                      <a:pt x="190500" y="196850"/>
                    </a:cubicBezTo>
                    <a:cubicBezTo>
                      <a:pt x="192913" y="204090"/>
                      <a:pt x="203200" y="215900"/>
                      <a:pt x="203200" y="215900"/>
                    </a:cubicBez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46" name="フリーフォーム 45"/>
              <p:cNvSpPr/>
              <p:nvPr/>
            </p:nvSpPr>
            <p:spPr>
              <a:xfrm>
                <a:off x="7937197" y="4089400"/>
                <a:ext cx="88924" cy="101600"/>
              </a:xfrm>
              <a:custGeom>
                <a:avLst/>
                <a:gdLst>
                  <a:gd name="connsiteX0" fmla="*/ 0 w 88924"/>
                  <a:gd name="connsiteY0" fmla="*/ 0 h 101600"/>
                  <a:gd name="connsiteX1" fmla="*/ 31750 w 88924"/>
                  <a:gd name="connsiteY1" fmla="*/ 6350 h 101600"/>
                  <a:gd name="connsiteX2" fmla="*/ 63500 w 88924"/>
                  <a:gd name="connsiteY2" fmla="*/ 38100 h 101600"/>
                  <a:gd name="connsiteX3" fmla="*/ 76200 w 88924"/>
                  <a:gd name="connsiteY3" fmla="*/ 76200 h 101600"/>
                  <a:gd name="connsiteX4" fmla="*/ 88900 w 88924"/>
                  <a:gd name="connsiteY4" fmla="*/ 101600 h 1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4" h="101600">
                    <a:moveTo>
                      <a:pt x="0" y="0"/>
                    </a:moveTo>
                    <a:cubicBezTo>
                      <a:pt x="10583" y="2117"/>
                      <a:pt x="21644" y="2560"/>
                      <a:pt x="31750" y="6350"/>
                    </a:cubicBezTo>
                    <a:cubicBezTo>
                      <a:pt x="46426" y="11853"/>
                      <a:pt x="57291" y="24130"/>
                      <a:pt x="63500" y="38100"/>
                    </a:cubicBezTo>
                    <a:cubicBezTo>
                      <a:pt x="68937" y="50333"/>
                      <a:pt x="71967" y="63500"/>
                      <a:pt x="76200" y="76200"/>
                    </a:cubicBezTo>
                    <a:cubicBezTo>
                      <a:pt x="90074" y="117822"/>
                      <a:pt x="88900" y="81846"/>
                      <a:pt x="88900" y="101600"/>
                    </a:cubicBez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grpSp>
      </p:grpSp>
      <p:grpSp>
        <p:nvGrpSpPr>
          <p:cNvPr id="49" name="グループ化 48"/>
          <p:cNvGrpSpPr/>
          <p:nvPr/>
        </p:nvGrpSpPr>
        <p:grpSpPr>
          <a:xfrm>
            <a:off x="3661265" y="1718114"/>
            <a:ext cx="421759" cy="1001107"/>
            <a:chOff x="7810089" y="3075437"/>
            <a:chExt cx="208254" cy="538354"/>
          </a:xfrm>
          <a:solidFill>
            <a:schemeClr val="accent2"/>
          </a:solidFill>
        </p:grpSpPr>
        <p:sp>
          <p:nvSpPr>
            <p:cNvPr id="50" name="円/楕円 49"/>
            <p:cNvSpPr/>
            <p:nvPr/>
          </p:nvSpPr>
          <p:spPr>
            <a:xfrm>
              <a:off x="7810089" y="3075437"/>
              <a:ext cx="208254" cy="209547"/>
            </a:xfrm>
            <a:prstGeom prst="ellipse">
              <a:avLst/>
            </a:prstGeom>
            <a:grp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51" name="正方形/長方形 50"/>
            <p:cNvSpPr/>
            <p:nvPr/>
          </p:nvSpPr>
          <p:spPr>
            <a:xfrm>
              <a:off x="7810089" y="3303029"/>
              <a:ext cx="208254" cy="310762"/>
            </a:xfrm>
            <a:prstGeom prst="rect">
              <a:avLst/>
            </a:prstGeom>
            <a:grp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grpSp>
      <p:grpSp>
        <p:nvGrpSpPr>
          <p:cNvPr id="52" name="グループ化 51"/>
          <p:cNvGrpSpPr/>
          <p:nvPr/>
        </p:nvGrpSpPr>
        <p:grpSpPr>
          <a:xfrm>
            <a:off x="3691043" y="2248254"/>
            <a:ext cx="367565" cy="342662"/>
            <a:chOff x="7704052" y="3994150"/>
            <a:chExt cx="322069" cy="268902"/>
          </a:xfrm>
          <a:noFill/>
        </p:grpSpPr>
        <p:sp>
          <p:nvSpPr>
            <p:cNvPr id="53" name="円/楕円 52"/>
            <p:cNvSpPr/>
            <p:nvPr/>
          </p:nvSpPr>
          <p:spPr>
            <a:xfrm>
              <a:off x="7704052" y="4173899"/>
              <a:ext cx="92593" cy="8915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54" name="フリーフォーム 53"/>
            <p:cNvSpPr/>
            <p:nvPr/>
          </p:nvSpPr>
          <p:spPr>
            <a:xfrm>
              <a:off x="7727950" y="3994150"/>
              <a:ext cx="215900" cy="215900"/>
            </a:xfrm>
            <a:custGeom>
              <a:avLst/>
              <a:gdLst>
                <a:gd name="connsiteX0" fmla="*/ 0 w 215900"/>
                <a:gd name="connsiteY0" fmla="*/ 165100 h 215900"/>
                <a:gd name="connsiteX1" fmla="*/ 6350 w 215900"/>
                <a:gd name="connsiteY1" fmla="*/ 133350 h 215900"/>
                <a:gd name="connsiteX2" fmla="*/ 12700 w 215900"/>
                <a:gd name="connsiteY2" fmla="*/ 76200 h 215900"/>
                <a:gd name="connsiteX3" fmla="*/ 19050 w 215900"/>
                <a:gd name="connsiteY3" fmla="*/ 57150 h 215900"/>
                <a:gd name="connsiteX4" fmla="*/ 44450 w 215900"/>
                <a:gd name="connsiteY4" fmla="*/ 38100 h 215900"/>
                <a:gd name="connsiteX5" fmla="*/ 63500 w 215900"/>
                <a:gd name="connsiteY5" fmla="*/ 25400 h 215900"/>
                <a:gd name="connsiteX6" fmla="*/ 127000 w 215900"/>
                <a:gd name="connsiteY6" fmla="*/ 6350 h 215900"/>
                <a:gd name="connsiteX7" fmla="*/ 146050 w 215900"/>
                <a:gd name="connsiteY7" fmla="*/ 0 h 215900"/>
                <a:gd name="connsiteX8" fmla="*/ 177800 w 215900"/>
                <a:gd name="connsiteY8" fmla="*/ 6350 h 215900"/>
                <a:gd name="connsiteX9" fmla="*/ 203200 w 215900"/>
                <a:gd name="connsiteY9" fmla="*/ 44450 h 215900"/>
                <a:gd name="connsiteX10" fmla="*/ 215900 w 215900"/>
                <a:gd name="connsiteY10" fmla="*/ 63500 h 215900"/>
                <a:gd name="connsiteX11" fmla="*/ 203200 w 215900"/>
                <a:gd name="connsiteY11" fmla="*/ 120650 h 215900"/>
                <a:gd name="connsiteX12" fmla="*/ 184150 w 215900"/>
                <a:gd name="connsiteY12" fmla="*/ 158750 h 215900"/>
                <a:gd name="connsiteX13" fmla="*/ 190500 w 215900"/>
                <a:gd name="connsiteY13" fmla="*/ 196850 h 215900"/>
                <a:gd name="connsiteX14" fmla="*/ 203200 w 215900"/>
                <a:gd name="connsiteY14" fmla="*/ 21590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5900" h="215900">
                  <a:moveTo>
                    <a:pt x="0" y="165100"/>
                  </a:moveTo>
                  <a:cubicBezTo>
                    <a:pt x="2117" y="154517"/>
                    <a:pt x="4824" y="144034"/>
                    <a:pt x="6350" y="133350"/>
                  </a:cubicBezTo>
                  <a:cubicBezTo>
                    <a:pt x="9061" y="114375"/>
                    <a:pt x="9549" y="95106"/>
                    <a:pt x="12700" y="76200"/>
                  </a:cubicBezTo>
                  <a:cubicBezTo>
                    <a:pt x="13800" y="69598"/>
                    <a:pt x="14765" y="62292"/>
                    <a:pt x="19050" y="57150"/>
                  </a:cubicBezTo>
                  <a:cubicBezTo>
                    <a:pt x="25825" y="49020"/>
                    <a:pt x="35838" y="44251"/>
                    <a:pt x="44450" y="38100"/>
                  </a:cubicBezTo>
                  <a:cubicBezTo>
                    <a:pt x="50660" y="33664"/>
                    <a:pt x="56526" y="28500"/>
                    <a:pt x="63500" y="25400"/>
                  </a:cubicBezTo>
                  <a:cubicBezTo>
                    <a:pt x="90663" y="13328"/>
                    <a:pt x="101141" y="13738"/>
                    <a:pt x="127000" y="6350"/>
                  </a:cubicBezTo>
                  <a:cubicBezTo>
                    <a:pt x="133436" y="4511"/>
                    <a:pt x="139700" y="2117"/>
                    <a:pt x="146050" y="0"/>
                  </a:cubicBezTo>
                  <a:cubicBezTo>
                    <a:pt x="156633" y="2117"/>
                    <a:pt x="168147" y="1523"/>
                    <a:pt x="177800" y="6350"/>
                  </a:cubicBezTo>
                  <a:cubicBezTo>
                    <a:pt x="201875" y="18387"/>
                    <a:pt x="193793" y="25635"/>
                    <a:pt x="203200" y="44450"/>
                  </a:cubicBezTo>
                  <a:cubicBezTo>
                    <a:pt x="206613" y="51276"/>
                    <a:pt x="211667" y="57150"/>
                    <a:pt x="215900" y="63500"/>
                  </a:cubicBezTo>
                  <a:cubicBezTo>
                    <a:pt x="213461" y="78133"/>
                    <a:pt x="211016" y="105018"/>
                    <a:pt x="203200" y="120650"/>
                  </a:cubicBezTo>
                  <a:cubicBezTo>
                    <a:pt x="178581" y="169889"/>
                    <a:pt x="200111" y="110867"/>
                    <a:pt x="184150" y="158750"/>
                  </a:cubicBezTo>
                  <a:cubicBezTo>
                    <a:pt x="186267" y="171450"/>
                    <a:pt x="186429" y="184636"/>
                    <a:pt x="190500" y="196850"/>
                  </a:cubicBezTo>
                  <a:cubicBezTo>
                    <a:pt x="192913" y="204090"/>
                    <a:pt x="203200" y="215900"/>
                    <a:pt x="203200" y="215900"/>
                  </a:cubicBez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55" name="フリーフォーム 54"/>
            <p:cNvSpPr/>
            <p:nvPr/>
          </p:nvSpPr>
          <p:spPr>
            <a:xfrm>
              <a:off x="7937197" y="4089400"/>
              <a:ext cx="88924" cy="101600"/>
            </a:xfrm>
            <a:custGeom>
              <a:avLst/>
              <a:gdLst>
                <a:gd name="connsiteX0" fmla="*/ 0 w 88924"/>
                <a:gd name="connsiteY0" fmla="*/ 0 h 101600"/>
                <a:gd name="connsiteX1" fmla="*/ 31750 w 88924"/>
                <a:gd name="connsiteY1" fmla="*/ 6350 h 101600"/>
                <a:gd name="connsiteX2" fmla="*/ 63500 w 88924"/>
                <a:gd name="connsiteY2" fmla="*/ 38100 h 101600"/>
                <a:gd name="connsiteX3" fmla="*/ 76200 w 88924"/>
                <a:gd name="connsiteY3" fmla="*/ 76200 h 101600"/>
                <a:gd name="connsiteX4" fmla="*/ 88900 w 88924"/>
                <a:gd name="connsiteY4" fmla="*/ 101600 h 1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4" h="101600">
                  <a:moveTo>
                    <a:pt x="0" y="0"/>
                  </a:moveTo>
                  <a:cubicBezTo>
                    <a:pt x="10583" y="2117"/>
                    <a:pt x="21644" y="2560"/>
                    <a:pt x="31750" y="6350"/>
                  </a:cubicBezTo>
                  <a:cubicBezTo>
                    <a:pt x="46426" y="11853"/>
                    <a:pt x="57291" y="24130"/>
                    <a:pt x="63500" y="38100"/>
                  </a:cubicBezTo>
                  <a:cubicBezTo>
                    <a:pt x="68937" y="50333"/>
                    <a:pt x="71967" y="63500"/>
                    <a:pt x="76200" y="76200"/>
                  </a:cubicBezTo>
                  <a:cubicBezTo>
                    <a:pt x="90074" y="117822"/>
                    <a:pt x="88900" y="81846"/>
                    <a:pt x="88900" y="101600"/>
                  </a:cubicBez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grpSp>
      <p:sp>
        <p:nvSpPr>
          <p:cNvPr id="56" name="テキスト ボックス 55"/>
          <p:cNvSpPr txBox="1"/>
          <p:nvPr/>
        </p:nvSpPr>
        <p:spPr>
          <a:xfrm>
            <a:off x="3325831" y="1312830"/>
            <a:ext cx="93764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専攻医</a:t>
            </a:r>
          </a:p>
        </p:txBody>
      </p:sp>
      <p:sp>
        <p:nvSpPr>
          <p:cNvPr id="57" name="テキスト ボックス 56"/>
          <p:cNvSpPr txBox="1"/>
          <p:nvPr/>
        </p:nvSpPr>
        <p:spPr>
          <a:xfrm>
            <a:off x="2073997" y="1312830"/>
            <a:ext cx="93764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eiryo UI" panose="020B0604030504040204" pitchFamily="50" charset="-128"/>
              </a:rPr>
              <a:t>指導医</a:t>
            </a:r>
          </a:p>
        </p:txBody>
      </p:sp>
      <p:sp>
        <p:nvSpPr>
          <p:cNvPr id="58" name="テキスト ボックス 57"/>
          <p:cNvSpPr txBox="1"/>
          <p:nvPr/>
        </p:nvSpPr>
        <p:spPr>
          <a:xfrm>
            <a:off x="933787" y="1312830"/>
            <a:ext cx="93764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eiryo UI" panose="020B0604030504040204" pitchFamily="50" charset="-128"/>
              </a:rPr>
              <a:t>専門医</a:t>
            </a:r>
          </a:p>
        </p:txBody>
      </p:sp>
      <p:sp>
        <p:nvSpPr>
          <p:cNvPr id="59" name="曲折矢印 58"/>
          <p:cNvSpPr/>
          <p:nvPr/>
        </p:nvSpPr>
        <p:spPr>
          <a:xfrm rot="16200000" flipH="1" flipV="1">
            <a:off x="3019739" y="1680701"/>
            <a:ext cx="300108" cy="734784"/>
          </a:xfrm>
          <a:prstGeom prst="bentArrow">
            <a:avLst>
              <a:gd name="adj1" fmla="val 36309"/>
              <a:gd name="adj2" fmla="val 25000"/>
              <a:gd name="adj3" fmla="val 25000"/>
              <a:gd name="adj4" fmla="val 43750"/>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60" name="曲折矢印 59"/>
          <p:cNvSpPr/>
          <p:nvPr/>
        </p:nvSpPr>
        <p:spPr>
          <a:xfrm rot="5400000" flipV="1">
            <a:off x="2994904" y="2301247"/>
            <a:ext cx="516059" cy="660093"/>
          </a:xfrm>
          <a:prstGeom prst="bentArrow">
            <a:avLst/>
          </a:prstGeom>
          <a:solidFill>
            <a:schemeClr val="bg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61" name="右矢印 60"/>
          <p:cNvSpPr/>
          <p:nvPr/>
        </p:nvSpPr>
        <p:spPr>
          <a:xfrm>
            <a:off x="1784642" y="1854834"/>
            <a:ext cx="394780" cy="230440"/>
          </a:xfrm>
          <a:prstGeom prst="rightArrow">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62" name="テキスト ボックス 61"/>
          <p:cNvSpPr txBox="1"/>
          <p:nvPr/>
        </p:nvSpPr>
        <p:spPr>
          <a:xfrm>
            <a:off x="7002615" y="1499306"/>
            <a:ext cx="1923925" cy="1815882"/>
          </a:xfrm>
          <a:prstGeom prst="rect">
            <a:avLst/>
          </a:prstGeom>
          <a:noFill/>
        </p:spPr>
        <p:txBody>
          <a:bodyPr wrap="none" rtlCol="0">
            <a:spAutoFit/>
          </a:bodyPr>
          <a:lstStyle/>
          <a:p>
            <a:pPr marL="176213" marR="0" lvl="0" indent="-176213" algn="l" defTabSz="914400" rtl="0" eaLnBrk="1" fontAlgn="base" latinLnBrk="0" hangingPunct="1">
              <a:lnSpc>
                <a:spcPct val="100000"/>
              </a:lnSpc>
              <a:spcBef>
                <a:spcPct val="0"/>
              </a:spcBef>
              <a:spcAft>
                <a:spcPct val="0"/>
              </a:spcAft>
              <a:buClrTx/>
              <a:buSzTx/>
              <a:buFont typeface="+mj-lt"/>
              <a:buAutoNum type="arabicPeriod"/>
              <a:tabLst/>
              <a:defRPr/>
            </a:pPr>
            <a:r>
              <a:rPr kumimoji="1" lang="zh-TW"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公衆衛生総論</a:t>
            </a:r>
            <a:endParaRPr kumimoji="1" lang="en-US" altLang="zh-TW"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4400" rtl="0" eaLnBrk="1" fontAlgn="base" latinLnBrk="0" hangingPunct="1">
              <a:lnSpc>
                <a:spcPct val="100000"/>
              </a:lnSpc>
              <a:spcBef>
                <a:spcPct val="0"/>
              </a:spcBef>
              <a:spcAft>
                <a:spcPct val="0"/>
              </a:spcAft>
              <a:buClrTx/>
              <a:buSzTx/>
              <a:buFont typeface="+mj-lt"/>
              <a:buAutoNum type="arabicPeriod"/>
              <a:tabLst/>
              <a:defRPr/>
            </a:pP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保健医療政策</a:t>
            </a:r>
            <a:endPar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4400" rtl="0" eaLnBrk="1" fontAlgn="base" latinLnBrk="0" hangingPunct="1">
              <a:lnSpc>
                <a:spcPct val="100000"/>
              </a:lnSpc>
              <a:spcBef>
                <a:spcPct val="0"/>
              </a:spcBef>
              <a:spcAft>
                <a:spcPct val="0"/>
              </a:spcAft>
              <a:buClrTx/>
              <a:buSzTx/>
              <a:buFont typeface="+mj-lt"/>
              <a:buAutoNum type="arabicPeriod"/>
              <a:tabLst/>
              <a:defRPr/>
            </a:pP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疫学・医学統計学</a:t>
            </a:r>
            <a:endPar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4400" rtl="0" eaLnBrk="1" fontAlgn="base" latinLnBrk="0" hangingPunct="1">
              <a:lnSpc>
                <a:spcPct val="100000"/>
              </a:lnSpc>
              <a:spcBef>
                <a:spcPct val="0"/>
              </a:spcBef>
              <a:spcAft>
                <a:spcPct val="0"/>
              </a:spcAft>
              <a:buClrTx/>
              <a:buSzTx/>
              <a:buFont typeface="+mj-lt"/>
              <a:buAutoNum type="arabicPeriod"/>
              <a:tabLst/>
              <a:defRPr/>
            </a:pP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行動科学</a:t>
            </a:r>
            <a:endPar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4400" rtl="0" eaLnBrk="1" fontAlgn="base" latinLnBrk="0" hangingPunct="1">
              <a:lnSpc>
                <a:spcPct val="100000"/>
              </a:lnSpc>
              <a:spcBef>
                <a:spcPct val="0"/>
              </a:spcBef>
              <a:spcAft>
                <a:spcPct val="0"/>
              </a:spcAft>
              <a:buClrTx/>
              <a:buSzTx/>
              <a:buFont typeface="+mj-lt"/>
              <a:buAutoNum type="arabicPeriod"/>
              <a:tabLst/>
              <a:defRPr/>
            </a:pP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組織経営・管理</a:t>
            </a:r>
            <a:endPar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4400" rtl="0" eaLnBrk="1" fontAlgn="base" latinLnBrk="0" hangingPunct="1">
              <a:lnSpc>
                <a:spcPct val="100000"/>
              </a:lnSpc>
              <a:spcBef>
                <a:spcPct val="0"/>
              </a:spcBef>
              <a:spcAft>
                <a:spcPct val="0"/>
              </a:spcAft>
              <a:buClrTx/>
              <a:buSzTx/>
              <a:buFont typeface="+mj-lt"/>
              <a:buAutoNum type="arabicPeriod"/>
              <a:tabLst/>
              <a:defRPr/>
            </a:pPr>
            <a:r>
              <a:rPr kumimoji="1" lang="zh-TW"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健康危機管理</a:t>
            </a:r>
            <a:endParaRPr kumimoji="1" lang="en-US" altLang="zh-TW"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4400" rtl="0" eaLnBrk="1" fontAlgn="base" latinLnBrk="0" hangingPunct="1">
              <a:lnSpc>
                <a:spcPct val="100000"/>
              </a:lnSpc>
              <a:spcBef>
                <a:spcPct val="0"/>
              </a:spcBef>
              <a:spcAft>
                <a:spcPct val="0"/>
              </a:spcAft>
              <a:buClrTx/>
              <a:buSzTx/>
              <a:buFont typeface="+mj-lt"/>
              <a:buAutoNum type="arabicPeriod"/>
              <a:tabLst/>
              <a:defRPr/>
            </a:pP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環境・産業保健</a:t>
            </a:r>
            <a:endPar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4285046" y="1528872"/>
            <a:ext cx="2614818" cy="1569660"/>
          </a:xfrm>
          <a:prstGeom prst="rect">
            <a:avLst/>
          </a:prstGeom>
          <a:noFill/>
        </p:spPr>
        <p:txBody>
          <a:bodyPr wrap="none" rtlCol="0">
            <a:spAutoFit/>
          </a:bodyPr>
          <a:lstStyle/>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国立保健医療科学院</a:t>
            </a:r>
            <a:endPar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公衆衛生大学院等大学院</a:t>
            </a:r>
            <a:endPar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講習会＠各学会</a:t>
            </a:r>
            <a:endPar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e-</a:t>
            </a: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ラーニング</a:t>
            </a:r>
            <a:endPar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その他</a:t>
            </a:r>
            <a:endPar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5767156" y="3454506"/>
            <a:ext cx="2319276" cy="37541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300" normalizeH="0" baseline="0" noProof="0" dirty="0">
                <a:ln>
                  <a:noFill/>
                </a:ln>
                <a:solidFill>
                  <a:srgbClr val="FF3300"/>
                </a:solidFill>
                <a:effectLst>
                  <a:outerShdw blurRad="50800" dist="50800" dir="5400000" algn="ctr" rotWithShape="0">
                    <a:srgbClr val="003300"/>
                  </a:outerShdw>
                </a:effectLst>
                <a:uLnTx/>
                <a:uFillTx/>
                <a:latin typeface="Meiryo UI" panose="020B0604030504040204" pitchFamily="50" charset="-128"/>
                <a:ea typeface="Meiryo UI" panose="020B0604030504040204" pitchFamily="50" charset="-128"/>
                <a:cs typeface="Meiryo UI" panose="020B0604030504040204" pitchFamily="50" charset="-128"/>
              </a:rPr>
              <a:t>実践現場研修</a:t>
            </a:r>
          </a:p>
        </p:txBody>
      </p:sp>
      <p:sp>
        <p:nvSpPr>
          <p:cNvPr id="65" name="曲折矢印 64"/>
          <p:cNvSpPr/>
          <p:nvPr/>
        </p:nvSpPr>
        <p:spPr>
          <a:xfrm rot="16200000" flipH="1" flipV="1">
            <a:off x="5847730" y="3849388"/>
            <a:ext cx="404975" cy="576722"/>
          </a:xfrm>
          <a:prstGeom prst="bentArrow">
            <a:avLst/>
          </a:prstGeom>
          <a:solidFill>
            <a:schemeClr val="bg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66" name="テキスト ボックス 65"/>
          <p:cNvSpPr txBox="1"/>
          <p:nvPr/>
        </p:nvSpPr>
        <p:spPr>
          <a:xfrm>
            <a:off x="5844130" y="4369760"/>
            <a:ext cx="308240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15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社会医学系専門医認定試験</a:t>
            </a:r>
          </a:p>
        </p:txBody>
      </p:sp>
      <p:sp>
        <p:nvSpPr>
          <p:cNvPr id="67" name="下矢印 66"/>
          <p:cNvSpPr/>
          <p:nvPr/>
        </p:nvSpPr>
        <p:spPr>
          <a:xfrm>
            <a:off x="6612045" y="4773254"/>
            <a:ext cx="249130" cy="236090"/>
          </a:xfrm>
          <a:prstGeom prst="downArrow">
            <a:avLst/>
          </a:prstGeom>
          <a:solidFill>
            <a:schemeClr val="bg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800" b="0" i="0" u="none" strike="noStrike" kern="1200" cap="none" spc="0" normalizeH="0" baseline="0" noProof="0">
              <a:ln>
                <a:noFill/>
              </a:ln>
              <a:solidFill>
                <a:srgbClr val="000000"/>
              </a:solidFill>
              <a:effectLst/>
              <a:uLnTx/>
              <a:uFillTx/>
              <a:latin typeface="Times New Roman"/>
              <a:ea typeface="ＭＳ Ｐゴシック"/>
              <a:cs typeface="+mn-cs"/>
            </a:endParaRPr>
          </a:p>
        </p:txBody>
      </p:sp>
      <p:grpSp>
        <p:nvGrpSpPr>
          <p:cNvPr id="68" name="グループ化 67"/>
          <p:cNvGrpSpPr/>
          <p:nvPr/>
        </p:nvGrpSpPr>
        <p:grpSpPr>
          <a:xfrm>
            <a:off x="5927096" y="4819000"/>
            <a:ext cx="364230" cy="978041"/>
            <a:chOff x="7650956" y="3051306"/>
            <a:chExt cx="325335" cy="785612"/>
          </a:xfrm>
          <a:gradFill>
            <a:gsLst>
              <a:gs pos="0">
                <a:schemeClr val="tx2">
                  <a:lumMod val="81000"/>
                  <a:lumOff val="19000"/>
                </a:schemeClr>
              </a:gs>
              <a:gs pos="35000">
                <a:schemeClr val="tx2">
                  <a:lumMod val="46000"/>
                  <a:lumOff val="54000"/>
                </a:schemeClr>
              </a:gs>
              <a:gs pos="100000">
                <a:schemeClr val="tx2">
                  <a:lumMod val="90000"/>
                  <a:lumOff val="10000"/>
                  <a:alpha val="78000"/>
                </a:schemeClr>
              </a:gs>
            </a:gsLst>
            <a:lin ang="16200000" scaled="1"/>
          </a:gradFill>
        </p:grpSpPr>
        <p:grpSp>
          <p:nvGrpSpPr>
            <p:cNvPr id="69" name="グループ化 68"/>
            <p:cNvGrpSpPr/>
            <p:nvPr/>
          </p:nvGrpSpPr>
          <p:grpSpPr>
            <a:xfrm>
              <a:off x="7650956" y="3051306"/>
              <a:ext cx="325335" cy="785612"/>
              <a:chOff x="7810089" y="3075437"/>
              <a:chExt cx="208254" cy="538354"/>
            </a:xfrm>
            <a:grpFill/>
          </p:grpSpPr>
          <p:sp>
            <p:nvSpPr>
              <p:cNvPr id="74" name="円/楕円 73"/>
              <p:cNvSpPr/>
              <p:nvPr/>
            </p:nvSpPr>
            <p:spPr>
              <a:xfrm>
                <a:off x="7810089" y="3075437"/>
                <a:ext cx="208254" cy="209547"/>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8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75" name="正方形/長方形 74"/>
              <p:cNvSpPr/>
              <p:nvPr/>
            </p:nvSpPr>
            <p:spPr>
              <a:xfrm>
                <a:off x="7810089" y="3303029"/>
                <a:ext cx="208254" cy="31076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800" b="0" i="0" u="none" strike="noStrike" kern="1200" cap="none" spc="0" normalizeH="0" baseline="0" noProof="0">
                  <a:ln>
                    <a:noFill/>
                  </a:ln>
                  <a:solidFill>
                    <a:srgbClr val="FFFFFF"/>
                  </a:solidFill>
                  <a:effectLst/>
                  <a:uLnTx/>
                  <a:uFillTx/>
                  <a:latin typeface="Times New Roman"/>
                  <a:ea typeface="ＭＳ Ｐゴシック"/>
                  <a:cs typeface="+mn-cs"/>
                </a:endParaRPr>
              </a:p>
            </p:txBody>
          </p:sp>
        </p:grpSp>
        <p:grpSp>
          <p:nvGrpSpPr>
            <p:cNvPr id="70" name="グループ化 69"/>
            <p:cNvGrpSpPr/>
            <p:nvPr/>
          </p:nvGrpSpPr>
          <p:grpSpPr>
            <a:xfrm>
              <a:off x="7668344" y="3439711"/>
              <a:ext cx="283531" cy="268902"/>
              <a:chOff x="7704052" y="3994150"/>
              <a:chExt cx="322069" cy="268902"/>
            </a:xfrm>
            <a:grpFill/>
          </p:grpSpPr>
          <p:sp>
            <p:nvSpPr>
              <p:cNvPr id="71" name="円/楕円 70"/>
              <p:cNvSpPr/>
              <p:nvPr/>
            </p:nvSpPr>
            <p:spPr>
              <a:xfrm>
                <a:off x="7704052" y="4173899"/>
                <a:ext cx="92593" cy="8915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8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72" name="フリーフォーム 71"/>
              <p:cNvSpPr/>
              <p:nvPr/>
            </p:nvSpPr>
            <p:spPr>
              <a:xfrm>
                <a:off x="7727950" y="3994150"/>
                <a:ext cx="215900" cy="215900"/>
              </a:xfrm>
              <a:custGeom>
                <a:avLst/>
                <a:gdLst>
                  <a:gd name="connsiteX0" fmla="*/ 0 w 215900"/>
                  <a:gd name="connsiteY0" fmla="*/ 165100 h 215900"/>
                  <a:gd name="connsiteX1" fmla="*/ 6350 w 215900"/>
                  <a:gd name="connsiteY1" fmla="*/ 133350 h 215900"/>
                  <a:gd name="connsiteX2" fmla="*/ 12700 w 215900"/>
                  <a:gd name="connsiteY2" fmla="*/ 76200 h 215900"/>
                  <a:gd name="connsiteX3" fmla="*/ 19050 w 215900"/>
                  <a:gd name="connsiteY3" fmla="*/ 57150 h 215900"/>
                  <a:gd name="connsiteX4" fmla="*/ 44450 w 215900"/>
                  <a:gd name="connsiteY4" fmla="*/ 38100 h 215900"/>
                  <a:gd name="connsiteX5" fmla="*/ 63500 w 215900"/>
                  <a:gd name="connsiteY5" fmla="*/ 25400 h 215900"/>
                  <a:gd name="connsiteX6" fmla="*/ 127000 w 215900"/>
                  <a:gd name="connsiteY6" fmla="*/ 6350 h 215900"/>
                  <a:gd name="connsiteX7" fmla="*/ 146050 w 215900"/>
                  <a:gd name="connsiteY7" fmla="*/ 0 h 215900"/>
                  <a:gd name="connsiteX8" fmla="*/ 177800 w 215900"/>
                  <a:gd name="connsiteY8" fmla="*/ 6350 h 215900"/>
                  <a:gd name="connsiteX9" fmla="*/ 203200 w 215900"/>
                  <a:gd name="connsiteY9" fmla="*/ 44450 h 215900"/>
                  <a:gd name="connsiteX10" fmla="*/ 215900 w 215900"/>
                  <a:gd name="connsiteY10" fmla="*/ 63500 h 215900"/>
                  <a:gd name="connsiteX11" fmla="*/ 203200 w 215900"/>
                  <a:gd name="connsiteY11" fmla="*/ 120650 h 215900"/>
                  <a:gd name="connsiteX12" fmla="*/ 184150 w 215900"/>
                  <a:gd name="connsiteY12" fmla="*/ 158750 h 215900"/>
                  <a:gd name="connsiteX13" fmla="*/ 190500 w 215900"/>
                  <a:gd name="connsiteY13" fmla="*/ 196850 h 215900"/>
                  <a:gd name="connsiteX14" fmla="*/ 203200 w 215900"/>
                  <a:gd name="connsiteY14" fmla="*/ 21590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5900" h="215900">
                    <a:moveTo>
                      <a:pt x="0" y="165100"/>
                    </a:moveTo>
                    <a:cubicBezTo>
                      <a:pt x="2117" y="154517"/>
                      <a:pt x="4824" y="144034"/>
                      <a:pt x="6350" y="133350"/>
                    </a:cubicBezTo>
                    <a:cubicBezTo>
                      <a:pt x="9061" y="114375"/>
                      <a:pt x="9549" y="95106"/>
                      <a:pt x="12700" y="76200"/>
                    </a:cubicBezTo>
                    <a:cubicBezTo>
                      <a:pt x="13800" y="69598"/>
                      <a:pt x="14765" y="62292"/>
                      <a:pt x="19050" y="57150"/>
                    </a:cubicBezTo>
                    <a:cubicBezTo>
                      <a:pt x="25825" y="49020"/>
                      <a:pt x="35838" y="44251"/>
                      <a:pt x="44450" y="38100"/>
                    </a:cubicBezTo>
                    <a:cubicBezTo>
                      <a:pt x="50660" y="33664"/>
                      <a:pt x="56526" y="28500"/>
                      <a:pt x="63500" y="25400"/>
                    </a:cubicBezTo>
                    <a:cubicBezTo>
                      <a:pt x="90663" y="13328"/>
                      <a:pt x="101141" y="13738"/>
                      <a:pt x="127000" y="6350"/>
                    </a:cubicBezTo>
                    <a:cubicBezTo>
                      <a:pt x="133436" y="4511"/>
                      <a:pt x="139700" y="2117"/>
                      <a:pt x="146050" y="0"/>
                    </a:cubicBezTo>
                    <a:cubicBezTo>
                      <a:pt x="156633" y="2117"/>
                      <a:pt x="168147" y="1523"/>
                      <a:pt x="177800" y="6350"/>
                    </a:cubicBezTo>
                    <a:cubicBezTo>
                      <a:pt x="201875" y="18387"/>
                      <a:pt x="193793" y="25635"/>
                      <a:pt x="203200" y="44450"/>
                    </a:cubicBezTo>
                    <a:cubicBezTo>
                      <a:pt x="206613" y="51276"/>
                      <a:pt x="211667" y="57150"/>
                      <a:pt x="215900" y="63500"/>
                    </a:cubicBezTo>
                    <a:cubicBezTo>
                      <a:pt x="213461" y="78133"/>
                      <a:pt x="211016" y="105018"/>
                      <a:pt x="203200" y="120650"/>
                    </a:cubicBezTo>
                    <a:cubicBezTo>
                      <a:pt x="178581" y="169889"/>
                      <a:pt x="200111" y="110867"/>
                      <a:pt x="184150" y="158750"/>
                    </a:cubicBezTo>
                    <a:cubicBezTo>
                      <a:pt x="186267" y="171450"/>
                      <a:pt x="186429" y="184636"/>
                      <a:pt x="190500" y="196850"/>
                    </a:cubicBezTo>
                    <a:cubicBezTo>
                      <a:pt x="192913" y="204090"/>
                      <a:pt x="203200" y="215900"/>
                      <a:pt x="203200" y="215900"/>
                    </a:cubicBez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8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73" name="フリーフォーム 72"/>
              <p:cNvSpPr/>
              <p:nvPr/>
            </p:nvSpPr>
            <p:spPr>
              <a:xfrm>
                <a:off x="7937197" y="4089400"/>
                <a:ext cx="88924" cy="101600"/>
              </a:xfrm>
              <a:custGeom>
                <a:avLst/>
                <a:gdLst>
                  <a:gd name="connsiteX0" fmla="*/ 0 w 88924"/>
                  <a:gd name="connsiteY0" fmla="*/ 0 h 101600"/>
                  <a:gd name="connsiteX1" fmla="*/ 31750 w 88924"/>
                  <a:gd name="connsiteY1" fmla="*/ 6350 h 101600"/>
                  <a:gd name="connsiteX2" fmla="*/ 63500 w 88924"/>
                  <a:gd name="connsiteY2" fmla="*/ 38100 h 101600"/>
                  <a:gd name="connsiteX3" fmla="*/ 76200 w 88924"/>
                  <a:gd name="connsiteY3" fmla="*/ 76200 h 101600"/>
                  <a:gd name="connsiteX4" fmla="*/ 88900 w 88924"/>
                  <a:gd name="connsiteY4" fmla="*/ 101600 h 1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4" h="101600">
                    <a:moveTo>
                      <a:pt x="0" y="0"/>
                    </a:moveTo>
                    <a:cubicBezTo>
                      <a:pt x="10583" y="2117"/>
                      <a:pt x="21644" y="2560"/>
                      <a:pt x="31750" y="6350"/>
                    </a:cubicBezTo>
                    <a:cubicBezTo>
                      <a:pt x="46426" y="11853"/>
                      <a:pt x="57291" y="24130"/>
                      <a:pt x="63500" y="38100"/>
                    </a:cubicBezTo>
                    <a:cubicBezTo>
                      <a:pt x="68937" y="50333"/>
                      <a:pt x="71967" y="63500"/>
                      <a:pt x="76200" y="76200"/>
                    </a:cubicBezTo>
                    <a:cubicBezTo>
                      <a:pt x="90074" y="117822"/>
                      <a:pt x="88900" y="81846"/>
                      <a:pt x="88900" y="101600"/>
                    </a:cubicBez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800" b="0" i="0" u="none" strike="noStrike" kern="1200" cap="none" spc="0" normalizeH="0" baseline="0" noProof="0">
                  <a:ln>
                    <a:noFill/>
                  </a:ln>
                  <a:solidFill>
                    <a:srgbClr val="FFFFFF"/>
                  </a:solidFill>
                  <a:effectLst/>
                  <a:uLnTx/>
                  <a:uFillTx/>
                  <a:latin typeface="Times New Roman"/>
                  <a:ea typeface="ＭＳ Ｐゴシック"/>
                  <a:cs typeface="+mn-cs"/>
                </a:endParaRPr>
              </a:p>
            </p:txBody>
          </p:sp>
        </p:grpSp>
      </p:grpSp>
      <p:sp>
        <p:nvSpPr>
          <p:cNvPr id="76" name="テキスト ボックス 75"/>
          <p:cNvSpPr txBox="1"/>
          <p:nvPr/>
        </p:nvSpPr>
        <p:spPr>
          <a:xfrm>
            <a:off x="6407644" y="5015023"/>
            <a:ext cx="993514"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eiryo UI" panose="020B0604030504040204" pitchFamily="50" charset="-128"/>
              </a:rPr>
              <a:t>専門医</a:t>
            </a:r>
          </a:p>
        </p:txBody>
      </p:sp>
      <p:sp>
        <p:nvSpPr>
          <p:cNvPr id="77" name="テキスト ボックス 76"/>
          <p:cNvSpPr txBox="1"/>
          <p:nvPr/>
        </p:nvSpPr>
        <p:spPr>
          <a:xfrm>
            <a:off x="6517187" y="3989127"/>
            <a:ext cx="144739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年間</a:t>
            </a:r>
          </a:p>
        </p:txBody>
      </p:sp>
      <p:grpSp>
        <p:nvGrpSpPr>
          <p:cNvPr id="78" name="グループ化 77"/>
          <p:cNvGrpSpPr/>
          <p:nvPr/>
        </p:nvGrpSpPr>
        <p:grpSpPr>
          <a:xfrm>
            <a:off x="7018997" y="6309320"/>
            <a:ext cx="1729467" cy="361070"/>
            <a:chOff x="5292132" y="6507695"/>
            <a:chExt cx="1729467" cy="361070"/>
          </a:xfrm>
        </p:grpSpPr>
        <p:sp>
          <p:nvSpPr>
            <p:cNvPr id="79" name="正方形/長方形 78"/>
            <p:cNvSpPr/>
            <p:nvPr/>
          </p:nvSpPr>
          <p:spPr>
            <a:xfrm>
              <a:off x="5292132" y="6525344"/>
              <a:ext cx="1368100" cy="18053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社会医学系専門医</a:t>
              </a:r>
            </a:p>
          </p:txBody>
        </p:sp>
        <p:pic>
          <p:nvPicPr>
            <p:cNvPr id="8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7705" y="6507695"/>
              <a:ext cx="393894" cy="361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1" name="下矢印 80"/>
          <p:cNvSpPr/>
          <p:nvPr/>
        </p:nvSpPr>
        <p:spPr>
          <a:xfrm>
            <a:off x="6612045" y="5345724"/>
            <a:ext cx="249130" cy="236090"/>
          </a:xfrm>
          <a:prstGeom prst="downArrow">
            <a:avLst/>
          </a:prstGeom>
          <a:solidFill>
            <a:schemeClr val="bg1">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82" name="テキスト ボックス 81"/>
          <p:cNvSpPr txBox="1"/>
          <p:nvPr/>
        </p:nvSpPr>
        <p:spPr>
          <a:xfrm>
            <a:off x="6354637" y="5609132"/>
            <a:ext cx="2044766"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eiryo UI" panose="020B0604030504040204" pitchFamily="50" charset="-128"/>
              </a:rPr>
              <a:t>サブスペシャリティ</a:t>
            </a:r>
            <a:endParaRPr kumimoji="1" lang="en-US" altLang="ja-JP" sz="1800" b="1"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eiryo UI" panose="020B0604030504040204" pitchFamily="50" charset="-128"/>
              </a:rPr>
              <a:t>専門医コースへ</a:t>
            </a:r>
          </a:p>
        </p:txBody>
      </p:sp>
      <p:sp>
        <p:nvSpPr>
          <p:cNvPr id="83" name="正方形/長方形 82"/>
          <p:cNvSpPr/>
          <p:nvPr/>
        </p:nvSpPr>
        <p:spPr>
          <a:xfrm>
            <a:off x="6899864" y="1022057"/>
            <a:ext cx="1730277" cy="34708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33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基本プログラム</a:t>
            </a:r>
          </a:p>
        </p:txBody>
      </p:sp>
      <p:sp>
        <p:nvSpPr>
          <p:cNvPr id="84" name="テキスト ボックス 83"/>
          <p:cNvSpPr txBox="1"/>
          <p:nvPr/>
        </p:nvSpPr>
        <p:spPr>
          <a:xfrm>
            <a:off x="189988" y="6402814"/>
            <a:ext cx="5750164"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rPr>
              <a:t>＊大槻剛巳先生（広報担当理事）作成資料</a:t>
            </a:r>
          </a:p>
        </p:txBody>
      </p:sp>
    </p:spTree>
    <p:extLst>
      <p:ext uri="{BB962C8B-B14F-4D97-AF65-F5344CB8AC3E}">
        <p14:creationId xmlns:p14="http://schemas.microsoft.com/office/powerpoint/2010/main" val="397517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640960" cy="706090"/>
          </a:xfrm>
          <a:prstGeom prst="rect">
            <a:avLst/>
          </a:prstGeom>
        </p:spPr>
        <p:txBody>
          <a:bodyPr/>
          <a:lstStyle/>
          <a:p>
            <a:r>
              <a:rPr kumimoji="1" lang="ja-JP" altLang="en-US" sz="4000" b="1" dirty="0">
                <a:latin typeface="+mj-ea"/>
              </a:rPr>
              <a:t>研修制度の構成</a:t>
            </a:r>
          </a:p>
        </p:txBody>
      </p:sp>
      <p:sp>
        <p:nvSpPr>
          <p:cNvPr id="4" name="テキスト ボックス 3"/>
          <p:cNvSpPr txBox="1"/>
          <p:nvPr/>
        </p:nvSpPr>
        <p:spPr>
          <a:xfrm>
            <a:off x="395536" y="1916832"/>
            <a:ext cx="2952328" cy="3231654"/>
          </a:xfrm>
          <a:prstGeom prst="rect">
            <a:avLst/>
          </a:prstGeom>
          <a:noFill/>
          <a:ln w="38100">
            <a:solidFill>
              <a:schemeClr val="tx1"/>
            </a:solidFill>
          </a:ln>
        </p:spPr>
        <p:txBody>
          <a:bodyPr wrap="square" rtlCol="0">
            <a:spAutoFit/>
          </a:bodyPr>
          <a:lstStyle/>
          <a:p>
            <a:r>
              <a:rPr kumimoji="1" lang="ja-JP" altLang="en-US" sz="2400" b="1" u="sng" dirty="0">
                <a:solidFill>
                  <a:schemeClr val="tx1"/>
                </a:solidFill>
              </a:rPr>
              <a:t>協会</a:t>
            </a:r>
            <a:endParaRPr kumimoji="1" lang="en-US" altLang="ja-JP" sz="2400" b="1" u="sng" dirty="0">
              <a:solidFill>
                <a:schemeClr val="tx1"/>
              </a:solidFill>
            </a:endParaRPr>
          </a:p>
          <a:p>
            <a:r>
              <a:rPr lang="ja-JP" altLang="en-US" sz="2000" dirty="0">
                <a:solidFill>
                  <a:schemeClr val="tx1"/>
                </a:solidFill>
              </a:rPr>
              <a:t>・プログラム整備指針</a:t>
            </a:r>
            <a:endParaRPr lang="en-US" altLang="ja-JP" sz="2000" dirty="0">
              <a:solidFill>
                <a:schemeClr val="tx1"/>
              </a:solidFill>
            </a:endParaRPr>
          </a:p>
          <a:p>
            <a:r>
              <a:rPr kumimoji="1" lang="ja-JP" altLang="en-US" sz="2000" dirty="0">
                <a:solidFill>
                  <a:schemeClr val="tx1"/>
                </a:solidFill>
              </a:rPr>
              <a:t>・施設認定基準</a:t>
            </a:r>
            <a:endParaRPr kumimoji="1" lang="en-US" altLang="ja-JP" sz="2000" dirty="0">
              <a:solidFill>
                <a:schemeClr val="tx1"/>
              </a:solidFill>
            </a:endParaRPr>
          </a:p>
          <a:p>
            <a:r>
              <a:rPr lang="ja-JP" altLang="en-US" sz="2000" dirty="0">
                <a:solidFill>
                  <a:schemeClr val="tx1"/>
                </a:solidFill>
              </a:rPr>
              <a:t>・指導医認定基準</a:t>
            </a:r>
            <a:endParaRPr lang="en-US" altLang="ja-JP" sz="2000" dirty="0">
              <a:solidFill>
                <a:schemeClr val="tx1"/>
              </a:solidFill>
            </a:endParaRPr>
          </a:p>
          <a:p>
            <a:endParaRPr kumimoji="1" lang="en-US" altLang="ja-JP" sz="2000" dirty="0">
              <a:solidFill>
                <a:schemeClr val="tx1"/>
              </a:solidFill>
            </a:endParaRPr>
          </a:p>
          <a:p>
            <a:endParaRPr lang="en-US" altLang="ja-JP" sz="2000" dirty="0">
              <a:solidFill>
                <a:schemeClr val="tx1"/>
              </a:solidFill>
            </a:endParaRPr>
          </a:p>
          <a:p>
            <a:endParaRPr kumimoji="1" lang="en-US" altLang="ja-JP" sz="2000" dirty="0">
              <a:solidFill>
                <a:schemeClr val="tx1"/>
              </a:solidFill>
            </a:endParaRPr>
          </a:p>
          <a:p>
            <a:r>
              <a:rPr lang="ja-JP" altLang="en-US" sz="2000" dirty="0">
                <a:solidFill>
                  <a:schemeClr val="tx1"/>
                </a:solidFill>
              </a:rPr>
              <a:t>・専門医認定試験</a:t>
            </a:r>
            <a:endParaRPr lang="en-US" altLang="ja-JP" sz="2000" dirty="0">
              <a:solidFill>
                <a:schemeClr val="tx1"/>
              </a:solidFill>
            </a:endParaRPr>
          </a:p>
          <a:p>
            <a:endParaRPr kumimoji="1" lang="en-US" altLang="ja-JP" sz="2000" dirty="0">
              <a:solidFill>
                <a:schemeClr val="tx1"/>
              </a:solidFill>
            </a:endParaRPr>
          </a:p>
          <a:p>
            <a:endParaRPr lang="en-US" altLang="ja-JP" sz="2000" dirty="0">
              <a:solidFill>
                <a:schemeClr val="tx1"/>
              </a:solidFill>
            </a:endParaRPr>
          </a:p>
        </p:txBody>
      </p:sp>
      <p:sp>
        <p:nvSpPr>
          <p:cNvPr id="5" name="右矢印 4"/>
          <p:cNvSpPr/>
          <p:nvPr/>
        </p:nvSpPr>
        <p:spPr>
          <a:xfrm>
            <a:off x="3419872" y="2064496"/>
            <a:ext cx="1872208" cy="108012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参考・認定</a:t>
            </a:r>
          </a:p>
        </p:txBody>
      </p:sp>
      <p:sp>
        <p:nvSpPr>
          <p:cNvPr id="6" name="テキスト ボックス 5"/>
          <p:cNvSpPr txBox="1"/>
          <p:nvPr/>
        </p:nvSpPr>
        <p:spPr>
          <a:xfrm>
            <a:off x="5292080" y="1944287"/>
            <a:ext cx="3204356" cy="1077218"/>
          </a:xfrm>
          <a:prstGeom prst="rect">
            <a:avLst/>
          </a:prstGeom>
          <a:noFill/>
          <a:ln w="38100">
            <a:solidFill>
              <a:schemeClr val="tx2"/>
            </a:solidFill>
          </a:ln>
        </p:spPr>
        <p:txBody>
          <a:bodyPr wrap="square" rtlCol="0">
            <a:spAutoFit/>
          </a:bodyPr>
          <a:lstStyle/>
          <a:p>
            <a:r>
              <a:rPr kumimoji="1" lang="ja-JP" altLang="en-US" sz="2400" b="1" u="sng" dirty="0">
                <a:solidFill>
                  <a:schemeClr val="tx1"/>
                </a:solidFill>
              </a:rPr>
              <a:t>各研修施設群</a:t>
            </a:r>
            <a:endParaRPr kumimoji="1" lang="en-US" altLang="ja-JP" sz="2400" b="1" u="sng" dirty="0">
              <a:solidFill>
                <a:schemeClr val="tx1"/>
              </a:solidFill>
            </a:endParaRPr>
          </a:p>
          <a:p>
            <a:r>
              <a:rPr lang="ja-JP" altLang="en-US" sz="2000" dirty="0">
                <a:solidFill>
                  <a:schemeClr val="tx1"/>
                </a:solidFill>
              </a:rPr>
              <a:t>・研修体制整備</a:t>
            </a:r>
            <a:endParaRPr lang="en-US" altLang="ja-JP" sz="2000" dirty="0">
              <a:solidFill>
                <a:schemeClr val="tx1"/>
              </a:solidFill>
            </a:endParaRPr>
          </a:p>
          <a:p>
            <a:r>
              <a:rPr lang="ja-JP" altLang="en-US" sz="2000" dirty="0">
                <a:solidFill>
                  <a:schemeClr val="tx1"/>
                </a:solidFill>
              </a:rPr>
              <a:t>・研修プログラム整備</a:t>
            </a:r>
            <a:endParaRPr kumimoji="1" lang="ja-JP" altLang="en-US" sz="2000" dirty="0">
              <a:solidFill>
                <a:schemeClr val="tx1"/>
              </a:solidFill>
            </a:endParaRPr>
          </a:p>
        </p:txBody>
      </p:sp>
      <p:sp>
        <p:nvSpPr>
          <p:cNvPr id="8" name="下矢印 7"/>
          <p:cNvSpPr/>
          <p:nvPr/>
        </p:nvSpPr>
        <p:spPr>
          <a:xfrm>
            <a:off x="5436096" y="3204720"/>
            <a:ext cx="2880320" cy="800343"/>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提供</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dirty="0">
                <a:solidFill>
                  <a:schemeClr val="tx1"/>
                </a:solidFill>
                <a:latin typeface="HG丸ｺﾞｼｯｸM-PRO" panose="020F0600000000000000" pitchFamily="50" charset="-128"/>
                <a:ea typeface="HG丸ｺﾞｼｯｸM-PRO" panose="020F0600000000000000" pitchFamily="50" charset="-128"/>
              </a:rPr>
              <a:t>修了認定</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5313311" y="4149080"/>
            <a:ext cx="3183125" cy="830997"/>
          </a:xfrm>
          <a:prstGeom prst="rect">
            <a:avLst/>
          </a:prstGeom>
          <a:noFill/>
          <a:ln w="38100">
            <a:solidFill>
              <a:schemeClr val="tx1"/>
            </a:solidFill>
          </a:ln>
        </p:spPr>
        <p:txBody>
          <a:bodyPr wrap="square" rtlCol="0">
            <a:spAutoFit/>
          </a:bodyPr>
          <a:lstStyle/>
          <a:p>
            <a:r>
              <a:rPr kumimoji="1" lang="ja-JP" altLang="en-US" sz="2400" b="1" u="sng" dirty="0">
                <a:solidFill>
                  <a:schemeClr val="tx1"/>
                </a:solidFill>
              </a:rPr>
              <a:t>専攻医</a:t>
            </a:r>
            <a:endParaRPr kumimoji="1" lang="en-US" altLang="ja-JP" sz="2400" b="1" u="sng" dirty="0">
              <a:solidFill>
                <a:schemeClr val="tx1"/>
              </a:solidFill>
            </a:endParaRPr>
          </a:p>
          <a:p>
            <a:r>
              <a:rPr lang="ja-JP" altLang="en-US" sz="2400" dirty="0">
                <a:solidFill>
                  <a:schemeClr val="tx1"/>
                </a:solidFill>
              </a:rPr>
              <a:t>・研修実施</a:t>
            </a:r>
            <a:endParaRPr kumimoji="1" lang="ja-JP" altLang="en-US" sz="2400" dirty="0">
              <a:solidFill>
                <a:schemeClr val="tx1"/>
              </a:solidFill>
            </a:endParaRPr>
          </a:p>
        </p:txBody>
      </p:sp>
      <p:sp>
        <p:nvSpPr>
          <p:cNvPr id="10" name="右矢印 9"/>
          <p:cNvSpPr/>
          <p:nvPr/>
        </p:nvSpPr>
        <p:spPr>
          <a:xfrm>
            <a:off x="3441103" y="4077072"/>
            <a:ext cx="1872208" cy="108012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試験・認定</a:t>
            </a:r>
          </a:p>
        </p:txBody>
      </p:sp>
      <p:pic>
        <p:nvPicPr>
          <p:cNvPr id="11" name="図 10"/>
          <p:cNvPicPr>
            <a:picLocks noChangeAspect="1"/>
          </p:cNvPicPr>
          <p:nvPr/>
        </p:nvPicPr>
        <p:blipFill>
          <a:blip r:embed="rId2"/>
          <a:stretch>
            <a:fillRect/>
          </a:stretch>
        </p:blipFill>
        <p:spPr>
          <a:xfrm>
            <a:off x="4562271" y="6298431"/>
            <a:ext cx="4309355" cy="265078"/>
          </a:xfrm>
          <a:prstGeom prst="rect">
            <a:avLst/>
          </a:prstGeom>
        </p:spPr>
      </p:pic>
    </p:spTree>
    <p:extLst>
      <p:ext uri="{BB962C8B-B14F-4D97-AF65-F5344CB8AC3E}">
        <p14:creationId xmlns:p14="http://schemas.microsoft.com/office/powerpoint/2010/main" val="416220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PresentationMetadata xmlns:xsi=&quot;http://www.w3.org/2001/XMLSchema-instance&quot; xmlns:xsd=&quot;http://www.w3.org/2001/XMLSchema&quot;&gt;&#10;  &lt;TransitionType&gt;Bounce&lt;/TransitionType&gt;&#10;  &lt;UniqueID&gt;0&lt;/UniqueID&gt;&#10;  &lt;ShowPreviews&gt;true&lt;/ShowPreviews&gt;&#10;  &lt;ShowReviews&gt;true&lt;/ShowReviews&gt;&#10;  &lt;ShowHeaderTitle&gt;true&lt;/ShowHeaderTitle&gt;&#10;  &lt;ShowHeaderNumber&gt;true&lt;/ShowHeaderNumber&gt;&#10;  &lt;SectionTemplate&gt;Template6&lt;/SectionTemplate&gt;&#10;  &lt;SectionTemplateColor&gt;&#10;    &lt;A&gt;255&lt;/A&gt;&#10;    &lt;R&gt;0&lt;/R&gt;&#10;    &lt;G&gt;0&lt;/G&gt;&#10;    &lt;B&gt;139&lt;/B&gt;&#10;    &lt;ScA&gt;1&lt;/ScA&gt;&#10;    &lt;ScR&gt;0&lt;/ScR&gt;&#10;    &lt;ScG&gt;0&lt;/ScG&gt;&#10;    &lt;ScB&gt;0.258182853&lt;/ScB&gt;&#10;  &lt;/SectionTemplateColor&gt;&#10;  &lt;SectionArrangement&gt;ZigZag&lt;/SectionArrangement&gt;&#10;&lt;/PresentationMetadata&gt;"/>
</p:tagLst>
</file>

<file path=ppt/theme/theme1.xml><?xml version="1.0" encoding="utf-8"?>
<a:theme xmlns:a="http://schemas.openxmlformats.org/drawingml/2006/main" name="2_Blends">
  <a:themeElements>
    <a:clrScheme name="2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_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2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01713"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01713"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rgbClr val="FFFF00"/>
            </a:solidFill>
            <a:effectLst/>
            <a:latin typeface="HG丸ｺﾞｼｯｸM-PRO" pitchFamily="49" charset="-128"/>
            <a:ea typeface="HG丸ｺﾞｼｯｸM-PRO" pitchFamily="4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rgbClr val="FFFF00"/>
            </a:solidFill>
            <a:effectLst/>
            <a:latin typeface="HG丸ｺﾞｼｯｸM-PRO" pitchFamily="49" charset="-128"/>
            <a:ea typeface="HG丸ｺﾞｼｯｸM-PRO" pitchFamily="49"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791</TotalTime>
  <Words>9702</Words>
  <Application>Microsoft Office PowerPoint</Application>
  <PresentationFormat>画面に合わせる (4:3)</PresentationFormat>
  <Paragraphs>1337</Paragraphs>
  <Slides>79</Slides>
  <Notes>5</Notes>
  <HiddenSlides>0</HiddenSlides>
  <MMClips>0</MMClips>
  <ScaleCrop>false</ScaleCrop>
  <HeadingPairs>
    <vt:vector size="6" baseType="variant">
      <vt:variant>
        <vt:lpstr>使用されているフォント</vt:lpstr>
      </vt:variant>
      <vt:variant>
        <vt:i4>13</vt:i4>
      </vt:variant>
      <vt:variant>
        <vt:lpstr>テーマ</vt:lpstr>
      </vt:variant>
      <vt:variant>
        <vt:i4>4</vt:i4>
      </vt:variant>
      <vt:variant>
        <vt:lpstr>スライド タイトル</vt:lpstr>
      </vt:variant>
      <vt:variant>
        <vt:i4>79</vt:i4>
      </vt:variant>
    </vt:vector>
  </HeadingPairs>
  <TitlesOfParts>
    <vt:vector size="96" baseType="lpstr">
      <vt:lpstr>Google Sans</vt:lpstr>
      <vt:lpstr>HG丸ｺﾞｼｯｸM-PRO</vt:lpstr>
      <vt:lpstr>Meiryo UI</vt:lpstr>
      <vt:lpstr>ＭＳ Ｐゴシック</vt:lpstr>
      <vt:lpstr>ＭＳ ゴシック</vt:lpstr>
      <vt:lpstr>メイリオ</vt:lpstr>
      <vt:lpstr>小塚ゴシック Pro</vt:lpstr>
      <vt:lpstr>游ゴシック</vt:lpstr>
      <vt:lpstr>游ゴシック Light</vt:lpstr>
      <vt:lpstr>Arial</vt:lpstr>
      <vt:lpstr>Tahoma</vt:lpstr>
      <vt:lpstr>Times New Roman</vt:lpstr>
      <vt:lpstr>Wingdings</vt:lpstr>
      <vt:lpstr>2_Blends</vt:lpstr>
      <vt:lpstr>1_Blends</vt:lpstr>
      <vt:lpstr>デザインの設定</vt:lpstr>
      <vt:lpstr>標準デザイン</vt:lpstr>
      <vt:lpstr>社会医学系専門医制度 説 明 資 料</vt:lpstr>
      <vt:lpstr>社会医学系専門医制度の経緯</vt:lpstr>
      <vt:lpstr>一般社団法人　社会医学系専門医協会 （Japan Board of Public Health and Social Medicine）</vt:lpstr>
      <vt:lpstr>一般社団法人　社会医学系専門医協会 （Japan Board of Public Health and Social Medicine）</vt:lpstr>
      <vt:lpstr>専門医制度の理念</vt:lpstr>
      <vt:lpstr>専門医の使命</vt:lpstr>
      <vt:lpstr>本領域の専門医のコア・コンピテンシーと有すべき専門知識</vt:lpstr>
      <vt:lpstr>社会医学系専門医研修の概要</vt:lpstr>
      <vt:lpstr>研修制度の構成</vt:lpstr>
      <vt:lpstr>専門医・指導医・更新制度など</vt:lpstr>
      <vt:lpstr>専門医・指導医等の登録・認定料等</vt:lpstr>
      <vt:lpstr>専門研修施設群</vt:lpstr>
      <vt:lpstr>研修施設の要件</vt:lpstr>
      <vt:lpstr>研修プログラム管理委員会</vt:lpstr>
      <vt:lpstr>研修プログラム統括責任者</vt:lpstr>
      <vt:lpstr>専門研修プログラム整備基準とは？</vt:lpstr>
      <vt:lpstr>専門研修の目標 　経験目標（経験すべき課題）</vt:lpstr>
      <vt:lpstr>経験目標(課題解決のためのプロセス) ⇒到達目標・専門技能、医師としての倫理性等</vt:lpstr>
      <vt:lpstr>到達目標（専門技能）</vt:lpstr>
      <vt:lpstr>到達目標（専門知識）</vt:lpstr>
      <vt:lpstr>到達目標（専門知識）</vt:lpstr>
      <vt:lpstr>専門研修後の成果(コア・コンピテンシー)</vt:lpstr>
      <vt:lpstr>専門医研修の流れ</vt:lpstr>
      <vt:lpstr>社会医学系専門医研修開始</vt:lpstr>
      <vt:lpstr>専攻医は順次受付</vt:lpstr>
      <vt:lpstr>専門研修の方法</vt:lpstr>
      <vt:lpstr>専門研修実績記録システム</vt:lpstr>
      <vt:lpstr>基本プログラムの認定</vt:lpstr>
      <vt:lpstr>専攻医によるフィードバック</vt:lpstr>
      <vt:lpstr>研修の休止・中断 プログラム移動／プログラム外研修</vt:lpstr>
      <vt:lpstr>評価・修了認定</vt:lpstr>
      <vt:lpstr>社会医学系専門医研修プログラム認定一覧</vt:lpstr>
      <vt:lpstr>指導医、専門医、専攻医の登録状況について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社会医学系専門医制度のねらい</vt:lpstr>
      <vt:lpstr>専門医・指導医の更新ルール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 WEBフォームに入力</vt:lpstr>
      <vt:lpstr>PowerPoint プレゼンテーション</vt:lpstr>
      <vt:lpstr>PowerPoint プレゼンテーション</vt:lpstr>
      <vt:lpstr>PowerPoint プレゼンテーション</vt:lpstr>
      <vt:lpstr>PowerPoint プレゼンテーション</vt:lpstr>
      <vt:lpstr>(2)社会医学系分野での活動実績の申告  その１</vt:lpstr>
      <vt:lpstr>PowerPoint プレゼンテーション</vt:lpstr>
      <vt:lpstr>PowerPoint プレゼンテーション</vt:lpstr>
      <vt:lpstr>(4)社会医学系分野に関連する講習の受講</vt:lpstr>
      <vt:lpstr>PowerPoint プレゼンテーション</vt:lpstr>
      <vt:lpstr>PowerPoint プレゼンテーション</vt:lpstr>
      <vt:lpstr>(5)社会医学系分野に関連する学会・団体活動の 　　実績等</vt:lpstr>
      <vt:lpstr>学会・団体活動等の実績の単位(クレジット)</vt:lpstr>
      <vt:lpstr>学会・団体活動等の実績の単位(クレジット)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社会医学系専門医制度 説 明 資 料</dc:title>
  <dc:creator>清古　愛弓</dc:creator>
  <cp:lastModifiedBy>光哉 前田</cp:lastModifiedBy>
  <cp:revision>147</cp:revision>
  <dcterms:modified xsi:type="dcterms:W3CDTF">2024-07-15T21:45:09Z</dcterms:modified>
</cp:coreProperties>
</file>