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962" r:id="rId2"/>
    <p:sldMasterId id="2147484064" r:id="rId3"/>
    <p:sldMasterId id="2147484076" r:id="rId4"/>
  </p:sldMasterIdLst>
  <p:notesMasterIdLst>
    <p:notesMasterId r:id="rId136"/>
  </p:notesMasterIdLst>
  <p:handoutMasterIdLst>
    <p:handoutMasterId r:id="rId137"/>
  </p:handoutMasterIdLst>
  <p:sldIdLst>
    <p:sldId id="715" r:id="rId5"/>
    <p:sldId id="872" r:id="rId6"/>
    <p:sldId id="744" r:id="rId7"/>
    <p:sldId id="754" r:id="rId8"/>
    <p:sldId id="755" r:id="rId9"/>
    <p:sldId id="1092" r:id="rId10"/>
    <p:sldId id="726" r:id="rId11"/>
    <p:sldId id="727" r:id="rId12"/>
    <p:sldId id="728" r:id="rId13"/>
    <p:sldId id="756" r:id="rId14"/>
    <p:sldId id="780" r:id="rId15"/>
    <p:sldId id="757" r:id="rId16"/>
    <p:sldId id="758" r:id="rId17"/>
    <p:sldId id="759" r:id="rId18"/>
    <p:sldId id="760" r:id="rId19"/>
    <p:sldId id="761" r:id="rId20"/>
    <p:sldId id="762" r:id="rId21"/>
    <p:sldId id="763" r:id="rId22"/>
    <p:sldId id="764" r:id="rId23"/>
    <p:sldId id="765"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78" r:id="rId37"/>
    <p:sldId id="779" r:id="rId38"/>
    <p:sldId id="743" r:id="rId39"/>
    <p:sldId id="1076" r:id="rId40"/>
    <p:sldId id="1077" r:id="rId41"/>
    <p:sldId id="1078" r:id="rId42"/>
    <p:sldId id="1079" r:id="rId43"/>
    <p:sldId id="1080" r:id="rId44"/>
    <p:sldId id="1082" r:id="rId45"/>
    <p:sldId id="1081" r:id="rId46"/>
    <p:sldId id="716" r:id="rId47"/>
    <p:sldId id="1001" r:id="rId48"/>
    <p:sldId id="960" r:id="rId49"/>
    <p:sldId id="999" r:id="rId50"/>
    <p:sldId id="961" r:id="rId51"/>
    <p:sldId id="1000" r:id="rId52"/>
    <p:sldId id="985" r:id="rId53"/>
    <p:sldId id="986" r:id="rId54"/>
    <p:sldId id="982" r:id="rId55"/>
    <p:sldId id="1071" r:id="rId56"/>
    <p:sldId id="1072" r:id="rId57"/>
    <p:sldId id="1073" r:id="rId58"/>
    <p:sldId id="857" r:id="rId59"/>
    <p:sldId id="838" r:id="rId60"/>
    <p:sldId id="1017" r:id="rId61"/>
    <p:sldId id="1095" r:id="rId62"/>
    <p:sldId id="1093" r:id="rId63"/>
    <p:sldId id="1094" r:id="rId64"/>
    <p:sldId id="1096" r:id="rId65"/>
    <p:sldId id="1097" r:id="rId66"/>
    <p:sldId id="1098" r:id="rId67"/>
    <p:sldId id="1099" r:id="rId68"/>
    <p:sldId id="1100" r:id="rId69"/>
    <p:sldId id="1101" r:id="rId70"/>
    <p:sldId id="1102" r:id="rId71"/>
    <p:sldId id="1104" r:id="rId72"/>
    <p:sldId id="1103" r:id="rId73"/>
    <p:sldId id="1105" r:id="rId74"/>
    <p:sldId id="1106" r:id="rId75"/>
    <p:sldId id="1107" r:id="rId76"/>
    <p:sldId id="257" r:id="rId77"/>
    <p:sldId id="371" r:id="rId78"/>
    <p:sldId id="963" r:id="rId79"/>
    <p:sldId id="1002" r:id="rId80"/>
    <p:sldId id="1003" r:id="rId81"/>
    <p:sldId id="784" r:id="rId82"/>
    <p:sldId id="1108" r:id="rId83"/>
    <p:sldId id="1109" r:id="rId84"/>
    <p:sldId id="788" r:id="rId85"/>
    <p:sldId id="789" r:id="rId86"/>
    <p:sldId id="790" r:id="rId87"/>
    <p:sldId id="792" r:id="rId88"/>
    <p:sldId id="813" r:id="rId89"/>
    <p:sldId id="851" r:id="rId90"/>
    <p:sldId id="793" r:id="rId91"/>
    <p:sldId id="794" r:id="rId92"/>
    <p:sldId id="795" r:id="rId93"/>
    <p:sldId id="817" r:id="rId94"/>
    <p:sldId id="852" r:id="rId95"/>
    <p:sldId id="1083" r:id="rId96"/>
    <p:sldId id="864" r:id="rId97"/>
    <p:sldId id="1084" r:id="rId98"/>
    <p:sldId id="1085" r:id="rId99"/>
    <p:sldId id="1086" r:id="rId100"/>
    <p:sldId id="1088" r:id="rId101"/>
    <p:sldId id="1089" r:id="rId102"/>
    <p:sldId id="859" r:id="rId103"/>
    <p:sldId id="984" r:id="rId104"/>
    <p:sldId id="865" r:id="rId105"/>
    <p:sldId id="862" r:id="rId106"/>
    <p:sldId id="863" r:id="rId107"/>
    <p:sldId id="1005" r:id="rId108"/>
    <p:sldId id="341" r:id="rId109"/>
    <p:sldId id="874" r:id="rId110"/>
    <p:sldId id="875" r:id="rId111"/>
    <p:sldId id="876" r:id="rId112"/>
    <p:sldId id="993" r:id="rId113"/>
    <p:sldId id="1027" r:id="rId114"/>
    <p:sldId id="1007" r:id="rId115"/>
    <p:sldId id="1006" r:id="rId116"/>
    <p:sldId id="1004" r:id="rId117"/>
    <p:sldId id="342" r:id="rId118"/>
    <p:sldId id="1074" r:id="rId119"/>
    <p:sldId id="256" r:id="rId120"/>
    <p:sldId id="672" r:id="rId121"/>
    <p:sldId id="673" r:id="rId122"/>
    <p:sldId id="782" r:id="rId123"/>
    <p:sldId id="836" r:id="rId124"/>
    <p:sldId id="837" r:id="rId125"/>
    <p:sldId id="807" r:id="rId126"/>
    <p:sldId id="964" r:id="rId127"/>
    <p:sldId id="987" r:id="rId128"/>
    <p:sldId id="994" r:id="rId129"/>
    <p:sldId id="1090" r:id="rId130"/>
    <p:sldId id="995" r:id="rId131"/>
    <p:sldId id="996" r:id="rId132"/>
    <p:sldId id="998" r:id="rId133"/>
    <p:sldId id="997" r:id="rId134"/>
    <p:sldId id="812" r:id="rId135"/>
  </p:sldIdLst>
  <p:sldSz cx="9144000" cy="6858000" type="screen4x3"/>
  <p:notesSz cx="6858000" cy="9945688"/>
  <p:custDataLst>
    <p:tags r:id="rId138"/>
  </p:custDataLst>
  <p:defaultTextStyle>
    <a:defPPr>
      <a:defRPr lang="ja-JP"/>
    </a:defPPr>
    <a:lvl1pPr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66"/>
    <a:srgbClr val="000099"/>
    <a:srgbClr val="CCCCFF"/>
    <a:srgbClr val="FFFFCC"/>
    <a:srgbClr val="FFFF00"/>
    <a:srgbClr val="99FFCC"/>
    <a:srgbClr val="FF9999"/>
    <a:srgbClr val="FF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90621" autoAdjust="0"/>
  </p:normalViewPr>
  <p:slideViewPr>
    <p:cSldViewPr snapToGrid="0">
      <p:cViewPr varScale="1">
        <p:scale>
          <a:sx n="74" d="100"/>
          <a:sy n="74" d="100"/>
        </p:scale>
        <p:origin x="1454" y="58"/>
      </p:cViewPr>
      <p:guideLst>
        <p:guide orient="horz" pos="2160"/>
        <p:guide pos="2880"/>
      </p:guideLst>
    </p:cSldViewPr>
  </p:slideViewPr>
  <p:outlineViewPr>
    <p:cViewPr>
      <p:scale>
        <a:sx n="33" d="100"/>
        <a:sy n="33" d="100"/>
      </p:scale>
      <p:origin x="0" y="-82070"/>
    </p:cViewPr>
  </p:outlineViewPr>
  <p:notesTextViewPr>
    <p:cViewPr>
      <p:scale>
        <a:sx n="3" d="2"/>
        <a:sy n="3" d="2"/>
      </p:scale>
      <p:origin x="0" y="0"/>
    </p:cViewPr>
  </p:notesTextViewPr>
  <p:sorterViewPr>
    <p:cViewPr varScale="1">
      <p:scale>
        <a:sx n="1" d="1"/>
        <a:sy n="1" d="1"/>
      </p:scale>
      <p:origin x="0" y="-17765"/>
    </p:cViewPr>
  </p:sorterViewPr>
  <p:notesViewPr>
    <p:cSldViewPr snapToGrid="0">
      <p:cViewPr varScale="1">
        <p:scale>
          <a:sx n="115" d="100"/>
          <a:sy n="115" d="100"/>
        </p:scale>
        <p:origin x="2846"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70DA2F-BAE1-4E45-AF9A-35C217A6FC29}" type="doc">
      <dgm:prSet loTypeId="urn:microsoft.com/office/officeart/2005/8/layout/radial1" loCatId="relationship" qsTypeId="urn:microsoft.com/office/officeart/2005/8/quickstyle/3d2" qsCatId="3D" csTypeId="urn:microsoft.com/office/officeart/2005/8/colors/colorful3" csCatId="colorful" phldr="1"/>
      <dgm:spPr/>
      <dgm:t>
        <a:bodyPr/>
        <a:lstStyle/>
        <a:p>
          <a:endParaRPr kumimoji="1" lang="ja-JP" altLang="en-US"/>
        </a:p>
      </dgm:t>
    </dgm:pt>
    <dgm:pt modelId="{ECF0A86C-0511-498A-BCEA-3D8F3BC41F94}">
      <dgm:prSet phldrT="[テキスト]"/>
      <dgm:spPr/>
      <dgm:t>
        <a:bodyPr/>
        <a:lstStyle/>
        <a:p>
          <a:r>
            <a:rPr kumimoji="1" lang="ja-JP" altLang="en-US" dirty="0"/>
            <a:t>研修基幹施設</a:t>
          </a:r>
        </a:p>
      </dgm:t>
    </dgm:pt>
    <dgm:pt modelId="{3E3771A9-83B4-46CD-A45E-0D111ACEAFEA}" type="parTrans" cxnId="{60948A9C-B516-45F7-9DDD-BDACE6D87BE7}">
      <dgm:prSet/>
      <dgm:spPr/>
      <dgm:t>
        <a:bodyPr/>
        <a:lstStyle/>
        <a:p>
          <a:endParaRPr kumimoji="1" lang="ja-JP" altLang="en-US"/>
        </a:p>
      </dgm:t>
    </dgm:pt>
    <dgm:pt modelId="{2A2A4940-6B64-404D-A862-A00577E9AE87}" type="sibTrans" cxnId="{60948A9C-B516-45F7-9DDD-BDACE6D87BE7}">
      <dgm:prSet/>
      <dgm:spPr/>
      <dgm:t>
        <a:bodyPr/>
        <a:lstStyle/>
        <a:p>
          <a:endParaRPr kumimoji="1" lang="ja-JP" altLang="en-US"/>
        </a:p>
      </dgm:t>
    </dgm:pt>
    <dgm:pt modelId="{B5042B2F-58B1-4B32-8DC9-577E4B2EDE7D}">
      <dgm:prSet phldrT="[テキスト]"/>
      <dgm:spPr/>
      <dgm:t>
        <a:bodyPr/>
        <a:lstStyle/>
        <a:p>
          <a:r>
            <a:rPr kumimoji="1" lang="ja-JP" altLang="en-US" dirty="0">
              <a:solidFill>
                <a:schemeClr val="tx1"/>
              </a:solidFill>
            </a:rPr>
            <a:t>連携施設</a:t>
          </a:r>
        </a:p>
      </dgm:t>
    </dgm:pt>
    <dgm:pt modelId="{1AA9C638-D09E-443F-B353-8C90A059927E}" type="parTrans" cxnId="{79516E8D-9500-4F9B-858A-B0DD3BBD68D7}">
      <dgm:prSet/>
      <dgm:spPr/>
      <dgm:t>
        <a:bodyPr/>
        <a:lstStyle/>
        <a:p>
          <a:endParaRPr kumimoji="1" lang="ja-JP" altLang="en-US"/>
        </a:p>
      </dgm:t>
    </dgm:pt>
    <dgm:pt modelId="{2CEFAA60-E3E4-4AE8-A23A-3ACD852E9092}" type="sibTrans" cxnId="{79516E8D-9500-4F9B-858A-B0DD3BBD68D7}">
      <dgm:prSet/>
      <dgm:spPr/>
      <dgm:t>
        <a:bodyPr/>
        <a:lstStyle/>
        <a:p>
          <a:endParaRPr kumimoji="1" lang="ja-JP" altLang="en-US"/>
        </a:p>
      </dgm:t>
    </dgm:pt>
    <dgm:pt modelId="{442F7072-34E8-4411-9D39-F52362F0B02A}">
      <dgm:prSet phldrT="[テキスト]"/>
      <dgm:spPr/>
      <dgm:t>
        <a:bodyPr/>
        <a:lstStyle/>
        <a:p>
          <a:r>
            <a:rPr kumimoji="1" lang="ja-JP" altLang="en-US" dirty="0">
              <a:solidFill>
                <a:schemeClr val="tx1"/>
              </a:solidFill>
            </a:rPr>
            <a:t>連携施設</a:t>
          </a:r>
        </a:p>
      </dgm:t>
    </dgm:pt>
    <dgm:pt modelId="{DA3F5856-4BBD-4AF4-AEDD-E10BE54A8B73}" type="parTrans" cxnId="{F2D308FA-2C3F-4BF4-B140-81B8C72C6926}">
      <dgm:prSet/>
      <dgm:spPr/>
      <dgm:t>
        <a:bodyPr/>
        <a:lstStyle/>
        <a:p>
          <a:endParaRPr kumimoji="1" lang="ja-JP" altLang="en-US"/>
        </a:p>
      </dgm:t>
    </dgm:pt>
    <dgm:pt modelId="{00819E6F-4DC1-4418-87B2-4B8CF56889AC}" type="sibTrans" cxnId="{F2D308FA-2C3F-4BF4-B140-81B8C72C6926}">
      <dgm:prSet/>
      <dgm:spPr/>
      <dgm:t>
        <a:bodyPr/>
        <a:lstStyle/>
        <a:p>
          <a:endParaRPr kumimoji="1" lang="ja-JP" altLang="en-US"/>
        </a:p>
      </dgm:t>
    </dgm:pt>
    <dgm:pt modelId="{4B48AA40-6B74-4F7C-B6FE-9276E0119634}">
      <dgm:prSet phldrT="[テキスト]"/>
      <dgm:spPr/>
      <dgm:t>
        <a:bodyPr/>
        <a:lstStyle/>
        <a:p>
          <a:r>
            <a:rPr kumimoji="1" lang="ja-JP" altLang="en-US" dirty="0">
              <a:solidFill>
                <a:schemeClr val="tx1"/>
              </a:solidFill>
            </a:rPr>
            <a:t>連携施設</a:t>
          </a:r>
        </a:p>
      </dgm:t>
    </dgm:pt>
    <dgm:pt modelId="{B8F2AACC-6A92-4FD1-B72A-5D6C27CD4D9C}" type="parTrans" cxnId="{A185C747-03A5-4BBB-A36C-6E2071FEB32E}">
      <dgm:prSet/>
      <dgm:spPr/>
      <dgm:t>
        <a:bodyPr/>
        <a:lstStyle/>
        <a:p>
          <a:endParaRPr kumimoji="1" lang="ja-JP" altLang="en-US"/>
        </a:p>
      </dgm:t>
    </dgm:pt>
    <dgm:pt modelId="{22CB0EA6-DC67-487D-8EF8-9DEE59BDEA19}" type="sibTrans" cxnId="{A185C747-03A5-4BBB-A36C-6E2071FEB32E}">
      <dgm:prSet/>
      <dgm:spPr/>
      <dgm:t>
        <a:bodyPr/>
        <a:lstStyle/>
        <a:p>
          <a:endParaRPr kumimoji="1" lang="ja-JP" altLang="en-US"/>
        </a:p>
      </dgm:t>
    </dgm:pt>
    <dgm:pt modelId="{EEF7D3F8-EB5D-4092-B6DE-A58D193CF326}">
      <dgm:prSet phldrT="[テキスト]"/>
      <dgm:spPr/>
      <dgm:t>
        <a:bodyPr/>
        <a:lstStyle/>
        <a:p>
          <a:r>
            <a:rPr kumimoji="1" lang="ja-JP" altLang="en-US" dirty="0">
              <a:solidFill>
                <a:schemeClr val="tx1"/>
              </a:solidFill>
            </a:rPr>
            <a:t>連携施設</a:t>
          </a:r>
        </a:p>
      </dgm:t>
    </dgm:pt>
    <dgm:pt modelId="{1B8136A8-93F8-48CD-A9C7-F07E50006F1C}" type="parTrans" cxnId="{2583366C-4B4F-4F44-8FB2-154E93224009}">
      <dgm:prSet/>
      <dgm:spPr/>
      <dgm:t>
        <a:bodyPr/>
        <a:lstStyle/>
        <a:p>
          <a:endParaRPr kumimoji="1" lang="ja-JP" altLang="en-US"/>
        </a:p>
      </dgm:t>
    </dgm:pt>
    <dgm:pt modelId="{57EA5E1A-88F0-4378-9480-6B7E0C3F8890}" type="sibTrans" cxnId="{2583366C-4B4F-4F44-8FB2-154E93224009}">
      <dgm:prSet/>
      <dgm:spPr/>
      <dgm:t>
        <a:bodyPr/>
        <a:lstStyle/>
        <a:p>
          <a:endParaRPr kumimoji="1" lang="ja-JP" altLang="en-US"/>
        </a:p>
      </dgm:t>
    </dgm:pt>
    <dgm:pt modelId="{2B808050-2FBF-491A-9130-9700B350B979}">
      <dgm:prSet phldrT="[テキスト]"/>
      <dgm:spPr/>
      <dgm:t>
        <a:bodyPr/>
        <a:lstStyle/>
        <a:p>
          <a:r>
            <a:rPr kumimoji="1" lang="ja-JP" altLang="en-US" dirty="0"/>
            <a:t>連携施設</a:t>
          </a:r>
        </a:p>
      </dgm:t>
    </dgm:pt>
    <dgm:pt modelId="{95F22415-AA60-430F-A053-8ED6289CB3AF}" type="parTrans" cxnId="{0C138D7D-E618-4426-802F-D72FD6DE104C}">
      <dgm:prSet/>
      <dgm:spPr/>
      <dgm:t>
        <a:bodyPr/>
        <a:lstStyle/>
        <a:p>
          <a:endParaRPr kumimoji="1" lang="ja-JP" altLang="en-US"/>
        </a:p>
      </dgm:t>
    </dgm:pt>
    <dgm:pt modelId="{F80A3F92-4052-4D4A-953B-0A8ED009E5F3}" type="sibTrans" cxnId="{0C138D7D-E618-4426-802F-D72FD6DE104C}">
      <dgm:prSet/>
      <dgm:spPr/>
      <dgm:t>
        <a:bodyPr/>
        <a:lstStyle/>
        <a:p>
          <a:endParaRPr kumimoji="1" lang="ja-JP" altLang="en-US"/>
        </a:p>
      </dgm:t>
    </dgm:pt>
    <dgm:pt modelId="{7E1F1F48-3F44-4C3E-AB9D-FF514E580E6F}">
      <dgm:prSet phldrT="[テキスト]"/>
      <dgm:spPr/>
      <dgm:t>
        <a:bodyPr/>
        <a:lstStyle/>
        <a:p>
          <a:r>
            <a:rPr kumimoji="1" lang="ja-JP" altLang="en-US" dirty="0"/>
            <a:t>連携施設</a:t>
          </a:r>
        </a:p>
      </dgm:t>
    </dgm:pt>
    <dgm:pt modelId="{00554168-1D74-4115-85D0-4184C147BC2D}" type="parTrans" cxnId="{A0C76DB9-681C-40B6-8C43-715F1572FD1A}">
      <dgm:prSet/>
      <dgm:spPr/>
      <dgm:t>
        <a:bodyPr/>
        <a:lstStyle/>
        <a:p>
          <a:endParaRPr kumimoji="1" lang="ja-JP" altLang="en-US"/>
        </a:p>
      </dgm:t>
    </dgm:pt>
    <dgm:pt modelId="{073B65F7-0849-43A5-98A6-C6C1C72333CF}" type="sibTrans" cxnId="{A0C76DB9-681C-40B6-8C43-715F1572FD1A}">
      <dgm:prSet/>
      <dgm:spPr/>
      <dgm:t>
        <a:bodyPr/>
        <a:lstStyle/>
        <a:p>
          <a:endParaRPr kumimoji="1" lang="ja-JP" altLang="en-US"/>
        </a:p>
      </dgm:t>
    </dgm:pt>
    <dgm:pt modelId="{0F6C8F28-1B72-40D4-B49B-BF2CF142714F}">
      <dgm:prSet phldrT="[テキスト]"/>
      <dgm:spPr/>
      <dgm:t>
        <a:bodyPr/>
        <a:lstStyle/>
        <a:p>
          <a:r>
            <a:rPr kumimoji="1" lang="ja-JP" altLang="en-US" dirty="0"/>
            <a:t>連携施設</a:t>
          </a:r>
        </a:p>
      </dgm:t>
    </dgm:pt>
    <dgm:pt modelId="{1EDB6386-A9E6-4C8D-987F-5DE01F14851E}" type="parTrans" cxnId="{4966E0D7-429B-4D89-806E-8016D6362329}">
      <dgm:prSet/>
      <dgm:spPr/>
      <dgm:t>
        <a:bodyPr/>
        <a:lstStyle/>
        <a:p>
          <a:endParaRPr kumimoji="1" lang="ja-JP" altLang="en-US"/>
        </a:p>
      </dgm:t>
    </dgm:pt>
    <dgm:pt modelId="{73D5B783-62FC-40ED-9AFD-5A134BD80CEE}" type="sibTrans" cxnId="{4966E0D7-429B-4D89-806E-8016D6362329}">
      <dgm:prSet/>
      <dgm:spPr/>
      <dgm:t>
        <a:bodyPr/>
        <a:lstStyle/>
        <a:p>
          <a:endParaRPr kumimoji="1" lang="ja-JP" altLang="en-US"/>
        </a:p>
      </dgm:t>
    </dgm:pt>
    <dgm:pt modelId="{BCC95D2B-A90E-43CB-AE94-46437C423C6B}">
      <dgm:prSet phldrT="[テキスト]"/>
      <dgm:spPr/>
      <dgm:t>
        <a:bodyPr/>
        <a:lstStyle/>
        <a:p>
          <a:endParaRPr kumimoji="1" lang="ja-JP" altLang="en-US" dirty="0"/>
        </a:p>
      </dgm:t>
    </dgm:pt>
    <dgm:pt modelId="{56EA2C99-2CBF-4DD6-A12F-6AB9C710F8BF}" type="parTrans" cxnId="{DF6151ED-A7B0-4F29-BDFB-E51C50D4DF26}">
      <dgm:prSet/>
      <dgm:spPr/>
      <dgm:t>
        <a:bodyPr/>
        <a:lstStyle/>
        <a:p>
          <a:endParaRPr kumimoji="1" lang="ja-JP" altLang="en-US"/>
        </a:p>
      </dgm:t>
    </dgm:pt>
    <dgm:pt modelId="{4B350F02-5E1D-4647-82C3-56E0FC8D7EFD}" type="sibTrans" cxnId="{DF6151ED-A7B0-4F29-BDFB-E51C50D4DF26}">
      <dgm:prSet/>
      <dgm:spPr/>
      <dgm:t>
        <a:bodyPr/>
        <a:lstStyle/>
        <a:p>
          <a:endParaRPr kumimoji="1" lang="ja-JP" altLang="en-US"/>
        </a:p>
      </dgm:t>
    </dgm:pt>
    <dgm:pt modelId="{CD954CDB-2066-4A3C-B5AB-B5F050F12BEA}" type="pres">
      <dgm:prSet presAssocID="{7F70DA2F-BAE1-4E45-AF9A-35C217A6FC29}" presName="cycle" presStyleCnt="0">
        <dgm:presLayoutVars>
          <dgm:chMax val="1"/>
          <dgm:dir/>
          <dgm:animLvl val="ctr"/>
          <dgm:resizeHandles val="exact"/>
        </dgm:presLayoutVars>
      </dgm:prSet>
      <dgm:spPr/>
    </dgm:pt>
    <dgm:pt modelId="{4FF4D7D3-1B69-4E6E-AE31-FD7F6CE4A883}" type="pres">
      <dgm:prSet presAssocID="{ECF0A86C-0511-498A-BCEA-3D8F3BC41F94}" presName="centerShape" presStyleLbl="node0" presStyleIdx="0" presStyleCnt="1" custScaleX="158171" custScaleY="150876"/>
      <dgm:spPr/>
    </dgm:pt>
    <dgm:pt modelId="{A1B6C28A-7CE8-4BCE-8463-BF4BFD932DF2}" type="pres">
      <dgm:prSet presAssocID="{1AA9C638-D09E-443F-B353-8C90A059927E}" presName="Name9" presStyleLbl="parChTrans1D2" presStyleIdx="0" presStyleCnt="7"/>
      <dgm:spPr/>
    </dgm:pt>
    <dgm:pt modelId="{CEC1D814-CD64-44A2-85C1-667836B6B433}" type="pres">
      <dgm:prSet presAssocID="{1AA9C638-D09E-443F-B353-8C90A059927E}" presName="connTx" presStyleLbl="parChTrans1D2" presStyleIdx="0" presStyleCnt="7"/>
      <dgm:spPr/>
    </dgm:pt>
    <dgm:pt modelId="{25D84D7C-0393-4595-B34B-D5ABA111B22B}" type="pres">
      <dgm:prSet presAssocID="{B5042B2F-58B1-4B32-8DC9-577E4B2EDE7D}" presName="node" presStyleLbl="node1" presStyleIdx="0" presStyleCnt="7">
        <dgm:presLayoutVars>
          <dgm:bulletEnabled val="1"/>
        </dgm:presLayoutVars>
      </dgm:prSet>
      <dgm:spPr/>
    </dgm:pt>
    <dgm:pt modelId="{6F75D770-CEEE-4D03-ACC1-568054505234}" type="pres">
      <dgm:prSet presAssocID="{DA3F5856-4BBD-4AF4-AEDD-E10BE54A8B73}" presName="Name9" presStyleLbl="parChTrans1D2" presStyleIdx="1" presStyleCnt="7"/>
      <dgm:spPr/>
    </dgm:pt>
    <dgm:pt modelId="{AB29D864-DA2D-4918-8D76-B8C4FDC6DD8D}" type="pres">
      <dgm:prSet presAssocID="{DA3F5856-4BBD-4AF4-AEDD-E10BE54A8B73}" presName="connTx" presStyleLbl="parChTrans1D2" presStyleIdx="1" presStyleCnt="7"/>
      <dgm:spPr/>
    </dgm:pt>
    <dgm:pt modelId="{5B149C9E-8DA8-4DC1-A126-2917E557B739}" type="pres">
      <dgm:prSet presAssocID="{442F7072-34E8-4411-9D39-F52362F0B02A}" presName="node" presStyleLbl="node1" presStyleIdx="1" presStyleCnt="7">
        <dgm:presLayoutVars>
          <dgm:bulletEnabled val="1"/>
        </dgm:presLayoutVars>
      </dgm:prSet>
      <dgm:spPr/>
    </dgm:pt>
    <dgm:pt modelId="{774C3ECD-9493-480D-A5F6-DBA638AFC785}" type="pres">
      <dgm:prSet presAssocID="{B8F2AACC-6A92-4FD1-B72A-5D6C27CD4D9C}" presName="Name9" presStyleLbl="parChTrans1D2" presStyleIdx="2" presStyleCnt="7"/>
      <dgm:spPr/>
    </dgm:pt>
    <dgm:pt modelId="{5359522F-BD9F-46C1-9924-2A8A205FF8F5}" type="pres">
      <dgm:prSet presAssocID="{B8F2AACC-6A92-4FD1-B72A-5D6C27CD4D9C}" presName="connTx" presStyleLbl="parChTrans1D2" presStyleIdx="2" presStyleCnt="7"/>
      <dgm:spPr/>
    </dgm:pt>
    <dgm:pt modelId="{DA2DD831-450D-4E67-BE7D-FC26CA7734F6}" type="pres">
      <dgm:prSet presAssocID="{4B48AA40-6B74-4F7C-B6FE-9276E0119634}" presName="node" presStyleLbl="node1" presStyleIdx="2" presStyleCnt="7">
        <dgm:presLayoutVars>
          <dgm:bulletEnabled val="1"/>
        </dgm:presLayoutVars>
      </dgm:prSet>
      <dgm:spPr/>
    </dgm:pt>
    <dgm:pt modelId="{E5B0C60F-48AF-4B5D-8A18-DE05F6CF7CAA}" type="pres">
      <dgm:prSet presAssocID="{1B8136A8-93F8-48CD-A9C7-F07E50006F1C}" presName="Name9" presStyleLbl="parChTrans1D2" presStyleIdx="3" presStyleCnt="7"/>
      <dgm:spPr/>
    </dgm:pt>
    <dgm:pt modelId="{E09FAEC1-DDB2-4F26-B9BF-7395E1AF0E1F}" type="pres">
      <dgm:prSet presAssocID="{1B8136A8-93F8-48CD-A9C7-F07E50006F1C}" presName="connTx" presStyleLbl="parChTrans1D2" presStyleIdx="3" presStyleCnt="7"/>
      <dgm:spPr/>
    </dgm:pt>
    <dgm:pt modelId="{85ADDFF1-4D42-493C-BD67-71B67178BC18}" type="pres">
      <dgm:prSet presAssocID="{EEF7D3F8-EB5D-4092-B6DE-A58D193CF326}" presName="node" presStyleLbl="node1" presStyleIdx="3" presStyleCnt="7">
        <dgm:presLayoutVars>
          <dgm:bulletEnabled val="1"/>
        </dgm:presLayoutVars>
      </dgm:prSet>
      <dgm:spPr/>
    </dgm:pt>
    <dgm:pt modelId="{8231AEF9-3F34-4831-8A48-2880EB61B12D}" type="pres">
      <dgm:prSet presAssocID="{95F22415-AA60-430F-A053-8ED6289CB3AF}" presName="Name9" presStyleLbl="parChTrans1D2" presStyleIdx="4" presStyleCnt="7"/>
      <dgm:spPr/>
    </dgm:pt>
    <dgm:pt modelId="{36E26D7F-6A0A-43E8-94D1-C8177F9EB76A}" type="pres">
      <dgm:prSet presAssocID="{95F22415-AA60-430F-A053-8ED6289CB3AF}" presName="connTx" presStyleLbl="parChTrans1D2" presStyleIdx="4" presStyleCnt="7"/>
      <dgm:spPr/>
    </dgm:pt>
    <dgm:pt modelId="{4777A8B0-AD25-4001-B2E0-E98847F3D769}" type="pres">
      <dgm:prSet presAssocID="{2B808050-2FBF-491A-9130-9700B350B979}" presName="node" presStyleLbl="node1" presStyleIdx="4" presStyleCnt="7">
        <dgm:presLayoutVars>
          <dgm:bulletEnabled val="1"/>
        </dgm:presLayoutVars>
      </dgm:prSet>
      <dgm:spPr/>
    </dgm:pt>
    <dgm:pt modelId="{51F029DB-2D5E-4958-9FD4-1B4EEB34FF06}" type="pres">
      <dgm:prSet presAssocID="{00554168-1D74-4115-85D0-4184C147BC2D}" presName="Name9" presStyleLbl="parChTrans1D2" presStyleIdx="5" presStyleCnt="7"/>
      <dgm:spPr/>
    </dgm:pt>
    <dgm:pt modelId="{3B4C9658-2750-491F-AF5B-9A3DDF12E7EB}" type="pres">
      <dgm:prSet presAssocID="{00554168-1D74-4115-85D0-4184C147BC2D}" presName="connTx" presStyleLbl="parChTrans1D2" presStyleIdx="5" presStyleCnt="7"/>
      <dgm:spPr/>
    </dgm:pt>
    <dgm:pt modelId="{3AC22059-6960-4090-85D8-6F16C26129B6}" type="pres">
      <dgm:prSet presAssocID="{7E1F1F48-3F44-4C3E-AB9D-FF514E580E6F}" presName="node" presStyleLbl="node1" presStyleIdx="5" presStyleCnt="7">
        <dgm:presLayoutVars>
          <dgm:bulletEnabled val="1"/>
        </dgm:presLayoutVars>
      </dgm:prSet>
      <dgm:spPr/>
    </dgm:pt>
    <dgm:pt modelId="{C83796FB-B987-4B98-A9FB-26040DC17261}" type="pres">
      <dgm:prSet presAssocID="{1EDB6386-A9E6-4C8D-987F-5DE01F14851E}" presName="Name9" presStyleLbl="parChTrans1D2" presStyleIdx="6" presStyleCnt="7"/>
      <dgm:spPr/>
    </dgm:pt>
    <dgm:pt modelId="{59DC8416-051A-4E64-9A1A-FAD3CB91FADF}" type="pres">
      <dgm:prSet presAssocID="{1EDB6386-A9E6-4C8D-987F-5DE01F14851E}" presName="connTx" presStyleLbl="parChTrans1D2" presStyleIdx="6" presStyleCnt="7"/>
      <dgm:spPr/>
    </dgm:pt>
    <dgm:pt modelId="{2D26E944-8C91-420A-831E-1F0C720A095D}" type="pres">
      <dgm:prSet presAssocID="{0F6C8F28-1B72-40D4-B49B-BF2CF142714F}" presName="node" presStyleLbl="node1" presStyleIdx="6" presStyleCnt="7">
        <dgm:presLayoutVars>
          <dgm:bulletEnabled val="1"/>
        </dgm:presLayoutVars>
      </dgm:prSet>
      <dgm:spPr/>
    </dgm:pt>
  </dgm:ptLst>
  <dgm:cxnLst>
    <dgm:cxn modelId="{952A850B-DD0B-47A2-9231-0C37CA6D61BA}" type="presOf" srcId="{1B8136A8-93F8-48CD-A9C7-F07E50006F1C}" destId="{E09FAEC1-DDB2-4F26-B9BF-7395E1AF0E1F}" srcOrd="1" destOrd="0" presId="urn:microsoft.com/office/officeart/2005/8/layout/radial1"/>
    <dgm:cxn modelId="{1F0D950F-2259-4E49-B9BB-DE9936E5B6F2}" type="presOf" srcId="{B5042B2F-58B1-4B32-8DC9-577E4B2EDE7D}" destId="{25D84D7C-0393-4595-B34B-D5ABA111B22B}" srcOrd="0" destOrd="0" presId="urn:microsoft.com/office/officeart/2005/8/layout/radial1"/>
    <dgm:cxn modelId="{78D25E14-3FC4-4A9A-A6C6-FA9BDDB35636}" type="presOf" srcId="{1EDB6386-A9E6-4C8D-987F-5DE01F14851E}" destId="{59DC8416-051A-4E64-9A1A-FAD3CB91FADF}" srcOrd="1" destOrd="0" presId="urn:microsoft.com/office/officeart/2005/8/layout/radial1"/>
    <dgm:cxn modelId="{97C8C625-7654-40DF-9A25-C29F17BCF359}" type="presOf" srcId="{DA3F5856-4BBD-4AF4-AEDD-E10BE54A8B73}" destId="{6F75D770-CEEE-4D03-ACC1-568054505234}" srcOrd="0" destOrd="0" presId="urn:microsoft.com/office/officeart/2005/8/layout/radial1"/>
    <dgm:cxn modelId="{9709A327-236F-49DF-87E7-487FCB7F8246}" type="presOf" srcId="{1AA9C638-D09E-443F-B353-8C90A059927E}" destId="{A1B6C28A-7CE8-4BCE-8463-BF4BFD932DF2}" srcOrd="0" destOrd="0" presId="urn:microsoft.com/office/officeart/2005/8/layout/radial1"/>
    <dgm:cxn modelId="{E60F3A30-896B-45FF-B2EA-D5E0498958BD}" type="presOf" srcId="{B8F2AACC-6A92-4FD1-B72A-5D6C27CD4D9C}" destId="{5359522F-BD9F-46C1-9924-2A8A205FF8F5}" srcOrd="1" destOrd="0" presId="urn:microsoft.com/office/officeart/2005/8/layout/radial1"/>
    <dgm:cxn modelId="{F0F35D5C-BAE9-4FC9-BFCB-C5081D67CC5B}" type="presOf" srcId="{4B48AA40-6B74-4F7C-B6FE-9276E0119634}" destId="{DA2DD831-450D-4E67-BE7D-FC26CA7734F6}" srcOrd="0" destOrd="0" presId="urn:microsoft.com/office/officeart/2005/8/layout/radial1"/>
    <dgm:cxn modelId="{A185C747-03A5-4BBB-A36C-6E2071FEB32E}" srcId="{ECF0A86C-0511-498A-BCEA-3D8F3BC41F94}" destId="{4B48AA40-6B74-4F7C-B6FE-9276E0119634}" srcOrd="2" destOrd="0" parTransId="{B8F2AACC-6A92-4FD1-B72A-5D6C27CD4D9C}" sibTransId="{22CB0EA6-DC67-487D-8EF8-9DEE59BDEA19}"/>
    <dgm:cxn modelId="{2583366C-4B4F-4F44-8FB2-154E93224009}" srcId="{ECF0A86C-0511-498A-BCEA-3D8F3BC41F94}" destId="{EEF7D3F8-EB5D-4092-B6DE-A58D193CF326}" srcOrd="3" destOrd="0" parTransId="{1B8136A8-93F8-48CD-A9C7-F07E50006F1C}" sibTransId="{57EA5E1A-88F0-4378-9480-6B7E0C3F8890}"/>
    <dgm:cxn modelId="{05F6D350-FCB5-47A0-A975-94AAF39A0A9E}" type="presOf" srcId="{1B8136A8-93F8-48CD-A9C7-F07E50006F1C}" destId="{E5B0C60F-48AF-4B5D-8A18-DE05F6CF7CAA}" srcOrd="0" destOrd="0" presId="urn:microsoft.com/office/officeart/2005/8/layout/radial1"/>
    <dgm:cxn modelId="{276C0C74-89ED-466E-ACB6-D73F99DF7842}" type="presOf" srcId="{1EDB6386-A9E6-4C8D-987F-5DE01F14851E}" destId="{C83796FB-B987-4B98-A9FB-26040DC17261}" srcOrd="0" destOrd="0" presId="urn:microsoft.com/office/officeart/2005/8/layout/radial1"/>
    <dgm:cxn modelId="{06BBF454-0217-4119-A56D-57A60198934A}" type="presOf" srcId="{95F22415-AA60-430F-A053-8ED6289CB3AF}" destId="{36E26D7F-6A0A-43E8-94D1-C8177F9EB76A}" srcOrd="1" destOrd="0" presId="urn:microsoft.com/office/officeart/2005/8/layout/radial1"/>
    <dgm:cxn modelId="{0C138D7D-E618-4426-802F-D72FD6DE104C}" srcId="{ECF0A86C-0511-498A-BCEA-3D8F3BC41F94}" destId="{2B808050-2FBF-491A-9130-9700B350B979}" srcOrd="4" destOrd="0" parTransId="{95F22415-AA60-430F-A053-8ED6289CB3AF}" sibTransId="{F80A3F92-4052-4D4A-953B-0A8ED009E5F3}"/>
    <dgm:cxn modelId="{62C0EE7D-47FF-482B-956C-7143C2B9B59B}" type="presOf" srcId="{ECF0A86C-0511-498A-BCEA-3D8F3BC41F94}" destId="{4FF4D7D3-1B69-4E6E-AE31-FD7F6CE4A883}" srcOrd="0" destOrd="0" presId="urn:microsoft.com/office/officeart/2005/8/layout/radial1"/>
    <dgm:cxn modelId="{79516E8D-9500-4F9B-858A-B0DD3BBD68D7}" srcId="{ECF0A86C-0511-498A-BCEA-3D8F3BC41F94}" destId="{B5042B2F-58B1-4B32-8DC9-577E4B2EDE7D}" srcOrd="0" destOrd="0" parTransId="{1AA9C638-D09E-443F-B353-8C90A059927E}" sibTransId="{2CEFAA60-E3E4-4AE8-A23A-3ACD852E9092}"/>
    <dgm:cxn modelId="{60948A9C-B516-45F7-9DDD-BDACE6D87BE7}" srcId="{7F70DA2F-BAE1-4E45-AF9A-35C217A6FC29}" destId="{ECF0A86C-0511-498A-BCEA-3D8F3BC41F94}" srcOrd="0" destOrd="0" parTransId="{3E3771A9-83B4-46CD-A45E-0D111ACEAFEA}" sibTransId="{2A2A4940-6B64-404D-A862-A00577E9AE87}"/>
    <dgm:cxn modelId="{42D4F39D-CCDE-4A23-B96C-C297629EFAC2}" type="presOf" srcId="{EEF7D3F8-EB5D-4092-B6DE-A58D193CF326}" destId="{85ADDFF1-4D42-493C-BD67-71B67178BC18}" srcOrd="0" destOrd="0" presId="urn:microsoft.com/office/officeart/2005/8/layout/radial1"/>
    <dgm:cxn modelId="{4AC77EA2-A90B-45F5-B41F-470F712F6A3B}" type="presOf" srcId="{DA3F5856-4BBD-4AF4-AEDD-E10BE54A8B73}" destId="{AB29D864-DA2D-4918-8D76-B8C4FDC6DD8D}" srcOrd="1" destOrd="0" presId="urn:microsoft.com/office/officeart/2005/8/layout/radial1"/>
    <dgm:cxn modelId="{69A0E0A9-7DBA-461F-BF39-62A622B5F8D0}" type="presOf" srcId="{2B808050-2FBF-491A-9130-9700B350B979}" destId="{4777A8B0-AD25-4001-B2E0-E98847F3D769}" srcOrd="0" destOrd="0" presId="urn:microsoft.com/office/officeart/2005/8/layout/radial1"/>
    <dgm:cxn modelId="{7EEDD5AE-C372-4BDB-93C5-E960E50A7348}" type="presOf" srcId="{442F7072-34E8-4411-9D39-F52362F0B02A}" destId="{5B149C9E-8DA8-4DC1-A126-2917E557B739}" srcOrd="0" destOrd="0" presId="urn:microsoft.com/office/officeart/2005/8/layout/radial1"/>
    <dgm:cxn modelId="{E7CA5DB3-3D46-43DA-AB87-1D3728655032}" type="presOf" srcId="{95F22415-AA60-430F-A053-8ED6289CB3AF}" destId="{8231AEF9-3F34-4831-8A48-2880EB61B12D}" srcOrd="0" destOrd="0" presId="urn:microsoft.com/office/officeart/2005/8/layout/radial1"/>
    <dgm:cxn modelId="{A0C76DB9-681C-40B6-8C43-715F1572FD1A}" srcId="{ECF0A86C-0511-498A-BCEA-3D8F3BC41F94}" destId="{7E1F1F48-3F44-4C3E-AB9D-FF514E580E6F}" srcOrd="5" destOrd="0" parTransId="{00554168-1D74-4115-85D0-4184C147BC2D}" sibTransId="{073B65F7-0849-43A5-98A6-C6C1C72333CF}"/>
    <dgm:cxn modelId="{E86790D1-928D-4BEE-A5D8-70E26455E056}" type="presOf" srcId="{0F6C8F28-1B72-40D4-B49B-BF2CF142714F}" destId="{2D26E944-8C91-420A-831E-1F0C720A095D}" srcOrd="0" destOrd="0" presId="urn:microsoft.com/office/officeart/2005/8/layout/radial1"/>
    <dgm:cxn modelId="{C176C4D1-5A74-4C84-9001-22A5B9221B9D}" type="presOf" srcId="{00554168-1D74-4115-85D0-4184C147BC2D}" destId="{51F029DB-2D5E-4958-9FD4-1B4EEB34FF06}" srcOrd="0" destOrd="0" presId="urn:microsoft.com/office/officeart/2005/8/layout/radial1"/>
    <dgm:cxn modelId="{3D4A1DD7-4017-4F57-BD84-DB29C644E601}" type="presOf" srcId="{B8F2AACC-6A92-4FD1-B72A-5D6C27CD4D9C}" destId="{774C3ECD-9493-480D-A5F6-DBA638AFC785}" srcOrd="0" destOrd="0" presId="urn:microsoft.com/office/officeart/2005/8/layout/radial1"/>
    <dgm:cxn modelId="{4966E0D7-429B-4D89-806E-8016D6362329}" srcId="{ECF0A86C-0511-498A-BCEA-3D8F3BC41F94}" destId="{0F6C8F28-1B72-40D4-B49B-BF2CF142714F}" srcOrd="6" destOrd="0" parTransId="{1EDB6386-A9E6-4C8D-987F-5DE01F14851E}" sibTransId="{73D5B783-62FC-40ED-9AFD-5A134BD80CEE}"/>
    <dgm:cxn modelId="{DBA3CBDB-FC35-46D7-8A2E-F93789376094}" type="presOf" srcId="{00554168-1D74-4115-85D0-4184C147BC2D}" destId="{3B4C9658-2750-491F-AF5B-9A3DDF12E7EB}" srcOrd="1" destOrd="0" presId="urn:microsoft.com/office/officeart/2005/8/layout/radial1"/>
    <dgm:cxn modelId="{DF6151ED-A7B0-4F29-BDFB-E51C50D4DF26}" srcId="{7F70DA2F-BAE1-4E45-AF9A-35C217A6FC29}" destId="{BCC95D2B-A90E-43CB-AE94-46437C423C6B}" srcOrd="1" destOrd="0" parTransId="{56EA2C99-2CBF-4DD6-A12F-6AB9C710F8BF}" sibTransId="{4B350F02-5E1D-4647-82C3-56E0FC8D7EFD}"/>
    <dgm:cxn modelId="{DD90E7F2-8BF9-47D2-8072-9EFFFD9008D0}" type="presOf" srcId="{7F70DA2F-BAE1-4E45-AF9A-35C217A6FC29}" destId="{CD954CDB-2066-4A3C-B5AB-B5F050F12BEA}" srcOrd="0" destOrd="0" presId="urn:microsoft.com/office/officeart/2005/8/layout/radial1"/>
    <dgm:cxn modelId="{7B6B15F5-DAD3-4CA8-90C2-54FF02813676}" type="presOf" srcId="{7E1F1F48-3F44-4C3E-AB9D-FF514E580E6F}" destId="{3AC22059-6960-4090-85D8-6F16C26129B6}" srcOrd="0" destOrd="0" presId="urn:microsoft.com/office/officeart/2005/8/layout/radial1"/>
    <dgm:cxn modelId="{6024EDF9-1EFE-4BD1-AF44-007C321E3EE4}" type="presOf" srcId="{1AA9C638-D09E-443F-B353-8C90A059927E}" destId="{CEC1D814-CD64-44A2-85C1-667836B6B433}" srcOrd="1" destOrd="0" presId="urn:microsoft.com/office/officeart/2005/8/layout/radial1"/>
    <dgm:cxn modelId="{F2D308FA-2C3F-4BF4-B140-81B8C72C6926}" srcId="{ECF0A86C-0511-498A-BCEA-3D8F3BC41F94}" destId="{442F7072-34E8-4411-9D39-F52362F0B02A}" srcOrd="1" destOrd="0" parTransId="{DA3F5856-4BBD-4AF4-AEDD-E10BE54A8B73}" sibTransId="{00819E6F-4DC1-4418-87B2-4B8CF56889AC}"/>
    <dgm:cxn modelId="{A9AED38C-DB2C-418A-A6DB-B7C2378F118C}" type="presParOf" srcId="{CD954CDB-2066-4A3C-B5AB-B5F050F12BEA}" destId="{4FF4D7D3-1B69-4E6E-AE31-FD7F6CE4A883}" srcOrd="0" destOrd="0" presId="urn:microsoft.com/office/officeart/2005/8/layout/radial1"/>
    <dgm:cxn modelId="{E5BDC9A9-6A2D-4DA3-BCC4-A4DBB68A4E0F}" type="presParOf" srcId="{CD954CDB-2066-4A3C-B5AB-B5F050F12BEA}" destId="{A1B6C28A-7CE8-4BCE-8463-BF4BFD932DF2}" srcOrd="1" destOrd="0" presId="urn:microsoft.com/office/officeart/2005/8/layout/radial1"/>
    <dgm:cxn modelId="{FDC664C3-82B5-4B29-A939-C1D093FFFDDD}" type="presParOf" srcId="{A1B6C28A-7CE8-4BCE-8463-BF4BFD932DF2}" destId="{CEC1D814-CD64-44A2-85C1-667836B6B433}" srcOrd="0" destOrd="0" presId="urn:microsoft.com/office/officeart/2005/8/layout/radial1"/>
    <dgm:cxn modelId="{7DA2E41C-B29A-4CC4-809C-7542D0F9E21C}" type="presParOf" srcId="{CD954CDB-2066-4A3C-B5AB-B5F050F12BEA}" destId="{25D84D7C-0393-4595-B34B-D5ABA111B22B}" srcOrd="2" destOrd="0" presId="urn:microsoft.com/office/officeart/2005/8/layout/radial1"/>
    <dgm:cxn modelId="{55E4EB81-1F60-45A9-9F3F-219A5A79957A}" type="presParOf" srcId="{CD954CDB-2066-4A3C-B5AB-B5F050F12BEA}" destId="{6F75D770-CEEE-4D03-ACC1-568054505234}" srcOrd="3" destOrd="0" presId="urn:microsoft.com/office/officeart/2005/8/layout/radial1"/>
    <dgm:cxn modelId="{66B137D5-7238-472A-99D9-FF16F372104B}" type="presParOf" srcId="{6F75D770-CEEE-4D03-ACC1-568054505234}" destId="{AB29D864-DA2D-4918-8D76-B8C4FDC6DD8D}" srcOrd="0" destOrd="0" presId="urn:microsoft.com/office/officeart/2005/8/layout/radial1"/>
    <dgm:cxn modelId="{F6B426C2-D5EF-41A0-BD9E-F4E8D5096003}" type="presParOf" srcId="{CD954CDB-2066-4A3C-B5AB-B5F050F12BEA}" destId="{5B149C9E-8DA8-4DC1-A126-2917E557B739}" srcOrd="4" destOrd="0" presId="urn:microsoft.com/office/officeart/2005/8/layout/radial1"/>
    <dgm:cxn modelId="{480EF46D-9AAC-42CC-A2DA-D95B8A45F826}" type="presParOf" srcId="{CD954CDB-2066-4A3C-B5AB-B5F050F12BEA}" destId="{774C3ECD-9493-480D-A5F6-DBA638AFC785}" srcOrd="5" destOrd="0" presId="urn:microsoft.com/office/officeart/2005/8/layout/radial1"/>
    <dgm:cxn modelId="{7593F80E-CF83-4290-865B-C4CF6479F53B}" type="presParOf" srcId="{774C3ECD-9493-480D-A5F6-DBA638AFC785}" destId="{5359522F-BD9F-46C1-9924-2A8A205FF8F5}" srcOrd="0" destOrd="0" presId="urn:microsoft.com/office/officeart/2005/8/layout/radial1"/>
    <dgm:cxn modelId="{25CD67D5-DB64-4AE0-B57F-991D8C4DC9C4}" type="presParOf" srcId="{CD954CDB-2066-4A3C-B5AB-B5F050F12BEA}" destId="{DA2DD831-450D-4E67-BE7D-FC26CA7734F6}" srcOrd="6" destOrd="0" presId="urn:microsoft.com/office/officeart/2005/8/layout/radial1"/>
    <dgm:cxn modelId="{ABB5D55C-8601-4105-B735-B118BEE4205F}" type="presParOf" srcId="{CD954CDB-2066-4A3C-B5AB-B5F050F12BEA}" destId="{E5B0C60F-48AF-4B5D-8A18-DE05F6CF7CAA}" srcOrd="7" destOrd="0" presId="urn:microsoft.com/office/officeart/2005/8/layout/radial1"/>
    <dgm:cxn modelId="{F3B9F211-E6C7-44B1-AC0E-7BB817331DA6}" type="presParOf" srcId="{E5B0C60F-48AF-4B5D-8A18-DE05F6CF7CAA}" destId="{E09FAEC1-DDB2-4F26-B9BF-7395E1AF0E1F}" srcOrd="0" destOrd="0" presId="urn:microsoft.com/office/officeart/2005/8/layout/radial1"/>
    <dgm:cxn modelId="{A13632D8-B340-4AC8-A5D8-A90C29EFA018}" type="presParOf" srcId="{CD954CDB-2066-4A3C-B5AB-B5F050F12BEA}" destId="{85ADDFF1-4D42-493C-BD67-71B67178BC18}" srcOrd="8" destOrd="0" presId="urn:microsoft.com/office/officeart/2005/8/layout/radial1"/>
    <dgm:cxn modelId="{353CD01A-57FA-4CC1-BF92-01249B10DE26}" type="presParOf" srcId="{CD954CDB-2066-4A3C-B5AB-B5F050F12BEA}" destId="{8231AEF9-3F34-4831-8A48-2880EB61B12D}" srcOrd="9" destOrd="0" presId="urn:microsoft.com/office/officeart/2005/8/layout/radial1"/>
    <dgm:cxn modelId="{D9726CD8-1DF4-4038-94F7-62BF749A3D15}" type="presParOf" srcId="{8231AEF9-3F34-4831-8A48-2880EB61B12D}" destId="{36E26D7F-6A0A-43E8-94D1-C8177F9EB76A}" srcOrd="0" destOrd="0" presId="urn:microsoft.com/office/officeart/2005/8/layout/radial1"/>
    <dgm:cxn modelId="{2C38D952-89DF-4E7C-AF90-FCFC21928735}" type="presParOf" srcId="{CD954CDB-2066-4A3C-B5AB-B5F050F12BEA}" destId="{4777A8B0-AD25-4001-B2E0-E98847F3D769}" srcOrd="10" destOrd="0" presId="urn:microsoft.com/office/officeart/2005/8/layout/radial1"/>
    <dgm:cxn modelId="{815DE2BB-5655-4F7E-A2FA-4EE0DD01C5C3}" type="presParOf" srcId="{CD954CDB-2066-4A3C-B5AB-B5F050F12BEA}" destId="{51F029DB-2D5E-4958-9FD4-1B4EEB34FF06}" srcOrd="11" destOrd="0" presId="urn:microsoft.com/office/officeart/2005/8/layout/radial1"/>
    <dgm:cxn modelId="{F8318D31-6197-4CE9-B7BA-E4D8DA39DB74}" type="presParOf" srcId="{51F029DB-2D5E-4958-9FD4-1B4EEB34FF06}" destId="{3B4C9658-2750-491F-AF5B-9A3DDF12E7EB}" srcOrd="0" destOrd="0" presId="urn:microsoft.com/office/officeart/2005/8/layout/radial1"/>
    <dgm:cxn modelId="{F91C611E-A6A7-43F2-8C98-DD8D2D95F08F}" type="presParOf" srcId="{CD954CDB-2066-4A3C-B5AB-B5F050F12BEA}" destId="{3AC22059-6960-4090-85D8-6F16C26129B6}" srcOrd="12" destOrd="0" presId="urn:microsoft.com/office/officeart/2005/8/layout/radial1"/>
    <dgm:cxn modelId="{23A07198-E76F-4C61-B767-31D56AA7CB2D}" type="presParOf" srcId="{CD954CDB-2066-4A3C-B5AB-B5F050F12BEA}" destId="{C83796FB-B987-4B98-A9FB-26040DC17261}" srcOrd="13" destOrd="0" presId="urn:microsoft.com/office/officeart/2005/8/layout/radial1"/>
    <dgm:cxn modelId="{C8325764-4350-4FB4-A8D6-B74CC673E612}" type="presParOf" srcId="{C83796FB-B987-4B98-A9FB-26040DC17261}" destId="{59DC8416-051A-4E64-9A1A-FAD3CB91FADF}" srcOrd="0" destOrd="0" presId="urn:microsoft.com/office/officeart/2005/8/layout/radial1"/>
    <dgm:cxn modelId="{CF4652F5-7D16-46C2-B823-43A71B58DC58}" type="presParOf" srcId="{CD954CDB-2066-4A3C-B5AB-B5F050F12BEA}" destId="{2D26E944-8C91-420A-831E-1F0C720A095D}"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4D7D3-1B69-4E6E-AE31-FD7F6CE4A883}">
      <dsp:nvSpPr>
        <dsp:cNvPr id="0" name=""/>
        <dsp:cNvSpPr/>
      </dsp:nvSpPr>
      <dsp:spPr>
        <a:xfrm>
          <a:off x="1166527" y="1671492"/>
          <a:ext cx="1555376" cy="148364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研修基幹施設</a:t>
          </a:r>
        </a:p>
      </dsp:txBody>
      <dsp:txXfrm>
        <a:off x="1394307" y="1888766"/>
        <a:ext cx="1099816" cy="1049093"/>
      </dsp:txXfrm>
    </dsp:sp>
    <dsp:sp modelId="{A1B6C28A-7CE8-4BCE-8463-BF4BFD932DF2}">
      <dsp:nvSpPr>
        <dsp:cNvPr id="0" name=""/>
        <dsp:cNvSpPr/>
      </dsp:nvSpPr>
      <dsp:spPr>
        <a:xfrm rot="16200000">
          <a:off x="1823282" y="1527799"/>
          <a:ext cx="241866" cy="45520"/>
        </a:xfrm>
        <a:custGeom>
          <a:avLst/>
          <a:gdLst/>
          <a:ahLst/>
          <a:cxnLst/>
          <a:rect l="0" t="0" r="0" b="0"/>
          <a:pathLst>
            <a:path>
              <a:moveTo>
                <a:pt x="0" y="22760"/>
              </a:moveTo>
              <a:lnTo>
                <a:pt x="241866"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938169" y="1544512"/>
        <a:ext cx="12093" cy="12093"/>
      </dsp:txXfrm>
    </dsp:sp>
    <dsp:sp modelId="{25D84D7C-0393-4595-B34B-D5ABA111B22B}">
      <dsp:nvSpPr>
        <dsp:cNvPr id="0" name=""/>
        <dsp:cNvSpPr/>
      </dsp:nvSpPr>
      <dsp:spPr>
        <a:xfrm>
          <a:off x="1452540" y="446274"/>
          <a:ext cx="983351" cy="98335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1596548" y="590282"/>
        <a:ext cx="695335" cy="695335"/>
      </dsp:txXfrm>
    </dsp:sp>
    <dsp:sp modelId="{6F75D770-CEEE-4D03-ACC1-568054505234}">
      <dsp:nvSpPr>
        <dsp:cNvPr id="0" name=""/>
        <dsp:cNvSpPr/>
      </dsp:nvSpPr>
      <dsp:spPr>
        <a:xfrm rot="19285714">
          <a:off x="2516801"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621563" y="1863236"/>
        <a:ext cx="11027" cy="11027"/>
      </dsp:txXfrm>
    </dsp:sp>
    <dsp:sp modelId="{5B149C9E-8DA8-4DC1-A126-2917E557B739}">
      <dsp:nvSpPr>
        <dsp:cNvPr id="0" name=""/>
        <dsp:cNvSpPr/>
      </dsp:nvSpPr>
      <dsp:spPr>
        <a:xfrm>
          <a:off x="2606025" y="1001763"/>
          <a:ext cx="983351" cy="983351"/>
        </a:xfrm>
        <a:prstGeom prst="ellipse">
          <a:avLst/>
        </a:prstGeom>
        <a:gradFill rotWithShape="0">
          <a:gsLst>
            <a:gs pos="0">
              <a:schemeClr val="accent3">
                <a:hueOff val="0"/>
                <a:satOff val="0"/>
                <a:lumOff val="-16667"/>
                <a:alphaOff val="0"/>
                <a:shade val="51000"/>
                <a:satMod val="130000"/>
              </a:schemeClr>
            </a:gs>
            <a:gs pos="80000">
              <a:schemeClr val="accent3">
                <a:hueOff val="0"/>
                <a:satOff val="0"/>
                <a:lumOff val="-16667"/>
                <a:alphaOff val="0"/>
                <a:shade val="93000"/>
                <a:satMod val="130000"/>
              </a:schemeClr>
            </a:gs>
            <a:gs pos="100000">
              <a:schemeClr val="accent3">
                <a:hueOff val="0"/>
                <a:satOff val="0"/>
                <a:lumOff val="-1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750033" y="1145771"/>
        <a:ext cx="695335" cy="695335"/>
      </dsp:txXfrm>
    </dsp:sp>
    <dsp:sp modelId="{774C3ECD-9493-480D-A5F6-DBA638AFC785}">
      <dsp:nvSpPr>
        <dsp:cNvPr id="0" name=""/>
        <dsp:cNvSpPr/>
      </dsp:nvSpPr>
      <dsp:spPr>
        <a:xfrm rot="771429">
          <a:off x="2697947"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796699" y="2603876"/>
        <a:ext cx="10394" cy="10394"/>
      </dsp:txXfrm>
    </dsp:sp>
    <dsp:sp modelId="{DA2DD831-450D-4E67-BE7D-FC26CA7734F6}">
      <dsp:nvSpPr>
        <dsp:cNvPr id="0" name=""/>
        <dsp:cNvSpPr/>
      </dsp:nvSpPr>
      <dsp:spPr>
        <a:xfrm>
          <a:off x="2890912" y="2249936"/>
          <a:ext cx="983351" cy="983351"/>
        </a:xfrm>
        <a:prstGeom prst="ellipse">
          <a:avLst/>
        </a:prstGeom>
        <a:gradFill rotWithShape="0">
          <a:gsLst>
            <a:gs pos="0">
              <a:schemeClr val="accent3">
                <a:hueOff val="0"/>
                <a:satOff val="0"/>
                <a:lumOff val="-33333"/>
                <a:alphaOff val="0"/>
                <a:shade val="51000"/>
                <a:satMod val="130000"/>
              </a:schemeClr>
            </a:gs>
            <a:gs pos="80000">
              <a:schemeClr val="accent3">
                <a:hueOff val="0"/>
                <a:satOff val="0"/>
                <a:lumOff val="-33333"/>
                <a:alphaOff val="0"/>
                <a:shade val="93000"/>
                <a:satMod val="130000"/>
              </a:schemeClr>
            </a:gs>
            <a:gs pos="100000">
              <a:schemeClr val="accent3">
                <a:hueOff val="0"/>
                <a:satOff val="0"/>
                <a:lumOff val="-3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3034920" y="2393944"/>
        <a:ext cx="695335" cy="695335"/>
      </dsp:txXfrm>
    </dsp:sp>
    <dsp:sp modelId="{E5B0C60F-48AF-4B5D-8A18-DE05F6CF7CAA}">
      <dsp:nvSpPr>
        <dsp:cNvPr id="0" name=""/>
        <dsp:cNvSpPr/>
      </dsp:nvSpPr>
      <dsp:spPr>
        <a:xfrm rot="3857143">
          <a:off x="2202187"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2314046" y="3187611"/>
        <a:ext cx="11774" cy="11774"/>
      </dsp:txXfrm>
    </dsp:sp>
    <dsp:sp modelId="{85ADDFF1-4D42-493C-BD67-71B67178BC18}">
      <dsp:nvSpPr>
        <dsp:cNvPr id="0" name=""/>
        <dsp:cNvSpPr/>
      </dsp:nvSpPr>
      <dsp:spPr>
        <a:xfrm>
          <a:off x="2092676" y="3250893"/>
          <a:ext cx="983351" cy="983351"/>
        </a:xfrm>
        <a:prstGeom prst="ellipse">
          <a:avLst/>
        </a:prstGeom>
        <a:gradFill rotWithShape="0">
          <a:gsLst>
            <a:gs pos="0">
              <a:schemeClr val="accent3">
                <a:hueOff val="0"/>
                <a:satOff val="0"/>
                <a:lumOff val="-50000"/>
                <a:alphaOff val="0"/>
                <a:shade val="51000"/>
                <a:satMod val="130000"/>
              </a:schemeClr>
            </a:gs>
            <a:gs pos="80000">
              <a:schemeClr val="accent3">
                <a:hueOff val="0"/>
                <a:satOff val="0"/>
                <a:lumOff val="-50000"/>
                <a:alphaOff val="0"/>
                <a:shade val="93000"/>
                <a:satMod val="130000"/>
              </a:schemeClr>
            </a:gs>
            <a:gs pos="100000">
              <a:schemeClr val="accent3">
                <a:hueOff val="0"/>
                <a:satOff val="0"/>
                <a:lumOff val="-5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solidFill>
                <a:schemeClr val="tx1"/>
              </a:solidFill>
            </a:rPr>
            <a:t>連携施設</a:t>
          </a:r>
        </a:p>
      </dsp:txBody>
      <dsp:txXfrm>
        <a:off x="2236684" y="3394901"/>
        <a:ext cx="695335" cy="695335"/>
      </dsp:txXfrm>
    </dsp:sp>
    <dsp:sp modelId="{8231AEF9-3F34-4831-8A48-2880EB61B12D}">
      <dsp:nvSpPr>
        <dsp:cNvPr id="0" name=""/>
        <dsp:cNvSpPr/>
      </dsp:nvSpPr>
      <dsp:spPr>
        <a:xfrm rot="6942857">
          <a:off x="1450751" y="3170738"/>
          <a:ext cx="235493" cy="45520"/>
        </a:xfrm>
        <a:custGeom>
          <a:avLst/>
          <a:gdLst/>
          <a:ahLst/>
          <a:cxnLst/>
          <a:rect l="0" t="0" r="0" b="0"/>
          <a:pathLst>
            <a:path>
              <a:moveTo>
                <a:pt x="0" y="22760"/>
              </a:moveTo>
              <a:lnTo>
                <a:pt x="235493"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562611" y="3187611"/>
        <a:ext cx="11774" cy="11774"/>
      </dsp:txXfrm>
    </dsp:sp>
    <dsp:sp modelId="{4777A8B0-AD25-4001-B2E0-E98847F3D769}">
      <dsp:nvSpPr>
        <dsp:cNvPr id="0" name=""/>
        <dsp:cNvSpPr/>
      </dsp:nvSpPr>
      <dsp:spPr>
        <a:xfrm>
          <a:off x="812404" y="3250893"/>
          <a:ext cx="983351" cy="983351"/>
        </a:xfrm>
        <a:prstGeom prst="ellipse">
          <a:avLst/>
        </a:prstGeom>
        <a:gradFill rotWithShape="0">
          <a:gsLst>
            <a:gs pos="0">
              <a:schemeClr val="accent3">
                <a:hueOff val="0"/>
                <a:satOff val="0"/>
                <a:lumOff val="-66667"/>
                <a:alphaOff val="0"/>
                <a:shade val="51000"/>
                <a:satMod val="130000"/>
              </a:schemeClr>
            </a:gs>
            <a:gs pos="80000">
              <a:schemeClr val="accent3">
                <a:hueOff val="0"/>
                <a:satOff val="0"/>
                <a:lumOff val="-66667"/>
                <a:alphaOff val="0"/>
                <a:shade val="93000"/>
                <a:satMod val="130000"/>
              </a:schemeClr>
            </a:gs>
            <a:gs pos="100000">
              <a:schemeClr val="accent3">
                <a:hueOff val="0"/>
                <a:satOff val="0"/>
                <a:lumOff val="-6666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956412" y="3394901"/>
        <a:ext cx="695335" cy="695335"/>
      </dsp:txXfrm>
    </dsp:sp>
    <dsp:sp modelId="{51F029DB-2D5E-4958-9FD4-1B4EEB34FF06}">
      <dsp:nvSpPr>
        <dsp:cNvPr id="0" name=""/>
        <dsp:cNvSpPr/>
      </dsp:nvSpPr>
      <dsp:spPr>
        <a:xfrm rot="10028571">
          <a:off x="982585" y="2586313"/>
          <a:ext cx="207898" cy="45520"/>
        </a:xfrm>
        <a:custGeom>
          <a:avLst/>
          <a:gdLst/>
          <a:ahLst/>
          <a:cxnLst/>
          <a:rect l="0" t="0" r="0" b="0"/>
          <a:pathLst>
            <a:path>
              <a:moveTo>
                <a:pt x="0" y="22760"/>
              </a:moveTo>
              <a:lnTo>
                <a:pt x="207898"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081337" y="2603876"/>
        <a:ext cx="10394" cy="10394"/>
      </dsp:txXfrm>
    </dsp:sp>
    <dsp:sp modelId="{3AC22059-6960-4090-85D8-6F16C26129B6}">
      <dsp:nvSpPr>
        <dsp:cNvPr id="0" name=""/>
        <dsp:cNvSpPr/>
      </dsp:nvSpPr>
      <dsp:spPr>
        <a:xfrm>
          <a:off x="14167" y="2249936"/>
          <a:ext cx="983351" cy="983351"/>
        </a:xfrm>
        <a:prstGeom prst="ellipse">
          <a:avLst/>
        </a:prstGeom>
        <a:gradFill rotWithShape="0">
          <a:gsLst>
            <a:gs pos="0">
              <a:schemeClr val="accent3">
                <a:hueOff val="0"/>
                <a:satOff val="0"/>
                <a:lumOff val="-83333"/>
                <a:alphaOff val="0"/>
                <a:shade val="51000"/>
                <a:satMod val="130000"/>
              </a:schemeClr>
            </a:gs>
            <a:gs pos="80000">
              <a:schemeClr val="accent3">
                <a:hueOff val="0"/>
                <a:satOff val="0"/>
                <a:lumOff val="-83333"/>
                <a:alphaOff val="0"/>
                <a:shade val="93000"/>
                <a:satMod val="130000"/>
              </a:schemeClr>
            </a:gs>
            <a:gs pos="100000">
              <a:schemeClr val="accent3">
                <a:hueOff val="0"/>
                <a:satOff val="0"/>
                <a:lumOff val="-833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158175" y="2393944"/>
        <a:ext cx="695335" cy="695335"/>
      </dsp:txXfrm>
    </dsp:sp>
    <dsp:sp modelId="{C83796FB-B987-4B98-A9FB-26040DC17261}">
      <dsp:nvSpPr>
        <dsp:cNvPr id="0" name=""/>
        <dsp:cNvSpPr/>
      </dsp:nvSpPr>
      <dsp:spPr>
        <a:xfrm rot="13114286">
          <a:off x="1151079" y="1845989"/>
          <a:ext cx="220550" cy="45520"/>
        </a:xfrm>
        <a:custGeom>
          <a:avLst/>
          <a:gdLst/>
          <a:ahLst/>
          <a:cxnLst/>
          <a:rect l="0" t="0" r="0" b="0"/>
          <a:pathLst>
            <a:path>
              <a:moveTo>
                <a:pt x="0" y="22760"/>
              </a:moveTo>
              <a:lnTo>
                <a:pt x="220550" y="2276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rot="10800000">
        <a:off x="1255841" y="1863236"/>
        <a:ext cx="11027" cy="11027"/>
      </dsp:txXfrm>
    </dsp:sp>
    <dsp:sp modelId="{2D26E944-8C91-420A-831E-1F0C720A095D}">
      <dsp:nvSpPr>
        <dsp:cNvPr id="0" name=""/>
        <dsp:cNvSpPr/>
      </dsp:nvSpPr>
      <dsp:spPr>
        <a:xfrm>
          <a:off x="299054" y="1001763"/>
          <a:ext cx="983351" cy="983351"/>
        </a:xfrm>
        <a:prstGeom prst="ellipse">
          <a:avLst/>
        </a:prstGeom>
        <a:gradFill rotWithShape="0">
          <a:gsLst>
            <a:gs pos="0">
              <a:schemeClr val="accent3">
                <a:hueOff val="0"/>
                <a:satOff val="0"/>
                <a:lumOff val="-100000"/>
                <a:alphaOff val="0"/>
                <a:shade val="51000"/>
                <a:satMod val="130000"/>
              </a:schemeClr>
            </a:gs>
            <a:gs pos="80000">
              <a:schemeClr val="accent3">
                <a:hueOff val="0"/>
                <a:satOff val="0"/>
                <a:lumOff val="-100000"/>
                <a:alphaOff val="0"/>
                <a:shade val="93000"/>
                <a:satMod val="130000"/>
              </a:schemeClr>
            </a:gs>
            <a:gs pos="100000">
              <a:schemeClr val="accent3">
                <a:hueOff val="0"/>
                <a:satOff val="0"/>
                <a:lumOff val="-10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kumimoji="1" lang="ja-JP" altLang="en-US" sz="2200" kern="1200" dirty="0"/>
            <a:t>連携施設</a:t>
          </a:r>
        </a:p>
      </dsp:txBody>
      <dsp:txXfrm>
        <a:off x="443062" y="1145771"/>
        <a:ext cx="695335" cy="69533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40291" name="Rectangle 3"/>
          <p:cNvSpPr>
            <a:spLocks noGrp="1" noChangeArrowheads="1"/>
          </p:cNvSpPr>
          <p:nvPr>
            <p:ph type="dt" sz="quarter"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dirty="0"/>
          </a:p>
        </p:txBody>
      </p:sp>
      <p:sp>
        <p:nvSpPr>
          <p:cNvPr id="140292" name="Rectangle 4"/>
          <p:cNvSpPr>
            <a:spLocks noGrp="1" noChangeArrowheads="1"/>
          </p:cNvSpPr>
          <p:nvPr>
            <p:ph type="ftr" sz="quarter" idx="2"/>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40293" name="Rectangle 5"/>
          <p:cNvSpPr>
            <a:spLocks noGrp="1" noChangeArrowheads="1"/>
          </p:cNvSpPr>
          <p:nvPr>
            <p:ph type="sldNum" sz="quarter" idx="3"/>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0AF8B75-7749-4A5D-AF96-81D177D58FB3}" type="slidenum">
              <a:rPr lang="en-US" altLang="ja-JP"/>
              <a:pPr>
                <a:defRPr/>
              </a:pPr>
              <a:t>‹#›</a:t>
            </a:fld>
            <a:endParaRPr lang="en-US" altLang="ja-JP" dirty="0"/>
          </a:p>
        </p:txBody>
      </p:sp>
    </p:spTree>
    <p:extLst>
      <p:ext uri="{BB962C8B-B14F-4D97-AF65-F5344CB8AC3E}">
        <p14:creationId xmlns:p14="http://schemas.microsoft.com/office/powerpoint/2010/main" val="2052004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1"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63843" name="Rectangle 3"/>
          <p:cNvSpPr>
            <a:spLocks noGrp="1" noChangeArrowheads="1"/>
          </p:cNvSpPr>
          <p:nvPr>
            <p:ph type="dt" idx="1"/>
          </p:nvPr>
        </p:nvSpPr>
        <p:spPr bwMode="auto">
          <a:xfrm>
            <a:off x="3884614" y="2"/>
            <a:ext cx="2971799" cy="495765"/>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lvl1pPr algn="r" defTabSz="886430" eaLnBrk="1" hangingPunct="1">
              <a:defRPr sz="1200">
                <a:latin typeface="Arial" charset="0"/>
              </a:defRPr>
            </a:lvl1pPr>
          </a:lstStyle>
          <a:p>
            <a:pPr>
              <a:defRPr/>
            </a:pPr>
            <a:endParaRPr lang="en-US" altLang="ja-JP" dirty="0"/>
          </a:p>
        </p:txBody>
      </p:sp>
      <p:sp>
        <p:nvSpPr>
          <p:cNvPr id="5124"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724163"/>
            <a:ext cx="5486400" cy="4474679"/>
          </a:xfrm>
          <a:prstGeom prst="rect">
            <a:avLst/>
          </a:prstGeom>
          <a:noFill/>
          <a:ln w="9525">
            <a:noFill/>
            <a:miter lim="800000"/>
            <a:headEnd/>
            <a:tailEnd/>
          </a:ln>
        </p:spPr>
        <p:txBody>
          <a:bodyPr vert="horz" wrap="square" lIns="88601" tIns="44301" rIns="88601" bIns="4430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63846" name="Rectangle 6"/>
          <p:cNvSpPr>
            <a:spLocks noGrp="1" noChangeArrowheads="1"/>
          </p:cNvSpPr>
          <p:nvPr>
            <p:ph type="ftr" sz="quarter" idx="4"/>
          </p:nvPr>
        </p:nvSpPr>
        <p:spPr bwMode="auto">
          <a:xfrm>
            <a:off x="1"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defTabSz="886430" eaLnBrk="1" hangingPunct="1">
              <a:defRPr sz="1200">
                <a:latin typeface="Arial" charset="0"/>
              </a:defRPr>
            </a:lvl1pPr>
          </a:lstStyle>
          <a:p>
            <a:pPr>
              <a:defRPr/>
            </a:pPr>
            <a:endParaRPr lang="en-US" altLang="ja-JP" dirty="0"/>
          </a:p>
        </p:txBody>
      </p:sp>
      <p:sp>
        <p:nvSpPr>
          <p:cNvPr id="163847" name="Rectangle 7"/>
          <p:cNvSpPr>
            <a:spLocks noGrp="1" noChangeArrowheads="1"/>
          </p:cNvSpPr>
          <p:nvPr>
            <p:ph type="sldNum" sz="quarter" idx="5"/>
          </p:nvPr>
        </p:nvSpPr>
        <p:spPr bwMode="auto">
          <a:xfrm>
            <a:off x="3884614" y="9449923"/>
            <a:ext cx="2971799" cy="494166"/>
          </a:xfrm>
          <a:prstGeom prst="rect">
            <a:avLst/>
          </a:prstGeom>
          <a:noFill/>
          <a:ln w="9525">
            <a:noFill/>
            <a:miter lim="800000"/>
            <a:headEnd/>
            <a:tailEnd/>
          </a:ln>
        </p:spPr>
        <p:txBody>
          <a:bodyPr vert="horz" wrap="square" lIns="88601" tIns="44301" rIns="88601" bIns="44301" numCol="1" anchor="b" anchorCtr="0" compatLnSpc="1">
            <a:prstTxWarp prst="textNoShape">
              <a:avLst/>
            </a:prstTxWarp>
          </a:bodyPr>
          <a:lstStyle>
            <a:lvl1pPr algn="r" defTabSz="886430" eaLnBrk="1" hangingPunct="1">
              <a:defRPr sz="1200" smtClean="0">
                <a:latin typeface="Arial" panose="020B0604020202020204" pitchFamily="34" charset="0"/>
              </a:defRPr>
            </a:lvl1pPr>
          </a:lstStyle>
          <a:p>
            <a:pPr>
              <a:defRPr/>
            </a:pPr>
            <a:fld id="{27CB2B4B-87C7-4F32-937F-F50775F83BF4}" type="slidenum">
              <a:rPr lang="en-US" altLang="ja-JP"/>
              <a:pPr>
                <a:defRPr/>
              </a:pPr>
              <a:t>‹#›</a:t>
            </a:fld>
            <a:endParaRPr lang="en-US" altLang="ja-JP" dirty="0"/>
          </a:p>
        </p:txBody>
      </p:sp>
    </p:spTree>
    <p:extLst>
      <p:ext uri="{BB962C8B-B14F-4D97-AF65-F5344CB8AC3E}">
        <p14:creationId xmlns:p14="http://schemas.microsoft.com/office/powerpoint/2010/main" val="484096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9</a:t>
            </a:fld>
            <a:endParaRPr lang="en-US" altLang="ja-JP" dirty="0"/>
          </a:p>
        </p:txBody>
      </p:sp>
    </p:spTree>
    <p:extLst>
      <p:ext uri="{BB962C8B-B14F-4D97-AF65-F5344CB8AC3E}">
        <p14:creationId xmlns:p14="http://schemas.microsoft.com/office/powerpoint/2010/main" val="1688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7509">
              <a:defRPr/>
            </a:pPr>
            <a:r>
              <a:rPr kumimoji="1" lang="ja-JP" altLang="en-US" dirty="0"/>
              <a:t>認定プログラムは</a:t>
            </a:r>
            <a:r>
              <a:rPr kumimoji="1" lang="en-US" altLang="ja-JP" dirty="0"/>
              <a:t>2017</a:t>
            </a:r>
            <a:r>
              <a:rPr kumimoji="1" lang="ja-JP" altLang="en-US" dirty="0"/>
              <a:t>年</a:t>
            </a:r>
            <a:r>
              <a:rPr kumimoji="1" lang="en-US" altLang="ja-JP" dirty="0"/>
              <a:t>7</a:t>
            </a:r>
            <a:r>
              <a:rPr kumimoji="1" lang="ja-JP" altLang="en-US" dirty="0"/>
              <a:t>月</a:t>
            </a:r>
            <a:r>
              <a:rPr kumimoji="1" lang="en-US" altLang="ja-JP" dirty="0"/>
              <a:t>22</a:t>
            </a:r>
            <a:r>
              <a:rPr kumimoji="1" lang="ja-JP" altLang="en-US" dirty="0"/>
              <a:t>日時点で</a:t>
            </a:r>
            <a:r>
              <a:rPr kumimoji="1" lang="en-US" altLang="ja-JP" dirty="0"/>
              <a:t>63</a:t>
            </a:r>
            <a:r>
              <a:rPr kumimoji="1" lang="ja-JP" altLang="en-US" dirty="0"/>
              <a:t>プログラム．</a:t>
            </a:r>
            <a:endParaRPr kumimoji="1" lang="en-US" altLang="ja-JP" dirty="0"/>
          </a:p>
          <a:p>
            <a:r>
              <a:rPr kumimoji="1" lang="ja-JP" altLang="en-US" dirty="0"/>
              <a:t>全国から幅広く認定されており，一部の都府県では複数のプログラムが認定されているところもあり．</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35</a:t>
            </a:fld>
            <a:endParaRPr lang="en-US" altLang="ja-JP" dirty="0"/>
          </a:p>
        </p:txBody>
      </p:sp>
    </p:spTree>
    <p:extLst>
      <p:ext uri="{BB962C8B-B14F-4D97-AF65-F5344CB8AC3E}">
        <p14:creationId xmlns:p14="http://schemas.microsoft.com/office/powerpoint/2010/main" val="3048725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EFF552-CD80-4557-A94A-58EC50FAB16A}" type="slidenum">
              <a:rPr lang="en-US" altLang="ja-JP" smtClean="0"/>
              <a:pPr>
                <a:defRPr/>
              </a:pPr>
              <a:t>43</a:t>
            </a:fld>
            <a:endParaRPr lang="en-US" altLang="ja-JP" dirty="0"/>
          </a:p>
        </p:txBody>
      </p:sp>
    </p:spTree>
    <p:extLst>
      <p:ext uri="{BB962C8B-B14F-4D97-AF65-F5344CB8AC3E}">
        <p14:creationId xmlns:p14="http://schemas.microsoft.com/office/powerpoint/2010/main" val="353327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7CB2B4B-87C7-4F32-937F-F50775F83BF4}" type="slidenum">
              <a:rPr lang="en-US" altLang="ja-JP" smtClean="0"/>
              <a:pPr>
                <a:defRPr/>
              </a:pPr>
              <a:t>56</a:t>
            </a:fld>
            <a:endParaRPr lang="en-US" altLang="ja-JP" dirty="0"/>
          </a:p>
        </p:txBody>
      </p:sp>
    </p:spTree>
    <p:extLst>
      <p:ext uri="{BB962C8B-B14F-4D97-AF65-F5344CB8AC3E}">
        <p14:creationId xmlns:p14="http://schemas.microsoft.com/office/powerpoint/2010/main" val="151401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92</a:t>
            </a:fld>
            <a:endParaRPr lang="en-US" altLang="ja-JP" dirty="0"/>
          </a:p>
        </p:txBody>
      </p:sp>
    </p:spTree>
    <p:extLst>
      <p:ext uri="{BB962C8B-B14F-4D97-AF65-F5344CB8AC3E}">
        <p14:creationId xmlns:p14="http://schemas.microsoft.com/office/powerpoint/2010/main" val="320643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7CB2B4B-87C7-4F32-937F-F50775F83BF4}" type="slidenum">
              <a:rPr lang="en-US" altLang="ja-JP" smtClean="0"/>
              <a:pPr>
                <a:defRPr/>
              </a:pPr>
              <a:t>109</a:t>
            </a:fld>
            <a:endParaRPr lang="en-US" altLang="ja-JP" dirty="0"/>
          </a:p>
        </p:txBody>
      </p:sp>
    </p:spTree>
    <p:extLst>
      <p:ext uri="{BB962C8B-B14F-4D97-AF65-F5344CB8AC3E}">
        <p14:creationId xmlns:p14="http://schemas.microsoft.com/office/powerpoint/2010/main" val="30554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00BD115-530A-47E3-A013-A220DB5F57E5}" type="slidenum">
              <a:rPr kumimoji="1" lang="ja-JP" altLang="en-US" smtClean="0"/>
              <a:t>114</a:t>
            </a:fld>
            <a:endParaRPr kumimoji="1" lang="ja-JP" altLang="en-US"/>
          </a:p>
        </p:txBody>
      </p:sp>
    </p:spTree>
    <p:extLst>
      <p:ext uri="{BB962C8B-B14F-4D97-AF65-F5344CB8AC3E}">
        <p14:creationId xmlns:p14="http://schemas.microsoft.com/office/powerpoint/2010/main" val="122885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9E53F-6E3B-420A-AA64-F9A2397333A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4825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8E9F8F3-C8F4-4012-9421-07F43499DE0F}" type="slidenum">
              <a:rPr lang="en-US" altLang="ja-JP"/>
              <a:pPr>
                <a:defRPr/>
              </a:pPr>
              <a:t>‹#›</a:t>
            </a:fld>
            <a:endParaRPr lang="en-US" altLang="ja-JP" dirty="0"/>
          </a:p>
        </p:txBody>
      </p:sp>
    </p:spTree>
    <p:extLst>
      <p:ext uri="{BB962C8B-B14F-4D97-AF65-F5344CB8AC3E}">
        <p14:creationId xmlns:p14="http://schemas.microsoft.com/office/powerpoint/2010/main" val="2664593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E1FD225-2F35-493B-A8C8-E75B4F2B4F76}" type="slidenum">
              <a:rPr lang="en-US" altLang="ja-JP"/>
              <a:pPr>
                <a:defRPr/>
              </a:pPr>
              <a:t>‹#›</a:t>
            </a:fld>
            <a:endParaRPr lang="en-US" altLang="ja-JP" dirty="0"/>
          </a:p>
        </p:txBody>
      </p:sp>
    </p:spTree>
    <p:extLst>
      <p:ext uri="{BB962C8B-B14F-4D97-AF65-F5344CB8AC3E}">
        <p14:creationId xmlns:p14="http://schemas.microsoft.com/office/powerpoint/2010/main" val="1638387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1600200"/>
            <a:ext cx="2132012" cy="45259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6246813"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0D68D5E-AC64-4107-8148-5E045393D63B}" type="slidenum">
              <a:rPr lang="en-US" altLang="ja-JP"/>
              <a:pPr>
                <a:defRPr/>
              </a:pPr>
              <a:t>‹#›</a:t>
            </a:fld>
            <a:endParaRPr lang="en-US" altLang="ja-JP" dirty="0"/>
          </a:p>
        </p:txBody>
      </p:sp>
    </p:spTree>
    <p:extLst>
      <p:ext uri="{BB962C8B-B14F-4D97-AF65-F5344CB8AC3E}">
        <p14:creationId xmlns:p14="http://schemas.microsoft.com/office/powerpoint/2010/main" val="1927334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extLst>
      <p:ext uri="{BB962C8B-B14F-4D97-AF65-F5344CB8AC3E}">
        <p14:creationId xmlns:p14="http://schemas.microsoft.com/office/powerpoint/2010/main" val="29650216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992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eaLnBrk="1" hangingPunct="1">
                <a:defRPr/>
              </a:pPr>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eaLnBrk="1" hangingPunct="1">
                <a:defRPr/>
              </a:pPr>
              <a:endParaRPr lang="ja-JP" altLang="en-US">
                <a:solidFill>
                  <a:srgbClr val="000000"/>
                </a:solidFill>
              </a:endParaRPr>
            </a:p>
          </p:txBody>
        </p:sp>
      </p:grpSp>
      <p:sp>
        <p:nvSpPr>
          <p:cNvPr id="20492"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2049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dirty="0">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dirty="0">
              <a:solidFill>
                <a:srgbClr val="1C1C1C"/>
              </a:solidFill>
            </a:endParaRPr>
          </a:p>
        </p:txBody>
      </p:sp>
    </p:spTree>
    <p:extLst>
      <p:ext uri="{BB962C8B-B14F-4D97-AF65-F5344CB8AC3E}">
        <p14:creationId xmlns:p14="http://schemas.microsoft.com/office/powerpoint/2010/main" val="3674394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241043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75288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53013" y="1462088"/>
            <a:ext cx="4090987" cy="4678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8914804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6213153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1441378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sldNum" sz="quarter" idx="10"/>
          </p:nvPr>
        </p:nvSpPr>
        <p:spPr>
          <a:ln/>
        </p:spPr>
        <p:txBody>
          <a:bodyPr/>
          <a:lstStyle>
            <a:lvl1pPr>
              <a:defRPr/>
            </a:lvl1pPr>
          </a:lstStyle>
          <a:p>
            <a:pPr>
              <a:defRPr/>
            </a:pPr>
            <a:fld id="{FA8DA94D-18C3-471E-979F-7E228600D9C2}" type="slidenum">
              <a:rPr lang="en-US" altLang="ja-JP"/>
              <a:pPr>
                <a:defRPr/>
              </a:pPr>
              <a:t>‹#›</a:t>
            </a:fld>
            <a:endParaRPr lang="en-US" altLang="ja-JP" dirty="0"/>
          </a:p>
        </p:txBody>
      </p:sp>
    </p:spTree>
    <p:extLst>
      <p:ext uri="{BB962C8B-B14F-4D97-AF65-F5344CB8AC3E}">
        <p14:creationId xmlns:p14="http://schemas.microsoft.com/office/powerpoint/2010/main" val="117203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970456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419213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18963273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49896D62-4744-434F-9759-42C75D6C715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1760802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61200" y="301625"/>
            <a:ext cx="2082800" cy="58388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09625" y="301625"/>
            <a:ext cx="6099175" cy="58388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B1D03326-7DAE-4763-A92A-4688261E5502}"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16984392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表プレースホルダ 2"/>
          <p:cNvSpPr>
            <a:spLocks noGrp="1"/>
          </p:cNvSpPr>
          <p:nvPr>
            <p:ph type="tbl"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64518AE2-B267-484B-9294-A70204717BD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2865278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AADA5930-CEDC-4B79-960F-D3DC4EC6F654}"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3469110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809625" y="1462088"/>
            <a:ext cx="4090988"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809625" y="3876675"/>
            <a:ext cx="4090988"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17FDA94-AA3B-49DD-9F48-235B1C449BA6}"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5481813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9625" y="1462088"/>
            <a:ext cx="4090988" cy="46783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53013" y="1462088"/>
            <a:ext cx="4090987" cy="226218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5053013" y="3876675"/>
            <a:ext cx="4090987" cy="22637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13"/>
          <p:cNvSpPr>
            <a:spLocks noGrp="1" noChangeArrowheads="1"/>
          </p:cNvSpPr>
          <p:nvPr>
            <p:ph type="sldNum" sz="quarter" idx="12"/>
          </p:nvPr>
        </p:nvSpPr>
        <p:spPr>
          <a:xfrm>
            <a:off x="7040563" y="6243638"/>
            <a:ext cx="1905000" cy="457200"/>
          </a:xfrm>
          <a:prstGeom prst="rect">
            <a:avLst/>
          </a:prstGeom>
          <a:ln/>
        </p:spPr>
        <p:txBody>
          <a:bodyPr/>
          <a:lstStyle>
            <a:lvl1pPr>
              <a:defRPr/>
            </a:lvl1pPr>
          </a:lstStyle>
          <a:p>
            <a:pPr eaLnBrk="1" hangingPunct="1">
              <a:defRPr/>
            </a:pPr>
            <a:fld id="{8E2D1C5F-F196-455B-8262-5EB0E2874525}" type="slidenum">
              <a:rPr lang="en-US" altLang="ja-JP">
                <a:solidFill>
                  <a:srgbClr val="000000"/>
                </a:solidFill>
              </a:rPr>
              <a:pPr eaLnBrk="1" hangingPunct="1">
                <a:defRPr/>
              </a:pPr>
              <a:t>‹#›</a:t>
            </a:fld>
            <a:endParaRPr lang="en-US" altLang="ja-JP" dirty="0">
              <a:solidFill>
                <a:srgbClr val="000000"/>
              </a:solidFill>
            </a:endParaRPr>
          </a:p>
        </p:txBody>
      </p:sp>
    </p:spTree>
    <p:extLst>
      <p:ext uri="{BB962C8B-B14F-4D97-AF65-F5344CB8AC3E}">
        <p14:creationId xmlns:p14="http://schemas.microsoft.com/office/powerpoint/2010/main" val="2075945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446213" y="301625"/>
            <a:ext cx="7497762" cy="635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809625" y="1462088"/>
            <a:ext cx="8334375" cy="4678362"/>
          </a:xfrm>
        </p:spPr>
        <p:txBody>
          <a:bodyPr/>
          <a:lstStyle/>
          <a:p>
            <a:pPr lvl="0"/>
            <a:endParaRPr lang="ja-JP" alt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Tree>
    <p:extLst>
      <p:ext uri="{BB962C8B-B14F-4D97-AF65-F5344CB8AC3E}">
        <p14:creationId xmlns:p14="http://schemas.microsoft.com/office/powerpoint/2010/main" val="2354396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fld id="{3C8FF1DE-9E15-428E-A49F-FF39236368E1}" type="slidenum">
              <a:rPr lang="en-US" altLang="ja-JP"/>
              <a:pPr>
                <a:defRPr/>
              </a:pPr>
              <a:t>‹#›</a:t>
            </a:fld>
            <a:endParaRPr lang="en-US" altLang="ja-JP" dirty="0"/>
          </a:p>
        </p:txBody>
      </p:sp>
    </p:spTree>
    <p:extLst>
      <p:ext uri="{BB962C8B-B14F-4D97-AF65-F5344CB8AC3E}">
        <p14:creationId xmlns:p14="http://schemas.microsoft.com/office/powerpoint/2010/main" val="3201343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168506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746834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40707626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3404076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2147132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952361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362541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1612949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404717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36206551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sldNum" sz="quarter" idx="10"/>
          </p:nvPr>
        </p:nvSpPr>
        <p:spPr>
          <a:ln/>
        </p:spPr>
        <p:txBody>
          <a:bodyPr/>
          <a:lstStyle>
            <a:lvl1pPr>
              <a:defRPr/>
            </a:lvl1pPr>
          </a:lstStyle>
          <a:p>
            <a:pPr>
              <a:defRPr/>
            </a:pPr>
            <a:fld id="{AA4ABF64-7FFA-41BE-A3B5-4EA672146B83}" type="slidenum">
              <a:rPr lang="en-US" altLang="ja-JP"/>
              <a:pPr>
                <a:defRPr/>
              </a:pPr>
              <a:t>‹#›</a:t>
            </a:fld>
            <a:endParaRPr lang="en-US" altLang="ja-JP" dirty="0"/>
          </a:p>
        </p:txBody>
      </p:sp>
    </p:spTree>
    <p:extLst>
      <p:ext uri="{BB962C8B-B14F-4D97-AF65-F5344CB8AC3E}">
        <p14:creationId xmlns:p14="http://schemas.microsoft.com/office/powerpoint/2010/main" val="19039587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818922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スライド番号プレースホルダー 3"/>
          <p:cNvSpPr>
            <a:spLocks noGrp="1"/>
          </p:cNvSpPr>
          <p:nvPr>
            <p:ph type="sldNum" sz="quarter" idx="10"/>
          </p:nvPr>
        </p:nvSpPr>
        <p:spPr/>
        <p:txBody>
          <a:bodyPr/>
          <a:lstStyle>
            <a:lvl1pPr>
              <a:defRPr/>
            </a:lvl1pPr>
          </a:lstStyle>
          <a:p>
            <a:fld id="{6F918C9B-86B3-444C-834D-53403AC08BE0}" type="slidenum">
              <a:rPr lang="en-US" altLang="ja-JP"/>
              <a:pPr/>
              <a:t>‹#›</a:t>
            </a:fld>
            <a:endParaRPr lang="en-US" altLang="ja-JP" dirty="0"/>
          </a:p>
        </p:txBody>
      </p:sp>
    </p:spTree>
    <p:extLst>
      <p:ext uri="{BB962C8B-B14F-4D97-AF65-F5344CB8AC3E}">
        <p14:creationId xmlns:p14="http://schemas.microsoft.com/office/powerpoint/2010/main" val="253271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Ref idx="1001">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85B21DAD-460D-435C-986A-753BEDF6A3CC}" type="slidenum">
              <a:rPr lang="en-US" altLang="ja-JP"/>
              <a:pPr/>
              <a:t>‹#›</a:t>
            </a:fld>
            <a:endParaRPr lang="en-US" altLang="ja-JP" dirty="0"/>
          </a:p>
        </p:txBody>
      </p:sp>
      <p:sp>
        <p:nvSpPr>
          <p:cNvPr id="5" name="タイトル 4"/>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1342777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A0C371E1-419A-4FF5-9839-3BC35329EE58}" type="slidenum">
              <a:rPr lang="en-US" altLang="ja-JP"/>
              <a:pPr/>
              <a:t>‹#›</a:t>
            </a:fld>
            <a:endParaRPr lang="en-US" altLang="ja-JP" dirty="0"/>
          </a:p>
        </p:txBody>
      </p:sp>
    </p:spTree>
    <p:extLst>
      <p:ext uri="{BB962C8B-B14F-4D97-AF65-F5344CB8AC3E}">
        <p14:creationId xmlns:p14="http://schemas.microsoft.com/office/powerpoint/2010/main" val="10300025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スライド番号プレースホルダー 4"/>
          <p:cNvSpPr>
            <a:spLocks noGrp="1"/>
          </p:cNvSpPr>
          <p:nvPr>
            <p:ph type="sldNum" sz="quarter" idx="10"/>
          </p:nvPr>
        </p:nvSpPr>
        <p:spPr/>
        <p:txBody>
          <a:bodyPr/>
          <a:lstStyle>
            <a:lvl1pPr>
              <a:defRPr/>
            </a:lvl1pPr>
          </a:lstStyle>
          <a:p>
            <a:fld id="{0A59FAA1-511C-44C9-8989-B669CA2592BC}" type="slidenum">
              <a:rPr lang="en-US" altLang="ja-JP"/>
              <a:pPr/>
              <a:t>‹#›</a:t>
            </a:fld>
            <a:endParaRPr lang="en-US" altLang="ja-JP" dirty="0"/>
          </a:p>
        </p:txBody>
      </p:sp>
    </p:spTree>
    <p:extLst>
      <p:ext uri="{BB962C8B-B14F-4D97-AF65-F5344CB8AC3E}">
        <p14:creationId xmlns:p14="http://schemas.microsoft.com/office/powerpoint/2010/main" val="262789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スライド番号プレースホルダー 6"/>
          <p:cNvSpPr>
            <a:spLocks noGrp="1"/>
          </p:cNvSpPr>
          <p:nvPr>
            <p:ph type="sldNum" sz="quarter" idx="10"/>
          </p:nvPr>
        </p:nvSpPr>
        <p:spPr/>
        <p:txBody>
          <a:bodyPr/>
          <a:lstStyle>
            <a:lvl1pPr>
              <a:defRPr/>
            </a:lvl1pPr>
          </a:lstStyle>
          <a:p>
            <a:fld id="{9FE88D11-D4C3-4126-AA56-3F862437F81E}" type="slidenum">
              <a:rPr lang="en-US" altLang="ja-JP"/>
              <a:pPr/>
              <a:t>‹#›</a:t>
            </a:fld>
            <a:endParaRPr lang="en-US" altLang="ja-JP" dirty="0"/>
          </a:p>
        </p:txBody>
      </p:sp>
    </p:spTree>
    <p:extLst>
      <p:ext uri="{BB962C8B-B14F-4D97-AF65-F5344CB8AC3E}">
        <p14:creationId xmlns:p14="http://schemas.microsoft.com/office/powerpoint/2010/main" val="2934113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スライド番号プレースホルダー 2"/>
          <p:cNvSpPr>
            <a:spLocks noGrp="1"/>
          </p:cNvSpPr>
          <p:nvPr>
            <p:ph type="sldNum" sz="quarter" idx="10"/>
          </p:nvPr>
        </p:nvSpPr>
        <p:spPr/>
        <p:txBody>
          <a:bodyPr/>
          <a:lstStyle>
            <a:lvl1pPr>
              <a:defRPr/>
            </a:lvl1pPr>
          </a:lstStyle>
          <a:p>
            <a:fld id="{D9D4E90A-90EF-498D-A216-749CF93C24A3}" type="slidenum">
              <a:rPr lang="en-US" altLang="ja-JP"/>
              <a:pPr/>
              <a:t>‹#›</a:t>
            </a:fld>
            <a:endParaRPr lang="en-US" altLang="ja-JP" dirty="0"/>
          </a:p>
        </p:txBody>
      </p:sp>
    </p:spTree>
    <p:extLst>
      <p:ext uri="{BB962C8B-B14F-4D97-AF65-F5344CB8AC3E}">
        <p14:creationId xmlns:p14="http://schemas.microsoft.com/office/powerpoint/2010/main" val="4058159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bg>
      <p:bgRef idx="1001">
        <a:schemeClr val="bg1"/>
      </p:bgRef>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EA5EC17D-F703-4881-93CF-F08B6BA608A6}" type="slidenum">
              <a:rPr lang="en-US" altLang="ja-JP"/>
              <a:pPr/>
              <a:t>‹#›</a:t>
            </a:fld>
            <a:endParaRPr lang="en-US" altLang="ja-JP" dirty="0"/>
          </a:p>
        </p:txBody>
      </p:sp>
    </p:spTree>
    <p:extLst>
      <p:ext uri="{BB962C8B-B14F-4D97-AF65-F5344CB8AC3E}">
        <p14:creationId xmlns:p14="http://schemas.microsoft.com/office/powerpoint/2010/main" val="1166611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64429FBA-968B-4E0D-A771-668F0F15AC9E}" type="slidenum">
              <a:rPr lang="en-US" altLang="ja-JP"/>
              <a:pPr/>
              <a:t>‹#›</a:t>
            </a:fld>
            <a:endParaRPr lang="en-US" altLang="ja-JP" dirty="0"/>
          </a:p>
        </p:txBody>
      </p:sp>
    </p:spTree>
    <p:extLst>
      <p:ext uri="{BB962C8B-B14F-4D97-AF65-F5344CB8AC3E}">
        <p14:creationId xmlns:p14="http://schemas.microsoft.com/office/powerpoint/2010/main" val="4207959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7F497CC3-6D8F-4586-9E70-6EA3845BC8DA}" type="slidenum">
              <a:rPr lang="en-US" altLang="ja-JP"/>
              <a:pPr/>
              <a:t>‹#›</a:t>
            </a:fld>
            <a:endParaRPr lang="en-US" altLang="ja-JP" dirty="0"/>
          </a:p>
        </p:txBody>
      </p:sp>
    </p:spTree>
    <p:extLst>
      <p:ext uri="{BB962C8B-B14F-4D97-AF65-F5344CB8AC3E}">
        <p14:creationId xmlns:p14="http://schemas.microsoft.com/office/powerpoint/2010/main" val="1197456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sldNum" sz="quarter" idx="10"/>
          </p:nvPr>
        </p:nvSpPr>
        <p:spPr>
          <a:ln/>
        </p:spPr>
        <p:txBody>
          <a:bodyPr/>
          <a:lstStyle>
            <a:lvl1pPr>
              <a:defRPr/>
            </a:lvl1pPr>
          </a:lstStyle>
          <a:p>
            <a:pPr>
              <a:defRPr/>
            </a:pPr>
            <a:fld id="{78FABE62-48B2-4952-97B7-53FCD5C26AB6}" type="slidenum">
              <a:rPr lang="en-US" altLang="ja-JP"/>
              <a:pPr>
                <a:defRPr/>
              </a:pPr>
              <a:t>‹#›</a:t>
            </a:fld>
            <a:endParaRPr lang="en-US" altLang="ja-JP" dirty="0"/>
          </a:p>
        </p:txBody>
      </p:sp>
    </p:spTree>
    <p:extLst>
      <p:ext uri="{BB962C8B-B14F-4D97-AF65-F5344CB8AC3E}">
        <p14:creationId xmlns:p14="http://schemas.microsoft.com/office/powerpoint/2010/main" val="3061916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9FFE258-2DB5-4089-97D3-2D105DE4D4FE}" type="slidenum">
              <a:rPr lang="en-US" altLang="ja-JP"/>
              <a:pPr/>
              <a:t>‹#›</a:t>
            </a:fld>
            <a:endParaRPr lang="en-US" altLang="ja-JP" dirty="0"/>
          </a:p>
        </p:txBody>
      </p:sp>
    </p:spTree>
    <p:extLst>
      <p:ext uri="{BB962C8B-B14F-4D97-AF65-F5344CB8AC3E}">
        <p14:creationId xmlns:p14="http://schemas.microsoft.com/office/powerpoint/2010/main" val="10242542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スライド番号プレースホルダー 3"/>
          <p:cNvSpPr>
            <a:spLocks noGrp="1"/>
          </p:cNvSpPr>
          <p:nvPr>
            <p:ph type="sldNum" sz="quarter" idx="10"/>
          </p:nvPr>
        </p:nvSpPr>
        <p:spPr/>
        <p:txBody>
          <a:bodyPr/>
          <a:lstStyle>
            <a:lvl1pPr>
              <a:defRPr/>
            </a:lvl1pPr>
          </a:lstStyle>
          <a:p>
            <a:fld id="{2A9E4F53-CA7F-435D-94EF-1A42C08932D6}" type="slidenum">
              <a:rPr lang="en-US" altLang="ja-JP"/>
              <a:pPr/>
              <a:t>‹#›</a:t>
            </a:fld>
            <a:endParaRPr lang="en-US" altLang="ja-JP" dirty="0"/>
          </a:p>
        </p:txBody>
      </p:sp>
    </p:spTree>
    <p:extLst>
      <p:ext uri="{BB962C8B-B14F-4D97-AF65-F5344CB8AC3E}">
        <p14:creationId xmlns:p14="http://schemas.microsoft.com/office/powerpoint/2010/main" val="3501774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13"/>
          <p:cNvSpPr>
            <a:spLocks noGrp="1" noChangeArrowheads="1"/>
          </p:cNvSpPr>
          <p:nvPr>
            <p:ph type="sldNum" sz="quarter" idx="10"/>
          </p:nvPr>
        </p:nvSpPr>
        <p:spPr>
          <a:ln/>
        </p:spPr>
        <p:txBody>
          <a:bodyPr/>
          <a:lstStyle>
            <a:lvl1pPr>
              <a:defRPr/>
            </a:lvl1pPr>
          </a:lstStyle>
          <a:p>
            <a:pPr>
              <a:defRPr/>
            </a:pPr>
            <a:fld id="{C814054F-D536-43FA-B541-98A50CCC8E40}" type="slidenum">
              <a:rPr lang="en-US" altLang="ja-JP"/>
              <a:pPr>
                <a:defRPr/>
              </a:pPr>
              <a:t>‹#›</a:t>
            </a:fld>
            <a:endParaRPr lang="en-US" altLang="ja-JP" dirty="0"/>
          </a:p>
        </p:txBody>
      </p:sp>
    </p:spTree>
    <p:extLst>
      <p:ext uri="{BB962C8B-B14F-4D97-AF65-F5344CB8AC3E}">
        <p14:creationId xmlns:p14="http://schemas.microsoft.com/office/powerpoint/2010/main" val="2944778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77C5BC63-8E66-49DB-BDE7-4A3FB36F109C}" type="slidenum">
              <a:rPr lang="en-US" altLang="ja-JP"/>
              <a:pPr>
                <a:defRPr/>
              </a:pPr>
              <a:t>‹#›</a:t>
            </a:fld>
            <a:endParaRPr lang="en-US" altLang="ja-JP" dirty="0"/>
          </a:p>
        </p:txBody>
      </p:sp>
    </p:spTree>
    <p:extLst>
      <p:ext uri="{BB962C8B-B14F-4D97-AF65-F5344CB8AC3E}">
        <p14:creationId xmlns:p14="http://schemas.microsoft.com/office/powerpoint/2010/main" val="2553665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ED0FCEFA-20C0-4B1B-8290-DDE97882ECB6}" type="slidenum">
              <a:rPr lang="en-US" altLang="ja-JP"/>
              <a:pPr>
                <a:defRPr/>
              </a:pPr>
              <a:t>‹#›</a:t>
            </a:fld>
            <a:endParaRPr lang="en-US" altLang="ja-JP" dirty="0"/>
          </a:p>
        </p:txBody>
      </p:sp>
    </p:spTree>
    <p:extLst>
      <p:ext uri="{BB962C8B-B14F-4D97-AF65-F5344CB8AC3E}">
        <p14:creationId xmlns:p14="http://schemas.microsoft.com/office/powerpoint/2010/main" val="2391492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fld id="{0D1776E9-3D64-4921-8354-CF0CB2854BA8}" type="slidenum">
              <a:rPr lang="en-US" altLang="ja-JP"/>
              <a:pPr>
                <a:defRPr/>
              </a:pPr>
              <a:t>‹#›</a:t>
            </a:fld>
            <a:endParaRPr lang="en-US" altLang="ja-JP" dirty="0"/>
          </a:p>
        </p:txBody>
      </p:sp>
    </p:spTree>
    <p:extLst>
      <p:ext uri="{BB962C8B-B14F-4D97-AF65-F5344CB8AC3E}">
        <p14:creationId xmlns:p14="http://schemas.microsoft.com/office/powerpoint/2010/main" val="4059032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1387475" y="5246688"/>
            <a:ext cx="438150" cy="4746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1" name="Rectangle 3"/>
          <p:cNvSpPr>
            <a:spLocks noChangeArrowheads="1"/>
          </p:cNvSpPr>
          <p:nvPr/>
        </p:nvSpPr>
        <p:spPr bwMode="ltGray">
          <a:xfrm>
            <a:off x="1770063" y="5246688"/>
            <a:ext cx="328612" cy="47466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2" name="Rectangle 4"/>
          <p:cNvSpPr>
            <a:spLocks noChangeArrowheads="1"/>
          </p:cNvSpPr>
          <p:nvPr/>
        </p:nvSpPr>
        <p:spPr bwMode="ltGray">
          <a:xfrm>
            <a:off x="1511300" y="5668963"/>
            <a:ext cx="422275" cy="47466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3" name="Rectangle 5"/>
          <p:cNvSpPr>
            <a:spLocks noChangeArrowheads="1"/>
          </p:cNvSpPr>
          <p:nvPr/>
        </p:nvSpPr>
        <p:spPr bwMode="ltGray">
          <a:xfrm>
            <a:off x="1881188" y="5668963"/>
            <a:ext cx="368300" cy="47466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4" name="Rectangle 6"/>
          <p:cNvSpPr>
            <a:spLocks noChangeArrowheads="1"/>
          </p:cNvSpPr>
          <p:nvPr/>
        </p:nvSpPr>
        <p:spPr bwMode="ltGray">
          <a:xfrm>
            <a:off x="1096963" y="5595938"/>
            <a:ext cx="560387"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5" name="Rectangle 7"/>
          <p:cNvSpPr>
            <a:spLocks noChangeArrowheads="1"/>
          </p:cNvSpPr>
          <p:nvPr/>
        </p:nvSpPr>
        <p:spPr bwMode="gray">
          <a:xfrm>
            <a:off x="1731963" y="5138738"/>
            <a:ext cx="31750" cy="10525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6" name="Rectangle 8"/>
          <p:cNvSpPr>
            <a:spLocks noChangeArrowheads="1"/>
          </p:cNvSpPr>
          <p:nvPr/>
        </p:nvSpPr>
        <p:spPr bwMode="gray">
          <a:xfrm>
            <a:off x="1414463" y="5929313"/>
            <a:ext cx="7650162" cy="42862"/>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0330" tIns="50165" rIns="100330" bIns="50165" anchor="ctr"/>
          <a:lstStyle>
            <a:lvl1pPr defTabSz="1001713">
              <a:defRPr kumimoji="1" sz="2000">
                <a:solidFill>
                  <a:schemeClr val="tx1"/>
                </a:solidFill>
                <a:latin typeface="Tahoma" panose="020B0604030504040204" pitchFamily="34" charset="0"/>
                <a:ea typeface="ＭＳ Ｐゴシック" panose="020B0600070205080204" pitchFamily="50" charset="-128"/>
              </a:defRPr>
            </a:lvl1pPr>
            <a:lvl2pPr marL="742950" indent="-285750" defTabSz="1001713">
              <a:defRPr kumimoji="1" sz="2000">
                <a:solidFill>
                  <a:schemeClr val="tx1"/>
                </a:solidFill>
                <a:latin typeface="Tahoma" panose="020B0604030504040204" pitchFamily="34" charset="0"/>
                <a:ea typeface="ＭＳ Ｐゴシック" panose="020B0600070205080204" pitchFamily="50" charset="-128"/>
              </a:defRPr>
            </a:lvl2pPr>
            <a:lvl3pPr marL="1143000" indent="-228600" defTabSz="1001713">
              <a:defRPr kumimoji="1" sz="2000">
                <a:solidFill>
                  <a:schemeClr val="tx1"/>
                </a:solidFill>
                <a:latin typeface="Tahoma" panose="020B0604030504040204" pitchFamily="34" charset="0"/>
                <a:ea typeface="ＭＳ Ｐゴシック" panose="020B0600070205080204" pitchFamily="50" charset="-128"/>
              </a:defRPr>
            </a:lvl3pPr>
            <a:lvl4pPr marL="1600200" indent="-228600" defTabSz="1001713">
              <a:defRPr kumimoji="1" sz="2000">
                <a:solidFill>
                  <a:schemeClr val="tx1"/>
                </a:solidFill>
                <a:latin typeface="Tahoma" panose="020B0604030504040204" pitchFamily="34" charset="0"/>
                <a:ea typeface="ＭＳ Ｐゴシック" panose="020B0600070205080204" pitchFamily="50" charset="-128"/>
              </a:defRPr>
            </a:lvl4pPr>
            <a:lvl5pPr marL="2057400" indent="-228600" defTabSz="1001713">
              <a:defRPr kumimoji="1" sz="2000">
                <a:solidFill>
                  <a:schemeClr val="tx1"/>
                </a:solidFill>
                <a:latin typeface="Tahoma" panose="020B0604030504040204" pitchFamily="34" charset="0"/>
                <a:ea typeface="ＭＳ Ｐゴシック" panose="020B0600070205080204" pitchFamily="50" charset="-128"/>
              </a:defRPr>
            </a:lvl5pPr>
            <a:lvl6pPr marL="25146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6pPr>
            <a:lvl7pPr marL="29718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7pPr>
            <a:lvl8pPr marL="34290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8pPr>
            <a:lvl9pPr marL="3886200" indent="-228600" defTabSz="1001713" eaLnBrk="0" fontAlgn="base" hangingPunct="0">
              <a:spcBef>
                <a:spcPct val="0"/>
              </a:spcBef>
              <a:spcAft>
                <a:spcPct val="0"/>
              </a:spcAft>
              <a:defRPr kumimoji="1" sz="2000">
                <a:solidFill>
                  <a:schemeClr val="tx1"/>
                </a:solidFill>
                <a:latin typeface="Tahoma" panose="020B0604030504040204" pitchFamily="34" charset="0"/>
                <a:ea typeface="ＭＳ Ｐゴシック" panose="020B0600070205080204" pitchFamily="50" charset="-128"/>
              </a:defRPr>
            </a:lvl9pPr>
          </a:lstStyle>
          <a:p>
            <a:pPr algn="ctr" eaLnBrk="1" hangingPunct="1"/>
            <a:endParaRPr lang="ja-JP" altLang="ja-JP" sz="2600"/>
          </a:p>
        </p:txBody>
      </p:sp>
      <p:sp>
        <p:nvSpPr>
          <p:cNvPr id="2057" name="Rectangle 9"/>
          <p:cNvSpPr>
            <a:spLocks noGrp="1" noChangeArrowheads="1"/>
          </p:cNvSpPr>
          <p:nvPr>
            <p:ph type="title"/>
          </p:nvPr>
        </p:nvSpPr>
        <p:spPr bwMode="auto">
          <a:xfrm>
            <a:off x="2416175" y="5243513"/>
            <a:ext cx="65722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19469"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4034" r:id="rId12"/>
    <p:sldLayoutId id="2147484063" r:id="rId13"/>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1001713" rtl="0" eaLnBrk="0" fontAlgn="base" hangingPunct="0">
        <a:spcBef>
          <a:spcPct val="0"/>
        </a:spcBef>
        <a:spcAft>
          <a:spcPct val="0"/>
        </a:spcAft>
        <a:defRPr kumimoji="1" sz="2800">
          <a:solidFill>
            <a:schemeClr val="tx2"/>
          </a:solidFill>
          <a:latin typeface="+mj-lt"/>
          <a:ea typeface="+mj-ea"/>
          <a:cs typeface="+mj-cs"/>
        </a:defRPr>
      </a:lvl1pPr>
      <a:lvl2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2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2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anose="05000000000000000000"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anose="05000000000000000000"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anose="05000000000000000000"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anose="05000000000000000000"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anose="05000000000000000000"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Rectangle 2"/>
          <p:cNvSpPr>
            <a:spLocks noChangeArrowheads="1"/>
          </p:cNvSpPr>
          <p:nvPr/>
        </p:nvSpPr>
        <p:spPr bwMode="ltGray">
          <a:xfrm>
            <a:off x="417513" y="304800"/>
            <a:ext cx="438150" cy="474663"/>
          </a:xfrm>
          <a:prstGeom prst="rect">
            <a:avLst/>
          </a:prstGeom>
          <a:solidFill>
            <a:schemeClr val="accent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59" name="Rectangle 3"/>
          <p:cNvSpPr>
            <a:spLocks noChangeArrowheads="1"/>
          </p:cNvSpPr>
          <p:nvPr/>
        </p:nvSpPr>
        <p:spPr bwMode="ltGray">
          <a:xfrm>
            <a:off x="800100" y="30480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0" name="Rectangle 4"/>
          <p:cNvSpPr>
            <a:spLocks noChangeArrowheads="1"/>
          </p:cNvSpPr>
          <p:nvPr/>
        </p:nvSpPr>
        <p:spPr bwMode="ltGray">
          <a:xfrm>
            <a:off x="541338" y="727075"/>
            <a:ext cx="422275" cy="474663"/>
          </a:xfrm>
          <a:prstGeom prst="rect">
            <a:avLst/>
          </a:prstGeom>
          <a:solidFill>
            <a:schemeClr val="folHlink"/>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1" name="Rectangle 5"/>
          <p:cNvSpPr>
            <a:spLocks noChangeArrowheads="1"/>
          </p:cNvSpPr>
          <p:nvPr/>
        </p:nvSpPr>
        <p:spPr bwMode="ltGray">
          <a:xfrm>
            <a:off x="911225" y="72707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2" name="Rectangle 6"/>
          <p:cNvSpPr>
            <a:spLocks noChangeArrowheads="1"/>
          </p:cNvSpPr>
          <p:nvPr/>
        </p:nvSpPr>
        <p:spPr bwMode="ltGray">
          <a:xfrm>
            <a:off x="127000" y="65405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3" name="Rectangle 7"/>
          <p:cNvSpPr>
            <a:spLocks noChangeArrowheads="1"/>
          </p:cNvSpPr>
          <p:nvPr/>
        </p:nvSpPr>
        <p:spPr bwMode="gray">
          <a:xfrm>
            <a:off x="762000" y="196850"/>
            <a:ext cx="31750" cy="1052513"/>
          </a:xfrm>
          <a:prstGeom prst="rect">
            <a:avLst/>
          </a:prstGeom>
          <a:solidFill>
            <a:schemeClr val="bg2"/>
          </a:soli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19464" name="Rectangle 8"/>
          <p:cNvSpPr>
            <a:spLocks noChangeArrowheads="1"/>
          </p:cNvSpPr>
          <p:nvPr/>
        </p:nvSpPr>
        <p:spPr bwMode="gray">
          <a:xfrm>
            <a:off x="444500" y="987425"/>
            <a:ext cx="8224838"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lIns="100330" tIns="50165" rIns="100330" bIns="50165" anchor="ctr"/>
          <a:lstStyle/>
          <a:p>
            <a:pPr algn="ctr" defTabSz="1001713" eaLnBrk="1" hangingPunct="1">
              <a:defRPr/>
            </a:pPr>
            <a:endParaRPr lang="ja-JP" altLang="ja-JP" sz="2600">
              <a:solidFill>
                <a:srgbClr val="000000"/>
              </a:solidFill>
            </a:endParaRPr>
          </a:p>
        </p:txBody>
      </p:sp>
      <p:sp>
        <p:nvSpPr>
          <p:cNvPr id="5129" name="Rectangle 9"/>
          <p:cNvSpPr>
            <a:spLocks noGrp="1" noChangeArrowheads="1"/>
          </p:cNvSpPr>
          <p:nvPr>
            <p:ph type="title"/>
          </p:nvPr>
        </p:nvSpPr>
        <p:spPr bwMode="auto">
          <a:xfrm>
            <a:off x="1446213" y="301625"/>
            <a:ext cx="7497762"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p>
            <a:pPr lvl="0"/>
            <a:r>
              <a:rPr lang="ja-JP" altLang="en-US"/>
              <a:t>マスタ タイトルの書式設定</a:t>
            </a:r>
          </a:p>
        </p:txBody>
      </p:sp>
      <p:sp>
        <p:nvSpPr>
          <p:cNvPr id="5130" name="Rectangle 10"/>
          <p:cNvSpPr>
            <a:spLocks noGrp="1" noChangeArrowheads="1"/>
          </p:cNvSpPr>
          <p:nvPr>
            <p:ph type="body" idx="1"/>
          </p:nvPr>
        </p:nvSpPr>
        <p:spPr bwMode="auto">
          <a:xfrm>
            <a:off x="809625" y="1462088"/>
            <a:ext cx="8334375" cy="4678362"/>
          </a:xfrm>
          <a:prstGeom prst="rect">
            <a:avLst/>
          </a:prstGeom>
          <a:noFill/>
          <a:ln w="9525">
            <a:noFill/>
            <a:miter lim="800000"/>
            <a:headEnd/>
            <a:tailEnd/>
          </a:ln>
        </p:spPr>
        <p:txBody>
          <a:bodyPr vert="horz" wrap="square" lIns="100330" tIns="50165" rIns="100330" bIns="501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946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defRPr kumimoji="0" sz="1600">
                <a:ea typeface="ＭＳ Ｐゴシック" charset="-128"/>
              </a:defRPr>
            </a:lvl1pPr>
          </a:lstStyle>
          <a:p>
            <a:pPr eaLnBrk="1" hangingPunct="1">
              <a:defRPr/>
            </a:pPr>
            <a:endParaRPr lang="en-US" altLang="ja-JP" dirty="0">
              <a:solidFill>
                <a:srgbClr val="000000"/>
              </a:solidFill>
            </a:endParaRPr>
          </a:p>
        </p:txBody>
      </p:sp>
      <p:sp>
        <p:nvSpPr>
          <p:cNvPr id="1946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ctr">
              <a:defRPr kumimoji="0" sz="1600">
                <a:ea typeface="ＭＳ Ｐゴシック" charset="-128"/>
              </a:defRPr>
            </a:lvl1pPr>
          </a:lstStyle>
          <a:p>
            <a:pPr eaLnBrk="1" hangingPunct="1">
              <a:defRPr/>
            </a:pPr>
            <a:endParaRPr lang="en-US" altLang="ja-JP" dirty="0">
              <a:solidFill>
                <a:srgbClr val="000000"/>
              </a:solidFill>
            </a:endParaRPr>
          </a:p>
        </p:txBody>
      </p:sp>
      <p:sp>
        <p:nvSpPr>
          <p:cNvPr id="14" name="Rectangle 13"/>
          <p:cNvSpPr>
            <a:spLocks noGrp="1" noChangeArrowheads="1"/>
          </p:cNvSpPr>
          <p:nvPr>
            <p:ph type="sldNum" sz="quarter" idx="4"/>
          </p:nvPr>
        </p:nvSpPr>
        <p:spPr bwMode="auto">
          <a:xfrm>
            <a:off x="8641080" y="6634480"/>
            <a:ext cx="502920" cy="223520"/>
          </a:xfrm>
          <a:prstGeom prst="rect">
            <a:avLst/>
          </a:prstGeom>
          <a:noFill/>
          <a:ln w="9525">
            <a:noFill/>
            <a:miter lim="800000"/>
            <a:headEnd/>
            <a:tailEnd/>
          </a:ln>
          <a:effectLst/>
        </p:spPr>
        <p:txBody>
          <a:bodyPr vert="horz" wrap="square" lIns="100330" tIns="50165" rIns="100330" bIns="50165" numCol="1" anchor="b" anchorCtr="0" compatLnSpc="1">
            <a:prstTxWarp prst="textNoShape">
              <a:avLst/>
            </a:prstTxWarp>
          </a:bodyPr>
          <a:lstStyle>
            <a:lvl1pPr algn="r" eaLnBrk="1" hangingPunct="1">
              <a:defRPr kumimoji="0" sz="1200" smtClean="0"/>
            </a:lvl1pPr>
          </a:lstStyle>
          <a:p>
            <a:pPr>
              <a:defRPr/>
            </a:pPr>
            <a:fld id="{6CD8A197-0E7D-4669-95F7-598C623A02BD}" type="slidenum">
              <a:rPr lang="en-US" altLang="ja-JP" smtClean="0"/>
              <a:pPr>
                <a:defRPr/>
              </a:pPr>
              <a:t>‹#›</a:t>
            </a:fld>
            <a:endParaRPr lang="en-US" altLang="ja-JP" dirty="0"/>
          </a:p>
        </p:txBody>
      </p:sp>
    </p:spTree>
    <p:extLst>
      <p:ext uri="{BB962C8B-B14F-4D97-AF65-F5344CB8AC3E}">
        <p14:creationId xmlns:p14="http://schemas.microsoft.com/office/powerpoint/2010/main" val="2265934162"/>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1001713" rtl="0" eaLnBrk="0" fontAlgn="base" hangingPunct="0">
        <a:spcBef>
          <a:spcPct val="0"/>
        </a:spcBef>
        <a:spcAft>
          <a:spcPct val="0"/>
        </a:spcAft>
        <a:defRPr kumimoji="1" sz="48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p:titleStyle>
    <p:bodyStyle>
      <a:lvl1pPr marL="374650" indent="-374650" algn="l" defTabSz="1001713" rtl="0" eaLnBrk="0" fontAlgn="base" hangingPunct="0">
        <a:spcBef>
          <a:spcPct val="20000"/>
        </a:spcBef>
        <a:spcAft>
          <a:spcPct val="0"/>
        </a:spcAft>
        <a:buClr>
          <a:schemeClr val="folHlink"/>
        </a:buClr>
        <a:buSzPct val="60000"/>
        <a:buFont typeface="Wingdings"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F8407-5B99-4AB6-8334-156E1280C88C}" type="datetimeFigureOut">
              <a:rPr kumimoji="1" lang="ja-JP" altLang="en-US" smtClean="0"/>
              <a:t>2025/7/27</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E76DA-C7C7-4D0D-A5CB-5170C55BA80C}" type="slidenum">
              <a:rPr kumimoji="1" lang="ja-JP" altLang="en-US" smtClean="0"/>
              <a:t>‹#›</a:t>
            </a:fld>
            <a:endParaRPr kumimoji="1" lang="ja-JP" altLang="en-US"/>
          </a:p>
        </p:txBody>
      </p:sp>
    </p:spTree>
    <p:extLst>
      <p:ext uri="{BB962C8B-B14F-4D97-AF65-F5344CB8AC3E}">
        <p14:creationId xmlns:p14="http://schemas.microsoft.com/office/powerpoint/2010/main" val="278459212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038" name="Rectangle 14"/>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600">
                <a:solidFill>
                  <a:schemeClr val="tx1"/>
                </a:solidFill>
                <a:latin typeface="ＭＳ ゴシック" pitchFamily="49" charset="-128"/>
                <a:ea typeface="ＭＳ ゴシック" pitchFamily="49" charset="-128"/>
              </a:defRPr>
            </a:lvl1pPr>
          </a:lstStyle>
          <a:p>
            <a:fld id="{8C2DA655-3F5E-466F-B9EB-A83A28D73E3E}" type="slidenum">
              <a:rPr lang="en-US" altLang="ja-JP"/>
              <a:pPr/>
              <a:t>‹#›</a:t>
            </a:fld>
            <a:endParaRPr lang="en-US" altLang="ja-JP" dirty="0"/>
          </a:p>
        </p:txBody>
      </p:sp>
    </p:spTree>
    <p:extLst>
      <p:ext uri="{BB962C8B-B14F-4D97-AF65-F5344CB8AC3E}">
        <p14:creationId xmlns:p14="http://schemas.microsoft.com/office/powerpoint/2010/main" val="3931847844"/>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2" Type="http://schemas.openxmlformats.org/officeDocument/2006/relationships/hyperlink" Target="https://asas-sys.jp/seminar/register/1143f820f3dd565848e9e379085aedeca22d2f90" TargetMode="Externa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hyperlink" Target="http://shakai-senmon-i.umin.jp/about/" TargetMode="External"/><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hyperlink" Target="http://shakai-senmon-i.umin.jp/wordpress/wp-content/uploads/news_iraisyo_0225.docx" TargetMode="Externa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1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hyperlink" Target="https://elr.jp/e-phgakkai/" TargetMode="Externa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hyperlink" Target="http://shakai-senmon-i.umin.jp/wordpress/wp-content/uploads/%EF%BC%A5%EF%BC%8D%E3%83%A9%E3%83%BC%E3%83%8B%E3%83%B3%E3%82%AF%E3%82%99%E3%83%AC%E3%83%9B%E3%82%9A%E3%83%BC%E3%83%88%EF%BC%8820190724%EF%BC%89.docx" TargetMode="External"/><Relationship Id="rId2" Type="http://schemas.openxmlformats.org/officeDocument/2006/relationships/hyperlink" Target="http://shakai-senmon-i.umin.jp/wordpress/wp-content/uploads/tokurei_senmoni_shidouin_application_form_250218.docx" TargetMode="Externa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hyperlink" Target="http://shakai-senmon-i.umin.jp/wordpress/wp-content/uploads/tokurei_attention_250218.pdf" TargetMode="Externa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hyperlink" Target="https://elr.jp/e-phgakkai/" TargetMode="External"/><Relationship Id="rId2" Type="http://schemas.openxmlformats.org/officeDocument/2006/relationships/hyperlink" Target="http://shakai-senmon-i.umin.jp/seminar/" TargetMode="External"/><Relationship Id="rId1" Type="http://schemas.openxmlformats.org/officeDocument/2006/relationships/slideLayout" Target="../slideLayouts/slideLayout20.xml"/><Relationship Id="rId4" Type="http://schemas.openxmlformats.org/officeDocument/2006/relationships/hyperlink" Target="http://shakai-senmon-i.umin.jp/specialist/specialist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84464" y="2092037"/>
            <a:ext cx="8487162" cy="1462088"/>
          </a:xfrm>
        </p:spPr>
        <p:txBody>
          <a:bodyPr/>
          <a:lstStyle/>
          <a:p>
            <a:pPr algn="ctr"/>
            <a:r>
              <a:rPr lang="zh-CN" altLang="en-US" sz="6000" b="1" dirty="0"/>
              <a:t>社会医学系専門医制度</a:t>
            </a:r>
            <a:br>
              <a:rPr lang="zh-CN" altLang="en-US" sz="6000" b="1" dirty="0"/>
            </a:br>
            <a:r>
              <a:rPr lang="ja-JP" altLang="en-US" sz="6000" b="1" dirty="0"/>
              <a:t>説 明 資 料</a:t>
            </a:r>
            <a:endParaRPr kumimoji="1" lang="ja-JP" altLang="en-US" sz="6000" b="1" dirty="0"/>
          </a:p>
        </p:txBody>
      </p:sp>
      <p:sp>
        <p:nvSpPr>
          <p:cNvPr id="5" name="サブタイトル 4"/>
          <p:cNvSpPr>
            <a:spLocks noGrp="1"/>
          </p:cNvSpPr>
          <p:nvPr>
            <p:ph type="subTitle" idx="1"/>
          </p:nvPr>
        </p:nvSpPr>
        <p:spPr>
          <a:xfrm>
            <a:off x="4865205" y="6148137"/>
            <a:ext cx="4161564" cy="499526"/>
          </a:xfrm>
        </p:spPr>
        <p:txBody>
          <a:bodyPr/>
          <a:lstStyle/>
          <a:p>
            <a:pPr algn="l"/>
            <a:r>
              <a:rPr kumimoji="1" lang="ja-JP" altLang="en-US" sz="1600" dirty="0"/>
              <a:t>専門医・指導医認定委員会作成</a:t>
            </a:r>
            <a:r>
              <a:rPr kumimoji="1" lang="en-US" altLang="ja-JP" sz="1600" dirty="0"/>
              <a:t>_2025</a:t>
            </a:r>
            <a:r>
              <a:rPr kumimoji="1" lang="ja-JP" altLang="en-US" sz="1600" dirty="0"/>
              <a:t>年度版</a:t>
            </a:r>
            <a:endParaRPr kumimoji="1" lang="en-US" altLang="ja-JP" sz="1600" dirty="0"/>
          </a:p>
          <a:p>
            <a:pPr algn="l"/>
            <a:r>
              <a:rPr lang="ja-JP" altLang="en-US" sz="1600" dirty="0">
                <a:solidFill>
                  <a:srgbClr val="FF0000"/>
                </a:solidFill>
              </a:rPr>
              <a:t>（</a:t>
            </a:r>
            <a:r>
              <a:rPr lang="en-US" altLang="ja-JP" sz="1600" dirty="0">
                <a:solidFill>
                  <a:srgbClr val="FF0000"/>
                </a:solidFill>
              </a:rPr>
              <a:t>2025</a:t>
            </a:r>
            <a:r>
              <a:rPr lang="ja-JP" altLang="en-US" sz="1600" dirty="0">
                <a:solidFill>
                  <a:srgbClr val="FF0000"/>
                </a:solidFill>
              </a:rPr>
              <a:t>年</a:t>
            </a:r>
            <a:r>
              <a:rPr lang="en-US" altLang="ja-JP" sz="1600" dirty="0">
                <a:solidFill>
                  <a:srgbClr val="FF0000"/>
                </a:solidFill>
              </a:rPr>
              <a:t>7</a:t>
            </a:r>
            <a:r>
              <a:rPr lang="ja-JP" altLang="en-US" sz="1600" dirty="0">
                <a:solidFill>
                  <a:srgbClr val="FF0000"/>
                </a:solidFill>
              </a:rPr>
              <a:t>月現在の情報</a:t>
            </a:r>
            <a:r>
              <a:rPr lang="ja-JP" altLang="en-US" sz="1600" dirty="0"/>
              <a:t>）</a:t>
            </a:r>
            <a:endParaRPr kumimoji="1" lang="en-US" altLang="ja-JP" sz="1600" dirty="0"/>
          </a:p>
        </p:txBody>
      </p:sp>
      <p:pic>
        <p:nvPicPr>
          <p:cNvPr id="2" name="図 1"/>
          <p:cNvPicPr>
            <a:picLocks noChangeAspect="1"/>
          </p:cNvPicPr>
          <p:nvPr/>
        </p:nvPicPr>
        <p:blipFill>
          <a:blip r:embed="rId2"/>
          <a:stretch>
            <a:fillRect/>
          </a:stretch>
        </p:blipFill>
        <p:spPr>
          <a:xfrm>
            <a:off x="4562271" y="5795511"/>
            <a:ext cx="4309355" cy="265078"/>
          </a:xfrm>
          <a:prstGeom prst="rect">
            <a:avLst/>
          </a:prstGeom>
        </p:spPr>
      </p:pic>
    </p:spTree>
    <p:extLst>
      <p:ext uri="{BB962C8B-B14F-4D97-AF65-F5344CB8AC3E}">
        <p14:creationId xmlns:p14="http://schemas.microsoft.com/office/powerpoint/2010/main" val="2704916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503697" y="169830"/>
            <a:ext cx="8229600" cy="1143000"/>
          </a:xfrm>
        </p:spPr>
        <p:txBody>
          <a:bodyPr/>
          <a:lstStyle/>
          <a:p>
            <a:r>
              <a:rPr kumimoji="1" lang="ja-JP" altLang="en-US" dirty="0"/>
              <a:t>社会医学系専門医研修の概要</a:t>
            </a:r>
          </a:p>
        </p:txBody>
      </p:sp>
      <p:grpSp>
        <p:nvGrpSpPr>
          <p:cNvPr id="4" name="グループ化 3"/>
          <p:cNvGrpSpPr/>
          <p:nvPr/>
        </p:nvGrpSpPr>
        <p:grpSpPr>
          <a:xfrm>
            <a:off x="406236" y="2962161"/>
            <a:ext cx="4989888" cy="3454691"/>
            <a:chOff x="3514573" y="2886730"/>
            <a:chExt cx="3887041" cy="2702510"/>
          </a:xfrm>
        </p:grpSpPr>
        <p:cxnSp>
          <p:nvCxnSpPr>
            <p:cNvPr id="5" name="直線矢印コネクタ 4"/>
            <p:cNvCxnSpPr/>
            <p:nvPr/>
          </p:nvCxnSpPr>
          <p:spPr>
            <a:xfrm>
              <a:off x="7045352" y="3574733"/>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4373383" y="358082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二等辺三角形 6"/>
            <p:cNvSpPr/>
            <p:nvPr/>
          </p:nvSpPr>
          <p:spPr>
            <a:xfrm flipH="1">
              <a:off x="4989690" y="3574733"/>
              <a:ext cx="1806757"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8" name="二等辺三角形 7"/>
            <p:cNvSpPr/>
            <p:nvPr/>
          </p:nvSpPr>
          <p:spPr>
            <a:xfrm>
              <a:off x="4647730" y="3574733"/>
              <a:ext cx="1900610" cy="1375415"/>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二等辺三角形 8"/>
            <p:cNvSpPr/>
            <p:nvPr/>
          </p:nvSpPr>
          <p:spPr>
            <a:xfrm>
              <a:off x="4427984" y="3576687"/>
              <a:ext cx="1778394" cy="1373461"/>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cxnSp>
          <p:nvCxnSpPr>
            <p:cNvPr id="10" name="直線矢印コネクタ 9"/>
            <p:cNvCxnSpPr/>
            <p:nvPr/>
          </p:nvCxnSpPr>
          <p:spPr>
            <a:xfrm>
              <a:off x="4955369" y="3578644"/>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110163" y="3574733"/>
              <a:ext cx="0" cy="137150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223007" y="3574733"/>
              <a:ext cx="0" cy="137541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995435"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行政・地域</a:t>
              </a:r>
            </a:p>
          </p:txBody>
        </p:sp>
        <p:sp>
          <p:nvSpPr>
            <p:cNvPr id="14" name="正方形/長方形 13"/>
            <p:cNvSpPr/>
            <p:nvPr/>
          </p:nvSpPr>
          <p:spPr>
            <a:xfrm>
              <a:off x="5108755" y="3021474"/>
              <a:ext cx="1052933"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15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産業・環境</a:t>
              </a:r>
            </a:p>
          </p:txBody>
        </p:sp>
        <p:sp>
          <p:nvSpPr>
            <p:cNvPr id="15" name="正方形/長方形 14"/>
            <p:cNvSpPr/>
            <p:nvPr/>
          </p:nvSpPr>
          <p:spPr>
            <a:xfrm>
              <a:off x="6270466" y="3021474"/>
              <a:ext cx="1001407"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 療</a:t>
              </a:r>
            </a:p>
          </p:txBody>
        </p:sp>
        <p:sp>
          <p:nvSpPr>
            <p:cNvPr id="16" name="テキスト ボックス 15"/>
            <p:cNvSpPr txBox="1"/>
            <p:nvPr/>
          </p:nvSpPr>
          <p:spPr>
            <a:xfrm>
              <a:off x="3542206" y="3021474"/>
              <a:ext cx="359629" cy="77113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三 分 野　</a:t>
              </a:r>
            </a:p>
          </p:txBody>
        </p:sp>
        <p:sp>
          <p:nvSpPr>
            <p:cNvPr id="17" name="テキスト ボックス 16"/>
            <p:cNvSpPr txBox="1"/>
            <p:nvPr/>
          </p:nvSpPr>
          <p:spPr>
            <a:xfrm>
              <a:off x="3552665" y="4258068"/>
              <a:ext cx="359629" cy="13311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四 実 践 現 場</a:t>
              </a:r>
            </a:p>
          </p:txBody>
        </p:sp>
        <p:sp>
          <p:nvSpPr>
            <p:cNvPr id="18" name="角丸四角形 17"/>
            <p:cNvSpPr/>
            <p:nvPr/>
          </p:nvSpPr>
          <p:spPr>
            <a:xfrm>
              <a:off x="3998720"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 政</a:t>
              </a:r>
            </a:p>
          </p:txBody>
        </p:sp>
        <p:sp>
          <p:nvSpPr>
            <p:cNvPr id="19" name="角丸四角形 18"/>
            <p:cNvSpPr/>
            <p:nvPr/>
          </p:nvSpPr>
          <p:spPr>
            <a:xfrm>
              <a:off x="6225361" y="4194212"/>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医療現場</a:t>
              </a:r>
            </a:p>
          </p:txBody>
        </p:sp>
        <p:sp>
          <p:nvSpPr>
            <p:cNvPr id="20" name="角丸四角形 19"/>
            <p:cNvSpPr/>
            <p:nvPr/>
          </p:nvSpPr>
          <p:spPr>
            <a:xfrm>
              <a:off x="3998721" y="4935599"/>
              <a:ext cx="3313828" cy="4117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教育・研究機関</a:t>
              </a:r>
            </a:p>
          </p:txBody>
        </p:sp>
        <p:cxnSp>
          <p:nvCxnSpPr>
            <p:cNvPr id="21" name="直線矢印コネクタ 20"/>
            <p:cNvCxnSpPr/>
            <p:nvPr/>
          </p:nvCxnSpPr>
          <p:spPr>
            <a:xfrm flipH="1">
              <a:off x="4567333" y="3580824"/>
              <a:ext cx="4667" cy="60801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5577640" y="3581440"/>
              <a:ext cx="1" cy="61215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9" idx="0"/>
            </p:cNvCxnSpPr>
            <p:nvPr/>
          </p:nvCxnSpPr>
          <p:spPr>
            <a:xfrm flipH="1">
              <a:off x="6681532" y="3576687"/>
              <a:ext cx="11431" cy="61752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657775" y="3580824"/>
              <a:ext cx="769279"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4716016" y="3580824"/>
              <a:ext cx="1802984" cy="61338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698277" y="3576687"/>
              <a:ext cx="873403" cy="612156"/>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8" idx="0"/>
            </p:cNvCxnSpPr>
            <p:nvPr/>
          </p:nvCxnSpPr>
          <p:spPr>
            <a:xfrm>
              <a:off x="5598035" y="3574733"/>
              <a:ext cx="940169" cy="614110"/>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5769015" y="3580824"/>
              <a:ext cx="785347"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5208161" y="3578644"/>
              <a:ext cx="0" cy="1354775"/>
            </a:xfrm>
            <a:prstGeom prst="straightConnector1">
              <a:avLst/>
            </a:prstGeom>
            <a:ln w="28575">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4662738" y="3580824"/>
              <a:ext cx="1856262" cy="608019"/>
            </a:xfrm>
            <a:prstGeom prst="straightConnector1">
              <a:avLst/>
            </a:prstGeom>
            <a:ln w="19050">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3514573" y="2886730"/>
              <a:ext cx="3887041" cy="2630502"/>
            </a:xfrm>
            <a:prstGeom prst="roundRect">
              <a:avLst>
                <a:gd name="adj" fmla="val 11736"/>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2" name="角丸四角形 31"/>
            <p:cNvSpPr/>
            <p:nvPr/>
          </p:nvSpPr>
          <p:spPr>
            <a:xfrm>
              <a:off x="5141864" y="4194213"/>
              <a:ext cx="912341" cy="506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CC"/>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職 域</a:t>
              </a:r>
            </a:p>
          </p:txBody>
        </p:sp>
      </p:grpSp>
      <p:grpSp>
        <p:nvGrpSpPr>
          <p:cNvPr id="33" name="グループ化 32"/>
          <p:cNvGrpSpPr/>
          <p:nvPr/>
        </p:nvGrpSpPr>
        <p:grpSpPr>
          <a:xfrm>
            <a:off x="1224657" y="1708097"/>
            <a:ext cx="421759" cy="1001107"/>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34" name="グループ化 33"/>
            <p:cNvGrpSpPr/>
            <p:nvPr/>
          </p:nvGrpSpPr>
          <p:grpSpPr>
            <a:xfrm>
              <a:off x="7650956" y="3051306"/>
              <a:ext cx="325335" cy="785612"/>
              <a:chOff x="7810089" y="3075437"/>
              <a:chExt cx="208254" cy="538354"/>
            </a:xfrm>
            <a:grpFill/>
          </p:grpSpPr>
          <p:sp>
            <p:nvSpPr>
              <p:cNvPr id="39" name="円/楕円 38"/>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0" name="正方形/長方形 39"/>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35" name="グループ化 34"/>
            <p:cNvGrpSpPr/>
            <p:nvPr/>
          </p:nvGrpSpPr>
          <p:grpSpPr>
            <a:xfrm>
              <a:off x="7668344" y="3439711"/>
              <a:ext cx="283531" cy="268902"/>
              <a:chOff x="7704052" y="3994150"/>
              <a:chExt cx="322069" cy="268902"/>
            </a:xfrm>
            <a:grpFill/>
          </p:grpSpPr>
          <p:sp>
            <p:nvSpPr>
              <p:cNvPr id="36" name="円/楕円 35"/>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7" name="フリーフォーム 36"/>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38" name="フリーフォーム 37"/>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1" name="グループ化 40"/>
          <p:cNvGrpSpPr/>
          <p:nvPr/>
        </p:nvGrpSpPr>
        <p:grpSpPr>
          <a:xfrm>
            <a:off x="2331939" y="1708097"/>
            <a:ext cx="421759" cy="1001107"/>
            <a:chOff x="7650956" y="3051306"/>
            <a:chExt cx="325335" cy="785612"/>
          </a:xfrm>
          <a:gradFill>
            <a:gsLst>
              <a:gs pos="0">
                <a:schemeClr val="tx2">
                  <a:lumMod val="75000"/>
                </a:schemeClr>
              </a:gs>
              <a:gs pos="35000">
                <a:schemeClr val="tx2">
                  <a:lumMod val="60000"/>
                  <a:lumOff val="40000"/>
                </a:schemeClr>
              </a:gs>
              <a:gs pos="100000">
                <a:schemeClr val="tx2">
                  <a:lumMod val="75000"/>
                </a:schemeClr>
              </a:gs>
            </a:gsLst>
            <a:lin ang="16200000" scaled="1"/>
          </a:gradFill>
        </p:grpSpPr>
        <p:grpSp>
          <p:nvGrpSpPr>
            <p:cNvPr id="42" name="グループ化 41"/>
            <p:cNvGrpSpPr/>
            <p:nvPr/>
          </p:nvGrpSpPr>
          <p:grpSpPr>
            <a:xfrm>
              <a:off x="7650956" y="3051306"/>
              <a:ext cx="325335" cy="785612"/>
              <a:chOff x="7810089" y="3075437"/>
              <a:chExt cx="208254" cy="538354"/>
            </a:xfrm>
            <a:grpFill/>
          </p:grpSpPr>
          <p:sp>
            <p:nvSpPr>
              <p:cNvPr id="47" name="円/楕円 46"/>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8" name="正方形/長方形 47"/>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43" name="グループ化 42"/>
            <p:cNvGrpSpPr/>
            <p:nvPr/>
          </p:nvGrpSpPr>
          <p:grpSpPr>
            <a:xfrm>
              <a:off x="7668344" y="3439711"/>
              <a:ext cx="283531" cy="268902"/>
              <a:chOff x="7704052" y="3994150"/>
              <a:chExt cx="322069" cy="268902"/>
            </a:xfrm>
            <a:grpFill/>
          </p:grpSpPr>
          <p:sp>
            <p:nvSpPr>
              <p:cNvPr id="44" name="円/楕円 43"/>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5" name="フリーフォーム 44"/>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46" name="フリーフォーム 45"/>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grpSp>
        <p:nvGrpSpPr>
          <p:cNvPr id="49" name="グループ化 48"/>
          <p:cNvGrpSpPr/>
          <p:nvPr/>
        </p:nvGrpSpPr>
        <p:grpSpPr>
          <a:xfrm>
            <a:off x="3661265" y="1718114"/>
            <a:ext cx="421759" cy="1001107"/>
            <a:chOff x="7810089" y="3075437"/>
            <a:chExt cx="208254" cy="538354"/>
          </a:xfrm>
          <a:solidFill>
            <a:schemeClr val="accent2"/>
          </a:solidFill>
        </p:grpSpPr>
        <p:sp>
          <p:nvSpPr>
            <p:cNvPr id="50" name="円/楕円 49"/>
            <p:cNvSpPr/>
            <p:nvPr/>
          </p:nvSpPr>
          <p:spPr>
            <a:xfrm>
              <a:off x="7810089" y="3075437"/>
              <a:ext cx="208254" cy="209547"/>
            </a:xfrm>
            <a:prstGeom prst="ellipse">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1" name="正方形/長方形 50"/>
            <p:cNvSpPr/>
            <p:nvPr/>
          </p:nvSpPr>
          <p:spPr>
            <a:xfrm>
              <a:off x="7810089" y="3303029"/>
              <a:ext cx="208254" cy="310762"/>
            </a:xfrm>
            <a:prstGeom prst="rect">
              <a:avLst/>
            </a:prstGeom>
            <a:grp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52" name="グループ化 51"/>
          <p:cNvGrpSpPr/>
          <p:nvPr/>
        </p:nvGrpSpPr>
        <p:grpSpPr>
          <a:xfrm>
            <a:off x="3691043" y="2248254"/>
            <a:ext cx="367565" cy="342662"/>
            <a:chOff x="7704052" y="3994150"/>
            <a:chExt cx="322069" cy="268902"/>
          </a:xfrm>
          <a:noFill/>
        </p:grpSpPr>
        <p:sp>
          <p:nvSpPr>
            <p:cNvPr id="53" name="円/楕円 52"/>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4" name="フリーフォーム 53"/>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55" name="フリーフォーム 54"/>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sp>
        <p:nvSpPr>
          <p:cNvPr id="56" name="テキスト ボックス 55"/>
          <p:cNvSpPr txBox="1"/>
          <p:nvPr/>
        </p:nvSpPr>
        <p:spPr>
          <a:xfrm>
            <a:off x="3325831"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専攻医</a:t>
            </a:r>
          </a:p>
        </p:txBody>
      </p:sp>
      <p:sp>
        <p:nvSpPr>
          <p:cNvPr id="57" name="テキスト ボックス 56"/>
          <p:cNvSpPr txBox="1"/>
          <p:nvPr/>
        </p:nvSpPr>
        <p:spPr>
          <a:xfrm>
            <a:off x="207399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指導医</a:t>
            </a:r>
          </a:p>
        </p:txBody>
      </p:sp>
      <p:sp>
        <p:nvSpPr>
          <p:cNvPr id="58" name="テキスト ボックス 57"/>
          <p:cNvSpPr txBox="1"/>
          <p:nvPr/>
        </p:nvSpPr>
        <p:spPr>
          <a:xfrm>
            <a:off x="933787" y="1312830"/>
            <a:ext cx="9376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59" name="曲折矢印 58"/>
          <p:cNvSpPr/>
          <p:nvPr/>
        </p:nvSpPr>
        <p:spPr>
          <a:xfrm rot="16200000" flipH="1" flipV="1">
            <a:off x="3019739" y="1680701"/>
            <a:ext cx="300108" cy="734784"/>
          </a:xfrm>
          <a:prstGeom prst="bentArrow">
            <a:avLst>
              <a:gd name="adj1" fmla="val 36309"/>
              <a:gd name="adj2" fmla="val 25000"/>
              <a:gd name="adj3" fmla="val 25000"/>
              <a:gd name="adj4" fmla="val 43750"/>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0" name="曲折矢印 59"/>
          <p:cNvSpPr/>
          <p:nvPr/>
        </p:nvSpPr>
        <p:spPr>
          <a:xfrm rot="5400000" flipV="1">
            <a:off x="2994904" y="2301247"/>
            <a:ext cx="516059" cy="660093"/>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1" name="右矢印 60"/>
          <p:cNvSpPr/>
          <p:nvPr/>
        </p:nvSpPr>
        <p:spPr>
          <a:xfrm>
            <a:off x="1784642" y="1854834"/>
            <a:ext cx="394780" cy="230440"/>
          </a:xfrm>
          <a:prstGeom prst="right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2" name="テキスト ボックス 61"/>
          <p:cNvSpPr txBox="1"/>
          <p:nvPr/>
        </p:nvSpPr>
        <p:spPr>
          <a:xfrm>
            <a:off x="7002615" y="1499306"/>
            <a:ext cx="1923925" cy="1815882"/>
          </a:xfrm>
          <a:prstGeom prst="rect">
            <a:avLst/>
          </a:prstGeom>
          <a:noFill/>
        </p:spPr>
        <p:txBody>
          <a:bodyPr wrap="none" rtlCol="0">
            <a:spAutoFit/>
          </a:bodyPr>
          <a:lstStyle/>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公衆衛生総論</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保健医療政策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疫学・医学統計学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行動科学</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組織経営・管理</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zh-TW"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健康危機管理</a:t>
            </a:r>
            <a:endParaRPr kumimoji="1" lang="en-US" altLang="zh-TW"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6213" marR="0" lvl="0" indent="-176213" algn="l" defTabSz="914400" rtl="0" eaLnBrk="1" fontAlgn="base" latinLnBrk="0" hangingPunct="1">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環境・産業保健</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285046" y="1528872"/>
            <a:ext cx="2614818" cy="1569660"/>
          </a:xfrm>
          <a:prstGeom prst="rect">
            <a:avLst/>
          </a:prstGeom>
          <a:noFill/>
        </p:spPr>
        <p:txBody>
          <a:bodyPr wrap="none" rtlCol="0">
            <a:spAutoFit/>
          </a:bodyPr>
          <a:lstStyle/>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国立保健医療科学院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公衆衛生大学院等大学院</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講習会＠各学会</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e-</a:t>
            </a: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ラーニング</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その他</a:t>
            </a:r>
            <a:endParaRPr kumimoji="1" lang="en-US" altLang="ja-JP"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0" i="0" u="none" strike="noStrike" kern="1200" cap="none" spc="0" normalizeH="0" baseline="0" noProof="0" dirty="0">
              <a:ln>
                <a:noFill/>
              </a:ln>
              <a:solidFill>
                <a:srgbClr val="0033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767156" y="3454506"/>
            <a:ext cx="2319276" cy="37541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300" normalizeH="0" baseline="0" noProof="0" dirty="0">
                <a:ln>
                  <a:noFill/>
                </a:ln>
                <a:solidFill>
                  <a:srgbClr val="FF3300"/>
                </a:solidFill>
                <a:effectLst>
                  <a:outerShdw blurRad="50800" dist="50800" dir="5400000" algn="ctr" rotWithShape="0">
                    <a:srgbClr val="003300"/>
                  </a:outerShdw>
                </a:effectLst>
                <a:uLnTx/>
                <a:uFillTx/>
                <a:latin typeface="Meiryo UI" panose="020B0604030504040204" pitchFamily="50" charset="-128"/>
                <a:ea typeface="Meiryo UI" panose="020B0604030504040204" pitchFamily="50" charset="-128"/>
                <a:cs typeface="Meiryo UI" panose="020B0604030504040204" pitchFamily="50" charset="-128"/>
              </a:rPr>
              <a:t>実践現場研修</a:t>
            </a:r>
          </a:p>
        </p:txBody>
      </p:sp>
      <p:sp>
        <p:nvSpPr>
          <p:cNvPr id="65" name="曲折矢印 64"/>
          <p:cNvSpPr/>
          <p:nvPr/>
        </p:nvSpPr>
        <p:spPr>
          <a:xfrm rot="16200000" flipH="1" flipV="1">
            <a:off x="5847730" y="3849388"/>
            <a:ext cx="404975" cy="576722"/>
          </a:xfrm>
          <a:prstGeom prst="bent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66" name="テキスト ボックス 65"/>
          <p:cNvSpPr txBox="1"/>
          <p:nvPr/>
        </p:nvSpPr>
        <p:spPr>
          <a:xfrm>
            <a:off x="5844130" y="4369760"/>
            <a:ext cx="308240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15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社会医学系専門医認定試験</a:t>
            </a:r>
          </a:p>
        </p:txBody>
      </p:sp>
      <p:sp>
        <p:nvSpPr>
          <p:cNvPr id="67" name="下矢印 66"/>
          <p:cNvSpPr/>
          <p:nvPr/>
        </p:nvSpPr>
        <p:spPr>
          <a:xfrm>
            <a:off x="6612045" y="4773254"/>
            <a:ext cx="249130" cy="236090"/>
          </a:xfrm>
          <a:prstGeom prst="downArrow">
            <a:avLst/>
          </a:prstGeom>
          <a:solidFill>
            <a:schemeClr val="bg1">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grpSp>
        <p:nvGrpSpPr>
          <p:cNvPr id="68" name="グループ化 67"/>
          <p:cNvGrpSpPr/>
          <p:nvPr/>
        </p:nvGrpSpPr>
        <p:grpSpPr>
          <a:xfrm>
            <a:off x="5927096" y="4819000"/>
            <a:ext cx="364230" cy="978041"/>
            <a:chOff x="7650956" y="3051306"/>
            <a:chExt cx="325335" cy="785612"/>
          </a:xfrm>
          <a:gradFill>
            <a:gsLst>
              <a:gs pos="0">
                <a:schemeClr val="tx2">
                  <a:lumMod val="81000"/>
                  <a:lumOff val="19000"/>
                </a:schemeClr>
              </a:gs>
              <a:gs pos="35000">
                <a:schemeClr val="tx2">
                  <a:lumMod val="46000"/>
                  <a:lumOff val="54000"/>
                </a:schemeClr>
              </a:gs>
              <a:gs pos="100000">
                <a:schemeClr val="tx2">
                  <a:lumMod val="90000"/>
                  <a:lumOff val="10000"/>
                  <a:alpha val="78000"/>
                </a:schemeClr>
              </a:gs>
            </a:gsLst>
            <a:lin ang="16200000" scaled="1"/>
          </a:gradFill>
        </p:grpSpPr>
        <p:grpSp>
          <p:nvGrpSpPr>
            <p:cNvPr id="69" name="グループ化 68"/>
            <p:cNvGrpSpPr/>
            <p:nvPr/>
          </p:nvGrpSpPr>
          <p:grpSpPr>
            <a:xfrm>
              <a:off x="7650956" y="3051306"/>
              <a:ext cx="325335" cy="785612"/>
              <a:chOff x="7810089" y="3075437"/>
              <a:chExt cx="208254" cy="538354"/>
            </a:xfrm>
            <a:grpFill/>
          </p:grpSpPr>
          <p:sp>
            <p:nvSpPr>
              <p:cNvPr id="74" name="円/楕円 73"/>
              <p:cNvSpPr/>
              <p:nvPr/>
            </p:nvSpPr>
            <p:spPr>
              <a:xfrm>
                <a:off x="7810089" y="3075437"/>
                <a:ext cx="208254" cy="209547"/>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5" name="正方形/長方形 74"/>
              <p:cNvSpPr/>
              <p:nvPr/>
            </p:nvSpPr>
            <p:spPr>
              <a:xfrm>
                <a:off x="7810089" y="3303029"/>
                <a:ext cx="208254" cy="310762"/>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nvGrpSpPr>
            <p:cNvPr id="70" name="グループ化 69"/>
            <p:cNvGrpSpPr/>
            <p:nvPr/>
          </p:nvGrpSpPr>
          <p:grpSpPr>
            <a:xfrm>
              <a:off x="7668344" y="3439711"/>
              <a:ext cx="283531" cy="268902"/>
              <a:chOff x="7704052" y="3994150"/>
              <a:chExt cx="322069" cy="268902"/>
            </a:xfrm>
            <a:grpFill/>
          </p:grpSpPr>
          <p:sp>
            <p:nvSpPr>
              <p:cNvPr id="71" name="円/楕円 70"/>
              <p:cNvSpPr/>
              <p:nvPr/>
            </p:nvSpPr>
            <p:spPr>
              <a:xfrm>
                <a:off x="7704052" y="4173899"/>
                <a:ext cx="92593" cy="891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2" name="フリーフォーム 71"/>
              <p:cNvSpPr/>
              <p:nvPr/>
            </p:nvSpPr>
            <p:spPr>
              <a:xfrm>
                <a:off x="7727950" y="3994150"/>
                <a:ext cx="215900" cy="215900"/>
              </a:xfrm>
              <a:custGeom>
                <a:avLst/>
                <a:gdLst>
                  <a:gd name="connsiteX0" fmla="*/ 0 w 215900"/>
                  <a:gd name="connsiteY0" fmla="*/ 165100 h 215900"/>
                  <a:gd name="connsiteX1" fmla="*/ 6350 w 215900"/>
                  <a:gd name="connsiteY1" fmla="*/ 133350 h 215900"/>
                  <a:gd name="connsiteX2" fmla="*/ 12700 w 215900"/>
                  <a:gd name="connsiteY2" fmla="*/ 76200 h 215900"/>
                  <a:gd name="connsiteX3" fmla="*/ 19050 w 215900"/>
                  <a:gd name="connsiteY3" fmla="*/ 57150 h 215900"/>
                  <a:gd name="connsiteX4" fmla="*/ 44450 w 215900"/>
                  <a:gd name="connsiteY4" fmla="*/ 38100 h 215900"/>
                  <a:gd name="connsiteX5" fmla="*/ 63500 w 215900"/>
                  <a:gd name="connsiteY5" fmla="*/ 25400 h 215900"/>
                  <a:gd name="connsiteX6" fmla="*/ 127000 w 215900"/>
                  <a:gd name="connsiteY6" fmla="*/ 6350 h 215900"/>
                  <a:gd name="connsiteX7" fmla="*/ 146050 w 215900"/>
                  <a:gd name="connsiteY7" fmla="*/ 0 h 215900"/>
                  <a:gd name="connsiteX8" fmla="*/ 177800 w 215900"/>
                  <a:gd name="connsiteY8" fmla="*/ 6350 h 215900"/>
                  <a:gd name="connsiteX9" fmla="*/ 203200 w 215900"/>
                  <a:gd name="connsiteY9" fmla="*/ 44450 h 215900"/>
                  <a:gd name="connsiteX10" fmla="*/ 215900 w 215900"/>
                  <a:gd name="connsiteY10" fmla="*/ 63500 h 215900"/>
                  <a:gd name="connsiteX11" fmla="*/ 203200 w 215900"/>
                  <a:gd name="connsiteY11" fmla="*/ 120650 h 215900"/>
                  <a:gd name="connsiteX12" fmla="*/ 184150 w 215900"/>
                  <a:gd name="connsiteY12" fmla="*/ 158750 h 215900"/>
                  <a:gd name="connsiteX13" fmla="*/ 190500 w 215900"/>
                  <a:gd name="connsiteY13" fmla="*/ 196850 h 215900"/>
                  <a:gd name="connsiteX14" fmla="*/ 203200 w 215900"/>
                  <a:gd name="connsiteY14" fmla="*/ 215900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215900">
                    <a:moveTo>
                      <a:pt x="0" y="165100"/>
                    </a:moveTo>
                    <a:cubicBezTo>
                      <a:pt x="2117" y="154517"/>
                      <a:pt x="4824" y="144034"/>
                      <a:pt x="6350" y="133350"/>
                    </a:cubicBezTo>
                    <a:cubicBezTo>
                      <a:pt x="9061" y="114375"/>
                      <a:pt x="9549" y="95106"/>
                      <a:pt x="12700" y="76200"/>
                    </a:cubicBezTo>
                    <a:cubicBezTo>
                      <a:pt x="13800" y="69598"/>
                      <a:pt x="14765" y="62292"/>
                      <a:pt x="19050" y="57150"/>
                    </a:cubicBezTo>
                    <a:cubicBezTo>
                      <a:pt x="25825" y="49020"/>
                      <a:pt x="35838" y="44251"/>
                      <a:pt x="44450" y="38100"/>
                    </a:cubicBezTo>
                    <a:cubicBezTo>
                      <a:pt x="50660" y="33664"/>
                      <a:pt x="56526" y="28500"/>
                      <a:pt x="63500" y="25400"/>
                    </a:cubicBezTo>
                    <a:cubicBezTo>
                      <a:pt x="90663" y="13328"/>
                      <a:pt x="101141" y="13738"/>
                      <a:pt x="127000" y="6350"/>
                    </a:cubicBezTo>
                    <a:cubicBezTo>
                      <a:pt x="133436" y="4511"/>
                      <a:pt x="139700" y="2117"/>
                      <a:pt x="146050" y="0"/>
                    </a:cubicBezTo>
                    <a:cubicBezTo>
                      <a:pt x="156633" y="2117"/>
                      <a:pt x="168147" y="1523"/>
                      <a:pt x="177800" y="6350"/>
                    </a:cubicBezTo>
                    <a:cubicBezTo>
                      <a:pt x="201875" y="18387"/>
                      <a:pt x="193793" y="25635"/>
                      <a:pt x="203200" y="44450"/>
                    </a:cubicBezTo>
                    <a:cubicBezTo>
                      <a:pt x="206613" y="51276"/>
                      <a:pt x="211667" y="57150"/>
                      <a:pt x="215900" y="63500"/>
                    </a:cubicBezTo>
                    <a:cubicBezTo>
                      <a:pt x="213461" y="78133"/>
                      <a:pt x="211016" y="105018"/>
                      <a:pt x="203200" y="120650"/>
                    </a:cubicBezTo>
                    <a:cubicBezTo>
                      <a:pt x="178581" y="169889"/>
                      <a:pt x="200111" y="110867"/>
                      <a:pt x="184150" y="158750"/>
                    </a:cubicBezTo>
                    <a:cubicBezTo>
                      <a:pt x="186267" y="171450"/>
                      <a:pt x="186429" y="184636"/>
                      <a:pt x="190500" y="196850"/>
                    </a:cubicBezTo>
                    <a:cubicBezTo>
                      <a:pt x="192913" y="204090"/>
                      <a:pt x="203200" y="215900"/>
                      <a:pt x="203200" y="2159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73" name="フリーフォーム 72"/>
              <p:cNvSpPr/>
              <p:nvPr/>
            </p:nvSpPr>
            <p:spPr>
              <a:xfrm>
                <a:off x="7937197" y="4089400"/>
                <a:ext cx="88924" cy="101600"/>
              </a:xfrm>
              <a:custGeom>
                <a:avLst/>
                <a:gdLst>
                  <a:gd name="connsiteX0" fmla="*/ 0 w 88924"/>
                  <a:gd name="connsiteY0" fmla="*/ 0 h 101600"/>
                  <a:gd name="connsiteX1" fmla="*/ 31750 w 88924"/>
                  <a:gd name="connsiteY1" fmla="*/ 6350 h 101600"/>
                  <a:gd name="connsiteX2" fmla="*/ 63500 w 88924"/>
                  <a:gd name="connsiteY2" fmla="*/ 38100 h 101600"/>
                  <a:gd name="connsiteX3" fmla="*/ 76200 w 88924"/>
                  <a:gd name="connsiteY3" fmla="*/ 76200 h 101600"/>
                  <a:gd name="connsiteX4" fmla="*/ 88900 w 88924"/>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24" h="101600">
                    <a:moveTo>
                      <a:pt x="0" y="0"/>
                    </a:moveTo>
                    <a:cubicBezTo>
                      <a:pt x="10583" y="2117"/>
                      <a:pt x="21644" y="2560"/>
                      <a:pt x="31750" y="6350"/>
                    </a:cubicBezTo>
                    <a:cubicBezTo>
                      <a:pt x="46426" y="11853"/>
                      <a:pt x="57291" y="24130"/>
                      <a:pt x="63500" y="38100"/>
                    </a:cubicBezTo>
                    <a:cubicBezTo>
                      <a:pt x="68937" y="50333"/>
                      <a:pt x="71967" y="63500"/>
                      <a:pt x="76200" y="76200"/>
                    </a:cubicBezTo>
                    <a:cubicBezTo>
                      <a:pt x="90074" y="117822"/>
                      <a:pt x="88900" y="81846"/>
                      <a:pt x="88900" y="101600"/>
                    </a:cubicBez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grpSp>
      <p:sp>
        <p:nvSpPr>
          <p:cNvPr id="76" name="テキスト ボックス 75"/>
          <p:cNvSpPr txBox="1"/>
          <p:nvPr/>
        </p:nvSpPr>
        <p:spPr>
          <a:xfrm>
            <a:off x="6407644" y="5015023"/>
            <a:ext cx="99351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a:t>
            </a:r>
          </a:p>
        </p:txBody>
      </p:sp>
      <p:sp>
        <p:nvSpPr>
          <p:cNvPr id="77" name="テキスト ボックス 76"/>
          <p:cNvSpPr txBox="1"/>
          <p:nvPr/>
        </p:nvSpPr>
        <p:spPr>
          <a:xfrm>
            <a:off x="6517187" y="3989127"/>
            <a:ext cx="144739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年間</a:t>
            </a:r>
          </a:p>
        </p:txBody>
      </p:sp>
      <p:grpSp>
        <p:nvGrpSpPr>
          <p:cNvPr id="78" name="グループ化 77"/>
          <p:cNvGrpSpPr/>
          <p:nvPr/>
        </p:nvGrpSpPr>
        <p:grpSpPr>
          <a:xfrm>
            <a:off x="7018997" y="6309320"/>
            <a:ext cx="1729467" cy="361070"/>
            <a:chOff x="5292132" y="6507695"/>
            <a:chExt cx="1729467" cy="361070"/>
          </a:xfrm>
        </p:grpSpPr>
        <p:sp>
          <p:nvSpPr>
            <p:cNvPr id="79" name="正方形/長方形 78"/>
            <p:cNvSpPr/>
            <p:nvPr/>
          </p:nvSpPr>
          <p:spPr>
            <a:xfrm>
              <a:off x="5292132" y="6525344"/>
              <a:ext cx="1368100" cy="18053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社会医学系専門医</a:t>
              </a:r>
            </a:p>
          </p:txBody>
        </p:sp>
        <p:pic>
          <p:nvPicPr>
            <p:cNvPr id="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705" y="6507695"/>
              <a:ext cx="393894" cy="36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1" name="下矢印 80"/>
          <p:cNvSpPr/>
          <p:nvPr/>
        </p:nvSpPr>
        <p:spPr>
          <a:xfrm>
            <a:off x="6612045" y="5345724"/>
            <a:ext cx="249130" cy="236090"/>
          </a:xfrm>
          <a:prstGeom prst="downArrow">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4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82" name="テキスト ボックス 81"/>
          <p:cNvSpPr txBox="1"/>
          <p:nvPr/>
        </p:nvSpPr>
        <p:spPr>
          <a:xfrm>
            <a:off x="6354637" y="5609132"/>
            <a:ext cx="204476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サブスペシャリティ</a:t>
            </a:r>
            <a:endParaRPr kumimoji="1" lang="en-US" altLang="ja-JP"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Meiryo UI" panose="020B0604030504040204" pitchFamily="50" charset="-128"/>
              </a:rPr>
              <a:t>専門医コースへ</a:t>
            </a:r>
          </a:p>
        </p:txBody>
      </p:sp>
      <p:sp>
        <p:nvSpPr>
          <p:cNvPr id="83" name="正方形/長方形 82"/>
          <p:cNvSpPr/>
          <p:nvPr/>
        </p:nvSpPr>
        <p:spPr>
          <a:xfrm>
            <a:off x="6899864" y="1022057"/>
            <a:ext cx="1730277" cy="34708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基本プログラム</a:t>
            </a:r>
          </a:p>
        </p:txBody>
      </p:sp>
      <p:sp>
        <p:nvSpPr>
          <p:cNvPr id="84" name="テキスト ボックス 83"/>
          <p:cNvSpPr txBox="1"/>
          <p:nvPr/>
        </p:nvSpPr>
        <p:spPr>
          <a:xfrm>
            <a:off x="189988" y="6402814"/>
            <a:ext cx="57501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＊大槻剛巳先生（広報担当理事）作成資料</a:t>
            </a:r>
          </a:p>
        </p:txBody>
      </p:sp>
    </p:spTree>
    <p:extLst>
      <p:ext uri="{BB962C8B-B14F-4D97-AF65-F5344CB8AC3E}">
        <p14:creationId xmlns:p14="http://schemas.microsoft.com/office/powerpoint/2010/main" val="3975172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DDFF34-1612-554D-1EB0-34E3C124F16A}"/>
              </a:ext>
            </a:extLst>
          </p:cNvPr>
          <p:cNvPicPr>
            <a:picLocks noChangeAspect="1"/>
          </p:cNvPicPr>
          <p:nvPr/>
        </p:nvPicPr>
        <p:blipFill>
          <a:blip r:embed="rId2"/>
          <a:stretch>
            <a:fillRect/>
          </a:stretch>
        </p:blipFill>
        <p:spPr>
          <a:xfrm>
            <a:off x="0" y="212302"/>
            <a:ext cx="9144000" cy="6433396"/>
          </a:xfrm>
          <a:prstGeom prst="rect">
            <a:avLst/>
          </a:prstGeom>
        </p:spPr>
      </p:pic>
    </p:spTree>
    <p:extLst>
      <p:ext uri="{BB962C8B-B14F-4D97-AF65-F5344CB8AC3E}">
        <p14:creationId xmlns:p14="http://schemas.microsoft.com/office/powerpoint/2010/main" val="29433578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C472063-DC0C-9507-961D-FBE86BFE21DB}"/>
              </a:ext>
            </a:extLst>
          </p:cNvPr>
          <p:cNvSpPr txBox="1"/>
          <p:nvPr/>
        </p:nvSpPr>
        <p:spPr>
          <a:xfrm>
            <a:off x="249382" y="151180"/>
            <a:ext cx="8645236" cy="4708981"/>
          </a:xfrm>
          <a:prstGeom prst="rect">
            <a:avLst/>
          </a:prstGeom>
          <a:noFill/>
        </p:spPr>
        <p:txBody>
          <a:bodyPr wrap="square">
            <a:spAutoFit/>
          </a:bodyPr>
          <a:lstStyle/>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2</a:t>
            </a:r>
            <a:r>
              <a:rPr lang="ja-JP" altLang="en-US" b="1" i="0" dirty="0">
                <a:solidFill>
                  <a:srgbClr val="000000"/>
                </a:solidFill>
                <a:effectLst/>
                <a:latin typeface="小塚ゴシック Pro"/>
              </a:rPr>
              <a:t>）審査料</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　</a:t>
            </a:r>
            <a:r>
              <a:rPr lang="en-US" altLang="ja-JP" b="0" i="0" dirty="0">
                <a:solidFill>
                  <a:srgbClr val="000000"/>
                </a:solidFill>
                <a:effectLst/>
                <a:latin typeface="小塚ゴシック Pro"/>
              </a:rPr>
              <a:t>9,900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下記の審査料決済フォームより決済ください。</a:t>
            </a:r>
            <a:br>
              <a:rPr lang="ja-JP" altLang="en-US" b="0" i="0" dirty="0">
                <a:solidFill>
                  <a:srgbClr val="000000"/>
                </a:solidFill>
                <a:effectLst/>
                <a:latin typeface="小塚ゴシック Pro"/>
              </a:rPr>
            </a:br>
            <a:r>
              <a:rPr lang="ja-JP" altLang="en-US" b="0" i="0" u="none" strike="noStrike" dirty="0">
                <a:solidFill>
                  <a:srgbClr val="999999"/>
                </a:solidFill>
                <a:effectLst/>
                <a:latin typeface="小塚ゴシック Pro"/>
                <a:hlinkClick r:id="rId2"/>
              </a:rPr>
              <a:t>＞審査料決済フォーム</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marL="446088" indent="-269875"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クレジットカードによる決済が困難な場合、振込口座を事務局（メールアドレス </a:t>
            </a:r>
            <a:r>
              <a:rPr lang="en-US" altLang="ja-JP" b="0" i="0" dirty="0">
                <a:solidFill>
                  <a:srgbClr val="000000"/>
                </a:solidFill>
                <a:effectLst/>
                <a:latin typeface="小塚ゴシック Pro"/>
              </a:rPr>
              <a:t>: </a:t>
            </a:r>
            <a:r>
              <a:rPr lang="en-US" altLang="ja-JP" b="0" i="0" dirty="0" err="1">
                <a:solidFill>
                  <a:srgbClr val="000000"/>
                </a:solidFill>
                <a:effectLst/>
                <a:latin typeface="小塚ゴシック Pro"/>
              </a:rPr>
              <a:t>jbphsm</a:t>
            </a:r>
            <a:r>
              <a:rPr lang="ja-JP" altLang="en-US" b="0" i="0" dirty="0">
                <a:solidFill>
                  <a:srgbClr val="000000"/>
                </a:solidFill>
                <a:effectLst/>
                <a:latin typeface="小塚ゴシック Pro"/>
              </a:rPr>
              <a:t>（アットマーク）</a:t>
            </a:r>
            <a:r>
              <a:rPr lang="en-US" altLang="ja-JP" b="0" i="0" dirty="0">
                <a:solidFill>
                  <a:srgbClr val="000000"/>
                </a:solidFill>
                <a:effectLst/>
                <a:latin typeface="小塚ゴシック Pro"/>
              </a:rPr>
              <a:t>asas-mail.jp</a:t>
            </a:r>
            <a:r>
              <a:rPr lang="ja-JP" altLang="en-US" b="0" i="0" dirty="0">
                <a:solidFill>
                  <a:srgbClr val="000000"/>
                </a:solidFill>
                <a:effectLst/>
                <a:latin typeface="小塚ゴシック Pro"/>
              </a:rPr>
              <a:t>）にお問い合わせください。</a:t>
            </a:r>
          </a:p>
          <a:p>
            <a:pPr algn="l" fontAlgn="base">
              <a:buNone/>
            </a:pPr>
            <a:r>
              <a:rPr lang="ja-JP" altLang="en-US" b="0" i="0" dirty="0">
                <a:solidFill>
                  <a:srgbClr val="000000"/>
                </a:solidFill>
                <a:effectLst/>
                <a:latin typeface="小塚ゴシック Pro"/>
              </a:rPr>
              <a:t> </a:t>
            </a:r>
          </a:p>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3</a:t>
            </a:r>
            <a:r>
              <a:rPr lang="ja-JP" altLang="en-US" b="1" i="0" dirty="0">
                <a:solidFill>
                  <a:srgbClr val="000000"/>
                </a:solidFill>
                <a:effectLst/>
                <a:latin typeface="小塚ゴシック Pro"/>
              </a:rPr>
              <a:t>）申請書類受付先・連絡先</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社会医学系専門医協会事務局　特例措置専門医指導医申請受付係</a:t>
            </a:r>
          </a:p>
          <a:p>
            <a:pPr lvl="1"/>
            <a:r>
              <a:rPr lang="en-US" altLang="ja-JP" b="0" i="0" dirty="0">
                <a:solidFill>
                  <a:srgbClr val="000000"/>
                </a:solidFill>
                <a:effectLst/>
                <a:latin typeface="小塚ゴシック Pro"/>
              </a:rPr>
              <a:t>E-mail: </a:t>
            </a:r>
            <a:r>
              <a:rPr lang="en-US" altLang="ja-JP" b="0" i="0" dirty="0" err="1">
                <a:solidFill>
                  <a:srgbClr val="000000"/>
                </a:solidFill>
                <a:effectLst/>
                <a:latin typeface="小塚ゴシック Pro"/>
              </a:rPr>
              <a:t>jbphsm</a:t>
            </a:r>
            <a:r>
              <a:rPr lang="ja-JP" altLang="en-US" b="0" i="0" dirty="0">
                <a:solidFill>
                  <a:srgbClr val="000000"/>
                </a:solidFill>
                <a:effectLst/>
                <a:latin typeface="小塚ゴシック Pro"/>
              </a:rPr>
              <a:t>（アットマーク）</a:t>
            </a:r>
            <a:r>
              <a:rPr lang="en-US" altLang="ja-JP" b="0" i="0" dirty="0">
                <a:solidFill>
                  <a:srgbClr val="000000"/>
                </a:solidFill>
                <a:effectLst/>
                <a:latin typeface="小塚ゴシック Pro"/>
              </a:rPr>
              <a:t>asas-mail.jp</a:t>
            </a:r>
          </a:p>
          <a:p>
            <a:pPr lvl="1"/>
            <a:r>
              <a:rPr lang="en-US" altLang="ja-JP" b="0" i="0" dirty="0">
                <a:solidFill>
                  <a:srgbClr val="000000"/>
                </a:solidFill>
                <a:effectLst/>
                <a:latin typeface="小塚ゴシック Pro"/>
              </a:rPr>
              <a:t>〒112-0012</a:t>
            </a:r>
          </a:p>
          <a:p>
            <a:pPr lvl="1"/>
            <a:r>
              <a:rPr lang="ja-JP" altLang="en-US" b="0" i="0" dirty="0">
                <a:solidFill>
                  <a:srgbClr val="000000"/>
                </a:solidFill>
                <a:effectLst/>
                <a:latin typeface="小塚ゴシック Pro"/>
              </a:rPr>
              <a:t>東京都文京区大塚</a:t>
            </a:r>
            <a:r>
              <a:rPr lang="en-US" altLang="ja-JP" b="0" i="0" dirty="0">
                <a:solidFill>
                  <a:srgbClr val="000000"/>
                </a:solidFill>
                <a:effectLst/>
                <a:latin typeface="小塚ゴシック Pro"/>
              </a:rPr>
              <a:t>5-3-13</a:t>
            </a:r>
            <a:r>
              <a:rPr lang="ja-JP" altLang="en-US" b="0" i="0" dirty="0">
                <a:solidFill>
                  <a:srgbClr val="000000"/>
                </a:solidFill>
                <a:effectLst/>
                <a:latin typeface="小塚ゴシック Pro"/>
              </a:rPr>
              <a:t>　学会支援機構内</a:t>
            </a:r>
          </a:p>
          <a:p>
            <a:pPr algn="l" fontAlgn="base">
              <a:buNone/>
            </a:pPr>
            <a:r>
              <a:rPr lang="ja-JP" altLang="en-US" b="0" i="0" dirty="0">
                <a:solidFill>
                  <a:srgbClr val="000000"/>
                </a:solidFill>
                <a:effectLst/>
                <a:latin typeface="小塚ゴシック Pro"/>
              </a:rPr>
              <a:t> </a:t>
            </a:r>
          </a:p>
          <a:p>
            <a:pPr algn="l" fontAlgn="base"/>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申請書類の送付の際は、可能な限り電子媒体にて送信ください。</a:t>
            </a:r>
          </a:p>
        </p:txBody>
      </p:sp>
      <p:sp>
        <p:nvSpPr>
          <p:cNvPr id="5" name="テキスト ボックス 4">
            <a:extLst>
              <a:ext uri="{FF2B5EF4-FFF2-40B4-BE49-F238E27FC236}">
                <a16:creationId xmlns:a16="http://schemas.microsoft.com/office/drawing/2014/main" id="{A65FDB98-5497-2230-3DF9-4A8B25E2D763}"/>
              </a:ext>
            </a:extLst>
          </p:cNvPr>
          <p:cNvSpPr txBox="1"/>
          <p:nvPr/>
        </p:nvSpPr>
        <p:spPr>
          <a:xfrm>
            <a:off x="353292" y="5403273"/>
            <a:ext cx="8219208" cy="707886"/>
          </a:xfrm>
          <a:prstGeom prst="rect">
            <a:avLst/>
          </a:prstGeom>
          <a:solidFill>
            <a:schemeClr val="accent2">
              <a:lumMod val="20000"/>
              <a:lumOff val="80000"/>
            </a:schemeClr>
          </a:solidFill>
        </p:spPr>
        <p:txBody>
          <a:bodyPr wrap="square" rtlCol="0">
            <a:spAutoFit/>
          </a:bodyPr>
          <a:lstStyle/>
          <a:p>
            <a:pPr marL="269875" indent="-269875"/>
            <a:r>
              <a:rPr lang="en-US" altLang="ja-JP" b="0" i="0" dirty="0">
                <a:solidFill>
                  <a:srgbClr val="FF0000"/>
                </a:solidFill>
                <a:effectLst/>
                <a:latin typeface="小塚ゴシック Pro"/>
              </a:rPr>
              <a:t>※</a:t>
            </a:r>
            <a:r>
              <a:rPr lang="ja-JP" altLang="en-US" b="0" i="0" dirty="0">
                <a:solidFill>
                  <a:srgbClr val="FF0000"/>
                </a:solidFill>
                <a:effectLst/>
                <a:latin typeface="小塚ゴシック Pro"/>
              </a:rPr>
              <a:t>お問い合わせにつきましては、上記</a:t>
            </a:r>
            <a:r>
              <a:rPr lang="en-US" altLang="ja-JP" b="0" i="0" dirty="0">
                <a:solidFill>
                  <a:srgbClr val="FF0000"/>
                </a:solidFill>
                <a:effectLst/>
                <a:latin typeface="小塚ゴシック Pro"/>
              </a:rPr>
              <a:t>E-mail</a:t>
            </a:r>
            <a:r>
              <a:rPr lang="ja-JP" altLang="en-US" b="0" i="0" dirty="0">
                <a:solidFill>
                  <a:srgbClr val="FF0000"/>
                </a:solidFill>
                <a:effectLst/>
                <a:latin typeface="小塚ゴシック Pro"/>
              </a:rPr>
              <a:t>アドレス及び</a:t>
            </a:r>
            <a:r>
              <a:rPr lang="en-US" altLang="ja-JP" b="0" i="0" dirty="0">
                <a:solidFill>
                  <a:srgbClr val="FF0000"/>
                </a:solidFill>
                <a:effectLst/>
                <a:latin typeface="小塚ゴシック Pro"/>
              </a:rPr>
              <a:t>HP</a:t>
            </a:r>
            <a:r>
              <a:rPr lang="ja-JP" altLang="en-US" b="0" i="0" dirty="0">
                <a:solidFill>
                  <a:srgbClr val="FF0000"/>
                </a:solidFill>
                <a:effectLst/>
                <a:latin typeface="小塚ゴシック Pro"/>
              </a:rPr>
              <a:t>内の「お問い合わせ」のみ受け付けます。お電話では一切受け付けておりません。</a:t>
            </a:r>
            <a:endParaRPr kumimoji="1" lang="ja-JP" altLang="en-US" dirty="0"/>
          </a:p>
        </p:txBody>
      </p:sp>
    </p:spTree>
    <p:extLst>
      <p:ext uri="{BB962C8B-B14F-4D97-AF65-F5344CB8AC3E}">
        <p14:creationId xmlns:p14="http://schemas.microsoft.com/office/powerpoint/2010/main" val="2164919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AA7468D-A4F8-E5BE-294E-B08EC11E154E}"/>
              </a:ext>
            </a:extLst>
          </p:cNvPr>
          <p:cNvSpPr txBox="1"/>
          <p:nvPr/>
        </p:nvSpPr>
        <p:spPr>
          <a:xfrm>
            <a:off x="306531" y="184329"/>
            <a:ext cx="8640042" cy="5324535"/>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参考</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社会医学系専門医協会構成学会・団体（</a:t>
            </a:r>
            <a:r>
              <a:rPr lang="en-US" altLang="ja-JP" b="0" i="0" dirty="0">
                <a:solidFill>
                  <a:srgbClr val="000000"/>
                </a:solidFill>
                <a:effectLst/>
                <a:latin typeface="小塚ゴシック Pro"/>
              </a:rPr>
              <a:t>11</a:t>
            </a:r>
            <a:r>
              <a:rPr lang="ja-JP" altLang="en-US" b="0" i="0" dirty="0">
                <a:solidFill>
                  <a:srgbClr val="000000"/>
                </a:solidFill>
                <a:effectLst/>
                <a:latin typeface="小塚ゴシック Pro"/>
              </a:rPr>
              <a:t>学会・</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団体）</a:t>
            </a:r>
          </a:p>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正社員</a:t>
            </a:r>
            <a:r>
              <a:rPr lang="en-US" altLang="ja-JP" b="0" i="0" dirty="0">
                <a:solidFill>
                  <a:srgbClr val="000000"/>
                </a:solidFill>
                <a:effectLst/>
                <a:latin typeface="小塚ゴシック Pro"/>
              </a:rPr>
              <a:t>】</a:t>
            </a:r>
          </a:p>
          <a:p>
            <a:pPr lvl="1"/>
            <a:r>
              <a:rPr lang="ja-JP" altLang="en-US" b="0" i="0" dirty="0">
                <a:solidFill>
                  <a:srgbClr val="000000"/>
                </a:solidFill>
                <a:effectLst/>
                <a:latin typeface="小塚ゴシック Pro"/>
              </a:rPr>
              <a:t>日本衛生学会　日本医療情報学会　日本産業衛生学会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日本疫学会  日本公衆衛生学会　日本災害医学会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日本医療・病院管理学会   日本職業・災害医学会</a:t>
            </a:r>
          </a:p>
          <a:p>
            <a:pPr lvl="1"/>
            <a:r>
              <a:rPr lang="ja-JP" altLang="en-US" b="0" i="0" dirty="0">
                <a:solidFill>
                  <a:srgbClr val="000000"/>
                </a:solidFill>
                <a:effectLst/>
                <a:latin typeface="小塚ゴシック Pro"/>
              </a:rPr>
              <a:t>全国衛生部長会　全国保健所長会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地方衛生研究所全国協議会</a:t>
            </a:r>
          </a:p>
          <a:p>
            <a:pPr lvl="1"/>
            <a:r>
              <a:rPr lang="ja-JP" altLang="en-US" b="0" i="0" dirty="0">
                <a:solidFill>
                  <a:srgbClr val="000000"/>
                </a:solidFill>
                <a:effectLst/>
                <a:latin typeface="小塚ゴシック Pro"/>
              </a:rPr>
              <a:t>全国衛生学公衆衛生学教育協議会　日本医師会　</a:t>
            </a:r>
            <a:endParaRPr lang="en-US" altLang="ja-JP" b="0" i="0" dirty="0">
              <a:solidFill>
                <a:srgbClr val="000000"/>
              </a:solidFill>
              <a:effectLst/>
              <a:latin typeface="小塚ゴシック Pro"/>
            </a:endParaRPr>
          </a:p>
          <a:p>
            <a:pPr lvl="1"/>
            <a:r>
              <a:rPr lang="ja-JP" altLang="en-US" b="0" i="0" dirty="0">
                <a:solidFill>
                  <a:srgbClr val="000000"/>
                </a:solidFill>
                <a:effectLst/>
                <a:latin typeface="小塚ゴシック Pro"/>
              </a:rPr>
              <a:t>日本医学会連合</a:t>
            </a:r>
          </a:p>
          <a:p>
            <a:pPr algn="l" fontAlgn="base">
              <a:buNone/>
            </a:pPr>
            <a:endParaRPr lang="en-US" altLang="ja-JP" b="0" i="0" dirty="0">
              <a:solidFill>
                <a:srgbClr val="000000"/>
              </a:solidFill>
              <a:effectLst/>
              <a:latin typeface="小塚ゴシック Pro"/>
            </a:endParaRPr>
          </a:p>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友好社員</a:t>
            </a:r>
            <a:r>
              <a:rPr lang="en-US" altLang="ja-JP" b="0" i="0" dirty="0">
                <a:solidFill>
                  <a:srgbClr val="000000"/>
                </a:solidFill>
                <a:effectLst/>
                <a:latin typeface="小塚ゴシック Pro"/>
              </a:rPr>
              <a:t>】</a:t>
            </a:r>
          </a:p>
          <a:p>
            <a:pPr lvl="1"/>
            <a:r>
              <a:rPr lang="ja-JP" altLang="en-US" b="0" i="0" dirty="0">
                <a:solidFill>
                  <a:srgbClr val="000000"/>
                </a:solidFill>
                <a:effectLst/>
                <a:latin typeface="小塚ゴシック Pro"/>
              </a:rPr>
              <a:t>日本医学教育学会、日本国際保健医療学会、日本法医学会</a:t>
            </a:r>
          </a:p>
          <a:p>
            <a:pPr algn="l" fontAlgn="base">
              <a:buNone/>
            </a:pPr>
            <a:r>
              <a:rPr lang="ja-JP" altLang="en-US" b="0" i="0" dirty="0">
                <a:solidFill>
                  <a:srgbClr val="000000"/>
                </a:solidFill>
                <a:effectLst/>
                <a:latin typeface="小塚ゴシック Pro"/>
              </a:rPr>
              <a:t> </a:t>
            </a:r>
          </a:p>
          <a:p>
            <a:pPr algn="l" fontAlgn="base"/>
            <a:r>
              <a:rPr lang="ja-JP" altLang="en-US" b="0" i="0" dirty="0">
                <a:solidFill>
                  <a:srgbClr val="000000"/>
                </a:solidFill>
                <a:effectLst/>
                <a:latin typeface="小塚ゴシック Pro"/>
              </a:rPr>
              <a:t>各学会・団体から推薦された社会医学系専門医協会理事及び友好社員委員会の委員については、「</a:t>
            </a:r>
            <a:r>
              <a:rPr lang="ja-JP" altLang="en-US" b="0" i="0" u="none" strike="noStrike" dirty="0">
                <a:solidFill>
                  <a:srgbClr val="006699"/>
                </a:solidFill>
                <a:effectLst/>
                <a:latin typeface="小塚ゴシック Pro"/>
                <a:hlinkClick r:id="rId2"/>
              </a:rPr>
              <a:t>一般社団法人 社会医学系専門医協会役員名簿</a:t>
            </a:r>
            <a:r>
              <a:rPr lang="ja-JP" altLang="en-US" b="0" i="0" dirty="0">
                <a:solidFill>
                  <a:srgbClr val="000000"/>
                </a:solidFill>
                <a:effectLst/>
                <a:latin typeface="小塚ゴシック Pro"/>
              </a:rPr>
              <a:t>」及び「友好社員委員会名簿」（社員・理事・委員名簿内の理事・委員）を参照してください。</a:t>
            </a:r>
          </a:p>
        </p:txBody>
      </p:sp>
    </p:spTree>
    <p:extLst>
      <p:ext uri="{BB962C8B-B14F-4D97-AF65-F5344CB8AC3E}">
        <p14:creationId xmlns:p14="http://schemas.microsoft.com/office/powerpoint/2010/main" val="972810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C0E6BC0-D301-6CC0-D878-04683D248E8C}"/>
              </a:ext>
            </a:extLst>
          </p:cNvPr>
          <p:cNvSpPr txBox="1"/>
          <p:nvPr/>
        </p:nvSpPr>
        <p:spPr>
          <a:xfrm>
            <a:off x="228599" y="151179"/>
            <a:ext cx="8717973" cy="5016758"/>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参考</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社会医学系活動の実践例</a:t>
            </a:r>
            <a:endParaRPr lang="en-US" altLang="ja-JP" dirty="0">
              <a:solidFill>
                <a:srgbClr val="000000"/>
              </a:solidFill>
              <a:latin typeface="小塚ゴシック Pro"/>
            </a:endParaRPr>
          </a:p>
          <a:p>
            <a:pPr marL="176213" lvl="1"/>
            <a:r>
              <a:rPr lang="ja-JP" altLang="en-US" b="0" i="0" dirty="0">
                <a:solidFill>
                  <a:srgbClr val="000000"/>
                </a:solidFill>
                <a:effectLst/>
                <a:latin typeface="小塚ゴシック Pro"/>
              </a:rPr>
              <a:t>特例措置による社会医学系専門医・指導医の審査にあたり、社会医学系での経験を表す例を参考までに示します。申請書の「社会医学系での活動・実績」を記載する際の参考にしてください。</a:t>
            </a:r>
          </a:p>
          <a:p>
            <a:pPr algn="l" fontAlgn="base">
              <a:buNone/>
            </a:pPr>
            <a:r>
              <a:rPr lang="ja-JP" altLang="en-US" b="0" i="0" dirty="0">
                <a:solidFill>
                  <a:srgbClr val="000000"/>
                </a:solidFill>
                <a:effectLst/>
                <a:latin typeface="小塚ゴシック Pro"/>
              </a:rPr>
              <a:t> </a:t>
            </a:r>
            <a:endParaRPr lang="en-US" altLang="ja-JP" b="0" i="0" dirty="0">
              <a:solidFill>
                <a:srgbClr val="000000"/>
              </a:solidFill>
              <a:effectLst/>
              <a:latin typeface="小塚ゴシック Pro"/>
            </a:endParaRPr>
          </a:p>
          <a:p>
            <a:pPr marL="446088" indent="-446088" algn="l" fontAlgn="base">
              <a:buNone/>
            </a:pP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）以下の資格、役職、活動は、社会医学系の経験とみなしうるものの例です。資格の取得に要した期間も社会医学系の経験に含まれます。</a:t>
            </a:r>
            <a:endParaRPr lang="en-US" altLang="ja-JP" b="0" i="0" dirty="0">
              <a:solidFill>
                <a:srgbClr val="000000"/>
              </a:solidFill>
              <a:effectLst/>
              <a:latin typeface="小塚ゴシック Pro"/>
            </a:endParaRPr>
          </a:p>
          <a:p>
            <a:pPr algn="l" fontAlgn="base">
              <a:buNone/>
            </a:pP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日本衛生学会の衛生学エキスパート</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日本医療情報学会の医療情報技師、上級医療情報技師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日本産業衛生学会の専攻医、専門医、指導医</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日本疫学会の疫学専門家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日本公衆衛生学会の認定専門家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日本医療・病院管理学会の認定フェロー</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日本医学教育学会の認定医学教育専門家</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日本法医学会の認定医</a:t>
            </a:r>
          </a:p>
        </p:txBody>
      </p:sp>
    </p:spTree>
    <p:extLst>
      <p:ext uri="{BB962C8B-B14F-4D97-AF65-F5344CB8AC3E}">
        <p14:creationId xmlns:p14="http://schemas.microsoft.com/office/powerpoint/2010/main" val="9818730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5B693D9-8332-CDEE-8373-748BDB642B71}"/>
              </a:ext>
            </a:extLst>
          </p:cNvPr>
          <p:cNvSpPr txBox="1"/>
          <p:nvPr/>
        </p:nvSpPr>
        <p:spPr>
          <a:xfrm>
            <a:off x="119495" y="207818"/>
            <a:ext cx="8905010" cy="5940088"/>
          </a:xfrm>
          <a:prstGeom prst="rect">
            <a:avLst/>
          </a:prstGeom>
          <a:noFill/>
        </p:spPr>
        <p:txBody>
          <a:bodyPr wrap="square">
            <a:spAutoFit/>
          </a:bodyPr>
          <a:lstStyle/>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衛生学、産業衛生学、公衆衛生学、疫学、医療・病院管理学、医療情報学、災害医学に関する研究（研究実績は学会や論文での筆頭発表者等）や研究・教育を担う役職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病院における医療管理の実務を担う役職（院長、副院長等）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臨床研修病院等において医療情報システムの企画・管理を行う部門に所属する職員</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災害支援チームへの登録・参加（</a:t>
            </a:r>
            <a:r>
              <a:rPr lang="en-US" altLang="ja-JP" b="0" i="0" dirty="0">
                <a:solidFill>
                  <a:srgbClr val="000000"/>
                </a:solidFill>
                <a:effectLst/>
                <a:latin typeface="小塚ゴシック Pro"/>
              </a:rPr>
              <a:t>DMAT</a:t>
            </a: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JDR</a:t>
            </a:r>
            <a:r>
              <a:rPr lang="ja-JP" altLang="en-US" b="0" i="0" dirty="0">
                <a:solidFill>
                  <a:srgbClr val="000000"/>
                </a:solidFill>
                <a:effectLst/>
                <a:latin typeface="小塚ゴシック Pro"/>
              </a:rPr>
              <a:t>等）、所属機関の災害医療役職（院内災害対策委員会の責任者）、地域の災害医療に関する活動（災害医療コーディネーター等）、災害救急医療等に係る管理職等の経験（病院の管理職、救命救急センター長、</a:t>
            </a:r>
            <a:r>
              <a:rPr lang="en-US" altLang="ja-JP" b="0" i="0" dirty="0">
                <a:solidFill>
                  <a:srgbClr val="000000"/>
                </a:solidFill>
                <a:effectLst/>
                <a:latin typeface="小塚ゴシック Pro"/>
              </a:rPr>
              <a:t>MC</a:t>
            </a:r>
            <a:r>
              <a:rPr lang="ja-JP" altLang="en-US" b="0" i="0" dirty="0">
                <a:solidFill>
                  <a:srgbClr val="000000"/>
                </a:solidFill>
                <a:effectLst/>
                <a:latin typeface="小塚ゴシック Pro"/>
              </a:rPr>
              <a:t>担当医師等）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労災病院の治療就労両立支援センター、治療就労両立支援部等における治療と就労の両立支援にかかる活動（両立支援コーディネーター等）</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院内での医療安全委員会や感染制御委員会等での責任者としての活動（委員長）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地域でのメディカルコントロール協議会等での活動</a:t>
            </a:r>
            <a:endParaRPr lang="en-US" altLang="ja-JP"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都道府県医師会理事（公衆衛生、産業保健、医療安全、医療情報、災害医療）や郡市医師会会長</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協会構成学会・団体での学会運営の経験、委員会委員、評議員、理事、監事、学会セミナー等講師</a:t>
            </a:r>
          </a:p>
        </p:txBody>
      </p:sp>
    </p:spTree>
    <p:extLst>
      <p:ext uri="{BB962C8B-B14F-4D97-AF65-F5344CB8AC3E}">
        <p14:creationId xmlns:p14="http://schemas.microsoft.com/office/powerpoint/2010/main" val="3573072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2800E59-2152-5BF6-7F3C-B1397B571ACE}"/>
              </a:ext>
            </a:extLst>
          </p:cNvPr>
          <p:cNvSpPr txBox="1"/>
          <p:nvPr/>
        </p:nvSpPr>
        <p:spPr>
          <a:xfrm>
            <a:off x="155864" y="227866"/>
            <a:ext cx="8717972" cy="4708981"/>
          </a:xfrm>
          <a:prstGeom prst="rect">
            <a:avLst/>
          </a:prstGeom>
          <a:noFill/>
        </p:spPr>
        <p:txBody>
          <a:bodyPr wrap="square">
            <a:spAutoFit/>
          </a:bodyPr>
          <a:lstStyle/>
          <a:p>
            <a:pPr marL="539750" indent="-539750" algn="l" fontAlgn="base">
              <a:buNone/>
            </a:pP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）以下の職務歴（常勤職員等）は、社会医学系の経験とみなしうるものの例です。</a:t>
            </a:r>
            <a:endParaRPr lang="en-US" altLang="ja-JP" b="0" i="0" dirty="0">
              <a:solidFill>
                <a:srgbClr val="000000"/>
              </a:solidFill>
              <a:effectLst/>
              <a:latin typeface="小塚ゴシック Pro"/>
            </a:endParaRPr>
          </a:p>
          <a:p>
            <a:pPr marL="539750" indent="-539750" algn="l" fontAlgn="base">
              <a:buNone/>
            </a:pP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大学の社会医学系領域の助教相当以上の教育研究経験</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厚生労働省等行政機関（国、自治体）の医系技官</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検疫所の検疫官、大使館等の医務官、刑務所等の矯正医官、部隊・基地等の自衛隊医官</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都道府県・市役所衛生主管部局、保健所等行政機関の保健医療福祉部門の医師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地方衛生研究所、精神保健福祉センターの医師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企業等の専属産業医、労働衛生機関の常勤医師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大学等の健康管理センターの常勤医師</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社会医学系のフルタイムの大学院生（正規の修業年限のみカウント）</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病院グループ（国立病院機構、地域医療機能推進機構など）の管理部門の医師</a:t>
            </a:r>
          </a:p>
        </p:txBody>
      </p:sp>
    </p:spTree>
    <p:extLst>
      <p:ext uri="{BB962C8B-B14F-4D97-AF65-F5344CB8AC3E}">
        <p14:creationId xmlns:p14="http://schemas.microsoft.com/office/powerpoint/2010/main" val="38546859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F6B2357-CE64-178D-0586-B70A5A090955}"/>
              </a:ext>
            </a:extLst>
          </p:cNvPr>
          <p:cNvPicPr>
            <a:picLocks noChangeAspect="1"/>
          </p:cNvPicPr>
          <p:nvPr/>
        </p:nvPicPr>
        <p:blipFill>
          <a:blip r:embed="rId2"/>
          <a:stretch>
            <a:fillRect/>
          </a:stretch>
        </p:blipFill>
        <p:spPr>
          <a:xfrm>
            <a:off x="0" y="92705"/>
            <a:ext cx="6795655" cy="1823680"/>
          </a:xfrm>
          <a:prstGeom prst="rect">
            <a:avLst/>
          </a:prstGeom>
        </p:spPr>
      </p:pic>
      <p:pic>
        <p:nvPicPr>
          <p:cNvPr id="3" name="図 2">
            <a:extLst>
              <a:ext uri="{FF2B5EF4-FFF2-40B4-BE49-F238E27FC236}">
                <a16:creationId xmlns:a16="http://schemas.microsoft.com/office/drawing/2014/main" id="{988B522C-99C9-E56C-40C8-86BC723E2F4C}"/>
              </a:ext>
            </a:extLst>
          </p:cNvPr>
          <p:cNvPicPr>
            <a:picLocks noChangeAspect="1"/>
          </p:cNvPicPr>
          <p:nvPr/>
        </p:nvPicPr>
        <p:blipFill>
          <a:blip r:embed="rId3"/>
          <a:stretch>
            <a:fillRect/>
          </a:stretch>
        </p:blipFill>
        <p:spPr>
          <a:xfrm>
            <a:off x="0" y="2014724"/>
            <a:ext cx="6795655" cy="4850454"/>
          </a:xfrm>
          <a:prstGeom prst="rect">
            <a:avLst/>
          </a:prstGeom>
        </p:spPr>
      </p:pic>
      <p:sp>
        <p:nvSpPr>
          <p:cNvPr id="10" name="矢印: 左 9">
            <a:extLst>
              <a:ext uri="{FF2B5EF4-FFF2-40B4-BE49-F238E27FC236}">
                <a16:creationId xmlns:a16="http://schemas.microsoft.com/office/drawing/2014/main" id="{94C9EE13-890F-26D0-839D-4BDB22ED91D8}"/>
              </a:ext>
            </a:extLst>
          </p:cNvPr>
          <p:cNvSpPr/>
          <p:nvPr/>
        </p:nvSpPr>
        <p:spPr bwMode="auto">
          <a:xfrm>
            <a:off x="5694218" y="6047509"/>
            <a:ext cx="978408" cy="484632"/>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spTree>
    <p:extLst>
      <p:ext uri="{BB962C8B-B14F-4D97-AF65-F5344CB8AC3E}">
        <p14:creationId xmlns:p14="http://schemas.microsoft.com/office/powerpoint/2010/main" val="38471839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0752041-3523-96F3-F536-AE42275F77CF}"/>
              </a:ext>
            </a:extLst>
          </p:cNvPr>
          <p:cNvPicPr>
            <a:picLocks noChangeAspect="1"/>
          </p:cNvPicPr>
          <p:nvPr/>
        </p:nvPicPr>
        <p:blipFill>
          <a:blip r:embed="rId2"/>
          <a:stretch>
            <a:fillRect/>
          </a:stretch>
        </p:blipFill>
        <p:spPr>
          <a:xfrm>
            <a:off x="0" y="0"/>
            <a:ext cx="9144000" cy="4426118"/>
          </a:xfrm>
          <a:prstGeom prst="rect">
            <a:avLst/>
          </a:prstGeom>
        </p:spPr>
      </p:pic>
      <p:pic>
        <p:nvPicPr>
          <p:cNvPr id="5" name="図 4">
            <a:extLst>
              <a:ext uri="{FF2B5EF4-FFF2-40B4-BE49-F238E27FC236}">
                <a16:creationId xmlns:a16="http://schemas.microsoft.com/office/drawing/2014/main" id="{0D548FF7-5086-7A42-BFA2-A59C685B8E27}"/>
              </a:ext>
            </a:extLst>
          </p:cNvPr>
          <p:cNvPicPr>
            <a:picLocks noChangeAspect="1"/>
          </p:cNvPicPr>
          <p:nvPr/>
        </p:nvPicPr>
        <p:blipFill>
          <a:blip r:embed="rId3"/>
          <a:stretch>
            <a:fillRect/>
          </a:stretch>
        </p:blipFill>
        <p:spPr>
          <a:xfrm>
            <a:off x="0" y="4426118"/>
            <a:ext cx="9144000" cy="1708006"/>
          </a:xfrm>
          <a:prstGeom prst="rect">
            <a:avLst/>
          </a:prstGeom>
        </p:spPr>
      </p:pic>
      <p:sp>
        <p:nvSpPr>
          <p:cNvPr id="6" name="矢印: 左 5">
            <a:extLst>
              <a:ext uri="{FF2B5EF4-FFF2-40B4-BE49-F238E27FC236}">
                <a16:creationId xmlns:a16="http://schemas.microsoft.com/office/drawing/2014/main" id="{7BE0F94A-B8D9-AD29-2B43-156E105F9617}"/>
              </a:ext>
            </a:extLst>
          </p:cNvPr>
          <p:cNvSpPr/>
          <p:nvPr/>
        </p:nvSpPr>
        <p:spPr bwMode="auto">
          <a:xfrm rot="5400000">
            <a:off x="5701158" y="5135892"/>
            <a:ext cx="444984" cy="484632"/>
          </a:xfrm>
          <a:prstGeom prst="leftArrow">
            <a:avLst>
              <a:gd name="adj1" fmla="val 54288"/>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01713"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Tahoma" pitchFamily="34" charset="0"/>
              <a:ea typeface="ＭＳ Ｐゴシック" pitchFamily="50" charset="-128"/>
            </a:endParaRPr>
          </a:p>
        </p:txBody>
      </p:sp>
      <p:pic>
        <p:nvPicPr>
          <p:cNvPr id="4" name="図 3">
            <a:extLst>
              <a:ext uri="{FF2B5EF4-FFF2-40B4-BE49-F238E27FC236}">
                <a16:creationId xmlns:a16="http://schemas.microsoft.com/office/drawing/2014/main" id="{DF8AAC06-E151-5C21-F520-68A2F3028104}"/>
              </a:ext>
            </a:extLst>
          </p:cNvPr>
          <p:cNvPicPr>
            <a:picLocks noChangeAspect="1"/>
          </p:cNvPicPr>
          <p:nvPr/>
        </p:nvPicPr>
        <p:blipFill>
          <a:blip r:embed="rId4"/>
          <a:stretch>
            <a:fillRect/>
          </a:stretch>
        </p:blipFill>
        <p:spPr>
          <a:xfrm>
            <a:off x="2005445" y="5826403"/>
            <a:ext cx="2774373" cy="982673"/>
          </a:xfrm>
          <a:prstGeom prst="rect">
            <a:avLst/>
          </a:prstGeom>
        </p:spPr>
      </p:pic>
    </p:spTree>
    <p:extLst>
      <p:ext uri="{BB962C8B-B14F-4D97-AF65-F5344CB8AC3E}">
        <p14:creationId xmlns:p14="http://schemas.microsoft.com/office/powerpoint/2010/main" val="2769238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911591-8666-F1F0-8414-58B52652030E}"/>
              </a:ext>
            </a:extLst>
          </p:cNvPr>
          <p:cNvPicPr>
            <a:picLocks noChangeAspect="1"/>
          </p:cNvPicPr>
          <p:nvPr/>
        </p:nvPicPr>
        <p:blipFill>
          <a:blip r:embed="rId2"/>
          <a:stretch>
            <a:fillRect/>
          </a:stretch>
        </p:blipFill>
        <p:spPr>
          <a:xfrm>
            <a:off x="1" y="343942"/>
            <a:ext cx="4831772" cy="6514058"/>
          </a:xfrm>
          <a:prstGeom prst="rect">
            <a:avLst/>
          </a:prstGeom>
        </p:spPr>
      </p:pic>
      <p:pic>
        <p:nvPicPr>
          <p:cNvPr id="5" name="図 4">
            <a:extLst>
              <a:ext uri="{FF2B5EF4-FFF2-40B4-BE49-F238E27FC236}">
                <a16:creationId xmlns:a16="http://schemas.microsoft.com/office/drawing/2014/main" id="{492B60F0-845F-B671-F5BC-8D08AA024EDA}"/>
              </a:ext>
            </a:extLst>
          </p:cNvPr>
          <p:cNvPicPr>
            <a:picLocks noChangeAspect="1"/>
          </p:cNvPicPr>
          <p:nvPr/>
        </p:nvPicPr>
        <p:blipFill>
          <a:blip r:embed="rId3"/>
          <a:stretch>
            <a:fillRect/>
          </a:stretch>
        </p:blipFill>
        <p:spPr>
          <a:xfrm>
            <a:off x="4925291" y="308730"/>
            <a:ext cx="4218709" cy="6549269"/>
          </a:xfrm>
          <a:prstGeom prst="rect">
            <a:avLst/>
          </a:prstGeom>
        </p:spPr>
      </p:pic>
    </p:spTree>
    <p:extLst>
      <p:ext uri="{BB962C8B-B14F-4D97-AF65-F5344CB8AC3E}">
        <p14:creationId xmlns:p14="http://schemas.microsoft.com/office/powerpoint/2010/main" val="2905441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6563A1B-8769-9595-0AB1-37AE19CA3518}"/>
              </a:ext>
            </a:extLst>
          </p:cNvPr>
          <p:cNvGraphicFramePr>
            <a:graphicFrameLocks noGrp="1"/>
          </p:cNvGraphicFramePr>
          <p:nvPr/>
        </p:nvGraphicFramePr>
        <p:xfrm>
          <a:off x="-1" y="461666"/>
          <a:ext cx="9144000" cy="6396336"/>
        </p:xfrm>
        <a:graphic>
          <a:graphicData uri="http://schemas.openxmlformats.org/drawingml/2006/table">
            <a:tbl>
              <a:tblPr firstRow="1" bandRow="1">
                <a:tableStyleId>{3C2FFA5D-87B4-456A-9821-1D502468CF0F}</a:tableStyleId>
              </a:tblPr>
              <a:tblGrid>
                <a:gridCol w="3823856">
                  <a:extLst>
                    <a:ext uri="{9D8B030D-6E8A-4147-A177-3AD203B41FA5}">
                      <a16:colId xmlns:a16="http://schemas.microsoft.com/office/drawing/2014/main" val="128153701"/>
                    </a:ext>
                  </a:extLst>
                </a:gridCol>
                <a:gridCol w="2660072">
                  <a:extLst>
                    <a:ext uri="{9D8B030D-6E8A-4147-A177-3AD203B41FA5}">
                      <a16:colId xmlns:a16="http://schemas.microsoft.com/office/drawing/2014/main" val="3790514"/>
                    </a:ext>
                  </a:extLst>
                </a:gridCol>
                <a:gridCol w="2660072">
                  <a:extLst>
                    <a:ext uri="{9D8B030D-6E8A-4147-A177-3AD203B41FA5}">
                      <a16:colId xmlns:a16="http://schemas.microsoft.com/office/drawing/2014/main" val="19536615"/>
                    </a:ext>
                  </a:extLst>
                </a:gridCol>
              </a:tblGrid>
              <a:tr h="399771">
                <a:tc>
                  <a:txBody>
                    <a:bodyPr/>
                    <a:lstStyle/>
                    <a:p>
                      <a:pPr algn="ctr"/>
                      <a:r>
                        <a:rPr lang="ja-JP" altLang="en-US" b="1" dirty="0"/>
                        <a:t>所属学会・団体名</a:t>
                      </a:r>
                      <a:endParaRPr lang="ja-JP" altLang="en-US" b="1" dirty="0">
                        <a:latin typeface="+mn-ea"/>
                        <a:ea typeface="+mn-ea"/>
                      </a:endParaRPr>
                    </a:p>
                  </a:txBody>
                  <a:tcPr marL="7620" marR="7620" marT="7620" marB="0" anchor="ctr"/>
                </a:tc>
                <a:tc>
                  <a:txBody>
                    <a:bodyPr/>
                    <a:lstStyle/>
                    <a:p>
                      <a:pPr algn="ctr"/>
                      <a:r>
                        <a:rPr lang="ja-JP" altLang="en-US" b="1" dirty="0"/>
                        <a:t>申請者</a:t>
                      </a:r>
                      <a:endParaRPr lang="ja-JP" altLang="en-US" b="1" dirty="0">
                        <a:latin typeface="+mn-ea"/>
                        <a:ea typeface="+mn-ea"/>
                      </a:endParaRPr>
                    </a:p>
                  </a:txBody>
                  <a:tcPr marL="7620" marR="7620" marT="7620" marB="0" anchor="ctr"/>
                </a:tc>
                <a:tc>
                  <a:txBody>
                    <a:bodyPr/>
                    <a:lstStyle/>
                    <a:p>
                      <a:pPr algn="ctr"/>
                      <a:r>
                        <a:rPr lang="ja-JP" altLang="en-US" b="1" dirty="0"/>
                        <a:t>認定者</a:t>
                      </a:r>
                      <a:endParaRPr lang="ja-JP" altLang="en-US" b="1" dirty="0">
                        <a:latin typeface="+mn-ea"/>
                        <a:ea typeface="+mn-ea"/>
                      </a:endParaRPr>
                    </a:p>
                  </a:txBody>
                  <a:tcPr marL="7620" marR="7620" marT="7620" marB="0" anchor="ctr"/>
                </a:tc>
                <a:extLst>
                  <a:ext uri="{0D108BD9-81ED-4DB2-BD59-A6C34878D82A}">
                    <a16:rowId xmlns:a16="http://schemas.microsoft.com/office/drawing/2014/main" val="208116669"/>
                  </a:ext>
                </a:extLst>
              </a:tr>
              <a:tr h="399771">
                <a:tc>
                  <a:txBody>
                    <a:bodyPr/>
                    <a:lstStyle/>
                    <a:p>
                      <a:pPr algn="l" rtl="0" fontAlgn="ctr"/>
                      <a:r>
                        <a:rPr lang="ja-JP" altLang="en-US" dirty="0"/>
                        <a:t>日本衛生学会</a:t>
                      </a:r>
                      <a:endParaRPr lang="zh-CN" altLang="en-US" dirty="0"/>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983894317"/>
                  </a:ext>
                </a:extLst>
              </a:tr>
              <a:tr h="399771">
                <a:tc>
                  <a:txBody>
                    <a:bodyPr/>
                    <a:lstStyle/>
                    <a:p>
                      <a:pPr algn="l" rtl="0" fontAlgn="ctr"/>
                      <a:r>
                        <a:rPr lang="ja-JP" altLang="en-US" dirty="0"/>
                        <a:t>日本医療情報学会</a:t>
                      </a:r>
                      <a:endParaRPr lang="zh-CN" altLang="en-US" dirty="0"/>
                    </a:p>
                  </a:txBody>
                  <a:tcPr marL="5687" marR="5687" marT="5687"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75611513"/>
                  </a:ext>
                </a:extLst>
              </a:tr>
              <a:tr h="399771">
                <a:tc>
                  <a:txBody>
                    <a:bodyPr/>
                    <a:lstStyle/>
                    <a:p>
                      <a:pPr algn="l" rtl="0" fontAlgn="ctr"/>
                      <a:r>
                        <a:rPr lang="ja-JP" altLang="en-US" dirty="0"/>
                        <a:t>日本産業衛生学会</a:t>
                      </a:r>
                    </a:p>
                  </a:txBody>
                  <a:tcPr marL="5687" marR="5687" marT="5687"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157255014"/>
                  </a:ext>
                </a:extLst>
              </a:tr>
              <a:tr h="399771">
                <a:tc>
                  <a:txBody>
                    <a:bodyPr/>
                    <a:lstStyle/>
                    <a:p>
                      <a:pPr algn="l" rtl="0" fontAlgn="ctr"/>
                      <a:r>
                        <a:rPr lang="ja-JP" altLang="en-US" dirty="0"/>
                        <a:t>日本疫学会</a:t>
                      </a:r>
                    </a:p>
                  </a:txBody>
                  <a:tcPr marL="5687" marR="5687" marT="5687"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933456933"/>
                  </a:ext>
                </a:extLst>
              </a:tr>
              <a:tr h="399771">
                <a:tc>
                  <a:txBody>
                    <a:bodyPr/>
                    <a:lstStyle/>
                    <a:p>
                      <a:pPr algn="l" rtl="0" fontAlgn="ctr"/>
                      <a:r>
                        <a:rPr lang="ja-JP" altLang="en-US" dirty="0"/>
                        <a:t>日本公衆衛生学会</a:t>
                      </a:r>
                      <a:endParaRPr lang="zh-CN" altLang="en-US" dirty="0"/>
                    </a:p>
                  </a:txBody>
                  <a:tcPr marL="5687" marR="5687" marT="5687" marB="0" anchor="ctr"/>
                </a:tc>
                <a:tc>
                  <a:txBody>
                    <a:bodyPr/>
                    <a:lstStyle/>
                    <a:p>
                      <a:pPr algn="ctr"/>
                      <a:r>
                        <a:rPr lang="en-US" altLang="ja-JP" sz="2400" b="1" dirty="0">
                          <a:latin typeface="+mn-ea"/>
                          <a:ea typeface="+mn-ea"/>
                        </a:rPr>
                        <a:t>4</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4</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481937570"/>
                  </a:ext>
                </a:extLst>
              </a:tr>
              <a:tr h="399771">
                <a:tc>
                  <a:txBody>
                    <a:bodyPr/>
                    <a:lstStyle/>
                    <a:p>
                      <a:pPr algn="l" rtl="0" fontAlgn="ctr"/>
                      <a:r>
                        <a:rPr lang="ja-JP" altLang="en-US" dirty="0"/>
                        <a:t>日本災害医学会</a:t>
                      </a:r>
                      <a:endParaRPr lang="zh-CN" altLang="en-US" dirty="0"/>
                    </a:p>
                  </a:txBody>
                  <a:tcPr marL="5687" marR="5687" marT="5687" marB="0" anchor="ctr"/>
                </a:tc>
                <a:tc>
                  <a:txBody>
                    <a:bodyPr/>
                    <a:lstStyle/>
                    <a:p>
                      <a:pPr algn="ctr"/>
                      <a:r>
                        <a:rPr lang="en-US" altLang="ja-JP" sz="2400" b="1" dirty="0">
                          <a:latin typeface="+mn-ea"/>
                          <a:ea typeface="+mn-ea"/>
                        </a:rPr>
                        <a:t>24</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24</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008713696"/>
                  </a:ext>
                </a:extLst>
              </a:tr>
              <a:tr h="399771">
                <a:tc>
                  <a:txBody>
                    <a:bodyPr/>
                    <a:lstStyle/>
                    <a:p>
                      <a:pPr algn="l" rtl="0" fontAlgn="ctr"/>
                      <a:r>
                        <a:rPr lang="ja-JP" altLang="en-US"/>
                        <a:t>日本医療・病院管理学会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440044065"/>
                  </a:ext>
                </a:extLst>
              </a:tr>
              <a:tr h="399771">
                <a:tc>
                  <a:txBody>
                    <a:bodyPr/>
                    <a:lstStyle/>
                    <a:p>
                      <a:pPr algn="l" rtl="0" fontAlgn="ctr"/>
                      <a:r>
                        <a:rPr lang="ja-JP" altLang="en-US" dirty="0"/>
                        <a:t>日本職業・災害医学会</a:t>
                      </a:r>
                    </a:p>
                  </a:txBody>
                  <a:tcPr marL="5687" marR="5687" marT="5687" marB="0" anchor="ctr"/>
                </a:tc>
                <a:tc>
                  <a:txBody>
                    <a:bodyPr/>
                    <a:lstStyle/>
                    <a:p>
                      <a:pPr algn="ctr"/>
                      <a:r>
                        <a:rPr lang="en-US" altLang="ja-JP" sz="2400" b="1" dirty="0">
                          <a:latin typeface="+mn-ea"/>
                          <a:ea typeface="+mn-ea"/>
                        </a:rPr>
                        <a:t>2</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2</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705651748"/>
                  </a:ext>
                </a:extLst>
              </a:tr>
              <a:tr h="399771">
                <a:tc>
                  <a:txBody>
                    <a:bodyPr/>
                    <a:lstStyle/>
                    <a:p>
                      <a:pPr algn="l" rtl="0" fontAlgn="ctr"/>
                      <a:r>
                        <a:rPr lang="ja-JP" altLang="en-US" dirty="0"/>
                        <a:t>全国衛生部長会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4068052102"/>
                  </a:ext>
                </a:extLst>
              </a:tr>
              <a:tr h="399771">
                <a:tc>
                  <a:txBody>
                    <a:bodyPr/>
                    <a:lstStyle/>
                    <a:p>
                      <a:pPr algn="l" rtl="0" fontAlgn="ctr"/>
                      <a:r>
                        <a:rPr lang="ja-JP" altLang="en-US" dirty="0"/>
                        <a:t>全国保健所長会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1867311939"/>
                  </a:ext>
                </a:extLst>
              </a:tr>
              <a:tr h="399771">
                <a:tc>
                  <a:txBody>
                    <a:bodyPr/>
                    <a:lstStyle/>
                    <a:p>
                      <a:pPr algn="l" rtl="0" fontAlgn="ctr"/>
                      <a:r>
                        <a:rPr lang="ja-JP" altLang="en-US" dirty="0"/>
                        <a:t>地方衛生研究所全国協議会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763786049"/>
                  </a:ext>
                </a:extLst>
              </a:tr>
              <a:tr h="399771">
                <a:tc>
                  <a:txBody>
                    <a:bodyPr/>
                    <a:lstStyle/>
                    <a:p>
                      <a:pPr algn="l" rtl="0" fontAlgn="ctr"/>
                      <a:r>
                        <a:rPr lang="ja-JP" altLang="en-US" dirty="0"/>
                        <a:t>全国衛生学公衆衛生学教育協議会</a:t>
                      </a:r>
                    </a:p>
                  </a:txBody>
                  <a:tcPr marL="5687" marR="5687" marT="5687" marB="0" anchor="ctr"/>
                </a:tc>
                <a:tc>
                  <a:txBody>
                    <a:bodyPr/>
                    <a:lstStyle/>
                    <a:p>
                      <a:pPr algn="ctr"/>
                      <a:endParaRPr lang="ja-JP" altLang="en-US" sz="2400" b="1" dirty="0">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106073055"/>
                  </a:ext>
                </a:extLst>
              </a:tr>
              <a:tr h="399771">
                <a:tc>
                  <a:txBody>
                    <a:bodyPr/>
                    <a:lstStyle/>
                    <a:p>
                      <a:pPr algn="l" rtl="0" fontAlgn="ctr"/>
                      <a:r>
                        <a:rPr lang="ja-JP" altLang="en-US" dirty="0"/>
                        <a:t>日本医師会</a:t>
                      </a:r>
                    </a:p>
                  </a:txBody>
                  <a:tcPr marL="5687" marR="5687" marT="5687"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1</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4197178192"/>
                  </a:ext>
                </a:extLst>
              </a:tr>
              <a:tr h="399771">
                <a:tc>
                  <a:txBody>
                    <a:bodyPr/>
                    <a:lstStyle/>
                    <a:p>
                      <a:pPr algn="l" rtl="0" fontAlgn="ctr"/>
                      <a:r>
                        <a:rPr lang="zh-CN" altLang="en-US" dirty="0"/>
                        <a:t>日本医学会連合</a:t>
                      </a:r>
                      <a:endParaRPr lang="ja-JP" altLang="en-US" dirty="0"/>
                    </a:p>
                  </a:txBody>
                  <a:tcPr marL="5687" marR="5687" marT="5687" marB="0" anchor="ctr"/>
                </a:tc>
                <a:tc>
                  <a:txBody>
                    <a:bodyPr/>
                    <a:lstStyle/>
                    <a:p>
                      <a:pPr algn="ctr"/>
                      <a:endParaRPr lang="ja-JP" altLang="en-US" sz="2400" b="1">
                        <a:latin typeface="+mn-ea"/>
                        <a:ea typeface="+mn-ea"/>
                      </a:endParaRPr>
                    </a:p>
                  </a:txBody>
                  <a:tcPr marL="7620" marR="7620" marT="7620" marB="0" anchor="ctr"/>
                </a:tc>
                <a:tc>
                  <a:txBody>
                    <a:bodyPr/>
                    <a:lstStyle/>
                    <a:p>
                      <a:pPr algn="ctr"/>
                      <a:endParaRPr lang="ja-JP" altLang="en-US" sz="2400" b="1" dirty="0">
                        <a:latin typeface="+mn-ea"/>
                        <a:ea typeface="+mn-ea"/>
                      </a:endParaRPr>
                    </a:p>
                  </a:txBody>
                  <a:tcPr marL="7620" marR="7620" marT="7620" marB="0" anchor="ctr"/>
                </a:tc>
                <a:extLst>
                  <a:ext uri="{0D108BD9-81ED-4DB2-BD59-A6C34878D82A}">
                    <a16:rowId xmlns:a16="http://schemas.microsoft.com/office/drawing/2014/main" val="2996580763"/>
                  </a:ext>
                </a:extLst>
              </a:tr>
              <a:tr h="399771">
                <a:tc>
                  <a:txBody>
                    <a:bodyPr/>
                    <a:lstStyle/>
                    <a:p>
                      <a:pPr algn="ctr"/>
                      <a:r>
                        <a:rPr lang="ja-JP" altLang="en-US" dirty="0"/>
                        <a:t>計</a:t>
                      </a:r>
                    </a:p>
                  </a:txBody>
                  <a:tcPr marL="7620" marR="7620" marT="7620" marB="0" anchor="ctr"/>
                </a:tc>
                <a:tc>
                  <a:txBody>
                    <a:bodyPr/>
                    <a:lstStyle/>
                    <a:p>
                      <a:pPr algn="ctr"/>
                      <a:r>
                        <a:rPr lang="en-US" altLang="ja-JP" sz="2400" b="1" dirty="0">
                          <a:latin typeface="+mn-ea"/>
                          <a:ea typeface="+mn-ea"/>
                        </a:rPr>
                        <a:t>38</a:t>
                      </a:r>
                      <a:endParaRPr lang="ja-JP" altLang="en-US" sz="2400" b="1" dirty="0">
                        <a:latin typeface="+mn-ea"/>
                        <a:ea typeface="+mn-ea"/>
                      </a:endParaRPr>
                    </a:p>
                  </a:txBody>
                  <a:tcPr marL="7620" marR="7620" marT="7620" marB="0" anchor="ctr"/>
                </a:tc>
                <a:tc>
                  <a:txBody>
                    <a:bodyPr/>
                    <a:lstStyle/>
                    <a:p>
                      <a:pPr algn="ctr"/>
                      <a:r>
                        <a:rPr lang="en-US" altLang="ja-JP" sz="2400" b="1" dirty="0">
                          <a:latin typeface="+mn-ea"/>
                          <a:ea typeface="+mn-ea"/>
                        </a:rPr>
                        <a:t>38</a:t>
                      </a:r>
                      <a:endParaRPr lang="ja-JP" altLang="en-US" sz="2400" b="1" dirty="0">
                        <a:latin typeface="+mn-ea"/>
                        <a:ea typeface="+mn-ea"/>
                      </a:endParaRPr>
                    </a:p>
                  </a:txBody>
                  <a:tcPr marL="7620" marR="7620" marT="7620" marB="0" anchor="ctr"/>
                </a:tc>
                <a:extLst>
                  <a:ext uri="{0D108BD9-81ED-4DB2-BD59-A6C34878D82A}">
                    <a16:rowId xmlns:a16="http://schemas.microsoft.com/office/drawing/2014/main" val="3213144934"/>
                  </a:ext>
                </a:extLst>
              </a:tr>
            </a:tbl>
          </a:graphicData>
        </a:graphic>
      </p:graphicFrame>
      <p:sp>
        <p:nvSpPr>
          <p:cNvPr id="3" name="テキスト ボックス 2">
            <a:extLst>
              <a:ext uri="{FF2B5EF4-FFF2-40B4-BE49-F238E27FC236}">
                <a16:creationId xmlns:a16="http://schemas.microsoft.com/office/drawing/2014/main" id="{554BB2AC-7D40-7B65-E6AA-8BFCA5529ED1}"/>
              </a:ext>
            </a:extLst>
          </p:cNvPr>
          <p:cNvSpPr txBox="1"/>
          <p:nvPr/>
        </p:nvSpPr>
        <p:spPr>
          <a:xfrm>
            <a:off x="0" y="0"/>
            <a:ext cx="9143999"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特例措置社会医学系専門医・指導医の申請・認定状況</a:t>
            </a:r>
            <a:r>
              <a:rPr lang="en-US" altLang="ja-JP" sz="2400" b="1" dirty="0">
                <a:solidFill>
                  <a:srgbClr val="000000"/>
                </a:solidFill>
                <a:latin typeface="游ゴシック" panose="020B0400000000000000" pitchFamily="50" charset="-128"/>
                <a:ea typeface="游ゴシック" panose="020B0400000000000000" pitchFamily="50" charset="-128"/>
              </a:rPr>
              <a:t>(2023</a:t>
            </a:r>
            <a:r>
              <a:rPr lang="ja-JP" altLang="en-US" sz="2400" b="1" dirty="0">
                <a:solidFill>
                  <a:srgbClr val="000000"/>
                </a:solidFill>
                <a:latin typeface="游ゴシック" panose="020B0400000000000000" pitchFamily="50" charset="-128"/>
                <a:ea typeface="游ゴシック" panose="020B0400000000000000" pitchFamily="50" charset="-128"/>
              </a:rPr>
              <a:t>年度</a:t>
            </a:r>
            <a:r>
              <a:rPr lang="en-US" altLang="ja-JP" sz="2400" b="1" dirty="0">
                <a:solidFill>
                  <a:srgbClr val="000000"/>
                </a:solidFill>
                <a:latin typeface="游ゴシック" panose="020B0400000000000000" pitchFamily="50" charset="-128"/>
                <a:ea typeface="游ゴシック" panose="020B0400000000000000" pitchFamily="50" charset="-128"/>
              </a:rPr>
              <a:t>)</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361848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sz="4000" b="1" dirty="0"/>
              <a:t>社会医学系専門医制度のねらい</a:t>
            </a:r>
          </a:p>
        </p:txBody>
      </p:sp>
      <p:sp>
        <p:nvSpPr>
          <p:cNvPr id="3" name="コンテンツ プレースホルダー 2"/>
          <p:cNvSpPr>
            <a:spLocks noGrp="1"/>
          </p:cNvSpPr>
          <p:nvPr>
            <p:ph idx="1"/>
          </p:nvPr>
        </p:nvSpPr>
        <p:spPr>
          <a:xfrm>
            <a:off x="457200" y="1484783"/>
            <a:ext cx="8435280" cy="5236691"/>
          </a:xfrm>
        </p:spPr>
        <p:txBody>
          <a:bodyPr>
            <a:normAutofit/>
          </a:bodyPr>
          <a:lstStyle/>
          <a:p>
            <a:pPr marL="0" indent="0">
              <a:buNone/>
            </a:pPr>
            <a:r>
              <a:rPr lang="ja-JP" altLang="en-US" sz="3600" dirty="0">
                <a:latin typeface="HG丸ｺﾞｼｯｸM-PRO" panose="020F0600000000000000" pitchFamily="50" charset="-128"/>
                <a:ea typeface="HG丸ｺﾞｼｯｸM-PRO" panose="020F0600000000000000" pitchFamily="50" charset="-128"/>
              </a:rPr>
              <a:t>社会医学系専門医制度は</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個の力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　　☆ </a:t>
            </a:r>
            <a:r>
              <a:rPr lang="ja-JP" altLang="en-US" sz="3600" b="1" u="sng" dirty="0">
                <a:latin typeface="HG丸ｺﾞｼｯｸM-PRO" panose="020F0600000000000000" pitchFamily="50" charset="-128"/>
                <a:ea typeface="HG丸ｺﾞｼｯｸM-PRO" panose="020F0600000000000000" pitchFamily="50" charset="-128"/>
              </a:rPr>
              <a:t>システムの力</a:t>
            </a:r>
            <a:r>
              <a:rPr lang="ja-JP" altLang="en-US" sz="3600" dirty="0">
                <a:latin typeface="HG丸ｺﾞｼｯｸM-PRO" panose="020F0600000000000000" pitchFamily="50" charset="-128"/>
                <a:ea typeface="HG丸ｺﾞｼｯｸM-PRO" panose="020F0600000000000000" pitchFamily="50" charset="-128"/>
              </a:rPr>
              <a:t>も</a:t>
            </a:r>
            <a:r>
              <a:rPr lang="en-US" altLang="ja-JP" sz="3600" dirty="0">
                <a:latin typeface="HG丸ｺﾞｼｯｸM-PRO" panose="020F0600000000000000" pitchFamily="50" charset="-128"/>
                <a:ea typeface="HG丸ｺﾞｼｯｸM-PRO" panose="020F0600000000000000" pitchFamily="50" charset="-128"/>
              </a:rPr>
              <a:t>､</a:t>
            </a:r>
          </a:p>
          <a:p>
            <a:pPr marL="0" indent="0">
              <a:buNone/>
            </a:pPr>
            <a:r>
              <a:rPr lang="ja-JP" altLang="en-US" sz="3600" dirty="0">
                <a:latin typeface="HG丸ｺﾞｼｯｸM-PRO" panose="020F0600000000000000" pitchFamily="50" charset="-128"/>
                <a:ea typeface="HG丸ｺﾞｼｯｸM-PRO" panose="020F0600000000000000" pitchFamily="50" charset="-128"/>
              </a:rPr>
              <a:t>次第に向上させていくことが主目的</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生涯学習</a:t>
            </a:r>
            <a:r>
              <a:rPr lang="ja-JP" altLang="en-US" sz="3600" dirty="0">
                <a:latin typeface="HG丸ｺﾞｼｯｸM-PRO" panose="020F0600000000000000" pitchFamily="50" charset="-128"/>
                <a:ea typeface="HG丸ｺﾞｼｯｸM-PRO" panose="020F0600000000000000" pitchFamily="50" charset="-128"/>
              </a:rPr>
              <a:t>＋</a:t>
            </a:r>
            <a:r>
              <a:rPr lang="ja-JP" altLang="en-US" sz="3600" b="1" u="sng" dirty="0">
                <a:latin typeface="HG丸ｺﾞｼｯｸM-PRO" panose="020F0600000000000000" pitchFamily="50" charset="-128"/>
                <a:ea typeface="HG丸ｺﾞｼｯｸM-PRO" panose="020F0600000000000000" pitchFamily="50" charset="-128"/>
              </a:rPr>
              <a:t>若手訓練 </a:t>
            </a:r>
            <a:r>
              <a:rPr lang="ja-JP" altLang="en-US" sz="3600" dirty="0">
                <a:latin typeface="HG丸ｺﾞｼｯｸM-PRO" panose="020F0600000000000000" pitchFamily="50" charset="-128"/>
                <a:ea typeface="HG丸ｺﾞｼｯｸM-PRO" panose="020F0600000000000000" pitchFamily="50" charset="-128"/>
              </a:rPr>
              <a:t>機会の充実</a:t>
            </a:r>
            <a:endParaRPr lang="en-US" altLang="ja-JP" sz="3600" dirty="0">
              <a:latin typeface="HG丸ｺﾞｼｯｸM-PRO" panose="020F0600000000000000" pitchFamily="50" charset="-128"/>
              <a:ea typeface="HG丸ｺﾞｼｯｸM-PRO" panose="020F0600000000000000" pitchFamily="50" charset="-128"/>
            </a:endParaRPr>
          </a:p>
          <a:p>
            <a:pPr marL="0" indent="0">
              <a:buNone/>
            </a:pPr>
            <a:r>
              <a:rPr lang="ja-JP" altLang="en-US" sz="3600" b="1" u="sng" dirty="0">
                <a:latin typeface="HG丸ｺﾞｼｯｸM-PRO" panose="020F0600000000000000" pitchFamily="50" charset="-128"/>
                <a:ea typeface="HG丸ｺﾞｼｯｸM-PRO" panose="020F0600000000000000" pitchFamily="50" charset="-128"/>
              </a:rPr>
              <a:t>（継続的資質向上）</a:t>
            </a:r>
            <a:endParaRPr lang="en-US" altLang="ja-JP" sz="3600" b="1" u="sng"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4"/>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6" name="図 5"/>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877927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44A240-D811-D5A1-AA7A-A5C7969ED855}"/>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9D203AAC-B3DE-49DC-A8D0-EDAB6BDD90B4}"/>
              </a:ext>
            </a:extLst>
          </p:cNvPr>
          <p:cNvGraphicFramePr>
            <a:graphicFrameLocks noGrp="1"/>
          </p:cNvGraphicFramePr>
          <p:nvPr>
            <p:extLst>
              <p:ext uri="{D42A27DB-BD31-4B8C-83A1-F6EECF244321}">
                <p14:modId xmlns:p14="http://schemas.microsoft.com/office/powerpoint/2010/main" val="655102383"/>
              </p:ext>
            </p:extLst>
          </p:nvPr>
        </p:nvGraphicFramePr>
        <p:xfrm>
          <a:off x="-2" y="461664"/>
          <a:ext cx="9144002" cy="6396335"/>
        </p:xfrm>
        <a:graphic>
          <a:graphicData uri="http://schemas.openxmlformats.org/drawingml/2006/table">
            <a:tbl>
              <a:tblPr firstRow="1" bandRow="1">
                <a:tableStyleId>{3C2FFA5D-87B4-456A-9821-1D502468CF0F}</a:tableStyleId>
              </a:tblPr>
              <a:tblGrid>
                <a:gridCol w="3823856">
                  <a:extLst>
                    <a:ext uri="{9D8B030D-6E8A-4147-A177-3AD203B41FA5}">
                      <a16:colId xmlns:a16="http://schemas.microsoft.com/office/drawing/2014/main" val="3615295347"/>
                    </a:ext>
                  </a:extLst>
                </a:gridCol>
                <a:gridCol w="2660073">
                  <a:extLst>
                    <a:ext uri="{9D8B030D-6E8A-4147-A177-3AD203B41FA5}">
                      <a16:colId xmlns:a16="http://schemas.microsoft.com/office/drawing/2014/main" val="1747835952"/>
                    </a:ext>
                  </a:extLst>
                </a:gridCol>
                <a:gridCol w="2660073">
                  <a:extLst>
                    <a:ext uri="{9D8B030D-6E8A-4147-A177-3AD203B41FA5}">
                      <a16:colId xmlns:a16="http://schemas.microsoft.com/office/drawing/2014/main" val="1239744147"/>
                    </a:ext>
                  </a:extLst>
                </a:gridCol>
              </a:tblGrid>
              <a:tr h="369395">
                <a:tc>
                  <a:txBody>
                    <a:bodyPr/>
                    <a:lstStyle/>
                    <a:p>
                      <a:pPr algn="ctr"/>
                      <a:r>
                        <a:rPr lang="ja-JP" altLang="en-US" b="1" dirty="0"/>
                        <a:t>所属学会・団体名</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ja-JP" altLang="en-US" b="1" dirty="0"/>
                        <a:t>申請者</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ja-JP" altLang="en-US" b="1" dirty="0"/>
                        <a:t>認定者</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496699330"/>
                  </a:ext>
                </a:extLst>
              </a:tr>
              <a:tr h="401796">
                <a:tc>
                  <a:txBody>
                    <a:bodyPr/>
                    <a:lstStyle/>
                    <a:p>
                      <a:pPr algn="l" rtl="0" fontAlgn="ctr"/>
                      <a:r>
                        <a:rPr lang="ja-JP" altLang="en-US" b="1" dirty="0"/>
                        <a:t>日本衛生学会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b="1" dirty="0">
                        <a:latin typeface="ＭＳ Ｐゴシック" panose="020B0600070205080204" pitchFamily="50" charset="-128"/>
                        <a:ea typeface="ＭＳ Ｐゴシック" panose="020B0600070205080204" pitchFamily="50" charset="-128"/>
                      </a:endParaRPr>
                    </a:p>
                  </a:txBody>
                  <a:tcPr marL="7620" marR="7620" marT="7620" marB="0" anchor="ctr"/>
                </a:tc>
                <a:extLst>
                  <a:ext uri="{0D108BD9-81ED-4DB2-BD59-A6C34878D82A}">
                    <a16:rowId xmlns:a16="http://schemas.microsoft.com/office/drawing/2014/main" val="1534243069"/>
                  </a:ext>
                </a:extLst>
              </a:tr>
              <a:tr h="401796">
                <a:tc>
                  <a:txBody>
                    <a:bodyPr/>
                    <a:lstStyle/>
                    <a:p>
                      <a:pPr algn="l" rtl="0" fontAlgn="ctr"/>
                      <a:r>
                        <a:rPr lang="ja-JP" altLang="en-US" b="1" dirty="0"/>
                        <a:t>日本医療情報学会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4</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4</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522956355"/>
                  </a:ext>
                </a:extLst>
              </a:tr>
              <a:tr h="401796">
                <a:tc>
                  <a:txBody>
                    <a:bodyPr/>
                    <a:lstStyle/>
                    <a:p>
                      <a:pPr algn="l" rtl="0" fontAlgn="ctr"/>
                      <a:r>
                        <a:rPr lang="ja-JP" altLang="en-US" b="1" dirty="0"/>
                        <a:t>日本産業衛生学会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3</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3</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3355375981"/>
                  </a:ext>
                </a:extLst>
              </a:tr>
              <a:tr h="401796">
                <a:tc>
                  <a:txBody>
                    <a:bodyPr/>
                    <a:lstStyle/>
                    <a:p>
                      <a:pPr algn="l" rtl="0" fontAlgn="ctr"/>
                      <a:r>
                        <a:rPr lang="ja-JP" altLang="en-US" b="1" dirty="0"/>
                        <a:t>日本疫学会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636177811"/>
                  </a:ext>
                </a:extLst>
              </a:tr>
              <a:tr h="401796">
                <a:tc>
                  <a:txBody>
                    <a:bodyPr/>
                    <a:lstStyle/>
                    <a:p>
                      <a:pPr algn="l" rtl="0" fontAlgn="ctr"/>
                      <a:r>
                        <a:rPr lang="ja-JP" altLang="en-US" b="1" dirty="0"/>
                        <a:t>日本公衆衛生学会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3</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3</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4052161907"/>
                  </a:ext>
                </a:extLst>
              </a:tr>
              <a:tr h="401796">
                <a:tc>
                  <a:txBody>
                    <a:bodyPr/>
                    <a:lstStyle/>
                    <a:p>
                      <a:pPr algn="l" rtl="0" fontAlgn="ctr"/>
                      <a:r>
                        <a:rPr lang="ja-JP" altLang="en-US" b="1" dirty="0"/>
                        <a:t>日本災害医学会</a:t>
                      </a:r>
                      <a:endParaRPr lang="zh-CN"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12</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12</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475765754"/>
                  </a:ext>
                </a:extLst>
              </a:tr>
              <a:tr h="401796">
                <a:tc>
                  <a:txBody>
                    <a:bodyPr/>
                    <a:lstStyle/>
                    <a:p>
                      <a:pPr algn="l" rtl="0" fontAlgn="ctr"/>
                      <a:r>
                        <a:rPr lang="ja-JP" altLang="en-US" b="1"/>
                        <a:t>日本医療・病院管理学会</a:t>
                      </a:r>
                      <a:endParaRPr lang="ja-JP" altLang="en-US" b="1">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610424234"/>
                  </a:ext>
                </a:extLst>
              </a:tr>
              <a:tr h="401796">
                <a:tc>
                  <a:txBody>
                    <a:bodyPr/>
                    <a:lstStyle/>
                    <a:p>
                      <a:pPr algn="l" rtl="0" fontAlgn="ctr"/>
                      <a:r>
                        <a:rPr lang="ja-JP" altLang="en-US" b="1" dirty="0"/>
                        <a:t>日本職業・災害医学会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1</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1</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006229136"/>
                  </a:ext>
                </a:extLst>
              </a:tr>
              <a:tr h="401796">
                <a:tc>
                  <a:txBody>
                    <a:bodyPr/>
                    <a:lstStyle/>
                    <a:p>
                      <a:pPr algn="l" rtl="0" fontAlgn="ctr"/>
                      <a:r>
                        <a:rPr lang="ja-JP" altLang="en-US" b="1" dirty="0"/>
                        <a:t>全国衛生部長会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929429187"/>
                  </a:ext>
                </a:extLst>
              </a:tr>
              <a:tr h="401796">
                <a:tc>
                  <a:txBody>
                    <a:bodyPr/>
                    <a:lstStyle/>
                    <a:p>
                      <a:pPr algn="l" rtl="0" fontAlgn="ctr"/>
                      <a:r>
                        <a:rPr lang="ja-JP" altLang="en-US" b="1" dirty="0"/>
                        <a:t>全国保健所長会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007327264"/>
                  </a:ext>
                </a:extLst>
              </a:tr>
              <a:tr h="401796">
                <a:tc>
                  <a:txBody>
                    <a:bodyPr/>
                    <a:lstStyle/>
                    <a:p>
                      <a:pPr algn="l" rtl="0" fontAlgn="ctr"/>
                      <a:r>
                        <a:rPr lang="ja-JP" altLang="en-US" b="1" dirty="0"/>
                        <a:t>地方衛生研究所全国協議会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1410929211"/>
                  </a:ext>
                </a:extLst>
              </a:tr>
              <a:tr h="401796">
                <a:tc>
                  <a:txBody>
                    <a:bodyPr/>
                    <a:lstStyle/>
                    <a:p>
                      <a:pPr algn="l" rtl="0" fontAlgn="ctr"/>
                      <a:r>
                        <a:rPr lang="ja-JP" altLang="en-US" b="1" dirty="0"/>
                        <a:t>全国衛生学公衆衛生学教育協議会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934204256"/>
                  </a:ext>
                </a:extLst>
              </a:tr>
              <a:tr h="401796">
                <a:tc>
                  <a:txBody>
                    <a:bodyPr/>
                    <a:lstStyle/>
                    <a:p>
                      <a:pPr algn="l" rtl="0" fontAlgn="ctr"/>
                      <a:r>
                        <a:rPr lang="ja-JP" altLang="en-US" b="1" dirty="0"/>
                        <a:t>日本医師会</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4</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4</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538574623"/>
                  </a:ext>
                </a:extLst>
              </a:tr>
              <a:tr h="401796">
                <a:tc>
                  <a:txBody>
                    <a:bodyPr/>
                    <a:lstStyle/>
                    <a:p>
                      <a:pPr algn="l" rtl="0" fontAlgn="ctr"/>
                      <a:r>
                        <a:rPr lang="zh-CN" altLang="en-US" b="1" dirty="0"/>
                        <a:t>日本医学会連合</a:t>
                      </a:r>
                      <a:endParaRPr lang="ja-JP" altLang="en-US" b="1" dirty="0">
                        <a:latin typeface="游ゴシック" panose="020B0400000000000000" pitchFamily="50" charset="-128"/>
                        <a:ea typeface="游ゴシック" panose="020B0400000000000000" pitchFamily="50" charset="-128"/>
                      </a:endParaRPr>
                    </a:p>
                  </a:txBody>
                  <a:tcPr marL="5687" marR="5687" marT="5687"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53814480"/>
                  </a:ext>
                </a:extLst>
              </a:tr>
              <a:tr h="401796">
                <a:tc>
                  <a:txBody>
                    <a:bodyPr/>
                    <a:lstStyle/>
                    <a:p>
                      <a:pPr algn="ctr"/>
                      <a:r>
                        <a:rPr lang="ja-JP" altLang="en-US" b="1" dirty="0"/>
                        <a:t>計</a:t>
                      </a:r>
                      <a:endParaRPr lang="ja-JP" altLang="en-US" b="1" dirty="0">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rPr>
                        <a:t>28</a:t>
                      </a:r>
                      <a:endParaRPr lang="ja-JP" altLang="en-US" sz="2400" b="1" dirty="0">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ctr"/>
                      <a:r>
                        <a:rPr lang="en-US" altLang="ja-JP" sz="2400" b="1" dirty="0">
                          <a:latin typeface="ＭＳ Ｐゴシック" panose="020B0600070205080204" pitchFamily="50" charset="-128"/>
                          <a:ea typeface="ＭＳ Ｐゴシック" panose="020B0600070205080204" pitchFamily="50" charset="-128"/>
                          <a:cs typeface="Tahoma" panose="020B0604030504040204" pitchFamily="34" charset="0"/>
                        </a:rPr>
                        <a:t>28</a:t>
                      </a:r>
                      <a:endParaRPr lang="ja-JP" altLang="en-US" sz="2400" b="1" dirty="0">
                        <a:latin typeface="ＭＳ Ｐゴシック" panose="020B0600070205080204" pitchFamily="50" charset="-128"/>
                        <a:ea typeface="ＭＳ Ｐゴシック" panose="020B0600070205080204" pitchFamily="50" charset="-128"/>
                        <a:cs typeface="Tahoma" panose="020B0604030504040204" pitchFamily="34" charset="0"/>
                      </a:endParaRPr>
                    </a:p>
                  </a:txBody>
                  <a:tcPr marL="7620" marR="7620" marT="7620" marB="0" anchor="ctr"/>
                </a:tc>
                <a:extLst>
                  <a:ext uri="{0D108BD9-81ED-4DB2-BD59-A6C34878D82A}">
                    <a16:rowId xmlns:a16="http://schemas.microsoft.com/office/drawing/2014/main" val="2436802800"/>
                  </a:ext>
                </a:extLst>
              </a:tr>
            </a:tbl>
          </a:graphicData>
        </a:graphic>
      </p:graphicFrame>
      <p:sp>
        <p:nvSpPr>
          <p:cNvPr id="5" name="テキスト ボックス 4">
            <a:extLst>
              <a:ext uri="{FF2B5EF4-FFF2-40B4-BE49-F238E27FC236}">
                <a16:creationId xmlns:a16="http://schemas.microsoft.com/office/drawing/2014/main" id="{C136801D-5D79-A2AF-5BAD-862B7E3AACD9}"/>
              </a:ext>
            </a:extLst>
          </p:cNvPr>
          <p:cNvSpPr txBox="1"/>
          <p:nvPr/>
        </p:nvSpPr>
        <p:spPr>
          <a:xfrm>
            <a:off x="0" y="0"/>
            <a:ext cx="9143999"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特例措置社会医学系専門医・指導医の申請・認定状況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a:t>
            </a:r>
            <a:r>
              <a:rPr lang="en-US" altLang="ja-JP" sz="2400" b="1" dirty="0">
                <a:solidFill>
                  <a:srgbClr val="000000"/>
                </a:solidFill>
                <a:latin typeface="游ゴシック" panose="020B0400000000000000" pitchFamily="50" charset="-128"/>
                <a:ea typeface="游ゴシック" panose="020B0400000000000000" pitchFamily="50" charset="-128"/>
              </a:rPr>
              <a:t>)</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90815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D81C64-E165-C671-C318-6BB008750474}"/>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C943AE8-AD3E-F9FA-6E07-D142B669B203}"/>
              </a:ext>
            </a:extLst>
          </p:cNvPr>
          <p:cNvSpPr txBox="1"/>
          <p:nvPr/>
        </p:nvSpPr>
        <p:spPr>
          <a:xfrm>
            <a:off x="394854" y="274180"/>
            <a:ext cx="8354291" cy="4119076"/>
          </a:xfrm>
          <a:prstGeom prst="rect">
            <a:avLst/>
          </a:prstGeom>
          <a:noFill/>
        </p:spPr>
        <p:txBody>
          <a:bodyPr wrap="square">
            <a:spAutoFit/>
          </a:bodyPr>
          <a:lstStyle/>
          <a:p>
            <a:pPr algn="ctr" fontAlgn="base">
              <a:buNone/>
            </a:pPr>
            <a:r>
              <a:rPr lang="ja-JP" altLang="en-US" b="1" i="0" dirty="0">
                <a:solidFill>
                  <a:srgbClr val="000000"/>
                </a:solidFill>
                <a:effectLst/>
                <a:latin typeface="小塚ゴシック Pro"/>
              </a:rPr>
              <a:t>名誉社会医学系専門医・指導医に関する告知</a:t>
            </a:r>
          </a:p>
          <a:p>
            <a:pPr algn="r" fontAlgn="base">
              <a:spcBef>
                <a:spcPts val="450"/>
              </a:spcBef>
              <a:spcAft>
                <a:spcPts val="750"/>
              </a:spcAft>
              <a:buNone/>
            </a:pPr>
            <a:endParaRPr lang="en-US" altLang="ja-JP" b="0" i="0" dirty="0">
              <a:solidFill>
                <a:srgbClr val="000000"/>
              </a:solidFill>
              <a:effectLst/>
              <a:latin typeface="小塚ゴシック Pro"/>
            </a:endParaRPr>
          </a:p>
          <a:p>
            <a:pPr algn="r" fontAlgn="base">
              <a:spcBef>
                <a:spcPts val="450"/>
              </a:spcBef>
              <a:spcAft>
                <a:spcPts val="750"/>
              </a:spcAft>
              <a:buNone/>
            </a:pP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日</a:t>
            </a:r>
          </a:p>
          <a:p>
            <a:pPr algn="l" fontAlgn="base"/>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本年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月の社会医学系専門医協会理事会において、名誉社会医学系専門医・指導医の制度を創設することが決定され、名誉社会医学系専門医・指導医に関する細則が制定されました。</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ja-JP" altLang="en-US" b="0" i="0" dirty="0">
                <a:solidFill>
                  <a:srgbClr val="000000"/>
                </a:solidFill>
                <a:effectLst/>
                <a:latin typeface="小塚ゴシック Pro"/>
              </a:rPr>
              <a:t>本制度は、退職後も社会医学の発展に寄与し続ける意思を持つ社会医学系専門医・指導医に対し、名誉社会医学系専門医・指導医の称号を終身に授与し、その経験と知識が後進の育成や社会医学の発展に活用されることを目指しています。</a:t>
            </a:r>
          </a:p>
        </p:txBody>
      </p:sp>
    </p:spTree>
    <p:extLst>
      <p:ext uri="{BB962C8B-B14F-4D97-AF65-F5344CB8AC3E}">
        <p14:creationId xmlns:p14="http://schemas.microsoft.com/office/powerpoint/2010/main" val="3328347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2B7652-82F6-87CA-22E7-F67756BCF79F}"/>
              </a:ext>
            </a:extLst>
          </p:cNvPr>
          <p:cNvSpPr txBox="1"/>
          <p:nvPr/>
        </p:nvSpPr>
        <p:spPr>
          <a:xfrm>
            <a:off x="248709" y="58846"/>
            <a:ext cx="8646582" cy="5016758"/>
          </a:xfrm>
          <a:prstGeom prst="rect">
            <a:avLst/>
          </a:prstGeom>
          <a:noFill/>
        </p:spPr>
        <p:txBody>
          <a:bodyPr wrap="square" rtlCol="0">
            <a:spAutoFit/>
          </a:bodyPr>
          <a:lstStyle/>
          <a:p>
            <a:pPr algn="l" fontAlgn="base">
              <a:buNone/>
            </a:pP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名誉社会医学系専門医・指導医の概要</a:t>
            </a:r>
            <a:r>
              <a:rPr lang="en-US" altLang="ja-JP" b="0" i="0" dirty="0">
                <a:solidFill>
                  <a:srgbClr val="000000"/>
                </a:solidFill>
                <a:effectLst/>
                <a:latin typeface="小塚ゴシック Pro"/>
              </a:rPr>
              <a:t>】</a:t>
            </a:r>
          </a:p>
          <a:p>
            <a:pPr algn="l" fontAlgn="base">
              <a:buNone/>
            </a:pPr>
            <a:r>
              <a:rPr lang="en-US" altLang="ja-JP"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．推薦の基準</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すでに社会医学系専門医・指導医を有している者</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推薦される時点の年度末に満</a:t>
            </a:r>
            <a:r>
              <a:rPr lang="en-US" altLang="ja-JP" b="0" i="0" dirty="0">
                <a:solidFill>
                  <a:srgbClr val="000000"/>
                </a:solidFill>
                <a:effectLst/>
                <a:latin typeface="小塚ゴシック Pro"/>
              </a:rPr>
              <a:t>65</a:t>
            </a:r>
            <a:r>
              <a:rPr lang="ja-JP" altLang="en-US" b="0" i="0" dirty="0">
                <a:solidFill>
                  <a:srgbClr val="000000"/>
                </a:solidFill>
                <a:effectLst/>
                <a:latin typeface="小塚ゴシック Pro"/>
              </a:rPr>
              <a:t>歳に達している者</a:t>
            </a:r>
            <a:br>
              <a:rPr lang="ja-JP" altLang="en-US" b="0" i="0" dirty="0">
                <a:solidFill>
                  <a:srgbClr val="000000"/>
                </a:solidFill>
                <a:effectLst/>
                <a:latin typeface="小塚ゴシック Pro"/>
              </a:rPr>
            </a:br>
            <a:r>
              <a:rPr lang="ja-JP" altLang="en-US" b="1" i="0" dirty="0">
                <a:solidFill>
                  <a:srgbClr val="FF0000"/>
                </a:solidFill>
                <a:effectLst/>
                <a:latin typeface="小塚ゴシック Pro"/>
              </a:rPr>
              <a:t>（今回の募集期間では、</a:t>
            </a:r>
            <a:r>
              <a:rPr lang="en-US" altLang="ja-JP" b="1" i="0" dirty="0">
                <a:solidFill>
                  <a:srgbClr val="FF0000"/>
                </a:solidFill>
                <a:effectLst/>
                <a:latin typeface="小塚ゴシック Pro"/>
              </a:rPr>
              <a:t>1961</a:t>
            </a:r>
            <a:r>
              <a:rPr lang="ja-JP" altLang="en-US" b="1" i="0" dirty="0">
                <a:solidFill>
                  <a:srgbClr val="FF0000"/>
                </a:solidFill>
                <a:effectLst/>
                <a:latin typeface="小塚ゴシック Pro"/>
              </a:rPr>
              <a:t>年</a:t>
            </a:r>
            <a:r>
              <a:rPr lang="en-US" altLang="ja-JP" b="1" i="0" dirty="0">
                <a:solidFill>
                  <a:srgbClr val="FF0000"/>
                </a:solidFill>
                <a:effectLst/>
                <a:latin typeface="小塚ゴシック Pro"/>
              </a:rPr>
              <a:t>4</a:t>
            </a:r>
            <a:r>
              <a:rPr lang="ja-JP" altLang="en-US" b="1" i="0" dirty="0">
                <a:solidFill>
                  <a:srgbClr val="FF0000"/>
                </a:solidFill>
                <a:effectLst/>
                <a:latin typeface="小塚ゴシック Pro"/>
              </a:rPr>
              <a:t>月</a:t>
            </a:r>
            <a:r>
              <a:rPr lang="en-US" altLang="ja-JP" b="1" i="0" dirty="0">
                <a:solidFill>
                  <a:srgbClr val="FF0000"/>
                </a:solidFill>
                <a:effectLst/>
                <a:latin typeface="小塚ゴシック Pro"/>
              </a:rPr>
              <a:t>1</a:t>
            </a:r>
            <a:r>
              <a:rPr lang="ja-JP" altLang="en-US" b="1" i="0" dirty="0">
                <a:solidFill>
                  <a:srgbClr val="FF0000"/>
                </a:solidFill>
                <a:effectLst/>
                <a:latin typeface="小塚ゴシック Pro"/>
              </a:rPr>
              <a:t>日生以前の者）</a:t>
            </a:r>
            <a:endParaRPr lang="ja-JP" altLang="en-US" b="0" i="0" dirty="0">
              <a:solidFill>
                <a:srgbClr val="000000"/>
              </a:solidFill>
              <a:effectLst/>
              <a:latin typeface="小塚ゴシック Pro"/>
            </a:endParaRP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社会医学系専門医・指導医として、後進の教育、指導に功績のあった者</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その他、社会医学系専門医協会の発展に功労のあった者</a:t>
            </a:r>
          </a:p>
          <a:p>
            <a:pPr algn="l" fontAlgn="base">
              <a:buNone/>
            </a:pPr>
            <a:r>
              <a:rPr lang="ja-JP" altLang="en-US"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．審査手続き</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名誉社会医学系専門医・指導医を希望される方は、名誉社会医学系専門医・指導医推薦依頼書を所属学会・団体の事務局に提出してください。</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学会・団体所属の専門医・指導医認定委員会の委員は、名誉社会医学系専門医・指導医候補者推薦書を添えて、社会医学系専門医協会事務局に提出してください。</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専門医・指導医認定委員会で審査を行います。</a:t>
            </a:r>
          </a:p>
        </p:txBody>
      </p:sp>
    </p:spTree>
    <p:extLst>
      <p:ext uri="{BB962C8B-B14F-4D97-AF65-F5344CB8AC3E}">
        <p14:creationId xmlns:p14="http://schemas.microsoft.com/office/powerpoint/2010/main" val="3123478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6606878-BEAC-F577-6485-FC57D965A484}"/>
              </a:ext>
            </a:extLst>
          </p:cNvPr>
          <p:cNvSpPr txBox="1"/>
          <p:nvPr/>
        </p:nvSpPr>
        <p:spPr>
          <a:xfrm>
            <a:off x="290945" y="151179"/>
            <a:ext cx="8562109" cy="6555641"/>
          </a:xfrm>
          <a:prstGeom prst="rect">
            <a:avLst/>
          </a:prstGeom>
          <a:noFill/>
        </p:spPr>
        <p:txBody>
          <a:bodyPr wrap="square">
            <a:spAutoFit/>
          </a:bodyPr>
          <a:lstStyle/>
          <a:p>
            <a:pPr algn="l" fontAlgn="base">
              <a:buNone/>
            </a:pP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．審査料、認定登録料、年間登録料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専門医・指導医認定委員会に所属する委員が、名誉社会医学系専門医・指導医として、社会医学系専門医協会に推薦した者については、審査料を免除します。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名誉社会医学系専門医・指導医は、認定登録料を免除します。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名誉社会医学系専門医・指導医は、年間登録料（選定された年度の翌年度以降のものに限る。）を免除します。</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名誉社会医学系専門医・指導医の資格を喪失した者であって、社会医学系専門医・指導医を継続する者は、年間登録料（喪失した年度の翌年度以降のものに限る。）を納入いただきます。</a:t>
            </a:r>
          </a:p>
          <a:p>
            <a:pPr algn="l" fontAlgn="base">
              <a:buNone/>
            </a:pPr>
            <a:r>
              <a:rPr lang="ja-JP" altLang="en-US" b="0" i="0" dirty="0">
                <a:solidFill>
                  <a:srgbClr val="000000"/>
                </a:solidFill>
                <a:effectLst/>
                <a:latin typeface="小塚ゴシック Pro"/>
              </a:rPr>
              <a:t> </a:t>
            </a:r>
          </a:p>
          <a:p>
            <a:pPr algn="l" fontAlgn="base">
              <a:buNone/>
            </a:pP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．更新</a:t>
            </a:r>
          </a:p>
          <a:p>
            <a:pPr marL="342900" indent="-342900" algn="l" fontAlgn="base">
              <a:buFont typeface="Arial" panose="020B0604020202020204" pitchFamily="34" charset="0"/>
              <a:buChar char="•"/>
            </a:pPr>
            <a:r>
              <a:rPr lang="ja-JP" altLang="en-US" b="0" i="0" dirty="0">
                <a:solidFill>
                  <a:srgbClr val="000000"/>
                </a:solidFill>
                <a:effectLst/>
                <a:latin typeface="小塚ゴシック Pro"/>
              </a:rPr>
              <a:t>名誉社会医学系専門医・指導医は、終身にわたり、その権限と責務を有します。</a:t>
            </a:r>
            <a:endParaRPr lang="en-US" altLang="ja-JP" b="0" i="0" dirty="0">
              <a:solidFill>
                <a:srgbClr val="000000"/>
              </a:solidFill>
              <a:effectLst/>
              <a:latin typeface="小塚ゴシック Pro"/>
            </a:endParaRPr>
          </a:p>
          <a:p>
            <a:pPr algn="l" fontAlgn="base"/>
            <a:endParaRPr lang="en-US" altLang="ja-JP" dirty="0">
              <a:solidFill>
                <a:srgbClr val="000000"/>
              </a:solidFill>
              <a:latin typeface="小塚ゴシック Pro"/>
            </a:endParaRPr>
          </a:p>
          <a:p>
            <a:pPr algn="l" fontAlgn="base">
              <a:buNone/>
            </a:pPr>
            <a:r>
              <a:rPr lang="ja-JP" altLang="en-US" b="1" i="0" u="sng" dirty="0">
                <a:solidFill>
                  <a:srgbClr val="FF0000"/>
                </a:solidFill>
                <a:effectLst/>
                <a:latin typeface="小塚ゴシック Pro"/>
              </a:rPr>
              <a:t>募集期間：</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4</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1</a:t>
            </a:r>
            <a:r>
              <a:rPr lang="ja-JP" altLang="en-US" b="1" i="0" u="sng" dirty="0">
                <a:solidFill>
                  <a:srgbClr val="FF0000"/>
                </a:solidFill>
                <a:effectLst/>
                <a:latin typeface="小塚ゴシック Pro"/>
              </a:rPr>
              <a:t>日から</a:t>
            </a:r>
            <a:r>
              <a:rPr lang="en-US" altLang="ja-JP" b="1" i="0" u="sng" dirty="0">
                <a:solidFill>
                  <a:srgbClr val="FF0000"/>
                </a:solidFill>
                <a:effectLst/>
                <a:latin typeface="小塚ゴシック Pro"/>
              </a:rPr>
              <a:t>5</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31</a:t>
            </a:r>
            <a:r>
              <a:rPr lang="ja-JP" altLang="en-US" b="1" i="0" u="sng" dirty="0">
                <a:solidFill>
                  <a:srgbClr val="FF0000"/>
                </a:solidFill>
                <a:effectLst/>
                <a:latin typeface="小塚ゴシック Pro"/>
              </a:rPr>
              <a:t>日まで</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algn="l" fontAlgn="base"/>
            <a:r>
              <a:rPr lang="en-US" altLang="ja-JP" b="1" i="0" dirty="0">
                <a:solidFill>
                  <a:srgbClr val="000000"/>
                </a:solidFill>
                <a:effectLst/>
                <a:latin typeface="小塚ゴシック Pro"/>
              </a:rPr>
              <a:t>【</a:t>
            </a:r>
            <a:r>
              <a:rPr lang="ja-JP" altLang="en-US" b="1" i="0" dirty="0">
                <a:solidFill>
                  <a:srgbClr val="000000"/>
                </a:solidFill>
                <a:effectLst/>
                <a:latin typeface="小塚ゴシック Pro"/>
              </a:rPr>
              <a:t>推薦手続き</a:t>
            </a:r>
            <a:r>
              <a:rPr lang="en-US" altLang="ja-JP" b="1" i="0" dirty="0">
                <a:solidFill>
                  <a:srgbClr val="000000"/>
                </a:solidFill>
                <a:effectLst/>
                <a:latin typeface="小塚ゴシック Pro"/>
              </a:rPr>
              <a:t>】</a:t>
            </a:r>
            <a:endParaRPr lang="en-US" altLang="ja-JP" dirty="0">
              <a:solidFill>
                <a:srgbClr val="000000"/>
              </a:solidFill>
              <a:latin typeface="小塚ゴシック Pro"/>
            </a:endParaRPr>
          </a:p>
          <a:p>
            <a:pPr marL="342900" indent="-342900" algn="l" fontAlgn="base">
              <a:buFont typeface="Arial" panose="020B0604020202020204" pitchFamily="34" charset="0"/>
              <a:buChar char="•"/>
            </a:pPr>
            <a:r>
              <a:rPr lang="ja-JP" altLang="en-US" b="1" i="0" dirty="0">
                <a:solidFill>
                  <a:srgbClr val="000000"/>
                </a:solidFill>
                <a:effectLst/>
                <a:latin typeface="小塚ゴシック Pro"/>
              </a:rPr>
              <a:t>名誉社会医学系専門医・指導医を希望される方は、</a:t>
            </a:r>
            <a:r>
              <a:rPr lang="ja-JP" altLang="en-US" b="1" i="0" u="none" strike="noStrike" dirty="0">
                <a:solidFill>
                  <a:srgbClr val="006699"/>
                </a:solidFill>
                <a:effectLst/>
                <a:latin typeface="小塚ゴシック Pro"/>
                <a:hlinkClick r:id="rId2"/>
              </a:rPr>
              <a:t>名誉社会医学系専門医・指導医推薦依頼書</a:t>
            </a:r>
            <a:r>
              <a:rPr lang="ja-JP" altLang="en-US" b="1" i="0" dirty="0">
                <a:solidFill>
                  <a:srgbClr val="000000"/>
                </a:solidFill>
                <a:effectLst/>
                <a:latin typeface="小塚ゴシック Pro"/>
              </a:rPr>
              <a:t>に必要事項を記載の上で、所属される学会・団体の事務局にご提出ください。</a:t>
            </a:r>
            <a:endParaRPr lang="ja-JP" altLang="en-US" b="0" i="0" dirty="0">
              <a:solidFill>
                <a:srgbClr val="000000"/>
              </a:solidFill>
              <a:effectLst/>
              <a:latin typeface="小塚ゴシック Pro"/>
            </a:endParaRPr>
          </a:p>
        </p:txBody>
      </p:sp>
    </p:spTree>
    <p:extLst>
      <p:ext uri="{BB962C8B-B14F-4D97-AF65-F5344CB8AC3E}">
        <p14:creationId xmlns:p14="http://schemas.microsoft.com/office/powerpoint/2010/main" val="8280019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7F38768-7DF5-F67C-40CB-870B82F737CD}"/>
              </a:ext>
            </a:extLst>
          </p:cNvPr>
          <p:cNvSpPr txBox="1"/>
          <p:nvPr/>
        </p:nvSpPr>
        <p:spPr>
          <a:xfrm>
            <a:off x="924791" y="232437"/>
            <a:ext cx="7128163" cy="461665"/>
          </a:xfrm>
          <a:prstGeom prst="rect">
            <a:avLst/>
          </a:prstGeom>
          <a:solidFill>
            <a:srgbClr val="FFFF00"/>
          </a:solidFill>
        </p:spPr>
        <p:txBody>
          <a:bodyPr wrap="square">
            <a:spAutoFit/>
          </a:bodyPr>
          <a:lstStyle/>
          <a:p>
            <a:r>
              <a:rPr lang="ja-JP" altLang="en-US" sz="2400" dirty="0"/>
              <a:t>名誉社会医学系専門医</a:t>
            </a:r>
            <a:r>
              <a:rPr lang="ja-JP" altLang="en-US" sz="24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2400" dirty="0"/>
              <a:t>指導医の</a:t>
            </a:r>
            <a:r>
              <a:rPr lang="ja-JP" altLang="ja-JP" sz="2400" dirty="0"/>
              <a:t>推薦</a:t>
            </a:r>
            <a:r>
              <a:rPr lang="ja-JP" altLang="en-US" sz="2400" dirty="0"/>
              <a:t>手続き（案）</a:t>
            </a:r>
          </a:p>
        </p:txBody>
      </p:sp>
      <p:sp>
        <p:nvSpPr>
          <p:cNvPr id="5" name="正方形/長方形 4">
            <a:extLst>
              <a:ext uri="{FF2B5EF4-FFF2-40B4-BE49-F238E27FC236}">
                <a16:creationId xmlns:a16="http://schemas.microsoft.com/office/drawing/2014/main" id="{FE5C8F60-886C-1C4D-C27F-F13A00B56E5F}"/>
              </a:ext>
            </a:extLst>
          </p:cNvPr>
          <p:cNvSpPr/>
          <p:nvPr/>
        </p:nvSpPr>
        <p:spPr>
          <a:xfrm>
            <a:off x="943206" y="876675"/>
            <a:ext cx="2797679" cy="2994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申請者</a:t>
            </a:r>
          </a:p>
        </p:txBody>
      </p:sp>
      <p:sp>
        <p:nvSpPr>
          <p:cNvPr id="6" name="正方形/長方形 5">
            <a:extLst>
              <a:ext uri="{FF2B5EF4-FFF2-40B4-BE49-F238E27FC236}">
                <a16:creationId xmlns:a16="http://schemas.microsoft.com/office/drawing/2014/main" id="{EF4CBDB4-4AA1-B296-2435-775D3B743CE9}"/>
              </a:ext>
            </a:extLst>
          </p:cNvPr>
          <p:cNvSpPr/>
          <p:nvPr/>
        </p:nvSpPr>
        <p:spPr>
          <a:xfrm>
            <a:off x="924791" y="2105099"/>
            <a:ext cx="3957940" cy="3693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構成学会・団体</a:t>
            </a:r>
            <a:r>
              <a:rPr lang="ja-JP" altLang="en-US" sz="2400" baseline="30000" dirty="0">
                <a:solidFill>
                  <a:schemeClr val="tx1"/>
                </a:solidFill>
              </a:rPr>
              <a:t>（</a:t>
            </a:r>
            <a:r>
              <a:rPr lang="en-US" altLang="ja-JP" sz="2400" baseline="30000" dirty="0">
                <a:solidFill>
                  <a:schemeClr val="tx1"/>
                </a:solidFill>
              </a:rPr>
              <a:t>※</a:t>
            </a:r>
            <a:r>
              <a:rPr lang="ja-JP" altLang="en-US" sz="2400" baseline="30000" dirty="0">
                <a:solidFill>
                  <a:schemeClr val="tx1"/>
                </a:solidFill>
              </a:rPr>
              <a:t>）</a:t>
            </a:r>
            <a:r>
              <a:rPr lang="ja-JP" altLang="en-US" sz="2400" dirty="0">
                <a:solidFill>
                  <a:schemeClr val="tx1"/>
                </a:solidFill>
              </a:rPr>
              <a:t>の事務局</a:t>
            </a:r>
          </a:p>
        </p:txBody>
      </p:sp>
      <p:sp>
        <p:nvSpPr>
          <p:cNvPr id="7" name="正方形/長方形 6">
            <a:extLst>
              <a:ext uri="{FF2B5EF4-FFF2-40B4-BE49-F238E27FC236}">
                <a16:creationId xmlns:a16="http://schemas.microsoft.com/office/drawing/2014/main" id="{5577CB97-8972-5B53-B415-69F9822B7571}"/>
              </a:ext>
            </a:extLst>
          </p:cNvPr>
          <p:cNvSpPr/>
          <p:nvPr/>
        </p:nvSpPr>
        <p:spPr>
          <a:xfrm>
            <a:off x="943207" y="4009164"/>
            <a:ext cx="3812668" cy="7026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社会医学系専門医協会</a:t>
            </a:r>
            <a:endParaRPr lang="en-US" altLang="ja-JP" sz="2400" dirty="0">
              <a:solidFill>
                <a:schemeClr val="tx1"/>
              </a:solidFill>
            </a:endParaRPr>
          </a:p>
          <a:p>
            <a:pPr algn="ctr"/>
            <a:r>
              <a:rPr lang="ja-JP" altLang="en-US" sz="2400" dirty="0">
                <a:solidFill>
                  <a:schemeClr val="tx1"/>
                </a:solidFill>
              </a:rPr>
              <a:t>事務局</a:t>
            </a:r>
          </a:p>
        </p:txBody>
      </p:sp>
      <p:sp>
        <p:nvSpPr>
          <p:cNvPr id="8" name="矢印: 下 7">
            <a:extLst>
              <a:ext uri="{FF2B5EF4-FFF2-40B4-BE49-F238E27FC236}">
                <a16:creationId xmlns:a16="http://schemas.microsoft.com/office/drawing/2014/main" id="{9BEE9036-A622-07FB-ED96-257841B52075}"/>
              </a:ext>
            </a:extLst>
          </p:cNvPr>
          <p:cNvSpPr/>
          <p:nvPr/>
        </p:nvSpPr>
        <p:spPr>
          <a:xfrm>
            <a:off x="2643337" y="1236543"/>
            <a:ext cx="525079" cy="90124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9" name="矢印: 下 8">
            <a:extLst>
              <a:ext uri="{FF2B5EF4-FFF2-40B4-BE49-F238E27FC236}">
                <a16:creationId xmlns:a16="http://schemas.microsoft.com/office/drawing/2014/main" id="{11A2A38C-0DEA-FE6D-8B56-A1169C6BB308}"/>
              </a:ext>
            </a:extLst>
          </p:cNvPr>
          <p:cNvSpPr/>
          <p:nvPr/>
        </p:nvSpPr>
        <p:spPr>
          <a:xfrm>
            <a:off x="2633107" y="2504802"/>
            <a:ext cx="525078" cy="14394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15" name="テキスト ボックス 14">
            <a:extLst>
              <a:ext uri="{FF2B5EF4-FFF2-40B4-BE49-F238E27FC236}">
                <a16:creationId xmlns:a16="http://schemas.microsoft.com/office/drawing/2014/main" id="{6BAE9C80-5664-98D1-4588-A04701317B9A}"/>
              </a:ext>
            </a:extLst>
          </p:cNvPr>
          <p:cNvSpPr txBox="1"/>
          <p:nvPr/>
        </p:nvSpPr>
        <p:spPr>
          <a:xfrm>
            <a:off x="159560" y="1368757"/>
            <a:ext cx="2311812" cy="369332"/>
          </a:xfrm>
          <a:prstGeom prst="rect">
            <a:avLst/>
          </a:prstGeom>
          <a:solidFill>
            <a:srgbClr val="FFC000"/>
          </a:solidFill>
        </p:spPr>
        <p:txBody>
          <a:bodyPr wrap="square" rtlCol="0">
            <a:spAutoFit/>
          </a:bodyPr>
          <a:lstStyle/>
          <a:p>
            <a:pPr marL="201216" indent="-201216"/>
            <a:r>
              <a:rPr lang="ja-JP" altLang="en-US" sz="1800" dirty="0"/>
              <a:t>②推薦依頼書の提出</a:t>
            </a:r>
          </a:p>
        </p:txBody>
      </p:sp>
      <p:sp>
        <p:nvSpPr>
          <p:cNvPr id="16" name="テキスト ボックス 15">
            <a:extLst>
              <a:ext uri="{FF2B5EF4-FFF2-40B4-BE49-F238E27FC236}">
                <a16:creationId xmlns:a16="http://schemas.microsoft.com/office/drawing/2014/main" id="{3135B2AF-F9B6-C9FC-71EE-6B9816C87D57}"/>
              </a:ext>
            </a:extLst>
          </p:cNvPr>
          <p:cNvSpPr txBox="1"/>
          <p:nvPr/>
        </p:nvSpPr>
        <p:spPr>
          <a:xfrm>
            <a:off x="49416" y="2641645"/>
            <a:ext cx="2583689" cy="1200329"/>
          </a:xfrm>
          <a:prstGeom prst="rect">
            <a:avLst/>
          </a:prstGeom>
          <a:solidFill>
            <a:srgbClr val="FFC000"/>
          </a:solidFill>
        </p:spPr>
        <p:txBody>
          <a:bodyPr wrap="square" rtlCol="0">
            <a:spAutoFit/>
          </a:bodyPr>
          <a:lstStyle/>
          <a:p>
            <a:pPr marL="134541" indent="-134541"/>
            <a:r>
              <a:rPr lang="ja-JP" altLang="en-US" sz="1800" dirty="0"/>
              <a:t>④学会・団体所属の専門医・指導医認定委員会の委員の推薦書を添えて、推薦依頼書を提出</a:t>
            </a:r>
          </a:p>
        </p:txBody>
      </p:sp>
      <p:sp>
        <p:nvSpPr>
          <p:cNvPr id="13" name="矢印: 下 12">
            <a:extLst>
              <a:ext uri="{FF2B5EF4-FFF2-40B4-BE49-F238E27FC236}">
                <a16:creationId xmlns:a16="http://schemas.microsoft.com/office/drawing/2014/main" id="{7BA9616D-31C2-CC76-489D-FAF42ABF471A}"/>
              </a:ext>
            </a:extLst>
          </p:cNvPr>
          <p:cNvSpPr/>
          <p:nvPr/>
        </p:nvSpPr>
        <p:spPr>
          <a:xfrm>
            <a:off x="2653886" y="4734897"/>
            <a:ext cx="494381" cy="8865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25"/>
          </a:p>
        </p:txBody>
      </p:sp>
      <p:sp>
        <p:nvSpPr>
          <p:cNvPr id="19" name="矢印: 左右 18">
            <a:extLst>
              <a:ext uri="{FF2B5EF4-FFF2-40B4-BE49-F238E27FC236}">
                <a16:creationId xmlns:a16="http://schemas.microsoft.com/office/drawing/2014/main" id="{7677F3AC-3280-50E3-5416-9C3B0943D350}"/>
              </a:ext>
            </a:extLst>
          </p:cNvPr>
          <p:cNvSpPr/>
          <p:nvPr/>
        </p:nvSpPr>
        <p:spPr>
          <a:xfrm>
            <a:off x="4886962" y="1879734"/>
            <a:ext cx="1330026" cy="769050"/>
          </a:xfrm>
          <a:prstGeom prst="leftRightArrow">
            <a:avLst>
              <a:gd name="adj1" fmla="val 64236"/>
              <a:gd name="adj2" fmla="val 3018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chemeClr val="tx1"/>
                </a:solidFill>
              </a:rPr>
              <a:t>③連絡・確認</a:t>
            </a:r>
          </a:p>
        </p:txBody>
      </p:sp>
      <p:sp>
        <p:nvSpPr>
          <p:cNvPr id="20" name="テキスト ボックス 19">
            <a:extLst>
              <a:ext uri="{FF2B5EF4-FFF2-40B4-BE49-F238E27FC236}">
                <a16:creationId xmlns:a16="http://schemas.microsoft.com/office/drawing/2014/main" id="{5E088B93-F0B2-85B7-2705-080F32979BA2}"/>
              </a:ext>
            </a:extLst>
          </p:cNvPr>
          <p:cNvSpPr txBox="1"/>
          <p:nvPr/>
        </p:nvSpPr>
        <p:spPr>
          <a:xfrm>
            <a:off x="6216988" y="1941093"/>
            <a:ext cx="2801235" cy="646331"/>
          </a:xfrm>
          <a:prstGeom prst="rect">
            <a:avLst/>
          </a:prstGeom>
          <a:solidFill>
            <a:schemeClr val="accent2">
              <a:lumMod val="20000"/>
              <a:lumOff val="80000"/>
            </a:schemeClr>
          </a:solidFill>
        </p:spPr>
        <p:txBody>
          <a:bodyPr wrap="square" rtlCol="0">
            <a:spAutoFit/>
          </a:bodyPr>
          <a:lstStyle/>
          <a:p>
            <a:r>
              <a:rPr lang="ja-JP" altLang="en-US" sz="1800" dirty="0"/>
              <a:t>学会・団体所属の専門医・指導医認定委員会の委員</a:t>
            </a:r>
          </a:p>
        </p:txBody>
      </p:sp>
      <p:sp>
        <p:nvSpPr>
          <p:cNvPr id="22" name="正方形/長方形 21">
            <a:extLst>
              <a:ext uri="{FF2B5EF4-FFF2-40B4-BE49-F238E27FC236}">
                <a16:creationId xmlns:a16="http://schemas.microsoft.com/office/drawing/2014/main" id="{4B981AEE-8275-FC37-6F61-F7D20FFC4779}"/>
              </a:ext>
            </a:extLst>
          </p:cNvPr>
          <p:cNvSpPr/>
          <p:nvPr/>
        </p:nvSpPr>
        <p:spPr>
          <a:xfrm>
            <a:off x="968924" y="5621457"/>
            <a:ext cx="3812668" cy="100410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専門医・指導医認定委員会で審議</a:t>
            </a:r>
          </a:p>
        </p:txBody>
      </p:sp>
      <p:sp>
        <p:nvSpPr>
          <p:cNvPr id="23" name="テキスト ボックス 22">
            <a:extLst>
              <a:ext uri="{FF2B5EF4-FFF2-40B4-BE49-F238E27FC236}">
                <a16:creationId xmlns:a16="http://schemas.microsoft.com/office/drawing/2014/main" id="{125DAA9D-489B-B50A-4995-C82186CF0C0A}"/>
              </a:ext>
            </a:extLst>
          </p:cNvPr>
          <p:cNvSpPr txBox="1"/>
          <p:nvPr/>
        </p:nvSpPr>
        <p:spPr>
          <a:xfrm>
            <a:off x="49417" y="4794878"/>
            <a:ext cx="2452654" cy="646331"/>
          </a:xfrm>
          <a:prstGeom prst="rect">
            <a:avLst/>
          </a:prstGeom>
          <a:solidFill>
            <a:srgbClr val="FFC000"/>
          </a:solidFill>
        </p:spPr>
        <p:txBody>
          <a:bodyPr wrap="square" rtlCol="0">
            <a:spAutoFit/>
          </a:bodyPr>
          <a:lstStyle/>
          <a:p>
            <a:pPr marL="201216" indent="-201216"/>
            <a:r>
              <a:rPr lang="ja-JP" altLang="en-US" sz="1800" dirty="0"/>
              <a:t>⑤推薦依頼書のとりまとめ</a:t>
            </a:r>
          </a:p>
        </p:txBody>
      </p:sp>
      <p:sp>
        <p:nvSpPr>
          <p:cNvPr id="25" name="矢印: 上向き折線 24">
            <a:extLst>
              <a:ext uri="{FF2B5EF4-FFF2-40B4-BE49-F238E27FC236}">
                <a16:creationId xmlns:a16="http://schemas.microsoft.com/office/drawing/2014/main" id="{8DE96D57-EEBC-404B-22FE-74C79BC26EE8}"/>
              </a:ext>
            </a:extLst>
          </p:cNvPr>
          <p:cNvSpPr/>
          <p:nvPr/>
        </p:nvSpPr>
        <p:spPr>
          <a:xfrm rot="16200000">
            <a:off x="4860066" y="-242507"/>
            <a:ext cx="951489" cy="3189851"/>
          </a:xfrm>
          <a:prstGeom prst="bentUpArrow">
            <a:avLst>
              <a:gd name="adj1" fmla="val 19635"/>
              <a:gd name="adj2" fmla="val 14358"/>
              <a:gd name="adj3" fmla="val 2566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26" name="テキスト ボックス 25">
            <a:extLst>
              <a:ext uri="{FF2B5EF4-FFF2-40B4-BE49-F238E27FC236}">
                <a16:creationId xmlns:a16="http://schemas.microsoft.com/office/drawing/2014/main" id="{418B5FEA-5779-48EE-F9E6-A990130333A2}"/>
              </a:ext>
            </a:extLst>
          </p:cNvPr>
          <p:cNvSpPr txBox="1"/>
          <p:nvPr/>
        </p:nvSpPr>
        <p:spPr>
          <a:xfrm>
            <a:off x="7065400" y="1171850"/>
            <a:ext cx="1867819" cy="369332"/>
          </a:xfrm>
          <a:prstGeom prst="rect">
            <a:avLst/>
          </a:prstGeom>
          <a:solidFill>
            <a:srgbClr val="FF9900"/>
          </a:solidFill>
        </p:spPr>
        <p:txBody>
          <a:bodyPr wrap="none" rtlCol="0">
            <a:spAutoFit/>
          </a:bodyPr>
          <a:lstStyle/>
          <a:p>
            <a:r>
              <a:rPr lang="ja-JP" altLang="en-US" sz="1800" dirty="0"/>
              <a:t>①働きかけ・広報</a:t>
            </a:r>
          </a:p>
        </p:txBody>
      </p:sp>
      <p:sp>
        <p:nvSpPr>
          <p:cNvPr id="2" name="テキスト ボックス 1">
            <a:extLst>
              <a:ext uri="{FF2B5EF4-FFF2-40B4-BE49-F238E27FC236}">
                <a16:creationId xmlns:a16="http://schemas.microsoft.com/office/drawing/2014/main" id="{73E9674C-5C1C-392A-2699-7EF0B3557151}"/>
              </a:ext>
            </a:extLst>
          </p:cNvPr>
          <p:cNvSpPr txBox="1"/>
          <p:nvPr/>
        </p:nvSpPr>
        <p:spPr>
          <a:xfrm>
            <a:off x="4983249" y="5769567"/>
            <a:ext cx="4164301" cy="707886"/>
          </a:xfrm>
          <a:prstGeom prst="rect">
            <a:avLst/>
          </a:prstGeom>
          <a:noFill/>
        </p:spPr>
        <p:txBody>
          <a:bodyPr wrap="square" rtlCol="0">
            <a:spAutoFit/>
          </a:bodyPr>
          <a:lstStyle/>
          <a:p>
            <a:pPr marL="893763" indent="-893763"/>
            <a:r>
              <a:rPr lang="ja-JP" altLang="en-US" b="1" dirty="0">
                <a:latin typeface="游ゴシック" panose="020B0400000000000000" pitchFamily="50" charset="-128"/>
                <a:ea typeface="游ゴシック" panose="020B0400000000000000" pitchFamily="50" charset="-128"/>
              </a:rPr>
              <a:t>（</a:t>
            </a:r>
            <a:r>
              <a:rPr lang="en-US" altLang="ja-JP" b="1" dirty="0">
                <a:latin typeface="游ゴシック" panose="020B0400000000000000" pitchFamily="50" charset="-128"/>
                <a:ea typeface="游ゴシック" panose="020B0400000000000000" pitchFamily="50" charset="-128"/>
              </a:rPr>
              <a:t>※</a:t>
            </a:r>
            <a:r>
              <a:rPr lang="ja-JP" altLang="en-US" b="1" dirty="0">
                <a:latin typeface="游ゴシック" panose="020B0400000000000000" pitchFamily="50" charset="-128"/>
                <a:ea typeface="游ゴシック" panose="020B0400000000000000" pitchFamily="50" charset="-128"/>
              </a:rPr>
              <a:t>）日本医師会、日本医学会連合、友好社員を除く</a:t>
            </a:r>
          </a:p>
        </p:txBody>
      </p:sp>
    </p:spTree>
    <p:extLst>
      <p:ext uri="{BB962C8B-B14F-4D97-AF65-F5344CB8AC3E}">
        <p14:creationId xmlns:p14="http://schemas.microsoft.com/office/powerpoint/2010/main" val="105736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1AEF034-54AC-DD2A-2E16-5A5277BA42ED}"/>
              </a:ext>
            </a:extLst>
          </p:cNvPr>
          <p:cNvPicPr>
            <a:picLocks noChangeAspect="1"/>
          </p:cNvPicPr>
          <p:nvPr/>
        </p:nvPicPr>
        <p:blipFill>
          <a:blip r:embed="rId2"/>
          <a:stretch>
            <a:fillRect/>
          </a:stretch>
        </p:blipFill>
        <p:spPr>
          <a:xfrm>
            <a:off x="205436" y="471919"/>
            <a:ext cx="8733127" cy="5118389"/>
          </a:xfrm>
          <a:prstGeom prst="rect">
            <a:avLst/>
          </a:prstGeom>
        </p:spPr>
      </p:pic>
    </p:spTree>
    <p:extLst>
      <p:ext uri="{BB962C8B-B14F-4D97-AF65-F5344CB8AC3E}">
        <p14:creationId xmlns:p14="http://schemas.microsoft.com/office/powerpoint/2010/main" val="1271929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221" y="2218705"/>
            <a:ext cx="7695548" cy="3791130"/>
          </a:xfrm>
          <a:prstGeom prst="rect">
            <a:avLst/>
          </a:prstGeom>
          <a:ln>
            <a:solidFill>
              <a:schemeClr val="accent1"/>
            </a:solidFill>
          </a:ln>
        </p:spPr>
      </p:pic>
      <p:sp>
        <p:nvSpPr>
          <p:cNvPr id="3" name="テキスト ボックス 2">
            <a:extLst>
              <a:ext uri="{FF2B5EF4-FFF2-40B4-BE49-F238E27FC236}">
                <a16:creationId xmlns:a16="http://schemas.microsoft.com/office/drawing/2014/main" id="{317BEA70-792C-40AE-B4A1-5ED917DA6BCA}"/>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社会医学系専門医協会の</a:t>
            </a:r>
            <a:r>
              <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rPr>
              <a:t>HP</a:t>
            </a:r>
          </a:p>
        </p:txBody>
      </p:sp>
      <p:sp>
        <p:nvSpPr>
          <p:cNvPr id="5" name="テキスト ボックス 4">
            <a:extLst>
              <a:ext uri="{FF2B5EF4-FFF2-40B4-BE49-F238E27FC236}">
                <a16:creationId xmlns:a16="http://schemas.microsoft.com/office/drawing/2014/main" id="{68D67EF4-2CDF-4FEC-9BEB-F0DDEF6E9842}"/>
              </a:ext>
            </a:extLst>
          </p:cNvPr>
          <p:cNvSpPr txBox="1"/>
          <p:nvPr/>
        </p:nvSpPr>
        <p:spPr>
          <a:xfrm>
            <a:off x="4465190" y="1240918"/>
            <a:ext cx="4324622" cy="603691"/>
          </a:xfrm>
          <a:prstGeom prst="rect">
            <a:avLst/>
          </a:prstGeom>
          <a:noFill/>
        </p:spPr>
        <p:txBody>
          <a:bodyPr wrap="square">
            <a:spAutoFit/>
          </a:bodyPr>
          <a:lstStyle/>
          <a:p>
            <a:pPr algn="ctr"/>
            <a:r>
              <a:rPr lang="ja-JP" altLang="en-US" sz="3323"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情報発信</a:t>
            </a:r>
            <a:endParaRPr lang="en-US" altLang="ja-JP" sz="3323"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F58F9963-EE5F-47E2-A2A7-10457C251094}"/>
              </a:ext>
            </a:extLst>
          </p:cNvPr>
          <p:cNvCxnSpPr>
            <a:stCxn id="5" idx="2"/>
          </p:cNvCxnSpPr>
          <p:nvPr/>
        </p:nvCxnSpPr>
        <p:spPr>
          <a:xfrm flipH="1">
            <a:off x="6523241" y="1844609"/>
            <a:ext cx="104260" cy="9305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88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33" y="1334475"/>
            <a:ext cx="4639734" cy="4639734"/>
          </a:xfrm>
          <a:prstGeom prst="rect">
            <a:avLst/>
          </a:prstGeom>
          <a:ln>
            <a:solidFill>
              <a:schemeClr val="accent1"/>
            </a:solidFill>
          </a:ln>
        </p:spPr>
      </p:pic>
      <p:sp>
        <p:nvSpPr>
          <p:cNvPr id="3" name="テキスト ボックス 2">
            <a:extLst>
              <a:ext uri="{FF2B5EF4-FFF2-40B4-BE49-F238E27FC236}">
                <a16:creationId xmlns:a16="http://schemas.microsoft.com/office/drawing/2014/main" id="{C881D8EB-7FF3-4C85-AEBE-669C9EE8DF2C}"/>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ウエブコンテンツ格納</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825519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45" y="1406799"/>
            <a:ext cx="2408597" cy="339105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504" y="2853268"/>
            <a:ext cx="2409742" cy="3391050"/>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571" y="3102324"/>
            <a:ext cx="2406934" cy="3391050"/>
          </a:xfrm>
          <a:prstGeom prst="rect">
            <a:avLst/>
          </a:prstGeom>
        </p:spPr>
      </p:pic>
      <p:sp>
        <p:nvSpPr>
          <p:cNvPr id="5" name="テキスト ボックス 4">
            <a:extLst>
              <a:ext uri="{FF2B5EF4-FFF2-40B4-BE49-F238E27FC236}">
                <a16:creationId xmlns:a16="http://schemas.microsoft.com/office/drawing/2014/main" id="{0AD61163-F91C-4AED-A77E-4C9E1A66FCCE}"/>
              </a:ext>
            </a:extLst>
          </p:cNvPr>
          <p:cNvSpPr txBox="1"/>
          <p:nvPr/>
        </p:nvSpPr>
        <p:spPr>
          <a:xfrm>
            <a:off x="188893" y="497570"/>
            <a:ext cx="7945750" cy="603691"/>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◆協会のニュースレター、</a:t>
            </a:r>
            <a:r>
              <a:rPr lang="en-US" altLang="ja-JP" sz="3323" dirty="0">
                <a:latin typeface="メイリオ" panose="020B0604030504040204" pitchFamily="50" charset="-128"/>
                <a:ea typeface="メイリオ" panose="020B0604030504040204" pitchFamily="50" charset="-128"/>
                <a:cs typeface="メイリオ" panose="020B0604030504040204" pitchFamily="50" charset="-128"/>
              </a:rPr>
              <a:t>HP</a:t>
            </a:r>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の充実化</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69855A32-AE26-4961-8302-1771328ABABB}"/>
              </a:ext>
            </a:extLst>
          </p:cNvPr>
          <p:cNvSpPr txBox="1"/>
          <p:nvPr/>
        </p:nvSpPr>
        <p:spPr>
          <a:xfrm>
            <a:off x="3006870" y="1109363"/>
            <a:ext cx="5991795" cy="1626407"/>
          </a:xfrm>
          <a:prstGeom prst="rect">
            <a:avLst/>
          </a:prstGeom>
          <a:noFill/>
        </p:spPr>
        <p:txBody>
          <a:bodyPr wrap="square">
            <a:spAutoFit/>
          </a:bodyPr>
          <a:lstStyle/>
          <a:p>
            <a:r>
              <a:rPr lang="ja-JP" altLang="en-US" sz="3323" dirty="0">
                <a:latin typeface="メイリオ" panose="020B0604030504040204" pitchFamily="50" charset="-128"/>
                <a:ea typeface="メイリオ" panose="020B0604030504040204" pitchFamily="50" charset="-128"/>
                <a:cs typeface="メイリオ" panose="020B0604030504040204" pitchFamily="50" charset="-128"/>
              </a:rPr>
              <a:t>構成学会の総会等の情報</a:t>
            </a:r>
            <a:endParaRPr lang="en-GB" altLang="ja-JP" sz="3323"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協会からの情報を載せる</a:t>
            </a:r>
            <a:endParaRPr lang="en-US"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3323" kern="100" dirty="0">
                <a:latin typeface="メイリオ" panose="020B0604030504040204" pitchFamily="50" charset="-128"/>
                <a:ea typeface="メイリオ" panose="020B0604030504040204" pitchFamily="50" charset="-128"/>
                <a:cs typeface="Times New Roman" panose="02020603050405020304" pitchFamily="18" charset="0"/>
              </a:rPr>
              <a:t>（専門医等の更新情報など）</a:t>
            </a:r>
            <a:endParaRPr lang="en-GB" altLang="ja-JP" sz="3323"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361378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43DC12-5410-493F-B858-AB7365283141}"/>
              </a:ext>
            </a:extLst>
          </p:cNvPr>
          <p:cNvSpPr>
            <a:spLocks noGrp="1"/>
          </p:cNvSpPr>
          <p:nvPr>
            <p:ph type="sldNum" sz="quarter" idx="10"/>
          </p:nvPr>
        </p:nvSpPr>
        <p:spPr>
          <a:xfrm>
            <a:off x="6997817" y="6522062"/>
            <a:ext cx="2133600" cy="323355"/>
          </a:xfrm>
        </p:spPr>
        <p:txBody>
          <a:bodyPr/>
          <a:lstStyle/>
          <a:p>
            <a:fld id="{EA5EC17D-F703-4881-93CF-F08B6BA608A6}" type="slidenum">
              <a:rPr lang="en-US" altLang="ja-JP" smtClean="0"/>
              <a:pPr/>
              <a:t>119</a:t>
            </a:fld>
            <a:endParaRPr lang="en-US" altLang="ja-JP" dirty="0"/>
          </a:p>
        </p:txBody>
      </p:sp>
      <p:pic>
        <p:nvPicPr>
          <p:cNvPr id="3" name="図 2">
            <a:extLst>
              <a:ext uri="{FF2B5EF4-FFF2-40B4-BE49-F238E27FC236}">
                <a16:creationId xmlns:a16="http://schemas.microsoft.com/office/drawing/2014/main" id="{4452D807-3A01-43C2-975F-916E8DD335FD}"/>
              </a:ext>
            </a:extLst>
          </p:cNvPr>
          <p:cNvPicPr>
            <a:picLocks noChangeAspect="1"/>
          </p:cNvPicPr>
          <p:nvPr/>
        </p:nvPicPr>
        <p:blipFill>
          <a:blip r:embed="rId2"/>
          <a:stretch>
            <a:fillRect/>
          </a:stretch>
        </p:blipFill>
        <p:spPr>
          <a:xfrm>
            <a:off x="12583" y="1398269"/>
            <a:ext cx="9144000" cy="5123793"/>
          </a:xfrm>
          <a:prstGeom prst="rect">
            <a:avLst/>
          </a:prstGeom>
        </p:spPr>
      </p:pic>
      <p:sp>
        <p:nvSpPr>
          <p:cNvPr id="4" name="正方形/長方形 3">
            <a:extLst>
              <a:ext uri="{FF2B5EF4-FFF2-40B4-BE49-F238E27FC236}">
                <a16:creationId xmlns:a16="http://schemas.microsoft.com/office/drawing/2014/main" id="{D4624E9A-0C3A-413A-9FF3-658C67FD5011}"/>
              </a:ext>
            </a:extLst>
          </p:cNvPr>
          <p:cNvSpPr/>
          <p:nvPr/>
        </p:nvSpPr>
        <p:spPr>
          <a:xfrm>
            <a:off x="249573" y="218858"/>
            <a:ext cx="5686172" cy="954107"/>
          </a:xfrm>
          <a:prstGeom prst="rect">
            <a:avLst/>
          </a:prstGeom>
        </p:spPr>
        <p:txBody>
          <a:bodyPr wrap="none">
            <a:spAutoFit/>
          </a:bodyPr>
          <a:lstStyle/>
          <a:p>
            <a:pPr fontAlgn="base"/>
            <a:r>
              <a:rPr lang="ja-JP" altLang="en-US" sz="2800" b="1" dirty="0">
                <a:solidFill>
                  <a:srgbClr val="3333FF"/>
                </a:solidFill>
                <a:latin typeface="小塚ゴシック Pro"/>
              </a:rPr>
              <a:t>動画</a:t>
            </a:r>
            <a:endParaRPr lang="en-US" altLang="ja-JP" sz="2800" b="1" dirty="0">
              <a:solidFill>
                <a:srgbClr val="3333FF"/>
              </a:solidFill>
              <a:latin typeface="小塚ゴシック Pro"/>
            </a:endParaRPr>
          </a:p>
          <a:p>
            <a:pPr fontAlgn="base"/>
            <a:r>
              <a:rPr lang="ja-JP" altLang="en-US" sz="2800" b="1" dirty="0">
                <a:solidFill>
                  <a:srgbClr val="000000"/>
                </a:solidFill>
                <a:latin typeface="小塚ゴシック Pro"/>
              </a:rPr>
              <a:t>社会医学系専門医について（約</a:t>
            </a:r>
            <a:r>
              <a:rPr lang="en-US" altLang="ja-JP" sz="2800" b="1" dirty="0">
                <a:solidFill>
                  <a:srgbClr val="000000"/>
                </a:solidFill>
                <a:latin typeface="小塚ゴシック Pro"/>
              </a:rPr>
              <a:t>2</a:t>
            </a:r>
            <a:r>
              <a:rPr lang="ja-JP" altLang="en-US" sz="2800" b="1" dirty="0">
                <a:solidFill>
                  <a:srgbClr val="000000"/>
                </a:solidFill>
                <a:latin typeface="小塚ゴシック Pro"/>
              </a:rPr>
              <a:t>分）</a:t>
            </a:r>
          </a:p>
        </p:txBody>
      </p:sp>
      <p:sp>
        <p:nvSpPr>
          <p:cNvPr id="6" name="正方形/長方形 5">
            <a:extLst>
              <a:ext uri="{FF2B5EF4-FFF2-40B4-BE49-F238E27FC236}">
                <a16:creationId xmlns:a16="http://schemas.microsoft.com/office/drawing/2014/main" id="{ADC1554C-5B93-48D5-A27A-A974EBEB5DA7}"/>
              </a:ext>
            </a:extLst>
          </p:cNvPr>
          <p:cNvSpPr/>
          <p:nvPr/>
        </p:nvSpPr>
        <p:spPr>
          <a:xfrm>
            <a:off x="3934415" y="218858"/>
            <a:ext cx="4960012" cy="461665"/>
          </a:xfrm>
          <a:prstGeom prst="rect">
            <a:avLst/>
          </a:prstGeom>
        </p:spPr>
        <p:txBody>
          <a:bodyPr wrap="none">
            <a:spAutoFit/>
          </a:bodyPr>
          <a:lstStyle/>
          <a:p>
            <a:r>
              <a:rPr lang="ja-JP" altLang="en-US" sz="2400" dirty="0">
                <a:latin typeface="Arial" panose="020B0604020202020204" pitchFamily="34" charset="0"/>
                <a:cs typeface="Arial" panose="020B0604020202020204" pitchFamily="34" charset="0"/>
              </a:rPr>
              <a:t>http://shakai-senmon-i.umin.jp</a:t>
            </a:r>
            <a:r>
              <a:rPr lang="ja-JP" altLang="en-US" sz="2400" dirty="0">
                <a:solidFill>
                  <a:srgbClr val="3333FF"/>
                </a:solidFill>
                <a:latin typeface="Arial" panose="020B0604020202020204" pitchFamily="34" charset="0"/>
                <a:cs typeface="Arial" panose="020B0604020202020204" pitchFamily="34" charset="0"/>
              </a:rPr>
              <a:t>/info</a:t>
            </a:r>
            <a:r>
              <a:rPr lang="ja-JP" altLang="en-US" sz="2400" dirty="0">
                <a:latin typeface="Arial" panose="020B0604020202020204" pitchFamily="34" charset="0"/>
                <a:cs typeface="Arial" panose="020B0604020202020204" pitchFamily="34" charset="0"/>
              </a:rPr>
              <a:t>/</a:t>
            </a:r>
          </a:p>
        </p:txBody>
      </p:sp>
      <p:sp>
        <p:nvSpPr>
          <p:cNvPr id="7" name="正方形/長方形 6">
            <a:extLst>
              <a:ext uri="{FF2B5EF4-FFF2-40B4-BE49-F238E27FC236}">
                <a16:creationId xmlns:a16="http://schemas.microsoft.com/office/drawing/2014/main" id="{5EC1D211-BD3C-4E1E-81CC-738FAB304A93}"/>
              </a:ext>
            </a:extLst>
          </p:cNvPr>
          <p:cNvSpPr/>
          <p:nvPr/>
        </p:nvSpPr>
        <p:spPr>
          <a:xfrm>
            <a:off x="6414421" y="4362696"/>
            <a:ext cx="2501006" cy="1200329"/>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授業で</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latin typeface="ＭＳ ゴシック" panose="020B0609070205080204" pitchFamily="49" charset="-128"/>
                <a:ea typeface="ＭＳ ゴシック" panose="020B0609070205080204" pitchFamily="49" charset="-128"/>
              </a:rPr>
              <a:t>使えます！</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4135053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706090"/>
          </a:xfrm>
          <a:prstGeom prst="rect">
            <a:avLst/>
          </a:prstGeom>
        </p:spPr>
        <p:txBody>
          <a:bodyPr/>
          <a:lstStyle/>
          <a:p>
            <a:r>
              <a:rPr kumimoji="1" lang="ja-JP" altLang="en-US" sz="4000" b="1" dirty="0">
                <a:latin typeface="+mj-ea"/>
              </a:rPr>
              <a:t>専門研修制度の構成</a:t>
            </a:r>
          </a:p>
        </p:txBody>
      </p:sp>
      <p:sp>
        <p:nvSpPr>
          <p:cNvPr id="4" name="テキスト ボックス 3"/>
          <p:cNvSpPr txBox="1"/>
          <p:nvPr/>
        </p:nvSpPr>
        <p:spPr>
          <a:xfrm>
            <a:off x="395536" y="1916832"/>
            <a:ext cx="2952328" cy="3231654"/>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協会</a:t>
            </a:r>
            <a:endParaRPr kumimoji="1" lang="en-US" altLang="ja-JP" sz="2400" b="1" u="sng" dirty="0">
              <a:solidFill>
                <a:schemeClr val="tx1"/>
              </a:solidFill>
            </a:endParaRPr>
          </a:p>
          <a:p>
            <a:r>
              <a:rPr lang="ja-JP" altLang="en-US" sz="2000" dirty="0">
                <a:solidFill>
                  <a:schemeClr val="tx1"/>
                </a:solidFill>
              </a:rPr>
              <a:t>・プログラム整備指針</a:t>
            </a:r>
            <a:endParaRPr lang="en-US" altLang="ja-JP" sz="2000" dirty="0">
              <a:solidFill>
                <a:schemeClr val="tx1"/>
              </a:solidFill>
            </a:endParaRPr>
          </a:p>
          <a:p>
            <a:r>
              <a:rPr kumimoji="1" lang="ja-JP" altLang="en-US" sz="2000" dirty="0">
                <a:solidFill>
                  <a:schemeClr val="tx1"/>
                </a:solidFill>
              </a:rPr>
              <a:t>・施設認定基準</a:t>
            </a:r>
            <a:endParaRPr kumimoji="1" lang="en-US" altLang="ja-JP" sz="2000" dirty="0">
              <a:solidFill>
                <a:schemeClr val="tx1"/>
              </a:solidFill>
            </a:endParaRPr>
          </a:p>
          <a:p>
            <a:r>
              <a:rPr lang="ja-JP" altLang="en-US" sz="2000" dirty="0">
                <a:solidFill>
                  <a:schemeClr val="tx1"/>
                </a:solidFill>
              </a:rPr>
              <a:t>・指導医認定基準</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a:p>
            <a:endParaRPr kumimoji="1" lang="en-US" altLang="ja-JP" sz="2000" dirty="0">
              <a:solidFill>
                <a:schemeClr val="tx1"/>
              </a:solidFill>
            </a:endParaRPr>
          </a:p>
          <a:p>
            <a:r>
              <a:rPr lang="ja-JP" altLang="en-US" sz="2000" dirty="0">
                <a:solidFill>
                  <a:schemeClr val="tx1"/>
                </a:solidFill>
              </a:rPr>
              <a:t>・専門医認定試験</a:t>
            </a:r>
            <a:endParaRPr lang="en-US" altLang="ja-JP" sz="2000" dirty="0">
              <a:solidFill>
                <a:schemeClr val="tx1"/>
              </a:solidFill>
            </a:endParaRPr>
          </a:p>
          <a:p>
            <a:endParaRPr kumimoji="1" lang="en-US" altLang="ja-JP" sz="2000" dirty="0">
              <a:solidFill>
                <a:schemeClr val="tx1"/>
              </a:solidFill>
            </a:endParaRPr>
          </a:p>
          <a:p>
            <a:endParaRPr lang="en-US" altLang="ja-JP" sz="2000" dirty="0">
              <a:solidFill>
                <a:schemeClr val="tx1"/>
              </a:solidFill>
            </a:endParaRPr>
          </a:p>
        </p:txBody>
      </p:sp>
      <p:sp>
        <p:nvSpPr>
          <p:cNvPr id="5" name="右矢印 4"/>
          <p:cNvSpPr/>
          <p:nvPr/>
        </p:nvSpPr>
        <p:spPr>
          <a:xfrm>
            <a:off x="3419872" y="2064496"/>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参考・認定</a:t>
            </a:r>
          </a:p>
        </p:txBody>
      </p:sp>
      <p:sp>
        <p:nvSpPr>
          <p:cNvPr id="6" name="テキスト ボックス 5"/>
          <p:cNvSpPr txBox="1"/>
          <p:nvPr/>
        </p:nvSpPr>
        <p:spPr>
          <a:xfrm>
            <a:off x="5292080" y="1944287"/>
            <a:ext cx="3204356" cy="1077218"/>
          </a:xfrm>
          <a:prstGeom prst="rect">
            <a:avLst/>
          </a:prstGeom>
          <a:noFill/>
          <a:ln w="38100">
            <a:solidFill>
              <a:schemeClr val="tx2"/>
            </a:solidFill>
          </a:ln>
        </p:spPr>
        <p:txBody>
          <a:bodyPr wrap="square" rtlCol="0">
            <a:spAutoFit/>
          </a:bodyPr>
          <a:lstStyle/>
          <a:p>
            <a:r>
              <a:rPr kumimoji="1" lang="ja-JP" altLang="en-US" sz="2400" b="1" u="sng" dirty="0">
                <a:solidFill>
                  <a:schemeClr val="tx1"/>
                </a:solidFill>
              </a:rPr>
              <a:t>各研修施設群</a:t>
            </a:r>
            <a:endParaRPr kumimoji="1" lang="en-US" altLang="ja-JP" sz="2400" b="1" u="sng" dirty="0">
              <a:solidFill>
                <a:schemeClr val="tx1"/>
              </a:solidFill>
            </a:endParaRPr>
          </a:p>
          <a:p>
            <a:r>
              <a:rPr lang="ja-JP" altLang="en-US" sz="2000" dirty="0">
                <a:solidFill>
                  <a:schemeClr val="tx1"/>
                </a:solidFill>
              </a:rPr>
              <a:t>・研修体制整備</a:t>
            </a:r>
            <a:endParaRPr lang="en-US" altLang="ja-JP" sz="2000" dirty="0">
              <a:solidFill>
                <a:schemeClr val="tx1"/>
              </a:solidFill>
            </a:endParaRPr>
          </a:p>
          <a:p>
            <a:r>
              <a:rPr lang="ja-JP" altLang="en-US" sz="2000" dirty="0">
                <a:solidFill>
                  <a:schemeClr val="tx1"/>
                </a:solidFill>
              </a:rPr>
              <a:t>・研修プログラム整備</a:t>
            </a:r>
            <a:endParaRPr kumimoji="1" lang="ja-JP" altLang="en-US" sz="2000" dirty="0">
              <a:solidFill>
                <a:schemeClr val="tx1"/>
              </a:solidFill>
            </a:endParaRPr>
          </a:p>
        </p:txBody>
      </p:sp>
      <p:sp>
        <p:nvSpPr>
          <p:cNvPr id="8" name="下矢印 7"/>
          <p:cNvSpPr/>
          <p:nvPr/>
        </p:nvSpPr>
        <p:spPr>
          <a:xfrm>
            <a:off x="5436096" y="3204720"/>
            <a:ext cx="2880320" cy="80034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提供</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2000" dirty="0">
                <a:solidFill>
                  <a:schemeClr val="tx1"/>
                </a:solidFill>
                <a:latin typeface="HG丸ｺﾞｼｯｸM-PRO" panose="020F0600000000000000" pitchFamily="50" charset="-128"/>
                <a:ea typeface="HG丸ｺﾞｼｯｸM-PRO" panose="020F0600000000000000" pitchFamily="50" charset="-128"/>
              </a:rPr>
              <a:t>修了認定</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5313311" y="4149080"/>
            <a:ext cx="3183125" cy="830997"/>
          </a:xfrm>
          <a:prstGeom prst="rect">
            <a:avLst/>
          </a:prstGeom>
          <a:noFill/>
          <a:ln w="38100">
            <a:solidFill>
              <a:schemeClr val="tx1"/>
            </a:solidFill>
          </a:ln>
        </p:spPr>
        <p:txBody>
          <a:bodyPr wrap="square" rtlCol="0">
            <a:spAutoFit/>
          </a:bodyPr>
          <a:lstStyle/>
          <a:p>
            <a:r>
              <a:rPr kumimoji="1" lang="ja-JP" altLang="en-US" sz="2400" b="1" u="sng" dirty="0">
                <a:solidFill>
                  <a:schemeClr val="tx1"/>
                </a:solidFill>
              </a:rPr>
              <a:t>専攻医</a:t>
            </a:r>
            <a:endParaRPr kumimoji="1" lang="en-US" altLang="ja-JP" sz="2400" b="1" u="sng" dirty="0">
              <a:solidFill>
                <a:schemeClr val="tx1"/>
              </a:solidFill>
            </a:endParaRPr>
          </a:p>
          <a:p>
            <a:r>
              <a:rPr lang="ja-JP" altLang="en-US" sz="2400" dirty="0">
                <a:solidFill>
                  <a:schemeClr val="tx1"/>
                </a:solidFill>
              </a:rPr>
              <a:t>・研修実施</a:t>
            </a:r>
            <a:endParaRPr kumimoji="1" lang="ja-JP" altLang="en-US" sz="2400" dirty="0">
              <a:solidFill>
                <a:schemeClr val="tx1"/>
              </a:solidFill>
            </a:endParaRPr>
          </a:p>
        </p:txBody>
      </p:sp>
      <p:sp>
        <p:nvSpPr>
          <p:cNvPr id="10" name="右矢印 9"/>
          <p:cNvSpPr/>
          <p:nvPr/>
        </p:nvSpPr>
        <p:spPr>
          <a:xfrm>
            <a:off x="3441103" y="4077072"/>
            <a:ext cx="1872208" cy="108012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試験・認定</a:t>
            </a:r>
          </a:p>
        </p:txBody>
      </p:sp>
      <p:pic>
        <p:nvPicPr>
          <p:cNvPr id="11" name="図 10"/>
          <p:cNvPicPr>
            <a:picLocks noChangeAspect="1"/>
          </p:cNvPicPr>
          <p:nvPr/>
        </p:nvPicPr>
        <p:blipFill>
          <a:blip r:embed="rId2"/>
          <a:stretch>
            <a:fillRect/>
          </a:stretch>
        </p:blipFill>
        <p:spPr>
          <a:xfrm>
            <a:off x="4562271" y="6298431"/>
            <a:ext cx="4309355" cy="265078"/>
          </a:xfrm>
          <a:prstGeom prst="rect">
            <a:avLst/>
          </a:prstGeom>
        </p:spPr>
      </p:pic>
    </p:spTree>
    <p:extLst>
      <p:ext uri="{BB962C8B-B14F-4D97-AF65-F5344CB8AC3E}">
        <p14:creationId xmlns:p14="http://schemas.microsoft.com/office/powerpoint/2010/main" val="4162206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AAF72D-533C-40D2-936F-1CAA581C0429}"/>
              </a:ext>
            </a:extLst>
          </p:cNvPr>
          <p:cNvSpPr>
            <a:spLocks noGrp="1"/>
          </p:cNvSpPr>
          <p:nvPr>
            <p:ph type="sldNum" sz="quarter" idx="10"/>
          </p:nvPr>
        </p:nvSpPr>
        <p:spPr/>
        <p:txBody>
          <a:bodyPr/>
          <a:lstStyle/>
          <a:p>
            <a:fld id="{EA5EC17D-F703-4881-93CF-F08B6BA608A6}" type="slidenum">
              <a:rPr lang="en-US" altLang="ja-JP" smtClean="0"/>
              <a:pPr/>
              <a:t>120</a:t>
            </a:fld>
            <a:endParaRPr lang="en-US" altLang="ja-JP" dirty="0"/>
          </a:p>
        </p:txBody>
      </p:sp>
      <p:pic>
        <p:nvPicPr>
          <p:cNvPr id="3" name="図 2">
            <a:extLst>
              <a:ext uri="{FF2B5EF4-FFF2-40B4-BE49-F238E27FC236}">
                <a16:creationId xmlns:a16="http://schemas.microsoft.com/office/drawing/2014/main" id="{A3D8F4BF-FCD1-4434-B16B-11117BD3A816}"/>
              </a:ext>
            </a:extLst>
          </p:cNvPr>
          <p:cNvPicPr>
            <a:picLocks noChangeAspect="1"/>
          </p:cNvPicPr>
          <p:nvPr/>
        </p:nvPicPr>
        <p:blipFill>
          <a:blip r:embed="rId2"/>
          <a:stretch>
            <a:fillRect/>
          </a:stretch>
        </p:blipFill>
        <p:spPr>
          <a:xfrm>
            <a:off x="3613872" y="-215183"/>
            <a:ext cx="4921078" cy="6858000"/>
          </a:xfrm>
          <a:prstGeom prst="rect">
            <a:avLst/>
          </a:prstGeom>
        </p:spPr>
      </p:pic>
      <p:sp>
        <p:nvSpPr>
          <p:cNvPr id="4" name="正方形/長方形 3">
            <a:extLst>
              <a:ext uri="{FF2B5EF4-FFF2-40B4-BE49-F238E27FC236}">
                <a16:creationId xmlns:a16="http://schemas.microsoft.com/office/drawing/2014/main" id="{552F6BD3-5A26-4D32-8165-EFB218F49270}"/>
              </a:ext>
            </a:extLst>
          </p:cNvPr>
          <p:cNvSpPr/>
          <p:nvPr/>
        </p:nvSpPr>
        <p:spPr>
          <a:xfrm>
            <a:off x="171727" y="781729"/>
            <a:ext cx="3890809" cy="1754326"/>
          </a:xfrm>
          <a:prstGeom prst="rect">
            <a:avLst/>
          </a:prstGeom>
        </p:spPr>
        <p:txBody>
          <a:bodyPr wrap="none">
            <a:spAutoFit/>
          </a:bodyPr>
          <a:lstStyle/>
          <a:p>
            <a:pPr fontAlgn="base"/>
            <a:r>
              <a:rPr lang="ja-JP" altLang="en-US" sz="3600" b="1" dirty="0">
                <a:solidFill>
                  <a:srgbClr val="3333FF"/>
                </a:solidFill>
                <a:latin typeface="小塚ゴシック Pro"/>
              </a:rPr>
              <a:t>まんが</a:t>
            </a:r>
            <a:endParaRPr lang="en-US" altLang="ja-JP" sz="3600" b="1" dirty="0">
              <a:solidFill>
                <a:srgbClr val="3333FF"/>
              </a:solidFill>
              <a:latin typeface="小塚ゴシック Pro"/>
            </a:endParaRPr>
          </a:p>
          <a:p>
            <a:pPr fontAlgn="base"/>
            <a:r>
              <a:rPr lang="ja-JP" altLang="en-US" sz="3600" b="1" dirty="0">
                <a:solidFill>
                  <a:srgbClr val="000000"/>
                </a:solidFill>
                <a:latin typeface="小塚ゴシック Pro"/>
              </a:rPr>
              <a:t>社会医学系専門医</a:t>
            </a:r>
            <a:endParaRPr lang="en-US" altLang="ja-JP" sz="3600" b="1" dirty="0">
              <a:solidFill>
                <a:srgbClr val="000000"/>
              </a:solidFill>
              <a:latin typeface="小塚ゴシック Pro"/>
            </a:endParaRPr>
          </a:p>
          <a:p>
            <a:pPr fontAlgn="base"/>
            <a:r>
              <a:rPr lang="ja-JP" altLang="en-US" sz="3600" b="1" dirty="0" err="1">
                <a:solidFill>
                  <a:srgbClr val="000000"/>
                </a:solidFill>
                <a:latin typeface="小塚ゴシック Pro"/>
              </a:rPr>
              <a:t>への</a:t>
            </a:r>
            <a:r>
              <a:rPr lang="ja-JP" altLang="en-US" sz="3600" b="1" dirty="0">
                <a:solidFill>
                  <a:srgbClr val="000000"/>
                </a:solidFill>
                <a:latin typeface="小塚ゴシック Pro"/>
              </a:rPr>
              <a:t>道</a:t>
            </a:r>
          </a:p>
        </p:txBody>
      </p:sp>
      <p:sp>
        <p:nvSpPr>
          <p:cNvPr id="6" name="正方形/長方形 5">
            <a:extLst>
              <a:ext uri="{FF2B5EF4-FFF2-40B4-BE49-F238E27FC236}">
                <a16:creationId xmlns:a16="http://schemas.microsoft.com/office/drawing/2014/main" id="{5F7268C2-8CBA-4DF7-82B7-E545BF174FB7}"/>
              </a:ext>
            </a:extLst>
          </p:cNvPr>
          <p:cNvSpPr/>
          <p:nvPr/>
        </p:nvSpPr>
        <p:spPr>
          <a:xfrm>
            <a:off x="328253" y="4321946"/>
            <a:ext cx="2624436" cy="1754326"/>
          </a:xfrm>
          <a:prstGeom prst="rect">
            <a:avLst/>
          </a:prstGeom>
          <a:solidFill>
            <a:srgbClr val="FFFF00"/>
          </a:solidFill>
        </p:spPr>
        <p:txBody>
          <a:bodyPr wrap="none">
            <a:spAutoFit/>
          </a:bodyPr>
          <a:lstStyle/>
          <a:p>
            <a:pPr fontAlgn="base"/>
            <a:r>
              <a:rPr lang="ja-JP" altLang="en-US" sz="3600" b="1" dirty="0">
                <a:latin typeface="ＭＳ ゴシック" panose="020B0609070205080204" pitchFamily="49" charset="-128"/>
                <a:ea typeface="ＭＳ ゴシック" panose="020B0609070205080204" pitchFamily="49" charset="-128"/>
              </a:rPr>
              <a:t>ＰＤＦ</a:t>
            </a:r>
            <a:endParaRPr lang="en-US" altLang="ja-JP" sz="3600" b="1" dirty="0">
              <a:latin typeface="ＭＳ ゴシック" panose="020B0609070205080204" pitchFamily="49" charset="-128"/>
              <a:ea typeface="ＭＳ ゴシック" panose="020B0609070205080204" pitchFamily="49" charset="-128"/>
            </a:endParaRPr>
          </a:p>
          <a:p>
            <a:pPr fontAlgn="base"/>
            <a:r>
              <a:rPr lang="ja-JP" altLang="en-US" sz="3600" b="1" dirty="0">
                <a:solidFill>
                  <a:srgbClr val="3333FF"/>
                </a:solidFill>
                <a:latin typeface="小塚ゴシック Pro"/>
              </a:rPr>
              <a:t>ダウンロード</a:t>
            </a:r>
          </a:p>
          <a:p>
            <a:pPr fontAlgn="base"/>
            <a:r>
              <a:rPr lang="ja-JP" altLang="en-US" sz="3600" b="1" dirty="0">
                <a:solidFill>
                  <a:srgbClr val="000000"/>
                </a:solidFill>
                <a:latin typeface="小塚ゴシック Pro"/>
              </a:rPr>
              <a:t>できます</a:t>
            </a:r>
            <a:r>
              <a:rPr lang="ja-JP" altLang="en-US" sz="3600" b="1" dirty="0">
                <a:latin typeface="ＭＳ ゴシック" panose="020B0609070205080204" pitchFamily="49" charset="-128"/>
                <a:ea typeface="ＭＳ ゴシック" panose="020B0609070205080204" pitchFamily="49" charset="-128"/>
              </a:rPr>
              <a:t>！</a:t>
            </a:r>
            <a:endParaRPr lang="ja-JP" altLang="en-US" sz="3600" b="1" dirty="0">
              <a:solidFill>
                <a:srgbClr val="000000"/>
              </a:solidFill>
              <a:latin typeface="小塚ゴシック Pro"/>
            </a:endParaRPr>
          </a:p>
        </p:txBody>
      </p:sp>
    </p:spTree>
    <p:extLst>
      <p:ext uri="{BB962C8B-B14F-4D97-AF65-F5344CB8AC3E}">
        <p14:creationId xmlns:p14="http://schemas.microsoft.com/office/powerpoint/2010/main" val="5863663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25AE8A-9216-4453-854A-4A538E12CE64}"/>
              </a:ext>
            </a:extLst>
          </p:cNvPr>
          <p:cNvSpPr>
            <a:spLocks noGrp="1"/>
          </p:cNvSpPr>
          <p:nvPr>
            <p:ph type="sldNum" sz="quarter" idx="10"/>
          </p:nvPr>
        </p:nvSpPr>
        <p:spPr/>
        <p:txBody>
          <a:bodyPr/>
          <a:lstStyle/>
          <a:p>
            <a:fld id="{EA5EC17D-F703-4881-93CF-F08B6BA608A6}" type="slidenum">
              <a:rPr lang="en-US" altLang="ja-JP" smtClean="0"/>
              <a:pPr/>
              <a:t>121</a:t>
            </a:fld>
            <a:endParaRPr lang="en-US" altLang="ja-JP" dirty="0"/>
          </a:p>
        </p:txBody>
      </p:sp>
      <p:pic>
        <p:nvPicPr>
          <p:cNvPr id="3" name="図 2">
            <a:extLst>
              <a:ext uri="{FF2B5EF4-FFF2-40B4-BE49-F238E27FC236}">
                <a16:creationId xmlns:a16="http://schemas.microsoft.com/office/drawing/2014/main" id="{547DF7F4-82F4-4DD6-9D88-BC1326932087}"/>
              </a:ext>
            </a:extLst>
          </p:cNvPr>
          <p:cNvPicPr>
            <a:picLocks noChangeAspect="1"/>
          </p:cNvPicPr>
          <p:nvPr/>
        </p:nvPicPr>
        <p:blipFill>
          <a:blip r:embed="rId2"/>
          <a:stretch>
            <a:fillRect/>
          </a:stretch>
        </p:blipFill>
        <p:spPr>
          <a:xfrm>
            <a:off x="155391" y="755465"/>
            <a:ext cx="2836125" cy="1881623"/>
          </a:xfrm>
          <a:prstGeom prst="rect">
            <a:avLst/>
          </a:prstGeom>
        </p:spPr>
      </p:pic>
      <p:pic>
        <p:nvPicPr>
          <p:cNvPr id="4" name="図 3">
            <a:extLst>
              <a:ext uri="{FF2B5EF4-FFF2-40B4-BE49-F238E27FC236}">
                <a16:creationId xmlns:a16="http://schemas.microsoft.com/office/drawing/2014/main" id="{C2C9B50F-A728-4702-96B9-31087CCD87B9}"/>
              </a:ext>
            </a:extLst>
          </p:cNvPr>
          <p:cNvPicPr>
            <a:picLocks noChangeAspect="1"/>
          </p:cNvPicPr>
          <p:nvPr/>
        </p:nvPicPr>
        <p:blipFill>
          <a:blip r:embed="rId3"/>
          <a:stretch>
            <a:fillRect/>
          </a:stretch>
        </p:blipFill>
        <p:spPr>
          <a:xfrm>
            <a:off x="3027842" y="755465"/>
            <a:ext cx="2855398" cy="1968958"/>
          </a:xfrm>
          <a:prstGeom prst="rect">
            <a:avLst/>
          </a:prstGeom>
        </p:spPr>
      </p:pic>
      <p:pic>
        <p:nvPicPr>
          <p:cNvPr id="5" name="図 4">
            <a:extLst>
              <a:ext uri="{FF2B5EF4-FFF2-40B4-BE49-F238E27FC236}">
                <a16:creationId xmlns:a16="http://schemas.microsoft.com/office/drawing/2014/main" id="{9F7D875E-8D07-4DF0-BA6C-878B8C7DA1B6}"/>
              </a:ext>
            </a:extLst>
          </p:cNvPr>
          <p:cNvPicPr>
            <a:picLocks noChangeAspect="1"/>
          </p:cNvPicPr>
          <p:nvPr/>
        </p:nvPicPr>
        <p:blipFill>
          <a:blip r:embed="rId4"/>
          <a:stretch>
            <a:fillRect/>
          </a:stretch>
        </p:blipFill>
        <p:spPr>
          <a:xfrm>
            <a:off x="5919567" y="755465"/>
            <a:ext cx="2947324" cy="1968959"/>
          </a:xfrm>
          <a:prstGeom prst="rect">
            <a:avLst/>
          </a:prstGeom>
        </p:spPr>
      </p:pic>
      <p:pic>
        <p:nvPicPr>
          <p:cNvPr id="6" name="図 5">
            <a:extLst>
              <a:ext uri="{FF2B5EF4-FFF2-40B4-BE49-F238E27FC236}">
                <a16:creationId xmlns:a16="http://schemas.microsoft.com/office/drawing/2014/main" id="{D3315750-781F-4E38-8F3B-F0873751C8C6}"/>
              </a:ext>
            </a:extLst>
          </p:cNvPr>
          <p:cNvPicPr>
            <a:picLocks noChangeAspect="1"/>
          </p:cNvPicPr>
          <p:nvPr/>
        </p:nvPicPr>
        <p:blipFill>
          <a:blip r:embed="rId5"/>
          <a:stretch>
            <a:fillRect/>
          </a:stretch>
        </p:blipFill>
        <p:spPr>
          <a:xfrm>
            <a:off x="155391" y="2850079"/>
            <a:ext cx="2824391" cy="1881623"/>
          </a:xfrm>
          <a:prstGeom prst="rect">
            <a:avLst/>
          </a:prstGeom>
        </p:spPr>
      </p:pic>
      <p:pic>
        <p:nvPicPr>
          <p:cNvPr id="7" name="図 6">
            <a:extLst>
              <a:ext uri="{FF2B5EF4-FFF2-40B4-BE49-F238E27FC236}">
                <a16:creationId xmlns:a16="http://schemas.microsoft.com/office/drawing/2014/main" id="{3232DB25-50B3-485D-8A54-F899F808E7B9}"/>
              </a:ext>
            </a:extLst>
          </p:cNvPr>
          <p:cNvPicPr>
            <a:picLocks noChangeAspect="1"/>
          </p:cNvPicPr>
          <p:nvPr/>
        </p:nvPicPr>
        <p:blipFill>
          <a:blip r:embed="rId6"/>
          <a:stretch>
            <a:fillRect/>
          </a:stretch>
        </p:blipFill>
        <p:spPr>
          <a:xfrm>
            <a:off x="3047824" y="2850079"/>
            <a:ext cx="2871743" cy="1881623"/>
          </a:xfrm>
          <a:prstGeom prst="rect">
            <a:avLst/>
          </a:prstGeom>
        </p:spPr>
      </p:pic>
      <p:pic>
        <p:nvPicPr>
          <p:cNvPr id="8" name="図 7">
            <a:extLst>
              <a:ext uri="{FF2B5EF4-FFF2-40B4-BE49-F238E27FC236}">
                <a16:creationId xmlns:a16="http://schemas.microsoft.com/office/drawing/2014/main" id="{0D6884E0-9DDB-4A6D-A628-4F982BFC457D}"/>
              </a:ext>
            </a:extLst>
          </p:cNvPr>
          <p:cNvPicPr>
            <a:picLocks noChangeAspect="1"/>
          </p:cNvPicPr>
          <p:nvPr/>
        </p:nvPicPr>
        <p:blipFill>
          <a:blip r:embed="rId7"/>
          <a:stretch>
            <a:fillRect/>
          </a:stretch>
        </p:blipFill>
        <p:spPr>
          <a:xfrm>
            <a:off x="6026659" y="2850079"/>
            <a:ext cx="2873608" cy="1881623"/>
          </a:xfrm>
          <a:prstGeom prst="rect">
            <a:avLst/>
          </a:prstGeom>
        </p:spPr>
      </p:pic>
      <p:pic>
        <p:nvPicPr>
          <p:cNvPr id="9" name="図 8">
            <a:extLst>
              <a:ext uri="{FF2B5EF4-FFF2-40B4-BE49-F238E27FC236}">
                <a16:creationId xmlns:a16="http://schemas.microsoft.com/office/drawing/2014/main" id="{14EB488D-FA7B-4EC5-888E-5F5A785525D9}"/>
              </a:ext>
            </a:extLst>
          </p:cNvPr>
          <p:cNvPicPr>
            <a:picLocks noChangeAspect="1"/>
          </p:cNvPicPr>
          <p:nvPr/>
        </p:nvPicPr>
        <p:blipFill>
          <a:blip r:embed="rId8"/>
          <a:stretch>
            <a:fillRect/>
          </a:stretch>
        </p:blipFill>
        <p:spPr>
          <a:xfrm>
            <a:off x="167125" y="4829483"/>
            <a:ext cx="2824391" cy="1891992"/>
          </a:xfrm>
          <a:prstGeom prst="rect">
            <a:avLst/>
          </a:prstGeom>
        </p:spPr>
      </p:pic>
      <p:pic>
        <p:nvPicPr>
          <p:cNvPr id="10" name="図 9">
            <a:extLst>
              <a:ext uri="{FF2B5EF4-FFF2-40B4-BE49-F238E27FC236}">
                <a16:creationId xmlns:a16="http://schemas.microsoft.com/office/drawing/2014/main" id="{61F51442-8F29-4F2E-9FDD-A14682AEA5DE}"/>
              </a:ext>
            </a:extLst>
          </p:cNvPr>
          <p:cNvPicPr>
            <a:picLocks noChangeAspect="1"/>
          </p:cNvPicPr>
          <p:nvPr/>
        </p:nvPicPr>
        <p:blipFill>
          <a:blip r:embed="rId9"/>
          <a:stretch>
            <a:fillRect/>
          </a:stretch>
        </p:blipFill>
        <p:spPr>
          <a:xfrm>
            <a:off x="3103678" y="4829483"/>
            <a:ext cx="2826323" cy="1881623"/>
          </a:xfrm>
          <a:prstGeom prst="rect">
            <a:avLst/>
          </a:prstGeom>
        </p:spPr>
      </p:pic>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3" name="図 12">
            <a:extLst>
              <a:ext uri="{FF2B5EF4-FFF2-40B4-BE49-F238E27FC236}">
                <a16:creationId xmlns:a16="http://schemas.microsoft.com/office/drawing/2014/main" id="{CD861EED-7263-43C0-8B03-4D5B18185D33}"/>
              </a:ext>
            </a:extLst>
          </p:cNvPr>
          <p:cNvPicPr>
            <a:picLocks noChangeAspect="1"/>
          </p:cNvPicPr>
          <p:nvPr/>
        </p:nvPicPr>
        <p:blipFill>
          <a:blip r:embed="rId10"/>
          <a:stretch>
            <a:fillRect/>
          </a:stretch>
        </p:blipFill>
        <p:spPr>
          <a:xfrm>
            <a:off x="6046312" y="4880924"/>
            <a:ext cx="2853955" cy="1884467"/>
          </a:xfrm>
          <a:prstGeom prst="rect">
            <a:avLst/>
          </a:prstGeom>
        </p:spPr>
      </p:pic>
      <p:sp>
        <p:nvSpPr>
          <p:cNvPr id="12" name="正方形/長方形 11">
            <a:extLst>
              <a:ext uri="{FF2B5EF4-FFF2-40B4-BE49-F238E27FC236}">
                <a16:creationId xmlns:a16="http://schemas.microsoft.com/office/drawing/2014/main" id="{897C1F6A-5631-4B03-80E0-DD39236E8200}"/>
              </a:ext>
            </a:extLst>
          </p:cNvPr>
          <p:cNvSpPr/>
          <p:nvPr/>
        </p:nvSpPr>
        <p:spPr>
          <a:xfrm>
            <a:off x="2680296" y="3244334"/>
            <a:ext cx="3783408" cy="369332"/>
          </a:xfrm>
          <a:prstGeom prst="rect">
            <a:avLst/>
          </a:prstGeom>
        </p:spPr>
        <p:txBody>
          <a:bodyPr wrap="none">
            <a:spAutoFit/>
          </a:bodyPr>
          <a:lstStyle/>
          <a:p>
            <a:r>
              <a:rPr lang="en-US" altLang="ja-JP" dirty="0">
                <a:latin typeface="游ゴシック" panose="020B0400000000000000" pitchFamily="50" charset="-128"/>
                <a:cs typeface="Times New Roman" panose="02020603050405020304" pitchFamily="18" charset="0"/>
              </a:rPr>
              <a:t>http://shakai-senmon-i.site/rinji/</a:t>
            </a:r>
            <a:endParaRPr lang="ja-JP" altLang="en-US" dirty="0"/>
          </a:p>
        </p:txBody>
      </p:sp>
    </p:spTree>
    <p:extLst>
      <p:ext uri="{BB962C8B-B14F-4D97-AF65-F5344CB8AC3E}">
        <p14:creationId xmlns:p14="http://schemas.microsoft.com/office/powerpoint/2010/main" val="4104476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D208742-9DDA-44E2-8EC7-A18E2F7841DC}"/>
              </a:ext>
            </a:extLst>
          </p:cNvPr>
          <p:cNvSpPr/>
          <p:nvPr/>
        </p:nvSpPr>
        <p:spPr>
          <a:xfrm>
            <a:off x="404037" y="81256"/>
            <a:ext cx="8462853" cy="461665"/>
          </a:xfrm>
          <a:prstGeom prst="rect">
            <a:avLst/>
          </a:prstGeom>
        </p:spPr>
        <p:txBody>
          <a:bodyPr wrap="square">
            <a:spAutoFit/>
          </a:bodyPr>
          <a:lstStyle/>
          <a:p>
            <a:pPr fontAlgn="base"/>
            <a:r>
              <a:rPr lang="ja-JP" altLang="en-US" sz="2400" b="1" dirty="0">
                <a:solidFill>
                  <a:srgbClr val="000000"/>
                </a:solidFill>
                <a:latin typeface="小塚ゴシック Pro"/>
              </a:rPr>
              <a:t>連載インタビュー記事</a:t>
            </a:r>
            <a:r>
              <a:rPr lang="en-US" altLang="ja-JP" sz="2400" b="1" dirty="0">
                <a:solidFill>
                  <a:srgbClr val="000000"/>
                </a:solidFill>
                <a:latin typeface="小塚ゴシック Pro"/>
              </a:rPr>
              <a:t>【</a:t>
            </a:r>
            <a:r>
              <a:rPr lang="ja-JP" altLang="en-US" sz="2400" b="1" dirty="0">
                <a:solidFill>
                  <a:srgbClr val="000000"/>
                </a:solidFill>
                <a:latin typeface="小塚ゴシック Pro"/>
              </a:rPr>
              <a:t>連載</a:t>
            </a:r>
            <a:r>
              <a:rPr lang="en-US" altLang="ja-JP" sz="2400" b="1" dirty="0">
                <a:solidFill>
                  <a:srgbClr val="000000"/>
                </a:solidFill>
                <a:latin typeface="小塚ゴシック Pro"/>
              </a:rPr>
              <a:t>】</a:t>
            </a:r>
            <a:r>
              <a:rPr lang="ja-JP" altLang="en-US" sz="2400" b="1" dirty="0">
                <a:solidFill>
                  <a:srgbClr val="000000"/>
                </a:solidFill>
                <a:latin typeface="小塚ゴシック Pro"/>
              </a:rPr>
              <a:t>社会医学系専門医の「いま・未来」</a:t>
            </a:r>
            <a:endParaRPr lang="ja-JP" altLang="en-US" dirty="0"/>
          </a:p>
        </p:txBody>
      </p:sp>
      <p:pic>
        <p:nvPicPr>
          <p:cNvPr id="14" name="図 13">
            <a:extLst>
              <a:ext uri="{FF2B5EF4-FFF2-40B4-BE49-F238E27FC236}">
                <a16:creationId xmlns:a16="http://schemas.microsoft.com/office/drawing/2014/main" id="{7948E5B1-C1EE-4166-9E70-72731D92BF97}"/>
              </a:ext>
            </a:extLst>
          </p:cNvPr>
          <p:cNvPicPr>
            <a:picLocks noChangeAspect="1"/>
          </p:cNvPicPr>
          <p:nvPr/>
        </p:nvPicPr>
        <p:blipFill>
          <a:blip r:embed="rId2"/>
          <a:stretch>
            <a:fillRect/>
          </a:stretch>
        </p:blipFill>
        <p:spPr>
          <a:xfrm>
            <a:off x="0" y="588578"/>
            <a:ext cx="2994632" cy="1991935"/>
          </a:xfrm>
          <a:prstGeom prst="rect">
            <a:avLst/>
          </a:prstGeom>
        </p:spPr>
      </p:pic>
      <p:pic>
        <p:nvPicPr>
          <p:cNvPr id="15" name="図 14">
            <a:extLst>
              <a:ext uri="{FF2B5EF4-FFF2-40B4-BE49-F238E27FC236}">
                <a16:creationId xmlns:a16="http://schemas.microsoft.com/office/drawing/2014/main" id="{B0408953-EAAA-418B-B5EA-322C10F89E87}"/>
              </a:ext>
            </a:extLst>
          </p:cNvPr>
          <p:cNvPicPr>
            <a:picLocks noChangeAspect="1"/>
          </p:cNvPicPr>
          <p:nvPr/>
        </p:nvPicPr>
        <p:blipFill>
          <a:blip r:embed="rId3"/>
          <a:stretch>
            <a:fillRect/>
          </a:stretch>
        </p:blipFill>
        <p:spPr>
          <a:xfrm>
            <a:off x="2994632" y="542921"/>
            <a:ext cx="2976182" cy="2037592"/>
          </a:xfrm>
          <a:prstGeom prst="rect">
            <a:avLst/>
          </a:prstGeom>
        </p:spPr>
      </p:pic>
      <p:pic>
        <p:nvPicPr>
          <p:cNvPr id="1026" name="Picture 2" descr="社会医学系専門医の「いま・未来」Vol.12">
            <a:extLst>
              <a:ext uri="{FF2B5EF4-FFF2-40B4-BE49-F238E27FC236}">
                <a16:creationId xmlns:a16="http://schemas.microsoft.com/office/drawing/2014/main" id="{31804703-1FC5-3942-467E-2755E61EF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55" y="564995"/>
            <a:ext cx="3067145" cy="2039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愛知医科大学災害医療研究センター講師　高橋礼子先生">
            <a:extLst>
              <a:ext uri="{FF2B5EF4-FFF2-40B4-BE49-F238E27FC236}">
                <a16:creationId xmlns:a16="http://schemas.microsoft.com/office/drawing/2014/main" id="{87F4D972-1F38-24C8-DAC3-F1859D1CF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6170"/>
            <a:ext cx="2996204" cy="1991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東京大学大学院医学系研究科・国際保健学専攻・国際保健政策学教授 橋爪真弘先生">
            <a:extLst>
              <a:ext uri="{FF2B5EF4-FFF2-40B4-BE49-F238E27FC236}">
                <a16:creationId xmlns:a16="http://schemas.microsoft.com/office/drawing/2014/main" id="{AFCB6081-424C-CAAF-EFC9-149D7CD4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333" y="2602587"/>
            <a:ext cx="3064878" cy="20375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国立国際医療研究センター・グローバルヘルス政策研究センター センター長 磯博康先生">
            <a:extLst>
              <a:ext uri="{FF2B5EF4-FFF2-40B4-BE49-F238E27FC236}">
                <a16:creationId xmlns:a16="http://schemas.microsoft.com/office/drawing/2014/main" id="{04D57EBB-E023-DEAE-5966-D3B72CBE8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6855" y="2626168"/>
            <a:ext cx="3064878" cy="203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12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CDBD7C-23BA-4534-CFC2-63A3FD720CFD}"/>
              </a:ext>
            </a:extLst>
          </p:cNvPr>
          <p:cNvPicPr>
            <a:picLocks noChangeAspect="1"/>
          </p:cNvPicPr>
          <p:nvPr/>
        </p:nvPicPr>
        <p:blipFill>
          <a:blip r:embed="rId2"/>
          <a:stretch>
            <a:fillRect/>
          </a:stretch>
        </p:blipFill>
        <p:spPr>
          <a:xfrm>
            <a:off x="0" y="0"/>
            <a:ext cx="9144000" cy="5615372"/>
          </a:xfrm>
          <a:prstGeom prst="rect">
            <a:avLst/>
          </a:prstGeom>
        </p:spPr>
      </p:pic>
    </p:spTree>
    <p:extLst>
      <p:ext uri="{BB962C8B-B14F-4D97-AF65-F5344CB8AC3E}">
        <p14:creationId xmlns:p14="http://schemas.microsoft.com/office/powerpoint/2010/main" val="23871621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709D00-CC4E-3A4F-A53E-3865245EDA96}"/>
              </a:ext>
            </a:extLst>
          </p:cNvPr>
          <p:cNvSpPr txBox="1"/>
          <p:nvPr/>
        </p:nvSpPr>
        <p:spPr>
          <a:xfrm>
            <a:off x="387275" y="1000949"/>
            <a:ext cx="8369450" cy="3477875"/>
          </a:xfrm>
          <a:prstGeom prst="rect">
            <a:avLst/>
          </a:prstGeom>
          <a:noFill/>
        </p:spPr>
        <p:txBody>
          <a:bodyPr wrap="square" rtlCol="0">
            <a:spAutoFit/>
          </a:bodyPr>
          <a:lstStyle/>
          <a:p>
            <a:pPr algn="ctr"/>
            <a:r>
              <a:rPr lang="ja-JP" altLang="en-US" sz="4000" dirty="0"/>
              <a:t>最近の動き</a:t>
            </a:r>
          </a:p>
          <a:p>
            <a:endParaRPr lang="ja-JP" altLang="en-US" sz="4000" dirty="0"/>
          </a:p>
          <a:p>
            <a:pPr marL="571500" indent="-571500">
              <a:buFont typeface="Arial" panose="020B0604020202020204" pitchFamily="34" charset="0"/>
              <a:buChar char="•"/>
            </a:pPr>
            <a:r>
              <a:rPr lang="ja-JP" altLang="en-US" sz="4000" dirty="0"/>
              <a:t>友好社員制度の創設</a:t>
            </a:r>
            <a:endParaRPr lang="en-US" altLang="ja-JP" sz="4000" dirty="0"/>
          </a:p>
          <a:p>
            <a:pPr marL="571500" indent="-571500">
              <a:buFont typeface="Arial" panose="020B0604020202020204" pitchFamily="34" charset="0"/>
              <a:buChar char="•"/>
            </a:pPr>
            <a:r>
              <a:rPr lang="ja-JP" altLang="en-US" sz="4000" dirty="0"/>
              <a:t>医師届出票の資格名に社会医学系専門医が追加</a:t>
            </a:r>
            <a:endParaRPr lang="en-US" altLang="ja-JP" sz="4000" dirty="0"/>
          </a:p>
          <a:p>
            <a:endParaRPr kumimoji="1" lang="ja-JP" altLang="en-US" dirty="0"/>
          </a:p>
        </p:txBody>
      </p:sp>
    </p:spTree>
    <p:extLst>
      <p:ext uri="{BB962C8B-B14F-4D97-AF65-F5344CB8AC3E}">
        <p14:creationId xmlns:p14="http://schemas.microsoft.com/office/powerpoint/2010/main" val="20947714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46991E5-12CC-A5B8-F3E7-1963E8EA64FE}"/>
              </a:ext>
            </a:extLst>
          </p:cNvPr>
          <p:cNvSpPr/>
          <p:nvPr/>
        </p:nvSpPr>
        <p:spPr>
          <a:xfrm>
            <a:off x="0" y="427011"/>
            <a:ext cx="9094962" cy="1671953"/>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4" name="タイトル 3">
            <a:extLst>
              <a:ext uri="{FF2B5EF4-FFF2-40B4-BE49-F238E27FC236}">
                <a16:creationId xmlns:a16="http://schemas.microsoft.com/office/drawing/2014/main" id="{968F3557-903C-B1B8-3C98-72440C3A25EE}"/>
              </a:ext>
            </a:extLst>
          </p:cNvPr>
          <p:cNvSpPr>
            <a:spLocks noGrp="1"/>
          </p:cNvSpPr>
          <p:nvPr>
            <p:ph type="title"/>
          </p:nvPr>
        </p:nvSpPr>
        <p:spPr>
          <a:xfrm>
            <a:off x="0" y="3660"/>
            <a:ext cx="8993362" cy="390746"/>
          </a:xfrm>
          <a:solidFill>
            <a:srgbClr val="0A457A"/>
          </a:solidFill>
          <a:ln w="28575">
            <a:solidFill>
              <a:srgbClr val="0A457A"/>
            </a:solidFill>
          </a:ln>
        </p:spPr>
        <p:txBody>
          <a:bodyPr>
            <a:noAutofit/>
          </a:bodyPr>
          <a:lstStyle/>
          <a:p>
            <a:pPr algn="ctr"/>
            <a:r>
              <a:rPr lang="ja-JP" altLang="en-US" sz="2400" dirty="0">
                <a:solidFill>
                  <a:schemeClr val="bg1"/>
                </a:solidFill>
              </a:rPr>
              <a:t>　社会医学系専門医制度における「友好学会」の提案</a:t>
            </a:r>
          </a:p>
        </p:txBody>
      </p:sp>
      <p:sp>
        <p:nvSpPr>
          <p:cNvPr id="5" name="コンテンツ プレースホルダー 4">
            <a:extLst>
              <a:ext uri="{FF2B5EF4-FFF2-40B4-BE49-F238E27FC236}">
                <a16:creationId xmlns:a16="http://schemas.microsoft.com/office/drawing/2014/main" id="{2BC0497A-C417-610B-FC38-FA63650F2281}"/>
              </a:ext>
            </a:extLst>
          </p:cNvPr>
          <p:cNvSpPr>
            <a:spLocks noGrp="1"/>
          </p:cNvSpPr>
          <p:nvPr>
            <p:ph idx="1"/>
          </p:nvPr>
        </p:nvSpPr>
        <p:spPr>
          <a:xfrm>
            <a:off x="0" y="787446"/>
            <a:ext cx="8993361" cy="919754"/>
          </a:xfrm>
        </p:spPr>
        <p:txBody>
          <a:bodyPr anchor="ctr">
            <a:noAutofit/>
          </a:bodyPr>
          <a:lstStyle/>
          <a:p>
            <a:pPr>
              <a:lnSpc>
                <a:spcPct val="110000"/>
              </a:lnSpc>
              <a:spcBef>
                <a:spcPts val="0"/>
              </a:spcBef>
            </a:pPr>
            <a:r>
              <a:rPr lang="ja-JP" altLang="en-US" sz="1600" dirty="0">
                <a:latin typeface="UD デジタル 教科書体 NK-R" panose="02020400000000000000" pitchFamily="18" charset="-128"/>
                <a:ea typeface="UD デジタル 教科書体 NK-R" panose="02020400000000000000" pitchFamily="18" charset="-128"/>
              </a:rPr>
              <a:t>社会医学は、医学を共通基盤とし、実践的な個人へのアプローチを有しつつ、広範な健康レベルを有する集団や社会システムへのアプローチを中心とする特徴を有している。また医学に留まらず、科学全体やさらに経営管理等の人文系にわたる広範な学問体系を応用して理論と実践の両面から保健・医療・福祉・環境とそれらとの社会のあり方を追求する学問である。</a:t>
            </a:r>
            <a:endParaRPr lang="en-US" altLang="ja-JP" sz="1600" dirty="0">
              <a:latin typeface="UD デジタル 教科書体 NK-R" panose="02020400000000000000" pitchFamily="18" charset="-128"/>
              <a:ea typeface="UD デジタル 教科書体 NK-R" panose="02020400000000000000" pitchFamily="18" charset="-128"/>
            </a:endParaRPr>
          </a:p>
          <a:p>
            <a:pPr>
              <a:lnSpc>
                <a:spcPct val="110000"/>
              </a:lnSpc>
              <a:spcBef>
                <a:spcPts val="0"/>
              </a:spcBef>
            </a:pPr>
            <a:r>
              <a:rPr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b="1" dirty="0">
                <a:solidFill>
                  <a:srgbClr val="FF0000"/>
                </a:solidFill>
                <a:latin typeface="UD デジタル 教科書体 NK-R" panose="02020400000000000000" pitchFamily="18" charset="-128"/>
                <a:ea typeface="UD デジタル 教科書体 NK-R" panose="02020400000000000000" pitchFamily="18" charset="-128"/>
              </a:rPr>
              <a:t>今般、社会医学の発展・社会貢献をともに志す学会に、友好学会として当制度に参加していただくしくみを提案する。</a:t>
            </a:r>
          </a:p>
        </p:txBody>
      </p:sp>
      <p:sp>
        <p:nvSpPr>
          <p:cNvPr id="13" name="正方形/長方形 12">
            <a:extLst>
              <a:ext uri="{FF2B5EF4-FFF2-40B4-BE49-F238E27FC236}">
                <a16:creationId xmlns:a16="http://schemas.microsoft.com/office/drawing/2014/main" id="{D434261C-33CD-C7FD-AB83-31278608A6E6}"/>
              </a:ext>
            </a:extLst>
          </p:cNvPr>
          <p:cNvSpPr/>
          <p:nvPr/>
        </p:nvSpPr>
        <p:spPr>
          <a:xfrm>
            <a:off x="110484" y="3284372"/>
            <a:ext cx="2312006" cy="3484289"/>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eaLnBrk="1" fontAlgn="auto" hangingPunct="1">
              <a:defRPr/>
            </a:pPr>
            <a:r>
              <a:rPr lang="ja-JP" altLang="en-US" sz="1100" b="1" dirty="0">
                <a:solidFill>
                  <a:prstClr val="black"/>
                </a:solidFill>
                <a:latin typeface="Arial"/>
                <a:ea typeface="UD デジタル 教科書体 N-R"/>
              </a:rPr>
              <a:t>構成学会･団体</a:t>
            </a:r>
            <a:endParaRPr lang="en-US" altLang="ja-JP" sz="1100" b="1" dirty="0">
              <a:solidFill>
                <a:prstClr val="black"/>
              </a:solidFill>
              <a:latin typeface="Arial"/>
              <a:ea typeface="UD デジタル 教科書体 N-R"/>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日本公衆衛生学会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日本産業衛生学会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a:defRPr/>
            </a:pPr>
            <a:r>
              <a:rPr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日本医療・病院管理学会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日本疫学会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日本医療情報学会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日本災害医学会</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日本職業・災害医学会</a:t>
            </a:r>
            <a:endParaRPr lang="en-US" altLang="ja-JP" sz="1100" b="1"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b="1"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全国衛生部長会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全国保健所長会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地方衛生研究所全国協議会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spc="-75" dirty="0">
                <a:solidFill>
                  <a:prstClr val="black"/>
                </a:solidFill>
                <a:latin typeface="UD デジタル 教科書体 NK-R" panose="02020400000000000000" pitchFamily="18" charset="-128"/>
                <a:ea typeface="UD デジタル 教科書体 NK-R" panose="02020400000000000000" pitchFamily="18" charset="-128"/>
              </a:rPr>
              <a:t>全国衛生学公衆衛生学教育協議会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日本医師会</a:t>
            </a:r>
          </a:p>
          <a:p>
            <a:pPr defTabSz="685800" eaLnBrk="1" fontAlgn="auto" hangingPunct="1">
              <a:defRPr/>
            </a:pPr>
            <a:r>
              <a:rPr lang="ja-JP" altLang="en-US" sz="1100" dirty="0">
                <a:solidFill>
                  <a:prstClr val="black"/>
                </a:solidFill>
                <a:latin typeface="UD デジタル 教科書体 NK-R" panose="02020400000000000000" pitchFamily="18" charset="-128"/>
                <a:ea typeface="UD デジタル 教科書体 NK-R" panose="02020400000000000000" pitchFamily="18" charset="-128"/>
              </a:rPr>
              <a:t>　</a:t>
            </a:r>
            <a:r>
              <a:rPr lang="zh-CN" altLang="en-US" sz="1100" dirty="0">
                <a:solidFill>
                  <a:prstClr val="black"/>
                </a:solidFill>
                <a:latin typeface="UD デジタル 教科書体 NK-R" panose="02020400000000000000" pitchFamily="18" charset="-128"/>
                <a:ea typeface="UD デジタル 教科書体 NK-R" panose="02020400000000000000" pitchFamily="18" charset="-128"/>
              </a:rPr>
              <a:t>日本医学会連合</a:t>
            </a:r>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eaLnBrk="1" fontAlgn="auto" hangingPunct="1">
              <a:defRPr/>
            </a:pPr>
            <a:r>
              <a:rPr lang="ja-JP" altLang="en-US" sz="1100" b="1" dirty="0">
                <a:solidFill>
                  <a:prstClr val="black"/>
                </a:solidFill>
                <a:latin typeface="UD デジタル 教科書体 NP-B" panose="02020700000000000000" pitchFamily="18" charset="-128"/>
                <a:ea typeface="UD デジタル 教科書体 NP-B" panose="02020700000000000000" pitchFamily="18" charset="-128"/>
              </a:rPr>
              <a:t>友好学会</a:t>
            </a:r>
            <a:r>
              <a:rPr lang="en-US" altLang="ja-JP" sz="1100" b="1" dirty="0">
                <a:solidFill>
                  <a:prstClr val="black"/>
                </a:solidFill>
                <a:latin typeface="UD デジタル 教科書体 NP-B" panose="02020700000000000000" pitchFamily="18" charset="-128"/>
                <a:ea typeface="UD デジタル 教科書体 NP-B" panose="02020700000000000000" pitchFamily="18" charset="-128"/>
              </a:rPr>
              <a:t>  </a:t>
            </a:r>
            <a:r>
              <a:rPr lang="en-US" altLang="ja-JP" sz="1100" dirty="0">
                <a:solidFill>
                  <a:prstClr val="black"/>
                </a:solidFill>
                <a:latin typeface="UD デジタル 教科書体 NP-B" panose="02020700000000000000" pitchFamily="18" charset="-128"/>
                <a:ea typeface="UD デジタル 教科書体 NP-B" panose="02020700000000000000" pitchFamily="18" charset="-128"/>
              </a:rPr>
              <a:t>〔</a:t>
            </a:r>
            <a:r>
              <a:rPr lang="ja-JP" altLang="en-US" sz="1100" dirty="0">
                <a:solidFill>
                  <a:prstClr val="black"/>
                </a:solidFill>
                <a:latin typeface="UD デジタル 教科書体 NP-B" panose="02020700000000000000" pitchFamily="18" charset="-128"/>
                <a:ea typeface="UD デジタル 教科書体 NP-B" panose="02020700000000000000" pitchFamily="18" charset="-128"/>
              </a:rPr>
              <a:t>公募</a:t>
            </a:r>
            <a:r>
              <a:rPr lang="en-US" altLang="ja-JP" sz="1100" dirty="0">
                <a:solidFill>
                  <a:prstClr val="black"/>
                </a:solidFill>
                <a:latin typeface="UD デジタル 教科書体 NP-B" panose="02020700000000000000" pitchFamily="18" charset="-128"/>
                <a:ea typeface="UD デジタル 教科書体 NP-B" panose="02020700000000000000" pitchFamily="18" charset="-128"/>
              </a:rPr>
              <a:t>〕</a:t>
            </a:r>
          </a:p>
          <a:p>
            <a:pPr defTabSz="685800" eaLnBrk="1" fontAlgn="auto" hangingPunct="1">
              <a:defRPr/>
            </a:pPr>
            <a:r>
              <a:rPr lang="ja-JP" altLang="en-US" sz="1100" b="1" dirty="0">
                <a:solidFill>
                  <a:srgbClr val="FF0000"/>
                </a:solidFill>
                <a:latin typeface="Arial"/>
                <a:ea typeface="UD デジタル 教科書体 N-R"/>
              </a:rPr>
              <a:t>　日本法医学会</a:t>
            </a:r>
            <a:endParaRPr lang="en-US" altLang="ja-JP" sz="1100" b="1" dirty="0">
              <a:solidFill>
                <a:srgbClr val="FF0000"/>
              </a:solidFill>
              <a:latin typeface="Arial"/>
              <a:ea typeface="UD デジタル 教科書体 N-R"/>
            </a:endParaRPr>
          </a:p>
          <a:p>
            <a:pPr defTabSz="685800" eaLnBrk="1" fontAlgn="auto" hangingPunct="1">
              <a:defRPr/>
            </a:pPr>
            <a:r>
              <a:rPr lang="ja-JP" altLang="en-US" sz="1100" b="1" dirty="0">
                <a:solidFill>
                  <a:srgbClr val="FF0000"/>
                </a:solidFill>
                <a:latin typeface="Arial"/>
                <a:ea typeface="UD デジタル 教科書体 N-R"/>
              </a:rPr>
              <a:t>　日本医学教育学会</a:t>
            </a:r>
            <a:endParaRPr lang="en-US" altLang="ja-JP" sz="1100" b="1" dirty="0">
              <a:solidFill>
                <a:srgbClr val="FF0000"/>
              </a:solidFill>
              <a:latin typeface="Arial"/>
              <a:ea typeface="UD デジタル 教科書体 N-R"/>
            </a:endParaRPr>
          </a:p>
          <a:p>
            <a:pPr defTabSz="685800" eaLnBrk="1" fontAlgn="auto" hangingPunct="1">
              <a:defRPr/>
            </a:pPr>
            <a:r>
              <a:rPr lang="ja-JP" altLang="en-US" sz="1100" b="1" dirty="0">
                <a:solidFill>
                  <a:srgbClr val="FF0000"/>
                </a:solidFill>
                <a:latin typeface="Arial"/>
                <a:ea typeface="UD デジタル 教科書体 N-R"/>
              </a:rPr>
              <a:t>　日本国際保健医療学会</a:t>
            </a:r>
            <a:endParaRPr lang="en-US" altLang="ja-JP" sz="1100" b="1" dirty="0">
              <a:solidFill>
                <a:srgbClr val="FF0000"/>
              </a:solidFill>
              <a:latin typeface="Arial"/>
              <a:ea typeface="UD デジタル 教科書体 N-R"/>
            </a:endParaRPr>
          </a:p>
        </p:txBody>
      </p:sp>
      <p:sp>
        <p:nvSpPr>
          <p:cNvPr id="16" name="正方形/長方形 15">
            <a:extLst>
              <a:ext uri="{FF2B5EF4-FFF2-40B4-BE49-F238E27FC236}">
                <a16:creationId xmlns:a16="http://schemas.microsoft.com/office/drawing/2014/main" id="{657AE2A4-2BF1-BC0C-2F45-B27A50707A08}"/>
              </a:ext>
            </a:extLst>
          </p:cNvPr>
          <p:cNvSpPr/>
          <p:nvPr/>
        </p:nvSpPr>
        <p:spPr>
          <a:xfrm>
            <a:off x="101599" y="2928703"/>
            <a:ext cx="2312006" cy="269137"/>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UD デジタル 教科書体 NK-R" panose="02020400000000000000" pitchFamily="18" charset="-128"/>
                <a:ea typeface="UD デジタル 教科書体 NK-R" panose="02020400000000000000" pitchFamily="18" charset="-128"/>
              </a:rPr>
              <a:t>構成学会･団体と</a:t>
            </a:r>
            <a:r>
              <a:rPr lang="en-US" altLang="ja-JP" sz="1200" dirty="0">
                <a:solidFill>
                  <a:prstClr val="white"/>
                </a:solidFill>
                <a:latin typeface="UD デジタル 教科書体 NK-R" panose="02020400000000000000" pitchFamily="18" charset="-128"/>
                <a:ea typeface="UD デジタル 教科書体 NK-R" panose="02020400000000000000" pitchFamily="18" charset="-128"/>
              </a:rPr>
              <a:t>｢</a:t>
            </a:r>
            <a:r>
              <a:rPr lang="ja-JP" altLang="en-US" sz="1200" dirty="0">
                <a:solidFill>
                  <a:prstClr val="white"/>
                </a:solidFill>
                <a:latin typeface="UD デジタル 教科書体 NK-R" panose="02020400000000000000" pitchFamily="18" charset="-128"/>
                <a:ea typeface="UD デジタル 教科書体 NK-R" panose="02020400000000000000" pitchFamily="18" charset="-128"/>
              </a:rPr>
              <a:t>友好学会</a:t>
            </a:r>
            <a:r>
              <a:rPr lang="en-US" altLang="ja-JP" sz="1200" dirty="0">
                <a:solidFill>
                  <a:prstClr val="white"/>
                </a:solidFill>
                <a:latin typeface="UD デジタル 教科書体 NK-R" panose="02020400000000000000" pitchFamily="18" charset="-128"/>
                <a:ea typeface="UD デジタル 教科書体 NK-R" panose="02020400000000000000" pitchFamily="18" charset="-128"/>
              </a:rPr>
              <a:t>｣</a:t>
            </a:r>
            <a:endParaRPr lang="ja-JP" altLang="en-US" sz="1200"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21" name="正方形/長方形 20">
            <a:extLst>
              <a:ext uri="{FF2B5EF4-FFF2-40B4-BE49-F238E27FC236}">
                <a16:creationId xmlns:a16="http://schemas.microsoft.com/office/drawing/2014/main" id="{986F0083-B2D8-2C26-5837-A8A8F28C2F26}"/>
              </a:ext>
            </a:extLst>
          </p:cNvPr>
          <p:cNvSpPr/>
          <p:nvPr/>
        </p:nvSpPr>
        <p:spPr>
          <a:xfrm>
            <a:off x="2908985" y="2939911"/>
            <a:ext cx="3276992" cy="275960"/>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Arial"/>
                <a:ea typeface="UD デジタル 教科書体 N-R"/>
              </a:rPr>
              <a:t>「友好学会」に際しての具体的論点</a:t>
            </a:r>
          </a:p>
        </p:txBody>
      </p:sp>
      <p:sp>
        <p:nvSpPr>
          <p:cNvPr id="27" name="正方形/長方形 26">
            <a:extLst>
              <a:ext uri="{FF2B5EF4-FFF2-40B4-BE49-F238E27FC236}">
                <a16:creationId xmlns:a16="http://schemas.microsoft.com/office/drawing/2014/main" id="{88E11D16-74C2-B6F1-5356-43F8D7E95942}"/>
              </a:ext>
            </a:extLst>
          </p:cNvPr>
          <p:cNvSpPr/>
          <p:nvPr/>
        </p:nvSpPr>
        <p:spPr>
          <a:xfrm>
            <a:off x="0" y="2098964"/>
            <a:ext cx="9094963" cy="790313"/>
          </a:xfrm>
          <a:prstGeom prst="rect">
            <a:avLst/>
          </a:prstGeom>
          <a:ln w="25400">
            <a:solidFill>
              <a:srgbClr val="0A457A"/>
            </a:solidFill>
          </a:ln>
        </p:spPr>
        <p:style>
          <a:lnRef idx="2">
            <a:schemeClr val="dk1"/>
          </a:lnRef>
          <a:fillRef idx="1">
            <a:schemeClr val="lt1"/>
          </a:fillRef>
          <a:effectRef idx="0">
            <a:schemeClr val="dk1"/>
          </a:effectRef>
          <a:fontRef idx="minor">
            <a:schemeClr val="dk1"/>
          </a:fontRef>
        </p:style>
        <p:txBody>
          <a:bodyPr rtlCol="0" anchor="ctr"/>
          <a:lstStyle/>
          <a:p>
            <a:pPr algn="ctr" defTabSz="685800" eaLnBrk="1" fontAlgn="auto" hangingPunct="1">
              <a:spcBef>
                <a:spcPts val="0"/>
              </a:spcBef>
              <a:spcAft>
                <a:spcPts val="0"/>
              </a:spcAft>
              <a:defRPr/>
            </a:pPr>
            <a:r>
              <a:rPr lang="ja-JP" altLang="en-US" dirty="0">
                <a:ln w="0"/>
                <a:solidFill>
                  <a:srgbClr val="FF0000"/>
                </a:solidFill>
                <a:latin typeface="Arial"/>
                <a:ea typeface="UD デジタル 教科書体 N-R"/>
              </a:rPr>
              <a:t>社会医学系専門医の鍵となる学会に友好学会の参加を得て社会医学系専門医制度の更なる発展を目指す</a:t>
            </a:r>
          </a:p>
        </p:txBody>
      </p:sp>
      <p:sp>
        <p:nvSpPr>
          <p:cNvPr id="28" name="正方形/長方形 27">
            <a:extLst>
              <a:ext uri="{FF2B5EF4-FFF2-40B4-BE49-F238E27FC236}">
                <a16:creationId xmlns:a16="http://schemas.microsoft.com/office/drawing/2014/main" id="{11938041-E199-C326-FB0A-B5E9F8B9820A}"/>
              </a:ext>
            </a:extLst>
          </p:cNvPr>
          <p:cNvSpPr/>
          <p:nvPr/>
        </p:nvSpPr>
        <p:spPr>
          <a:xfrm>
            <a:off x="2826328" y="3248335"/>
            <a:ext cx="3392130" cy="3448038"/>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731" indent="-135731" defTabSz="685800" eaLnBrk="1" fontAlgn="auto" hangingPunct="1">
              <a:spcBef>
                <a:spcPts val="0"/>
              </a:spcBef>
              <a:spcAft>
                <a:spcPts val="0"/>
              </a:spcAft>
              <a:defRPr/>
            </a:pPr>
            <a:r>
              <a:rPr lang="ja-JP" altLang="en-US" sz="1600" b="1" dirty="0">
                <a:solidFill>
                  <a:prstClr val="black"/>
                </a:solidFill>
                <a:latin typeface="Arial"/>
                <a:ea typeface="UD デジタル 教科書体 N-R"/>
              </a:rPr>
              <a:t>友好学会の位置づけ（案・論点）</a:t>
            </a:r>
            <a:endParaRPr lang="en-US" altLang="ja-JP" sz="1600" b="1" dirty="0">
              <a:solidFill>
                <a:prstClr val="black"/>
              </a:solidFill>
              <a:latin typeface="Arial"/>
              <a:ea typeface="UD デジタル 教科書体 N-R"/>
            </a:endParaRPr>
          </a:p>
          <a:p>
            <a:pPr marL="135731" indent="-135731" defTabSz="685800" eaLnBrk="1" fontAlgn="auto" hangingPunct="1">
              <a:spcBef>
                <a:spcPts val="0"/>
              </a:spcBef>
              <a:spcAft>
                <a:spcPts val="0"/>
              </a:spcAft>
              <a:defRPr/>
            </a:pPr>
            <a:r>
              <a:rPr lang="ja-JP" altLang="en-US" sz="1600" dirty="0">
                <a:solidFill>
                  <a:prstClr val="black"/>
                </a:solidFill>
                <a:latin typeface="Arial"/>
                <a:ea typeface="UD デジタル 教科書体 N-R"/>
              </a:rPr>
              <a:t>〇専門医資格の取得や更新に際し</a:t>
            </a:r>
            <a:r>
              <a:rPr lang="en-US" altLang="ja-JP" sz="1600" dirty="0">
                <a:solidFill>
                  <a:prstClr val="black"/>
                </a:solidFill>
                <a:latin typeface="Arial"/>
                <a:ea typeface="UD デジタル 教科書体 N-R"/>
              </a:rPr>
              <a:t>｢</a:t>
            </a:r>
            <a:r>
              <a:rPr lang="ja-JP" altLang="en-US" sz="1600" dirty="0">
                <a:solidFill>
                  <a:prstClr val="black"/>
                </a:solidFill>
                <a:latin typeface="Arial"/>
                <a:ea typeface="UD デジタル 教科書体 N-R"/>
              </a:rPr>
              <a:t>鍵学会</a:t>
            </a:r>
            <a:r>
              <a:rPr lang="en-US" altLang="ja-JP" sz="1600" dirty="0">
                <a:solidFill>
                  <a:prstClr val="black"/>
                </a:solidFill>
                <a:latin typeface="Arial"/>
                <a:ea typeface="UD デジタル 教科書体 N-R"/>
              </a:rPr>
              <a:t>｣</a:t>
            </a:r>
            <a:r>
              <a:rPr lang="ja-JP" altLang="en-US" sz="1600" dirty="0">
                <a:solidFill>
                  <a:prstClr val="black"/>
                </a:solidFill>
                <a:latin typeface="Arial"/>
                <a:ea typeface="UD デジタル 教科書体 N-R"/>
              </a:rPr>
              <a:t>となる</a:t>
            </a:r>
            <a:endParaRPr lang="en-US" altLang="ja-JP" sz="1600" dirty="0">
              <a:solidFill>
                <a:prstClr val="black"/>
              </a:solidFill>
              <a:latin typeface="Arial"/>
              <a:ea typeface="UD デジタル 教科書体 N-R"/>
            </a:endParaRPr>
          </a:p>
          <a:p>
            <a:pPr marL="135731" indent="-135731">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〇友好学会を鍵学会とする専攻医は、現行の研修プログラムのいずれかへ参加して専門医試験の受験資格を得ることができる（友好学会を中心とした研修プログラムの創設は特に求めない ）</a:t>
            </a:r>
            <a:endParaRPr lang="en-US" altLang="ja-JP" sz="1600" dirty="0">
              <a:solidFill>
                <a:prstClr val="black"/>
              </a:solidFill>
              <a:latin typeface="UD デジタル 教科書体 NK-R" panose="02020400000000000000" pitchFamily="18" charset="-128"/>
              <a:ea typeface="UD デジタル 教科書体 NK-R" panose="02020400000000000000" pitchFamily="18" charset="-128"/>
            </a:endParaRPr>
          </a:p>
          <a:p>
            <a:pPr marL="135731" indent="-135731">
              <a:defRPr/>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〇友好学会からは</a:t>
            </a:r>
            <a:r>
              <a:rPr lang="en-US" altLang="ja-JP" sz="16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理事会と社員総会に</a:t>
            </a:r>
            <a:r>
              <a:rPr lang="en-US" altLang="ja-JP" sz="16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友好社員としての参加が可能である</a:t>
            </a:r>
            <a:endParaRPr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4" name="フローチャート: 抜出し 33">
            <a:extLst>
              <a:ext uri="{FF2B5EF4-FFF2-40B4-BE49-F238E27FC236}">
                <a16:creationId xmlns:a16="http://schemas.microsoft.com/office/drawing/2014/main" id="{BAA2BF3F-7F53-D2CF-26A9-84B4B2EC6F95}"/>
              </a:ext>
            </a:extLst>
          </p:cNvPr>
          <p:cNvSpPr/>
          <p:nvPr/>
        </p:nvSpPr>
        <p:spPr>
          <a:xfrm rot="5400000">
            <a:off x="1686339" y="4741538"/>
            <a:ext cx="1996196" cy="228490"/>
          </a:xfrm>
          <a:prstGeom prst="flowChartExtra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35" name="フローチャート: 抜出し 34">
            <a:extLst>
              <a:ext uri="{FF2B5EF4-FFF2-40B4-BE49-F238E27FC236}">
                <a16:creationId xmlns:a16="http://schemas.microsoft.com/office/drawing/2014/main" id="{432B9767-BDA0-AE55-4EF4-11AD4B062B67}"/>
              </a:ext>
            </a:extLst>
          </p:cNvPr>
          <p:cNvSpPr/>
          <p:nvPr/>
        </p:nvSpPr>
        <p:spPr>
          <a:xfrm rot="5400000">
            <a:off x="5422250" y="4763499"/>
            <a:ext cx="1996196" cy="184568"/>
          </a:xfrm>
          <a:prstGeom prst="flowChartExtra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1350">
              <a:solidFill>
                <a:prstClr val="white"/>
              </a:solidFill>
              <a:latin typeface="Arial"/>
              <a:ea typeface="UD デジタル 教科書体 N-R"/>
            </a:endParaRPr>
          </a:p>
        </p:txBody>
      </p:sp>
      <p:sp>
        <p:nvSpPr>
          <p:cNvPr id="9" name="正方形/長方形 8">
            <a:extLst>
              <a:ext uri="{FF2B5EF4-FFF2-40B4-BE49-F238E27FC236}">
                <a16:creationId xmlns:a16="http://schemas.microsoft.com/office/drawing/2014/main" id="{5B2444BD-0AF2-662E-3359-3EB5381D9DFF}"/>
              </a:ext>
            </a:extLst>
          </p:cNvPr>
          <p:cNvSpPr/>
          <p:nvPr/>
        </p:nvSpPr>
        <p:spPr>
          <a:xfrm>
            <a:off x="6502241" y="2928095"/>
            <a:ext cx="2592722" cy="269137"/>
          </a:xfrm>
          <a:prstGeom prst="rect">
            <a:avLst/>
          </a:prstGeom>
          <a:solidFill>
            <a:srgbClr val="0A457A"/>
          </a:solidFill>
          <a:ln>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ja-JP" altLang="en-US" sz="1200" dirty="0">
                <a:solidFill>
                  <a:prstClr val="white"/>
                </a:solidFill>
                <a:latin typeface="Arial"/>
                <a:ea typeface="UD デジタル 教科書体 N-R"/>
              </a:rPr>
              <a:t>期待される効果</a:t>
            </a:r>
          </a:p>
        </p:txBody>
      </p:sp>
      <p:sp>
        <p:nvSpPr>
          <p:cNvPr id="10" name="正方形/長方形 9">
            <a:extLst>
              <a:ext uri="{FF2B5EF4-FFF2-40B4-BE49-F238E27FC236}">
                <a16:creationId xmlns:a16="http://schemas.microsoft.com/office/drawing/2014/main" id="{8C59168A-8CBB-A699-207F-79DBBAF3B42A}"/>
              </a:ext>
            </a:extLst>
          </p:cNvPr>
          <p:cNvSpPr/>
          <p:nvPr/>
        </p:nvSpPr>
        <p:spPr>
          <a:xfrm>
            <a:off x="6502241" y="3242872"/>
            <a:ext cx="2592722" cy="3448038"/>
          </a:xfrm>
          <a:prstGeom prst="rect">
            <a:avLst/>
          </a:prstGeom>
          <a:solidFill>
            <a:srgbClr val="FFFFF0"/>
          </a:solidFill>
          <a:ln w="28575">
            <a:solidFill>
              <a:srgbClr val="0A4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294" indent="-64294">
              <a:spcBef>
                <a:spcPts val="450"/>
              </a:spcBef>
              <a:defRPr/>
            </a:pPr>
            <a:r>
              <a:rPr lang="ja-JP" altLang="en-US" sz="1800" dirty="0">
                <a:solidFill>
                  <a:prstClr val="black"/>
                </a:solidFill>
                <a:latin typeface="Arial"/>
                <a:ea typeface="UD デジタル 教科書体 N-R"/>
              </a:rPr>
              <a:t>〇重要領域参加によるより効果的な協働･浸透の推進</a:t>
            </a:r>
            <a:endParaRPr lang="en-US" altLang="ja-JP" sz="1800" dirty="0">
              <a:solidFill>
                <a:prstClr val="black"/>
              </a:solidFill>
              <a:latin typeface="Arial"/>
              <a:ea typeface="UD デジタル 教科書体 N-R"/>
            </a:endParaRPr>
          </a:p>
          <a:p>
            <a:pPr marL="64294" indent="-64294" defTabSz="685800" eaLnBrk="1" fontAlgn="auto" hangingPunct="1">
              <a:spcBef>
                <a:spcPts val="450"/>
              </a:spcBef>
              <a:spcAft>
                <a:spcPts val="0"/>
              </a:spcAft>
              <a:defRPr/>
            </a:pPr>
            <a:r>
              <a:rPr lang="ja-JP" altLang="en-US" sz="1800" dirty="0">
                <a:solidFill>
                  <a:prstClr val="black"/>
                </a:solidFill>
                <a:latin typeface="Arial"/>
                <a:ea typeface="UD デジタル 教科書体 N-R"/>
              </a:rPr>
              <a:t>〇当専門医制度の規模拡充と持続的発展</a:t>
            </a:r>
            <a:endParaRPr lang="en-US" altLang="ja-JP" sz="1800" dirty="0">
              <a:solidFill>
                <a:prstClr val="black"/>
              </a:solidFill>
              <a:latin typeface="Arial"/>
              <a:ea typeface="UD デジタル 教科書体 N-R"/>
            </a:endParaRPr>
          </a:p>
          <a:p>
            <a:pPr marL="64294" indent="-64294">
              <a:spcBef>
                <a:spcPts val="450"/>
              </a:spcBef>
              <a:defRPr/>
            </a:pPr>
            <a:r>
              <a:rPr lang="ja-JP" altLang="en-US" sz="1800" dirty="0">
                <a:solidFill>
                  <a:prstClr val="black"/>
                </a:solidFill>
                <a:latin typeface="Arial"/>
                <a:ea typeface="UD デジタル 教科書体 N-R"/>
              </a:rPr>
              <a:t>〇社会医学系専門医の素養をより幅広く涵養</a:t>
            </a:r>
            <a:endParaRPr lang="en-US" altLang="ja-JP" sz="1800" dirty="0">
              <a:solidFill>
                <a:prstClr val="black"/>
              </a:solidFill>
              <a:latin typeface="Arial"/>
              <a:ea typeface="UD デジタル 教科書体 N-R"/>
            </a:endParaRPr>
          </a:p>
          <a:p>
            <a:pPr marL="64294" indent="-64294" defTabSz="685800" eaLnBrk="1" fontAlgn="auto" hangingPunct="1">
              <a:spcBef>
                <a:spcPts val="450"/>
              </a:spcBef>
              <a:spcAft>
                <a:spcPts val="0"/>
              </a:spcAft>
              <a:defRPr/>
            </a:pPr>
            <a:r>
              <a:rPr lang="ja-JP" altLang="en-US" sz="1800" dirty="0">
                <a:solidFill>
                  <a:prstClr val="black"/>
                </a:solidFill>
                <a:latin typeface="Arial"/>
                <a:ea typeface="UD デジタル 教科書体 N-R"/>
              </a:rPr>
              <a:t>〇友好学会の会員の社会医学的素養の更なる涵養</a:t>
            </a:r>
            <a:endParaRPr lang="en-US" altLang="ja-JP" sz="1800" dirty="0">
              <a:solidFill>
                <a:prstClr val="black"/>
              </a:solidFill>
              <a:latin typeface="Arial"/>
              <a:ea typeface="UD デジタル 教科書体 N-R"/>
            </a:endParaRPr>
          </a:p>
        </p:txBody>
      </p:sp>
    </p:spTree>
    <p:extLst>
      <p:ext uri="{BB962C8B-B14F-4D97-AF65-F5344CB8AC3E}">
        <p14:creationId xmlns:p14="http://schemas.microsoft.com/office/powerpoint/2010/main" val="414635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FE1457-253F-4F8E-92DC-5CE0E24F3562}"/>
              </a:ext>
            </a:extLst>
          </p:cNvPr>
          <p:cNvPicPr>
            <a:picLocks noChangeAspect="1"/>
          </p:cNvPicPr>
          <p:nvPr/>
        </p:nvPicPr>
        <p:blipFill>
          <a:blip r:embed="rId2"/>
          <a:stretch>
            <a:fillRect/>
          </a:stretch>
        </p:blipFill>
        <p:spPr>
          <a:xfrm>
            <a:off x="0" y="257012"/>
            <a:ext cx="9144000" cy="5720522"/>
          </a:xfrm>
          <a:prstGeom prst="rect">
            <a:avLst/>
          </a:prstGeom>
        </p:spPr>
      </p:pic>
    </p:spTree>
    <p:extLst>
      <p:ext uri="{BB962C8B-B14F-4D97-AF65-F5344CB8AC3E}">
        <p14:creationId xmlns:p14="http://schemas.microsoft.com/office/powerpoint/2010/main" val="1307036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614AA1-7294-0BAF-5580-873DB25B439C}"/>
              </a:ext>
            </a:extLst>
          </p:cNvPr>
          <p:cNvPicPr>
            <a:picLocks noChangeAspect="1"/>
          </p:cNvPicPr>
          <p:nvPr/>
        </p:nvPicPr>
        <p:blipFill>
          <a:blip r:embed="rId2"/>
          <a:stretch>
            <a:fillRect/>
          </a:stretch>
        </p:blipFill>
        <p:spPr>
          <a:xfrm>
            <a:off x="0" y="317588"/>
            <a:ext cx="9144000" cy="4103077"/>
          </a:xfrm>
          <a:prstGeom prst="rect">
            <a:avLst/>
          </a:prstGeom>
        </p:spPr>
      </p:pic>
    </p:spTree>
    <p:extLst>
      <p:ext uri="{BB962C8B-B14F-4D97-AF65-F5344CB8AC3E}">
        <p14:creationId xmlns:p14="http://schemas.microsoft.com/office/powerpoint/2010/main" val="389010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142F00-4603-C0BD-CBCF-0DC27AF11A2F}"/>
              </a:ext>
            </a:extLst>
          </p:cNvPr>
          <p:cNvPicPr>
            <a:picLocks noChangeAspect="1"/>
          </p:cNvPicPr>
          <p:nvPr/>
        </p:nvPicPr>
        <p:blipFill>
          <a:blip r:embed="rId2"/>
          <a:stretch>
            <a:fillRect/>
          </a:stretch>
        </p:blipFill>
        <p:spPr>
          <a:xfrm>
            <a:off x="1007435" y="0"/>
            <a:ext cx="7129130" cy="6858000"/>
          </a:xfrm>
          <a:prstGeom prst="rect">
            <a:avLst/>
          </a:prstGeom>
        </p:spPr>
      </p:pic>
    </p:spTree>
    <p:extLst>
      <p:ext uri="{BB962C8B-B14F-4D97-AF65-F5344CB8AC3E}">
        <p14:creationId xmlns:p14="http://schemas.microsoft.com/office/powerpoint/2010/main" val="20307091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478F6F-69F1-3BEA-E4E1-50773A0401F4}"/>
              </a:ext>
            </a:extLst>
          </p:cNvPr>
          <p:cNvPicPr>
            <a:picLocks noChangeAspect="1"/>
          </p:cNvPicPr>
          <p:nvPr/>
        </p:nvPicPr>
        <p:blipFill>
          <a:blip r:embed="rId2"/>
          <a:stretch>
            <a:fillRect/>
          </a:stretch>
        </p:blipFill>
        <p:spPr>
          <a:xfrm>
            <a:off x="183330" y="667096"/>
            <a:ext cx="8960670" cy="5141423"/>
          </a:xfrm>
          <a:prstGeom prst="rect">
            <a:avLst/>
          </a:prstGeom>
        </p:spPr>
      </p:pic>
    </p:spTree>
    <p:extLst>
      <p:ext uri="{BB962C8B-B14F-4D97-AF65-F5344CB8AC3E}">
        <p14:creationId xmlns:p14="http://schemas.microsoft.com/office/powerpoint/2010/main" val="3111211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noAutofit/>
          </a:bodyPr>
          <a:lstStyle/>
          <a:p>
            <a:r>
              <a:rPr lang="ja-JP" altLang="en-US" sz="4000" b="1" dirty="0">
                <a:latin typeface="+mj-ea"/>
              </a:rPr>
              <a:t>専門医・指導医・更新制度など</a:t>
            </a:r>
            <a:endParaRPr kumimoji="1" lang="ja-JP" altLang="en-US" sz="4000" b="1" dirty="0">
              <a:latin typeface="+mj-ea"/>
            </a:endParaRPr>
          </a:p>
        </p:txBody>
      </p:sp>
      <p:sp>
        <p:nvSpPr>
          <p:cNvPr id="3" name="コンテンツ プレースホルダー 2"/>
          <p:cNvSpPr>
            <a:spLocks noGrp="1"/>
          </p:cNvSpPr>
          <p:nvPr>
            <p:ph sz="half" idx="1"/>
          </p:nvPr>
        </p:nvSpPr>
        <p:spPr>
          <a:xfrm>
            <a:off x="179512" y="1189285"/>
            <a:ext cx="8712968" cy="5048027"/>
          </a:xfrm>
        </p:spPr>
        <p:txBody>
          <a:bodyPr>
            <a:normAutofit/>
          </a:bodyPr>
          <a:lstStyle/>
          <a:p>
            <a:pPr marL="0" indent="0">
              <a:spcBef>
                <a:spcPts val="6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○指導医</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・指導医研修の受講が必要（本日の指導医講習会です）</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kumimoji="1" lang="ja-JP" altLang="en-US" sz="2400" dirty="0">
                <a:latin typeface="HG丸ｺﾞｼｯｸM-PRO" panose="020F0600000000000000" pitchFamily="50" charset="-128"/>
                <a:ea typeface="HG丸ｺﾞｼｯｸM-PRO" panose="020F0600000000000000" pitchFamily="50" charset="-128"/>
              </a:rPr>
              <a:t>　指導医要件</a:t>
            </a:r>
            <a:r>
              <a:rPr lang="ja-JP" altLang="en-US" sz="2400" dirty="0">
                <a:latin typeface="HG丸ｺﾞｼｯｸM-PRO" panose="020F0600000000000000" pitchFamily="50" charset="-128"/>
                <a:ea typeface="HG丸ｺﾞｼｯｸM-PRO" panose="020F0600000000000000" pitchFamily="50" charset="-128"/>
              </a:rPr>
              <a:t>　＋　指導医研修　＝　制度上の指導資格</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担当指導医</a:t>
            </a:r>
            <a:r>
              <a:rPr lang="ja-JP" altLang="en-US" sz="2400" dirty="0">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専攻医の研修全体の指導医</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要素指導医：副分野など特定要素の指導医</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○更新制度</a:t>
            </a:r>
            <a:endParaRPr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専門医・指導医ともに５年間ごとに更新</a:t>
            </a:r>
            <a:r>
              <a:rPr lang="ja-JP" altLang="en-US" sz="2400" dirty="0">
                <a:latin typeface="HG丸ｺﾞｼｯｸM-PRO" panose="020F0600000000000000" pitchFamily="50" charset="-128"/>
                <a:ea typeface="HG丸ｺﾞｼｯｸM-PRO" panose="020F0600000000000000" pitchFamily="50" charset="-128"/>
              </a:rPr>
              <a:t>が必要</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○その他</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・１人の指導医が担当する専攻医は原則５名以内</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・専攻医数は研修施設群全体で在籍する指導医数の３倍以内</a:t>
            </a:r>
          </a:p>
        </p:txBody>
      </p:sp>
      <p:pic>
        <p:nvPicPr>
          <p:cNvPr id="4" name="図 3"/>
          <p:cNvPicPr>
            <a:picLocks noChangeAspect="1"/>
          </p:cNvPicPr>
          <p:nvPr/>
        </p:nvPicPr>
        <p:blipFill>
          <a:blip r:embed="rId2"/>
          <a:stretch>
            <a:fillRect/>
          </a:stretch>
        </p:blipFill>
        <p:spPr>
          <a:xfrm>
            <a:off x="4562270" y="6359391"/>
            <a:ext cx="4309355" cy="265078"/>
          </a:xfrm>
          <a:prstGeom prst="rect">
            <a:avLst/>
          </a:prstGeom>
        </p:spPr>
      </p:pic>
    </p:spTree>
    <p:extLst>
      <p:ext uri="{BB962C8B-B14F-4D97-AF65-F5344CB8AC3E}">
        <p14:creationId xmlns:p14="http://schemas.microsoft.com/office/powerpoint/2010/main" val="42241097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11B8964-0F4D-4D8E-87EE-A4FF3841094E}"/>
              </a:ext>
            </a:extLst>
          </p:cNvPr>
          <p:cNvPicPr>
            <a:picLocks noChangeAspect="1"/>
          </p:cNvPicPr>
          <p:nvPr/>
        </p:nvPicPr>
        <p:blipFill>
          <a:blip r:embed="rId2"/>
          <a:stretch>
            <a:fillRect/>
          </a:stretch>
        </p:blipFill>
        <p:spPr>
          <a:xfrm>
            <a:off x="107660" y="647671"/>
            <a:ext cx="8800057" cy="5150456"/>
          </a:xfrm>
          <a:prstGeom prst="rect">
            <a:avLst/>
          </a:prstGeom>
        </p:spPr>
      </p:pic>
    </p:spTree>
    <p:extLst>
      <p:ext uri="{BB962C8B-B14F-4D97-AF65-F5344CB8AC3E}">
        <p14:creationId xmlns:p14="http://schemas.microsoft.com/office/powerpoint/2010/main" val="3020074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1F413C9-4BBC-4453-8D54-012A03EEBA28}"/>
              </a:ext>
            </a:extLst>
          </p:cNvPr>
          <p:cNvSpPr txBox="1"/>
          <p:nvPr/>
        </p:nvSpPr>
        <p:spPr>
          <a:xfrm>
            <a:off x="904932" y="1851528"/>
            <a:ext cx="7167880" cy="523220"/>
          </a:xfrm>
          <a:prstGeom prst="rect">
            <a:avLst/>
          </a:prstGeom>
          <a:solidFill>
            <a:srgbClr val="FFFFCC"/>
          </a:solidFill>
        </p:spPr>
        <p:txBody>
          <a:bodyPr wrap="square">
            <a:spAutoFit/>
          </a:bodyPr>
          <a:lstStyle/>
          <a:p>
            <a:r>
              <a:rPr kumimoji="1" lang="ja-JP" altLang="en-US" sz="2800" dirty="0">
                <a:solidFill>
                  <a:srgbClr val="FF0000"/>
                </a:solidFill>
              </a:rPr>
              <a:t>最新情報</a:t>
            </a:r>
            <a:r>
              <a:rPr kumimoji="1" lang="ja-JP" altLang="en-US" sz="2800" dirty="0"/>
              <a:t>は社会医学系専門医協会ＨＰで</a:t>
            </a:r>
            <a:endParaRPr kumimoji="1" lang="en-US" altLang="ja-JP" sz="2800" dirty="0"/>
          </a:p>
        </p:txBody>
      </p:sp>
      <p:sp>
        <p:nvSpPr>
          <p:cNvPr id="13" name="正方形/長方形 12">
            <a:extLst>
              <a:ext uri="{FF2B5EF4-FFF2-40B4-BE49-F238E27FC236}">
                <a16:creationId xmlns:a16="http://schemas.microsoft.com/office/drawing/2014/main" id="{72CA15B6-3D0B-4A3E-AD1C-EE9FDF6CD9AE}"/>
              </a:ext>
            </a:extLst>
          </p:cNvPr>
          <p:cNvSpPr/>
          <p:nvPr/>
        </p:nvSpPr>
        <p:spPr>
          <a:xfrm>
            <a:off x="904932" y="3309079"/>
            <a:ext cx="7495487"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最新情報は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Web</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　「社会医学系専門医」で検索</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　　　または　</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http://shakai-senmon-i.umin.jp/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お問い合わせは</a:t>
            </a:r>
            <a:r>
              <a:rPr kumimoji="1" lang="en-US" altLang="ja-JP"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E-mail</a:t>
            </a:r>
            <a:r>
              <a:rPr kumimoji="1" lang="ja-JP" altLang="en-US" sz="2400" b="0" i="0" u="none" strike="noStrik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rPr>
              <a:t>で</a:t>
            </a:r>
          </a:p>
          <a:p>
            <a:pPr marR="0" lvl="0" indent="893763" algn="l" defTabSz="914400" rtl="0" eaLnBrk="1" fontAlgn="base" latinLnBrk="0" hangingPunct="1">
              <a:lnSpc>
                <a:spcPct val="100000"/>
              </a:lnSpc>
              <a:spcBef>
                <a:spcPct val="0"/>
              </a:spcBef>
              <a:spcAft>
                <a:spcPct val="0"/>
              </a:spcAft>
              <a:buClrTx/>
              <a:buSzTx/>
              <a:buFontTx/>
              <a:buNone/>
              <a:tabLst/>
              <a:defRPr/>
            </a:pPr>
            <a:r>
              <a:rPr lang="en-US" altLang="ja-JP" sz="2400" dirty="0">
                <a:solidFill>
                  <a:srgbClr val="000000"/>
                </a:solidFill>
                <a:latin typeface="HG丸ｺﾞｼｯｸM-PRO" pitchFamily="49" charset="-128"/>
                <a:ea typeface="HG丸ｺﾞｼｯｸM-PRO" pitchFamily="49" charset="-128"/>
              </a:rPr>
              <a:t> jbphsm@asas-mail.jp (</a:t>
            </a:r>
            <a:r>
              <a:rPr lang="ja-JP" altLang="en-US" sz="2400" dirty="0">
                <a:solidFill>
                  <a:srgbClr val="000000"/>
                </a:solidFill>
                <a:latin typeface="HG丸ｺﾞｼｯｸM-PRO" pitchFamily="49" charset="-128"/>
                <a:ea typeface="HG丸ｺﾞｼｯｸM-PRO" pitchFamily="49" charset="-128"/>
              </a:rPr>
              <a:t>事務局</a:t>
            </a:r>
            <a:r>
              <a:rPr lang="en-US" altLang="ja-JP" sz="2400" dirty="0">
                <a:solidFill>
                  <a:srgbClr val="000000"/>
                </a:solidFill>
                <a:latin typeface="HG丸ｺﾞｼｯｸM-PRO" pitchFamily="49" charset="-128"/>
                <a:ea typeface="HG丸ｺﾞｼｯｸM-PRO" pitchFamily="49" charset="-128"/>
              </a:rPr>
              <a:t>)</a:t>
            </a:r>
            <a:endParaRPr kumimoji="1" lang="en-US" altLang="ja-JP" sz="2400" b="0" i="0" u="none" kern="1200" cap="none" spc="0" normalizeH="0" baseline="0" noProof="0" dirty="0">
              <a:ln>
                <a:noFill/>
              </a:ln>
              <a:solidFill>
                <a:srgbClr val="000000"/>
              </a:solidFill>
              <a:effectLst/>
              <a:uLnTx/>
              <a:uFillTx/>
              <a:latin typeface="HG丸ｺﾞｼｯｸM-PRO" pitchFamily="49" charset="-128"/>
              <a:ea typeface="HG丸ｺﾞｼｯｸM-PRO" pitchFamily="49" charset="-128"/>
              <a:cs typeface="+mn-cs"/>
            </a:endParaRPr>
          </a:p>
        </p:txBody>
      </p:sp>
    </p:spTree>
    <p:extLst>
      <p:ext uri="{BB962C8B-B14F-4D97-AF65-F5344CB8AC3E}">
        <p14:creationId xmlns:p14="http://schemas.microsoft.com/office/powerpoint/2010/main" val="24744946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640960" cy="720080"/>
          </a:xfrm>
          <a:prstGeom prst="rect">
            <a:avLst/>
          </a:prstGeom>
        </p:spPr>
        <p:txBody>
          <a:bodyPr/>
          <a:lstStyle/>
          <a:p>
            <a:r>
              <a:rPr kumimoji="1" lang="ja-JP" altLang="en-US" sz="4000" b="1" dirty="0">
                <a:latin typeface="+mj-ea"/>
              </a:rPr>
              <a:t>専門医・指導医等の登録・認定料等</a:t>
            </a:r>
          </a:p>
        </p:txBody>
      </p:sp>
      <p:sp>
        <p:nvSpPr>
          <p:cNvPr id="3" name="コンテンツ プレースホルダー 2"/>
          <p:cNvSpPr>
            <a:spLocks noGrp="1"/>
          </p:cNvSpPr>
          <p:nvPr>
            <p:ph idx="1"/>
          </p:nvPr>
        </p:nvSpPr>
        <p:spPr>
          <a:xfrm>
            <a:off x="827584" y="1268760"/>
            <a:ext cx="8064896" cy="5040560"/>
          </a:xfrm>
        </p:spPr>
        <p:txBody>
          <a:bodyPr>
            <a:norm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○専門医（経過措置）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9,900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14,850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○指導医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・審査料</a:t>
            </a:r>
            <a:r>
              <a:rPr lang="en-US" altLang="ja-JP" sz="2400" dirty="0">
                <a:latin typeface="HG丸ｺﾞｼｯｸM-PRO" panose="020F0600000000000000" pitchFamily="50" charset="-128"/>
                <a:ea typeface="HG丸ｺﾞｼｯｸM-PRO" panose="020F0600000000000000" pitchFamily="50" charset="-128"/>
              </a:rPr>
              <a:t>				   9,900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・認定料</a:t>
            </a:r>
            <a:r>
              <a:rPr lang="en-US" altLang="ja-JP" sz="2400" dirty="0">
                <a:latin typeface="HG丸ｺﾞｼｯｸM-PRO" panose="020F0600000000000000" pitchFamily="50" charset="-128"/>
                <a:ea typeface="HG丸ｺﾞｼｯｸM-PRO" panose="020F0600000000000000" pitchFamily="50" charset="-128"/>
              </a:rPr>
              <a:t>				 14,850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〇専攻医</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・年間登録料（毎年）　　　　　</a:t>
            </a:r>
            <a:r>
              <a:rPr lang="en-US" altLang="ja-JP" sz="2400" dirty="0">
                <a:latin typeface="HG丸ｺﾞｼｯｸM-PRO" panose="020F0600000000000000" pitchFamily="50" charset="-128"/>
                <a:ea typeface="HG丸ｺﾞｼｯｸM-PRO" panose="020F0600000000000000" pitchFamily="50" charset="-128"/>
              </a:rPr>
              <a:t>5,000</a:t>
            </a:r>
            <a:r>
              <a:rPr lang="ja-JP" altLang="en-US" sz="240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・受験料　　　　　　　　　　 </a:t>
            </a:r>
            <a:r>
              <a:rPr lang="en-US" altLang="ja-JP" sz="2400" dirty="0">
                <a:latin typeface="HG丸ｺﾞｼｯｸM-PRO" panose="020F0600000000000000" pitchFamily="50" charset="-128"/>
                <a:ea typeface="HG丸ｺﾞｼｯｸM-PRO" panose="020F0600000000000000" pitchFamily="50" charset="-128"/>
              </a:rPr>
              <a:t>19,800</a:t>
            </a:r>
            <a:r>
              <a:rPr lang="ja-JP" altLang="en-US" sz="2400" dirty="0">
                <a:latin typeface="HG丸ｺﾞｼｯｸM-PRO" panose="020F0600000000000000" pitchFamily="50" charset="-128"/>
                <a:ea typeface="HG丸ｺﾞｼｯｸM-PRO" panose="020F0600000000000000" pitchFamily="50" charset="-128"/>
              </a:rPr>
              <a:t>円　　　</a:t>
            </a:r>
            <a:endParaRPr lang="en-US" altLang="ja-JP"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74631"/>
            <a:ext cx="4309355" cy="265078"/>
          </a:xfrm>
          <a:prstGeom prst="rect">
            <a:avLst/>
          </a:prstGeom>
        </p:spPr>
      </p:pic>
    </p:spTree>
    <p:extLst>
      <p:ext uri="{BB962C8B-B14F-4D97-AF65-F5344CB8AC3E}">
        <p14:creationId xmlns:p14="http://schemas.microsoft.com/office/powerpoint/2010/main" val="13791878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lstStyle/>
          <a:p>
            <a:r>
              <a:rPr kumimoji="1" lang="ja-JP" altLang="en-US" sz="4000" b="1" dirty="0">
                <a:latin typeface="+mj-ea"/>
              </a:rPr>
              <a:t>専門研修施設群</a:t>
            </a:r>
          </a:p>
        </p:txBody>
      </p:sp>
      <p:graphicFrame>
        <p:nvGraphicFramePr>
          <p:cNvPr id="5" name="コンテンツ プレースホルダー 4"/>
          <p:cNvGraphicFramePr>
            <a:graphicFrameLocks noGrp="1"/>
          </p:cNvGraphicFramePr>
          <p:nvPr>
            <p:ph sz="half" idx="1"/>
          </p:nvPr>
        </p:nvGraphicFramePr>
        <p:xfrm>
          <a:off x="4932040" y="1268760"/>
          <a:ext cx="388843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コンテンツ プレースホルダー 5"/>
          <p:cNvSpPr>
            <a:spLocks noGrp="1"/>
          </p:cNvSpPr>
          <p:nvPr>
            <p:ph sz="half" idx="2"/>
          </p:nvPr>
        </p:nvSpPr>
        <p:spPr>
          <a:xfrm>
            <a:off x="251520" y="1052736"/>
            <a:ext cx="5040560" cy="5544616"/>
          </a:xfrm>
        </p:spPr>
        <p:txBody>
          <a:bodyPr>
            <a:norm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○研修基幹施設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－研修プログラム</a:t>
            </a:r>
            <a:r>
              <a:rPr lang="ja-JP" altLang="en-US" sz="2400" b="1" dirty="0">
                <a:latin typeface="HG丸ｺﾞｼｯｸM-PRO" panose="020F0600000000000000" pitchFamily="50" charset="-128"/>
                <a:ea typeface="HG丸ｺﾞｼｯｸM-PRO" panose="020F0600000000000000" pitchFamily="50" charset="-128"/>
              </a:rPr>
              <a:t>管理委員会</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－研修プログラム</a:t>
            </a:r>
            <a:r>
              <a:rPr kumimoji="1" lang="ja-JP" altLang="en-US" sz="2400" b="1" dirty="0">
                <a:latin typeface="HG丸ｺﾞｼｯｸM-PRO" panose="020F0600000000000000" pitchFamily="50" charset="-128"/>
                <a:ea typeface="HG丸ｺﾞｼｯｸM-PRO" panose="020F0600000000000000" pitchFamily="50" charset="-128"/>
              </a:rPr>
              <a:t>統括責任者</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研修連携施設</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a:t>
            </a:r>
            <a:r>
              <a:rPr kumimoji="1" lang="ja-JP" altLang="en-US" sz="2400" b="1" dirty="0">
                <a:latin typeface="HG丸ｺﾞｼｯｸM-PRO" panose="020F0600000000000000" pitchFamily="50" charset="-128"/>
                <a:ea typeface="HG丸ｺﾞｼｯｸM-PRO" panose="020F0600000000000000" pitchFamily="50" charset="-128"/>
              </a:rPr>
              <a:t>研修協力施設</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（実践現場の学習）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研修基幹施設の役割</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・研修プログラムの作成・運営</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・研修の修了認定</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・研修内容の検証</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監査制度</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サイトビジット</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あり</a:t>
            </a:r>
            <a:endParaRPr lang="en-US" altLang="ja-JP" sz="2400" dirty="0">
              <a:latin typeface="HG丸ｺﾞｼｯｸM-PRO" panose="020F0600000000000000" pitchFamily="50" charset="-128"/>
              <a:ea typeface="HG丸ｺﾞｼｯｸM-PRO" panose="020F0600000000000000" pitchFamily="50" charset="-128"/>
            </a:endParaRPr>
          </a:p>
          <a:p>
            <a:pPr marL="457200" indent="-457200"/>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en-US" altLang="ja-JP" sz="2400" dirty="0">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7"/>
          <a:stretch>
            <a:fillRect/>
          </a:stretch>
        </p:blipFill>
        <p:spPr>
          <a:xfrm>
            <a:off x="4668951" y="6435591"/>
            <a:ext cx="4309355" cy="265078"/>
          </a:xfrm>
          <a:prstGeom prst="rect">
            <a:avLst/>
          </a:prstGeom>
        </p:spPr>
      </p:pic>
    </p:spTree>
    <p:extLst>
      <p:ext uri="{BB962C8B-B14F-4D97-AF65-F5344CB8AC3E}">
        <p14:creationId xmlns:p14="http://schemas.microsoft.com/office/powerpoint/2010/main" val="1796289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20080"/>
          </a:xfrm>
        </p:spPr>
        <p:txBody>
          <a:bodyPr/>
          <a:lstStyle/>
          <a:p>
            <a:r>
              <a:rPr kumimoji="1" lang="ja-JP" altLang="en-US" sz="4000" b="1" dirty="0">
                <a:latin typeface="HG丸ｺﾞｼｯｸM-PRO" panose="020F0600000000000000" pitchFamily="50" charset="-128"/>
                <a:ea typeface="HG丸ｺﾞｼｯｸM-PRO" panose="020F0600000000000000" pitchFamily="50" charset="-128"/>
              </a:rPr>
              <a:t>研修施設の要件</a:t>
            </a:r>
          </a:p>
        </p:txBody>
      </p:sp>
      <p:sp>
        <p:nvSpPr>
          <p:cNvPr id="6" name="コンテンツ プレースホルダー 5"/>
          <p:cNvSpPr>
            <a:spLocks noGrp="1"/>
          </p:cNvSpPr>
          <p:nvPr>
            <p:ph sz="half" idx="2"/>
          </p:nvPr>
        </p:nvSpPr>
        <p:spPr>
          <a:xfrm>
            <a:off x="251520" y="1052736"/>
            <a:ext cx="8640960" cy="5544616"/>
          </a:xfrm>
        </p:spPr>
        <p:txBody>
          <a:bodyPr>
            <a:noAutofit/>
          </a:bodyPr>
          <a:lstStyle/>
          <a:p>
            <a:pPr marL="0" lv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○研修基幹施設</a:t>
            </a:r>
            <a:endParaRPr lang="en-US" altLang="ja-JP"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管理委員会</a:t>
            </a:r>
            <a:r>
              <a:rPr lang="ja-JP" altLang="ja-JP" dirty="0">
                <a:latin typeface="HG丸ｺﾞｼｯｸM-PRO" panose="020F0600000000000000" pitchFamily="50" charset="-128"/>
                <a:ea typeface="HG丸ｺﾞｼｯｸM-PRO" panose="020F0600000000000000" pitchFamily="50" charset="-128"/>
              </a:rPr>
              <a:t>が設置されていること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a:t>
            </a:r>
            <a:r>
              <a:rPr lang="ja-JP" altLang="ja-JP" b="1" dirty="0">
                <a:latin typeface="HG丸ｺﾞｼｯｸM-PRO" panose="020F0600000000000000" pitchFamily="50" charset="-128"/>
                <a:ea typeface="HG丸ｺﾞｼｯｸM-PRO" panose="020F0600000000000000" pitchFamily="50" charset="-128"/>
              </a:rPr>
              <a:t>統括責任者</a:t>
            </a:r>
            <a:r>
              <a:rPr lang="ja-JP" altLang="ja-JP" dirty="0">
                <a:latin typeface="HG丸ｺﾞｼｯｸM-PRO" panose="020F0600000000000000" pitchFamily="50" charset="-128"/>
                <a:ea typeface="HG丸ｺﾞｼｯｸM-PRO" panose="020F0600000000000000" pitchFamily="50" charset="-128"/>
              </a:rPr>
              <a:t>が任命されていること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a:t>
            </a:r>
            <a:r>
              <a:rPr lang="ja-JP" altLang="ja-JP" b="1" dirty="0">
                <a:latin typeface="HG丸ｺﾞｼｯｸM-PRO" panose="020F0600000000000000" pitchFamily="50" charset="-128"/>
                <a:ea typeface="HG丸ｺﾞｼｯｸM-PRO" panose="020F0600000000000000" pitchFamily="50" charset="-128"/>
              </a:rPr>
              <a:t>運営を支援する事務体制</a:t>
            </a:r>
            <a:r>
              <a:rPr lang="ja-JP" altLang="ja-JP" dirty="0">
                <a:latin typeface="HG丸ｺﾞｼｯｸM-PRO" panose="020F0600000000000000" pitchFamily="50" charset="-128"/>
                <a:ea typeface="HG丸ｺﾞｼｯｸM-PRO" panose="020F0600000000000000" pitchFamily="50" charset="-128"/>
              </a:rPr>
              <a:t>が整備されていること</a:t>
            </a: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marL="0" indent="0">
              <a:spcAft>
                <a:spcPts val="0"/>
              </a:spcAft>
              <a:buNone/>
            </a:pPr>
            <a:endParaRPr kumimoji="1" lang="en-US" altLang="ja-JP"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b="1" dirty="0">
                <a:latin typeface="HG丸ｺﾞｼｯｸM-PRO" panose="020F0600000000000000" pitchFamily="50" charset="-128"/>
                <a:ea typeface="HG丸ｺﾞｼｯｸM-PRO" panose="020F0600000000000000" pitchFamily="50" charset="-128"/>
              </a:rPr>
              <a:t>○研修連携施設</a:t>
            </a:r>
            <a:endParaRPr lang="en-US" altLang="ja-JP"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１名以上の指導医</a:t>
            </a:r>
            <a:r>
              <a:rPr lang="ja-JP" altLang="ja-JP" dirty="0">
                <a:latin typeface="HG丸ｺﾞｼｯｸM-PRO" panose="020F0600000000000000" pitchFamily="50" charset="-128"/>
                <a:ea typeface="HG丸ｺﾞｼｯｸM-PRO" panose="020F0600000000000000" pitchFamily="50" charset="-128"/>
              </a:rPr>
              <a:t>が在籍していること</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行政・地域、産業・環境、医療の３分野のうち、</a:t>
            </a:r>
            <a:endParaRPr lang="en-US" altLang="ja-JP"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dirty="0">
                <a:latin typeface="HG丸ｺﾞｼｯｸM-PRO" panose="020F0600000000000000" pitchFamily="50" charset="-128"/>
                <a:ea typeface="HG丸ｺﾞｼｯｸM-PRO" panose="020F0600000000000000" pitchFamily="50" charset="-128"/>
              </a:rPr>
              <a:t>　</a:t>
            </a:r>
            <a:r>
              <a:rPr lang="ja-JP" altLang="ja-JP" b="1" dirty="0">
                <a:latin typeface="HG丸ｺﾞｼｯｸM-PRO" panose="020F0600000000000000" pitchFamily="50" charset="-128"/>
                <a:ea typeface="HG丸ｺﾞｼｯｸM-PRO" panose="020F0600000000000000" pitchFamily="50" charset="-128"/>
              </a:rPr>
              <a:t>１分野以上の専門研修</a:t>
            </a:r>
            <a:r>
              <a:rPr lang="ja-JP" altLang="ja-JP" dirty="0">
                <a:latin typeface="HG丸ｺﾞｼｯｸM-PRO" panose="020F0600000000000000" pitchFamily="50" charset="-128"/>
                <a:ea typeface="HG丸ｺﾞｼｯｸM-PRO" panose="020F0600000000000000" pitchFamily="50" charset="-128"/>
              </a:rPr>
              <a:t>の全体または一部を提供できること</a:t>
            </a:r>
          </a:p>
          <a:p>
            <a:pPr>
              <a:spcAft>
                <a:spcPts val="0"/>
              </a:spcAft>
              <a:buFont typeface="Wingdings" panose="05000000000000000000" pitchFamily="2" charset="2"/>
              <a:buChar char="ü"/>
            </a:pPr>
            <a:endParaRPr lang="ja-JP" altLang="en-US" dirty="0">
              <a:latin typeface="HG丸ｺﾞｼｯｸM-PRO" panose="020F0600000000000000" pitchFamily="50" charset="-128"/>
              <a:ea typeface="HG丸ｺﾞｼｯｸM-PRO" panose="020F0600000000000000" pitchFamily="50" charset="-128"/>
            </a:endParaRPr>
          </a:p>
          <a:p>
            <a:pPr marL="342900" indent="-342900">
              <a:spcAft>
                <a:spcPts val="0"/>
              </a:spcAft>
              <a:buFont typeface="Wingdings" panose="05000000000000000000" pitchFamily="2" charset="2"/>
              <a:buChar char="ü"/>
            </a:pP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89871"/>
            <a:ext cx="4309355" cy="265078"/>
          </a:xfrm>
          <a:prstGeom prst="rect">
            <a:avLst/>
          </a:prstGeom>
        </p:spPr>
      </p:pic>
    </p:spTree>
    <p:extLst>
      <p:ext uri="{BB962C8B-B14F-4D97-AF65-F5344CB8AC3E}">
        <p14:creationId xmlns:p14="http://schemas.microsoft.com/office/powerpoint/2010/main" val="3608714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92088"/>
          </a:xfrm>
          <a:prstGeom prst="rect">
            <a:avLst/>
          </a:prstGeom>
        </p:spPr>
        <p:txBody>
          <a:bodyPr>
            <a:normAutofit/>
          </a:bodyPr>
          <a:lstStyle/>
          <a:p>
            <a:r>
              <a:rPr kumimoji="1" lang="ja-JP" altLang="en-US" sz="4000" b="1" dirty="0">
                <a:latin typeface="+mj-ea"/>
              </a:rPr>
              <a:t>研修プログラム管理委員会</a:t>
            </a:r>
          </a:p>
        </p:txBody>
      </p:sp>
      <p:sp>
        <p:nvSpPr>
          <p:cNvPr id="6" name="コンテンツ プレースホルダー 5"/>
          <p:cNvSpPr>
            <a:spLocks noGrp="1"/>
          </p:cNvSpPr>
          <p:nvPr>
            <p:ph idx="1"/>
          </p:nvPr>
        </p:nvSpPr>
        <p:spPr>
          <a:xfrm>
            <a:off x="142240" y="908720"/>
            <a:ext cx="9001760" cy="5688632"/>
          </a:xfrm>
        </p:spPr>
        <p:txBody>
          <a:bodyPr>
            <a:noAutofit/>
          </a:bodyPr>
          <a:lstStyle/>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○委員会の機能</a:t>
            </a:r>
            <a:endParaRPr lang="ja-JP" altLang="ja-JP" sz="24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・研修</a:t>
            </a:r>
            <a:r>
              <a:rPr lang="ja-JP" altLang="ja-JP" sz="2400" b="0" dirty="0">
                <a:latin typeface="HG丸ｺﾞｼｯｸM-PRO" panose="020F0600000000000000" pitchFamily="50" charset="-128"/>
                <a:ea typeface="HG丸ｺﾞｼｯｸM-PRO" panose="020F0600000000000000" pitchFamily="50" charset="-128"/>
              </a:rPr>
              <a:t>プログラムの作成</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専攻医の学習機会の確保</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継続的</a:t>
            </a:r>
            <a:r>
              <a:rPr lang="ja-JP" altLang="en-US" sz="240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定期的に専攻医の研修状況を把握するための</a:t>
            </a:r>
            <a:endParaRPr lang="en-US" altLang="ja-JP" sz="24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システム構築と改善</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適切な評価の保証</a:t>
            </a:r>
          </a:p>
          <a:p>
            <a:pPr marL="0" lv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修了判定</a:t>
            </a: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研修プログラム管理委員会は，基幹施設および連携施設の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指導医に対する指導権限を有する。また</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専攻医の研修の</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進捗状況を把握して</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各指導医および連携施設と協力して</a:t>
            </a:r>
            <a:r>
              <a:rPr lang="ja-JP" altLang="en-US" sz="2400" b="0" dirty="0">
                <a:latin typeface="HG丸ｺﾞｼｯｸM-PRO" panose="020F0600000000000000" pitchFamily="50" charset="-128"/>
                <a:ea typeface="HG丸ｺﾞｼｯｸM-PRO" panose="020F0600000000000000" pitchFamily="50" charset="-128"/>
              </a:rPr>
              <a:t>、</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研修過程で発生する諸問題に対する解決を図る。</a:t>
            </a:r>
          </a:p>
          <a:p>
            <a:pPr marL="0" indent="0">
              <a:spcBef>
                <a:spcPts val="300"/>
              </a:spcBef>
              <a:spcAft>
                <a:spcPts val="0"/>
              </a:spcAft>
              <a:buNone/>
            </a:pPr>
            <a:r>
              <a:rPr kumimoji="1" lang="ja-JP" altLang="en-US" sz="2400" b="1" dirty="0">
                <a:latin typeface="HG丸ｺﾞｼｯｸM-PRO" panose="020F0600000000000000" pitchFamily="50" charset="-128"/>
                <a:ea typeface="HG丸ｺﾞｼｯｸM-PRO" panose="020F0600000000000000" pitchFamily="50" charset="-128"/>
              </a:rPr>
              <a:t>○委員会の構成</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プログラム統括責任者，専門研修連携施設における</a:t>
            </a:r>
            <a:endParaRPr lang="en-US" altLang="ja-JP" sz="24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b="0" dirty="0">
                <a:latin typeface="HG丸ｺﾞｼｯｸM-PRO" panose="020F0600000000000000" pitchFamily="50" charset="-128"/>
                <a:ea typeface="HG丸ｺﾞｼｯｸM-PRO" panose="020F0600000000000000" pitchFamily="50" charset="-128"/>
              </a:rPr>
              <a:t>指導責任者</a:t>
            </a:r>
            <a:r>
              <a:rPr lang="ja-JP" altLang="en-US" sz="2400" b="0" dirty="0">
                <a:latin typeface="HG丸ｺﾞｼｯｸM-PRO" panose="020F0600000000000000" pitchFamily="50" charset="-128"/>
                <a:ea typeface="HG丸ｺﾞｼｯｸM-PRO" panose="020F0600000000000000" pitchFamily="50" charset="-128"/>
              </a:rPr>
              <a:t>、</a:t>
            </a:r>
            <a:r>
              <a:rPr lang="ja-JP" altLang="ja-JP" sz="2400" b="0" dirty="0">
                <a:latin typeface="HG丸ｺﾞｼｯｸM-PRO" panose="020F0600000000000000" pitchFamily="50" charset="-128"/>
                <a:ea typeface="HG丸ｺﾞｼｯｸM-PRO" panose="020F0600000000000000" pitchFamily="50" charset="-128"/>
              </a:rPr>
              <a:t>関連職種の管理者</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834645" y="6581993"/>
            <a:ext cx="4309355" cy="265078"/>
          </a:xfrm>
          <a:prstGeom prst="rect">
            <a:avLst/>
          </a:prstGeom>
        </p:spPr>
      </p:pic>
    </p:spTree>
    <p:extLst>
      <p:ext uri="{BB962C8B-B14F-4D97-AF65-F5344CB8AC3E}">
        <p14:creationId xmlns:p14="http://schemas.microsoft.com/office/powerpoint/2010/main" val="18770101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02630"/>
            <a:ext cx="8640960" cy="778098"/>
          </a:xfrm>
        </p:spPr>
        <p:txBody>
          <a:bodyPr/>
          <a:lstStyle/>
          <a:p>
            <a:r>
              <a:rPr kumimoji="1" lang="ja-JP" altLang="en-US" sz="4000" b="1" dirty="0">
                <a:latin typeface="+mj-ea"/>
              </a:rPr>
              <a:t>研修プログラム統括責任者</a:t>
            </a:r>
          </a:p>
        </p:txBody>
      </p:sp>
      <p:sp>
        <p:nvSpPr>
          <p:cNvPr id="7" name="コンテンツ プレースホルダー 6"/>
          <p:cNvSpPr>
            <a:spLocks noGrp="1"/>
          </p:cNvSpPr>
          <p:nvPr>
            <p:ph sz="half" idx="2"/>
          </p:nvPr>
        </p:nvSpPr>
        <p:spPr>
          <a:xfrm>
            <a:off x="251520" y="1052736"/>
            <a:ext cx="8640960" cy="5616624"/>
          </a:xfrm>
        </p:spPr>
        <p:txBody>
          <a:bodyPr>
            <a:normAutofit fontScale="92500" lnSpcReduction="10000"/>
          </a:bodyPr>
          <a:lstStyle/>
          <a:p>
            <a:pPr marL="0" indent="0">
              <a:buNone/>
            </a:pPr>
            <a:r>
              <a:rPr lang="ja-JP" altLang="en-US" b="1" dirty="0">
                <a:latin typeface="HG丸ｺﾞｼｯｸM-PRO" panose="020F0600000000000000" pitchFamily="50" charset="-128"/>
                <a:ea typeface="HG丸ｺﾞｼｯｸM-PRO" panose="020F0600000000000000" pitchFamily="50" charset="-128"/>
              </a:rPr>
              <a:t>○責任者の要件</a:t>
            </a:r>
            <a:endParaRPr lang="en-US" altLang="ja-JP" b="1" dirty="0">
              <a:latin typeface="HG丸ｺﾞｼｯｸM-PRO" panose="020F0600000000000000" pitchFamily="50" charset="-128"/>
              <a:ea typeface="HG丸ｺﾞｼｯｸM-PRO" panose="020F0600000000000000" pitchFamily="50" charset="-128"/>
            </a:endParaRP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指導医であること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研修基幹施設に所属していること</a:t>
            </a:r>
          </a:p>
          <a:p>
            <a:pPr marL="0" lvl="0" indent="0">
              <a:buNone/>
            </a:pPr>
            <a:r>
              <a:rPr lang="ja-JP" altLang="en-US" dirty="0">
                <a:latin typeface="HG丸ｺﾞｼｯｸM-PRO" panose="020F0600000000000000" pitchFamily="50" charset="-128"/>
                <a:ea typeface="HG丸ｺﾞｼｯｸM-PRO" panose="020F0600000000000000" pitchFamily="50" charset="-128"/>
              </a:rPr>
              <a:t>・協会</a:t>
            </a:r>
            <a:r>
              <a:rPr lang="ja-JP" altLang="ja-JP" dirty="0">
                <a:latin typeface="HG丸ｺﾞｼｯｸM-PRO" panose="020F0600000000000000" pitchFamily="50" charset="-128"/>
                <a:ea typeface="HG丸ｺﾞｼｯｸM-PRO" panose="020F0600000000000000" pitchFamily="50" charset="-128"/>
              </a:rPr>
              <a:t>が開催する統括責任者研修会を修了していること</a:t>
            </a: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b="1" dirty="0">
                <a:latin typeface="HG丸ｺﾞｼｯｸM-PRO" panose="020F0600000000000000" pitchFamily="50" charset="-128"/>
                <a:ea typeface="HG丸ｺﾞｼｯｸM-PRO" panose="020F0600000000000000" pitchFamily="50" charset="-128"/>
              </a:rPr>
              <a:t>○責任者の役割と権限</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研修プログラム管理委員会の主宰</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専攻医の採用および修了認定</a:t>
            </a:r>
          </a:p>
          <a:p>
            <a:pPr marL="0" lvl="0" indent="0">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指導医の管理および支援</a:t>
            </a:r>
            <a:endParaRPr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プログラム統括責任者あたりの最大専攻医数はプログラム全体で</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名以内と</a:t>
            </a:r>
            <a:r>
              <a:rPr lang="ja-JP" altLang="en-US" dirty="0">
                <a:latin typeface="HG丸ｺﾞｼｯｸM-PRO" panose="020F0600000000000000" pitchFamily="50" charset="-128"/>
                <a:ea typeface="HG丸ｺﾞｼｯｸM-PRO" panose="020F0600000000000000" pitchFamily="50" charset="-128"/>
              </a:rPr>
              <a:t>し、</a:t>
            </a:r>
            <a:r>
              <a:rPr lang="ja-JP" altLang="ja-JP" dirty="0">
                <a:latin typeface="HG丸ｺﾞｼｯｸM-PRO" panose="020F0600000000000000" pitchFamily="50" charset="-128"/>
                <a:ea typeface="HG丸ｺﾞｼｯｸM-PRO" panose="020F0600000000000000" pitchFamily="50" charset="-128"/>
              </a:rPr>
              <a:t>それ以上になる場合には</a:t>
            </a:r>
            <a:r>
              <a:rPr lang="ja-JP" altLang="en-US" dirty="0">
                <a:latin typeface="HG丸ｺﾞｼｯｸM-PRO" panose="020F0600000000000000" pitchFamily="50" charset="-128"/>
                <a:ea typeface="HG丸ｺﾞｼｯｸM-PRO" panose="020F0600000000000000" pitchFamily="50" charset="-128"/>
              </a:rPr>
              <a:t>、</a:t>
            </a:r>
            <a:r>
              <a:rPr lang="ja-JP" altLang="ja-JP" dirty="0">
                <a:latin typeface="HG丸ｺﾞｼｯｸM-PRO" panose="020F0600000000000000" pitchFamily="50" charset="-128"/>
                <a:ea typeface="HG丸ｺﾞｼｯｸM-PRO" panose="020F0600000000000000" pitchFamily="50" charset="-128"/>
              </a:rPr>
              <a:t>プログラム統括責任者の要件を満たす者の中から</a:t>
            </a:r>
            <a:r>
              <a:rPr lang="ja-JP" altLang="en-US" dirty="0">
                <a:latin typeface="HG丸ｺﾞｼｯｸM-PRO" panose="020F0600000000000000" pitchFamily="50" charset="-128"/>
                <a:ea typeface="HG丸ｺﾞｼｯｸM-PRO" panose="020F0600000000000000" pitchFamily="50" charset="-128"/>
              </a:rPr>
              <a:t>、</a:t>
            </a:r>
            <a:r>
              <a:rPr lang="en-US" altLang="ja-JP" dirty="0">
                <a:latin typeface="HG丸ｺﾞｼｯｸM-PRO" panose="020F0600000000000000" pitchFamily="50" charset="-128"/>
                <a:ea typeface="HG丸ｺﾞｼｯｸM-PRO" panose="020F0600000000000000" pitchFamily="50" charset="-128"/>
              </a:rPr>
              <a:t>20</a:t>
            </a:r>
            <a:r>
              <a:rPr lang="ja-JP" altLang="ja-JP" dirty="0">
                <a:latin typeface="HG丸ｺﾞｼｯｸM-PRO" panose="020F0600000000000000" pitchFamily="50" charset="-128"/>
                <a:ea typeface="HG丸ｺﾞｼｯｸM-PRO" panose="020F0600000000000000" pitchFamily="50" charset="-128"/>
              </a:rPr>
              <a:t>名ごとに１名の副プログラム統括責任者を置く。</a:t>
            </a:r>
            <a:endParaRPr lang="en-US" altLang="ja-JP" dirty="0">
              <a:latin typeface="HG丸ｺﾞｼｯｸM-PRO" panose="020F0600000000000000" pitchFamily="50" charset="-128"/>
              <a:ea typeface="HG丸ｺﾞｼｯｸM-PRO" panose="020F0600000000000000" pitchFamily="50" charset="-128"/>
            </a:endParaRPr>
          </a:p>
          <a:p>
            <a:pPr marL="269875" indent="-269875">
              <a:buNone/>
            </a:pPr>
            <a:r>
              <a:rPr lang="ja-JP" altLang="en-US" dirty="0">
                <a:latin typeface="HG丸ｺﾞｼｯｸM-PRO" panose="020F0600000000000000" pitchFamily="50" charset="-128"/>
                <a:ea typeface="HG丸ｺﾞｼｯｸM-PRO" panose="020F0600000000000000" pitchFamily="50" charset="-128"/>
              </a:rPr>
              <a:t>＊研修基幹施設が複数の場合には、各施設から統括責任者または副統括責任者を出す。</a:t>
            </a:r>
            <a:endParaRPr lang="ja-JP"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20351"/>
            <a:ext cx="4309355" cy="265078"/>
          </a:xfrm>
          <a:prstGeom prst="rect">
            <a:avLst/>
          </a:prstGeom>
        </p:spPr>
      </p:pic>
    </p:spTree>
    <p:extLst>
      <p:ext uri="{BB962C8B-B14F-4D97-AF65-F5344CB8AC3E}">
        <p14:creationId xmlns:p14="http://schemas.microsoft.com/office/powerpoint/2010/main" val="1584537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normAutofit/>
          </a:bodyPr>
          <a:lstStyle/>
          <a:p>
            <a:r>
              <a:rPr lang="ja-JP" altLang="en-US" sz="4000" b="1" dirty="0">
                <a:latin typeface="+mj-ea"/>
              </a:rPr>
              <a:t>専門研修プログラム整備基準とは？</a:t>
            </a:r>
            <a:endParaRPr kumimoji="1" lang="ja-JP" altLang="en-US" sz="4000" b="1" dirty="0">
              <a:latin typeface="+mj-ea"/>
            </a:endParaRPr>
          </a:p>
        </p:txBody>
      </p:sp>
      <p:sp>
        <p:nvSpPr>
          <p:cNvPr id="4" name="コンテンツ プレースホルダー 3"/>
          <p:cNvSpPr>
            <a:spLocks noGrp="1"/>
          </p:cNvSpPr>
          <p:nvPr>
            <p:ph sz="half" idx="1"/>
          </p:nvPr>
        </p:nvSpPr>
        <p:spPr>
          <a:xfrm>
            <a:off x="251520" y="908720"/>
            <a:ext cx="8640960" cy="5760640"/>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各領域の専門医制度において</a:t>
            </a:r>
            <a:r>
              <a:rPr lang="ja-JP" altLang="en-US" sz="2400" b="1" dirty="0">
                <a:latin typeface="HG丸ｺﾞｼｯｸM-PRO" panose="020F0600000000000000" pitchFamily="50" charset="-128"/>
                <a:ea typeface="HG丸ｺﾞｼｯｸM-PRO" panose="020F0600000000000000" pitchFamily="50" charset="-128"/>
              </a:rPr>
              <a:t>研修施設群が研修プログラムを</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作成する上での参考資料</a:t>
            </a:r>
            <a:r>
              <a:rPr lang="ja-JP" altLang="en-US" sz="2400" dirty="0">
                <a:latin typeface="HG丸ｺﾞｼｯｸM-PRO" panose="020F0600000000000000" pitchFamily="50" charset="-128"/>
                <a:ea typeface="HG丸ｺﾞｼｯｸM-PRO" panose="020F0600000000000000" pitchFamily="50" charset="-128"/>
              </a:rPr>
              <a:t>であり、また</a:t>
            </a:r>
            <a:r>
              <a:rPr lang="ja-JP" altLang="en-US" sz="2400" b="1" dirty="0">
                <a:latin typeface="HG丸ｺﾞｼｯｸM-PRO" panose="020F0600000000000000" pitchFamily="50" charset="-128"/>
                <a:ea typeface="HG丸ｺﾞｼｯｸM-PRO" panose="020F0600000000000000" pitchFamily="50" charset="-128"/>
              </a:rPr>
              <a:t>認定を受ける上での</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基準</a:t>
            </a:r>
            <a:r>
              <a:rPr lang="ja-JP" altLang="en-US" sz="2400" dirty="0">
                <a:latin typeface="HG丸ｺﾞｼｯｸM-PRO" panose="020F0600000000000000" pitchFamily="50" charset="-128"/>
                <a:ea typeface="HG丸ｺﾞｼｯｸM-PRO" panose="020F0600000000000000" pitchFamily="50" charset="-128"/>
              </a:rPr>
              <a:t>となる文書のことである。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kumimoji="1" lang="ja-JP" altLang="en-US" sz="2400" dirty="0">
                <a:latin typeface="HG丸ｺﾞｼｯｸM-PRO" panose="020F0600000000000000" pitchFamily="50" charset="-128"/>
                <a:ea typeface="HG丸ｺﾞｼｯｸM-PRO" panose="020F0600000000000000" pitchFamily="50" charset="-128"/>
              </a:rPr>
              <a:t>１．理念と使命</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２．専門研修の目標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① 成果／</a:t>
            </a:r>
            <a:r>
              <a:rPr lang="ja-JP" altLang="en-US" sz="2400" dirty="0">
                <a:latin typeface="HG丸ｺﾞｼｯｸM-PRO" panose="020F0600000000000000" pitchFamily="50" charset="-128"/>
                <a:ea typeface="HG丸ｺﾞｼｯｸM-PRO" panose="020F0600000000000000" pitchFamily="50" charset="-128"/>
              </a:rPr>
              <a:t>② 到達目標／③ 経験目標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400" dirty="0">
                <a:latin typeface="HG丸ｺﾞｼｯｸM-PRO" panose="020F0600000000000000" pitchFamily="50" charset="-128"/>
                <a:ea typeface="HG丸ｺﾞｼｯｸM-PRO" panose="020F0600000000000000" pitchFamily="50" charset="-128"/>
              </a:rPr>
              <a:t>　３．専門研修の方法</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４．専門研修の評価</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５．専門研修施設とプログラムの認定基準</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６．専門研修プログラムを支える体制</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７．専門研修実績記録システムとマニュアル類の整備</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８．専門研修プログラムの評価と改善</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９．専攻医の採用と修了</a:t>
            </a:r>
          </a:p>
          <a:p>
            <a:endParaRPr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668951" y="6389871"/>
            <a:ext cx="4309355" cy="265078"/>
          </a:xfrm>
          <a:prstGeom prst="rect">
            <a:avLst/>
          </a:prstGeom>
        </p:spPr>
      </p:pic>
    </p:spTree>
    <p:extLst>
      <p:ext uri="{BB962C8B-B14F-4D97-AF65-F5344CB8AC3E}">
        <p14:creationId xmlns:p14="http://schemas.microsoft.com/office/powerpoint/2010/main" val="10551250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520B6B-1976-0BB2-70C5-6C7D2619ED41}"/>
              </a:ext>
            </a:extLst>
          </p:cNvPr>
          <p:cNvSpPr txBox="1">
            <a:spLocks noChangeArrowheads="1"/>
          </p:cNvSpPr>
          <p:nvPr/>
        </p:nvSpPr>
        <p:spPr>
          <a:xfrm>
            <a:off x="290945" y="433387"/>
            <a:ext cx="8499765" cy="5099050"/>
          </a:xfrm>
          <a:prstGeom prst="rect">
            <a:avLst/>
          </a:prstGeom>
        </p:spPr>
        <p:txBody>
          <a:bodyPr/>
          <a:lstStyle>
            <a:lvl1pPr marL="374650" indent="-374650" algn="l" defTabSz="1001713" rtl="0" eaLnBrk="0" fontAlgn="base" hangingPunct="0">
              <a:spcBef>
                <a:spcPct val="20000"/>
              </a:spcBef>
              <a:spcAft>
                <a:spcPct val="0"/>
              </a:spcAft>
              <a:buClr>
                <a:schemeClr val="folHlink"/>
              </a:buClr>
              <a:buSzPct val="60000"/>
              <a:buFont typeface="Wingdings" pitchFamily="2" charset="2"/>
              <a:buChar char="n"/>
              <a:defRPr kumimoji="1" sz="3600">
                <a:solidFill>
                  <a:schemeClr val="tx1"/>
                </a:solidFill>
                <a:latin typeface="+mn-lt"/>
                <a:ea typeface="+mn-ea"/>
                <a:cs typeface="+mn-cs"/>
              </a:defRPr>
            </a:lvl1pPr>
            <a:lvl2pPr marL="814388" indent="-312738" algn="l" defTabSz="1001713" rtl="0" eaLnBrk="0" fontAlgn="base" hangingPunct="0">
              <a:spcBef>
                <a:spcPct val="20000"/>
              </a:spcBef>
              <a:spcAft>
                <a:spcPct val="0"/>
              </a:spcAft>
              <a:buClr>
                <a:schemeClr val="hlink"/>
              </a:buClr>
              <a:buSzPct val="55000"/>
              <a:buFont typeface="Wingdings" pitchFamily="2" charset="2"/>
              <a:buChar char="n"/>
              <a:defRPr kumimoji="1" sz="3100">
                <a:solidFill>
                  <a:schemeClr val="tx1"/>
                </a:solidFill>
                <a:latin typeface="+mn-lt"/>
                <a:ea typeface="+mn-ea"/>
              </a:defRPr>
            </a:lvl2pPr>
            <a:lvl3pPr marL="1254125" indent="-252413" algn="l" defTabSz="1001713" rtl="0" eaLnBrk="0" fontAlgn="base" hangingPunct="0">
              <a:spcBef>
                <a:spcPct val="20000"/>
              </a:spcBef>
              <a:spcAft>
                <a:spcPct val="0"/>
              </a:spcAft>
              <a:buClr>
                <a:schemeClr val="folHlink"/>
              </a:buClr>
              <a:buSzPct val="50000"/>
              <a:buFont typeface="Wingdings" pitchFamily="2" charset="2"/>
              <a:buChar char="n"/>
              <a:defRPr kumimoji="1" sz="2600">
                <a:solidFill>
                  <a:schemeClr val="tx1"/>
                </a:solidFill>
                <a:latin typeface="+mn-lt"/>
                <a:ea typeface="+mn-ea"/>
              </a:defRPr>
            </a:lvl3pPr>
            <a:lvl4pPr marL="1755775" indent="-250825" algn="l" defTabSz="1001713" rtl="0" eaLnBrk="0" fontAlgn="base" hangingPunct="0">
              <a:spcBef>
                <a:spcPct val="20000"/>
              </a:spcBef>
              <a:spcAft>
                <a:spcPct val="0"/>
              </a:spcAft>
              <a:buClr>
                <a:schemeClr val="accent2"/>
              </a:buClr>
              <a:buSzPct val="55000"/>
              <a:buFont typeface="Wingdings" pitchFamily="2" charset="2"/>
              <a:buChar char="n"/>
              <a:defRPr kumimoji="1" sz="2200">
                <a:solidFill>
                  <a:schemeClr val="tx1"/>
                </a:solidFill>
                <a:latin typeface="+mn-lt"/>
                <a:ea typeface="+mn-ea"/>
              </a:defRPr>
            </a:lvl4pPr>
            <a:lvl5pPr marL="2257425" indent="-250825" algn="l" defTabSz="1001713" rtl="0" eaLnBrk="0" fontAlgn="base" hangingPunct="0">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5pPr>
            <a:lvl6pPr marL="27146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6pPr>
            <a:lvl7pPr marL="31718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7pPr>
            <a:lvl8pPr marL="36290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8pPr>
            <a:lvl9pPr marL="4086225" indent="-250825" algn="l" defTabSz="1001713" rtl="0" fontAlgn="base">
              <a:spcBef>
                <a:spcPct val="20000"/>
              </a:spcBef>
              <a:spcAft>
                <a:spcPct val="0"/>
              </a:spcAft>
              <a:buClr>
                <a:schemeClr val="accent1"/>
              </a:buClr>
              <a:buSzPct val="50000"/>
              <a:buFont typeface="Wingdings" pitchFamily="2" charset="2"/>
              <a:buChar char="n"/>
              <a:defRPr kumimoji="1" sz="2200">
                <a:solidFill>
                  <a:schemeClr val="tx1"/>
                </a:solidFill>
                <a:latin typeface="+mn-lt"/>
                <a:ea typeface="+mn-ea"/>
              </a:defRPr>
            </a:lvl9pPr>
          </a:lstStyle>
          <a:p>
            <a:pPr eaLnBrk="1" hangingPunct="1">
              <a:lnSpc>
                <a:spcPct val="80000"/>
              </a:lnSpc>
              <a:defRPr/>
            </a:pPr>
            <a:r>
              <a:rPr lang="ja-JP" altLang="en-US" kern="0" dirty="0">
                <a:solidFill>
                  <a:srgbClr val="000000"/>
                </a:solidFill>
                <a:latin typeface="+mn-ea"/>
              </a:rPr>
              <a:t>総論　社会医学系専門医の制度</a:t>
            </a:r>
          </a:p>
          <a:p>
            <a:pPr eaLnBrk="1" hangingPunct="1">
              <a:lnSpc>
                <a:spcPct val="80000"/>
              </a:lnSpc>
              <a:buFont typeface="Wingdings" pitchFamily="2" charset="2"/>
              <a:buNone/>
              <a:defRPr/>
            </a:pPr>
            <a:endParaRPr lang="ja-JP" altLang="en-US" sz="1400" kern="0" dirty="0">
              <a:solidFill>
                <a:srgbClr val="000000"/>
              </a:solidFill>
              <a:latin typeface="+mn-ea"/>
            </a:endParaRPr>
          </a:p>
          <a:p>
            <a:pPr eaLnBrk="1" hangingPunct="1">
              <a:lnSpc>
                <a:spcPct val="80000"/>
              </a:lnSpc>
              <a:defRPr/>
            </a:pPr>
            <a:r>
              <a:rPr lang="ja-JP" altLang="en-US" kern="0" dirty="0">
                <a:solidFill>
                  <a:srgbClr val="000000"/>
                </a:solidFill>
                <a:latin typeface="+mn-ea"/>
              </a:rPr>
              <a:t>各論</a:t>
            </a:r>
          </a:p>
          <a:p>
            <a:pPr indent="79375" eaLnBrk="1" hangingPunct="1">
              <a:lnSpc>
                <a:spcPct val="80000"/>
              </a:lnSpc>
              <a:buFont typeface="Wingdings" pitchFamily="2" charset="2"/>
              <a:buNone/>
              <a:defRPr/>
            </a:pPr>
            <a:r>
              <a:rPr lang="ja-JP" altLang="en-US" kern="0" dirty="0">
                <a:solidFill>
                  <a:srgbClr val="000000"/>
                </a:solidFill>
                <a:latin typeface="+mn-ea"/>
              </a:rPr>
              <a:t>１．専門研修</a:t>
            </a:r>
          </a:p>
          <a:p>
            <a:pPr indent="79375" eaLnBrk="1" hangingPunct="1">
              <a:lnSpc>
                <a:spcPct val="80000"/>
              </a:lnSpc>
              <a:buFont typeface="Wingdings" pitchFamily="2" charset="2"/>
              <a:buNone/>
              <a:defRPr/>
            </a:pPr>
            <a:r>
              <a:rPr lang="ja-JP" altLang="en-US" kern="0" dirty="0">
                <a:solidFill>
                  <a:srgbClr val="000000"/>
                </a:solidFill>
                <a:latin typeface="+mn-ea"/>
              </a:rPr>
              <a:t>２．専門医認定試験</a:t>
            </a:r>
          </a:p>
          <a:p>
            <a:pPr indent="79375" eaLnBrk="1" hangingPunct="1">
              <a:lnSpc>
                <a:spcPct val="80000"/>
              </a:lnSpc>
              <a:buNone/>
              <a:defRPr/>
            </a:pPr>
            <a:r>
              <a:rPr lang="ja-JP" altLang="en-US" kern="0" dirty="0">
                <a:solidFill>
                  <a:srgbClr val="000000"/>
                </a:solidFill>
                <a:latin typeface="+mn-ea"/>
              </a:rPr>
              <a:t>３．</a:t>
            </a:r>
            <a:r>
              <a:rPr lang="ja-JP" altLang="en-US" kern="0" dirty="0"/>
              <a:t>専門医・指導医の更新ルール</a:t>
            </a:r>
            <a:endParaRPr lang="en-US" altLang="ja-JP" kern="0" dirty="0"/>
          </a:p>
          <a:p>
            <a:pPr marL="1081088" indent="-627063" eaLnBrk="1" hangingPunct="1">
              <a:lnSpc>
                <a:spcPct val="80000"/>
              </a:lnSpc>
              <a:buNone/>
              <a:defRPr/>
            </a:pPr>
            <a:r>
              <a:rPr lang="ja-JP" altLang="en-US" dirty="0">
                <a:solidFill>
                  <a:srgbClr val="000000"/>
                </a:solidFill>
                <a:latin typeface="+mn-ea"/>
              </a:rPr>
              <a:t>４．</a:t>
            </a:r>
            <a:r>
              <a:rPr lang="ja-JP" altLang="en-US" sz="3600" i="0" dirty="0">
                <a:solidFill>
                  <a:srgbClr val="000000"/>
                </a:solidFill>
                <a:effectLst/>
                <a:latin typeface="小塚ゴシック Pro"/>
              </a:rPr>
              <a:t>特例措置による社会医学系専門医・指導医</a:t>
            </a:r>
            <a:endParaRPr lang="en-US" altLang="ja-JP" sz="3600" i="0" dirty="0">
              <a:solidFill>
                <a:srgbClr val="000000"/>
              </a:solidFill>
              <a:effectLst/>
              <a:latin typeface="小塚ゴシック Pro"/>
            </a:endParaRPr>
          </a:p>
          <a:p>
            <a:pPr marL="1081088" indent="-627063" eaLnBrk="1" hangingPunct="1">
              <a:lnSpc>
                <a:spcPct val="80000"/>
              </a:lnSpc>
              <a:buNone/>
              <a:defRPr/>
            </a:pPr>
            <a:r>
              <a:rPr lang="ja-JP" altLang="en-US" dirty="0">
                <a:solidFill>
                  <a:srgbClr val="000000"/>
                </a:solidFill>
                <a:latin typeface="小塚ゴシック Pro"/>
              </a:rPr>
              <a:t>５．</a:t>
            </a:r>
            <a:r>
              <a:rPr lang="ja-JP" altLang="en-US" sz="3600" i="0" dirty="0">
                <a:solidFill>
                  <a:srgbClr val="000000"/>
                </a:solidFill>
                <a:effectLst/>
                <a:latin typeface="小塚ゴシック Pro"/>
              </a:rPr>
              <a:t>名誉社会医学系専門医・指導医</a:t>
            </a:r>
            <a:endParaRPr lang="en-US" altLang="ja-JP" dirty="0">
              <a:solidFill>
                <a:srgbClr val="000000"/>
              </a:solidFill>
              <a:latin typeface="+mn-ea"/>
            </a:endParaRPr>
          </a:p>
          <a:p>
            <a:pPr marL="1081088" indent="-627063" eaLnBrk="1" hangingPunct="1">
              <a:lnSpc>
                <a:spcPct val="80000"/>
              </a:lnSpc>
              <a:buNone/>
              <a:defRPr/>
            </a:pPr>
            <a:r>
              <a:rPr lang="ja-JP" altLang="en-US" dirty="0">
                <a:solidFill>
                  <a:srgbClr val="000000"/>
                </a:solidFill>
                <a:latin typeface="+mn-ea"/>
              </a:rPr>
              <a:t>６．情報発信</a:t>
            </a:r>
            <a:endParaRPr lang="en-US" altLang="ja-JP" dirty="0">
              <a:solidFill>
                <a:srgbClr val="000000"/>
              </a:solidFill>
              <a:latin typeface="+mn-ea"/>
            </a:endParaRPr>
          </a:p>
          <a:p>
            <a:pPr marL="1081088" indent="-627063" eaLnBrk="1" hangingPunct="1">
              <a:lnSpc>
                <a:spcPct val="80000"/>
              </a:lnSpc>
              <a:buNone/>
              <a:defRPr/>
            </a:pPr>
            <a:r>
              <a:rPr lang="ja-JP" altLang="en-US" kern="0" dirty="0">
                <a:solidFill>
                  <a:srgbClr val="000000"/>
                </a:solidFill>
                <a:latin typeface="+mn-ea"/>
              </a:rPr>
              <a:t>７．最近の動き</a:t>
            </a:r>
          </a:p>
          <a:p>
            <a:pPr eaLnBrk="1" hangingPunct="1">
              <a:lnSpc>
                <a:spcPct val="80000"/>
              </a:lnSpc>
              <a:buFont typeface="Wingdings" pitchFamily="2" charset="2"/>
              <a:buNone/>
              <a:defRPr/>
            </a:pPr>
            <a:endParaRPr lang="ja-JP" altLang="en-US" sz="1400" b="1" kern="0" dirty="0">
              <a:solidFill>
                <a:srgbClr val="000000"/>
              </a:solidFill>
              <a:latin typeface="+mn-ea"/>
            </a:endParaRPr>
          </a:p>
          <a:p>
            <a:pPr eaLnBrk="1" hangingPunct="1">
              <a:lnSpc>
                <a:spcPct val="80000"/>
              </a:lnSpc>
              <a:buFont typeface="Wingdings" pitchFamily="2" charset="2"/>
              <a:buNone/>
              <a:defRPr/>
            </a:pPr>
            <a:endParaRPr lang="en-US" altLang="ja-JP" sz="2400" b="1" kern="0" dirty="0">
              <a:ea typeface="ＤＨＰ特太ゴシック体" pitchFamily="2" charset="-128"/>
            </a:endParaRPr>
          </a:p>
        </p:txBody>
      </p:sp>
      <p:sp>
        <p:nvSpPr>
          <p:cNvPr id="5" name="タイトル 1">
            <a:extLst>
              <a:ext uri="{FF2B5EF4-FFF2-40B4-BE49-F238E27FC236}">
                <a16:creationId xmlns:a16="http://schemas.microsoft.com/office/drawing/2014/main" id="{1B223ABB-703C-3A97-384C-9B0472B4FDF2}"/>
              </a:ext>
            </a:extLst>
          </p:cNvPr>
          <p:cNvSpPr txBox="1">
            <a:spLocks/>
          </p:cNvSpPr>
          <p:nvPr/>
        </p:nvSpPr>
        <p:spPr>
          <a:xfrm>
            <a:off x="561110" y="4600574"/>
            <a:ext cx="8229600" cy="931863"/>
          </a:xfrm>
          <a:prstGeom prst="rect">
            <a:avLst/>
          </a:prstGeom>
        </p:spPr>
        <p:txBody>
          <a:bodyPr/>
          <a:lstStyle>
            <a:lvl1pPr algn="l" defTabSz="1001713" rtl="0" eaLnBrk="0" fontAlgn="base" hangingPunct="0">
              <a:spcBef>
                <a:spcPct val="0"/>
              </a:spcBef>
              <a:spcAft>
                <a:spcPct val="0"/>
              </a:spcAft>
              <a:defRPr kumimoji="1" sz="48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endParaRPr lang="ja-JP" altLang="en-US" kern="0" dirty="0"/>
          </a:p>
        </p:txBody>
      </p:sp>
    </p:spTree>
    <p:extLst>
      <p:ext uri="{BB962C8B-B14F-4D97-AF65-F5344CB8AC3E}">
        <p14:creationId xmlns:p14="http://schemas.microsoft.com/office/powerpoint/2010/main" val="18764422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0"/>
            <a:ext cx="8640960" cy="1268760"/>
          </a:xfrm>
        </p:spPr>
        <p:txBody>
          <a:bodyPr>
            <a:noAutofit/>
          </a:bodyPr>
          <a:lstStyle/>
          <a:p>
            <a:r>
              <a:rPr kumimoji="1" lang="ja-JP" altLang="en-US" sz="4000" b="1" dirty="0">
                <a:latin typeface="+mj-ea"/>
              </a:rPr>
              <a:t>専門研修の目標</a:t>
            </a:r>
            <a:br>
              <a:rPr kumimoji="1" lang="en-US" altLang="ja-JP" sz="4000" b="1" dirty="0">
                <a:latin typeface="+mj-ea"/>
              </a:rPr>
            </a:br>
            <a:r>
              <a:rPr lang="ja-JP" altLang="en-US" sz="4000" b="1" dirty="0">
                <a:latin typeface="+mj-ea"/>
              </a:rPr>
              <a:t>　</a:t>
            </a:r>
            <a:r>
              <a:rPr kumimoji="1" lang="ja-JP" altLang="en-US" sz="4000" b="1" dirty="0">
                <a:latin typeface="+mj-ea"/>
              </a:rPr>
              <a:t>経験目標（経験すべき課題）</a:t>
            </a:r>
          </a:p>
        </p:txBody>
      </p:sp>
      <p:sp>
        <p:nvSpPr>
          <p:cNvPr id="3" name="コンテンツ プレースホルダー 2"/>
          <p:cNvSpPr>
            <a:spLocks noGrp="1"/>
          </p:cNvSpPr>
          <p:nvPr>
            <p:ph sz="half" idx="1"/>
          </p:nvPr>
        </p:nvSpPr>
        <p:spPr>
          <a:xfrm>
            <a:off x="251520" y="1268760"/>
            <a:ext cx="8640960" cy="5256584"/>
          </a:xfrm>
        </p:spPr>
        <p:txBody>
          <a:bodyPr>
            <a:noAutofit/>
          </a:bodyPr>
          <a:lstStyle/>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○総括的な課題（全項目が必須）</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・組織マネジメント</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・プロジェクトマネジメント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・プロセスマネジメント</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・医療・健康情報の管理</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・保健・医療・福祉サービスの評価</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・疫学・統計学的アプローチ</a:t>
            </a:r>
          </a:p>
          <a:p>
            <a:pPr marL="0" indent="0">
              <a:spcBef>
                <a:spcPts val="0"/>
              </a:spcBef>
              <a:spcAft>
                <a:spcPts val="0"/>
              </a:spcAft>
              <a:buNone/>
            </a:pPr>
            <a:r>
              <a:rPr lang="ja-JP" altLang="en-US" sz="2400" b="1" u="sng" dirty="0">
                <a:latin typeface="HG丸ｺﾞｼｯｸM-PRO" panose="020F0600000000000000" pitchFamily="50" charset="-128"/>
                <a:ea typeface="HG丸ｺﾞｼｯｸM-PRO" panose="020F0600000000000000" pitchFamily="50" charset="-128"/>
              </a:rPr>
              <a:t>○各論的な課題（全</a:t>
            </a:r>
            <a:r>
              <a:rPr lang="en-US" altLang="ja-JP" sz="2400" b="1" u="sng" dirty="0">
                <a:latin typeface="HG丸ｺﾞｼｯｸM-PRO" panose="020F0600000000000000" pitchFamily="50" charset="-128"/>
                <a:ea typeface="HG丸ｺﾞｼｯｸM-PRO" panose="020F0600000000000000" pitchFamily="50" charset="-128"/>
              </a:rPr>
              <a:t>22</a:t>
            </a:r>
            <a:r>
              <a:rPr lang="ja-JP" altLang="en-US" sz="2400" b="1" u="sng" dirty="0">
                <a:latin typeface="HG丸ｺﾞｼｯｸM-PRO" panose="020F0600000000000000" pitchFamily="50" charset="-128"/>
                <a:ea typeface="HG丸ｺﾞｼｯｸM-PRO" panose="020F0600000000000000" pitchFamily="50" charset="-128"/>
              </a:rPr>
              <a:t>項目中３項目の経験が必要）</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・保健対策</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（母子保健ほか　６項目）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・疾病対策・障害者支援（感染症対策ほか　４項目）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・環境衛生管理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（生活環境衛生ほか　３項目）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・健康危機管理</a:t>
            </a:r>
            <a:r>
              <a:rPr lang="en-US" altLang="ja-JP" sz="2400" dirty="0">
                <a:latin typeface="HG丸ｺﾞｼｯｸM-PRO" panose="020F0600000000000000" pitchFamily="50" charset="-128"/>
                <a:ea typeface="HG丸ｺﾞｼｯｸM-PRO" panose="020F0600000000000000" pitchFamily="50" charset="-128"/>
              </a:rPr>
              <a:t>		</a:t>
            </a:r>
            <a:r>
              <a:rPr lang="ja-JP" altLang="en-US" sz="2400" dirty="0">
                <a:latin typeface="HG丸ｺﾞｼｯｸM-PRO" panose="020F0600000000000000" pitchFamily="50" charset="-128"/>
                <a:ea typeface="HG丸ｺﾞｼｯｸM-PRO" panose="020F0600000000000000" pitchFamily="50" charset="-128"/>
              </a:rPr>
              <a:t>（パンデミック対策ほか ５項目）</a:t>
            </a: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・医療・健康関連システム管理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（医療・保健サービスの安全および質の管理ほか ４項目）</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81311"/>
            <a:ext cx="4309355" cy="265078"/>
          </a:xfrm>
          <a:prstGeom prst="rect">
            <a:avLst/>
          </a:prstGeom>
        </p:spPr>
      </p:pic>
    </p:spTree>
    <p:extLst>
      <p:ext uri="{BB962C8B-B14F-4D97-AF65-F5344CB8AC3E}">
        <p14:creationId xmlns:p14="http://schemas.microsoft.com/office/powerpoint/2010/main" val="3921108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251520" y="1268760"/>
            <a:ext cx="8640960" cy="5472608"/>
          </a:xfrm>
        </p:spPr>
        <p:txBody>
          <a:bodyPr>
            <a:noAutofit/>
          </a:bodyPr>
          <a:lstStyle/>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①　情報収集</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健康状態を含む個人に関する情報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個人の集合体である集団に関する情報</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個人が生活や就労する環境に関する情報等</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②　情報の分析</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③　</a:t>
            </a:r>
            <a:r>
              <a:rPr lang="ja-JP" altLang="ja-JP" sz="2400" b="1" dirty="0">
                <a:latin typeface="HG丸ｺﾞｼｯｸM-PRO" panose="020F0600000000000000" pitchFamily="50" charset="-128"/>
                <a:ea typeface="HG丸ｺﾞｼｯｸM-PRO" panose="020F0600000000000000" pitchFamily="50" charset="-128"/>
              </a:rPr>
              <a:t>解決のための計画</a:t>
            </a:r>
            <a:r>
              <a:rPr lang="ja-JP" altLang="en-US" sz="2400" b="1" dirty="0">
                <a:latin typeface="HG丸ｺﾞｼｯｸM-PRO" panose="020F0600000000000000" pitchFamily="50" charset="-128"/>
                <a:ea typeface="HG丸ｺﾞｼｯｸM-PRO" panose="020F0600000000000000" pitchFamily="50" charset="-128"/>
              </a:rPr>
              <a:t>の</a:t>
            </a:r>
            <a:r>
              <a:rPr lang="ja-JP" altLang="ja-JP" sz="2400" b="1" dirty="0">
                <a:latin typeface="HG丸ｺﾞｼｯｸM-PRO" panose="020F0600000000000000" pitchFamily="50" charset="-128"/>
                <a:ea typeface="HG丸ｺﾞｼｯｸM-PRO" panose="020F0600000000000000" pitchFamily="50" charset="-128"/>
              </a:rPr>
              <a:t>立案</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・個人へのアプローチ、集団や環境へのアプローチ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・リスクマネジメント手法、クライシスマネジメント手法</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④　実行</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⑤　評価</a:t>
            </a:r>
            <a:endParaRPr lang="en-US" altLang="ja-JP" sz="24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計画の実行状況</a:t>
            </a:r>
            <a:r>
              <a:rPr lang="ja-JP" altLang="en-US" sz="2400" dirty="0">
                <a:latin typeface="HG丸ｺﾞｼｯｸM-PRO" panose="020F0600000000000000" pitchFamily="50" charset="-128"/>
                <a:ea typeface="HG丸ｺﾞｼｯｸM-PRO" panose="020F0600000000000000" pitchFamily="50" charset="-128"/>
              </a:rPr>
              <a:t>や</a:t>
            </a:r>
            <a:r>
              <a:rPr lang="ja-JP" altLang="ja-JP" sz="2400" dirty="0">
                <a:latin typeface="HG丸ｺﾞｼｯｸM-PRO" panose="020F0600000000000000" pitchFamily="50" charset="-128"/>
                <a:ea typeface="HG丸ｺﾞｼｯｸM-PRO" panose="020F0600000000000000" pitchFamily="50" charset="-128"/>
              </a:rPr>
              <a:t>目標の達成状況</a:t>
            </a:r>
            <a:endParaRPr lang="en-US" altLang="ja-JP" sz="24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400" b="1" dirty="0">
                <a:latin typeface="HG丸ｺﾞｼｯｸM-PRO" panose="020F0600000000000000" pitchFamily="50" charset="-128"/>
                <a:ea typeface="HG丸ｺﾞｼｯｸM-PRO" panose="020F0600000000000000" pitchFamily="50" charset="-128"/>
              </a:rPr>
              <a:t>⑥　</a:t>
            </a:r>
            <a:r>
              <a:rPr lang="ja-JP" altLang="ja-JP" sz="2400" b="1" dirty="0">
                <a:latin typeface="HG丸ｺﾞｼｯｸM-PRO" panose="020F0600000000000000" pitchFamily="50" charset="-128"/>
                <a:ea typeface="HG丸ｺﾞｼｯｸM-PRO" panose="020F0600000000000000" pitchFamily="50" charset="-128"/>
              </a:rPr>
              <a:t>評価結果に基づ</a:t>
            </a:r>
            <a:r>
              <a:rPr lang="ja-JP" altLang="en-US" sz="2400" b="1" dirty="0">
                <a:latin typeface="HG丸ｺﾞｼｯｸM-PRO" panose="020F0600000000000000" pitchFamily="50" charset="-128"/>
                <a:ea typeface="HG丸ｺﾞｼｯｸM-PRO" panose="020F0600000000000000" pitchFamily="50" charset="-128"/>
              </a:rPr>
              <a:t>く</a:t>
            </a:r>
            <a:r>
              <a:rPr lang="ja-JP" altLang="ja-JP" sz="2400" b="1" dirty="0">
                <a:latin typeface="HG丸ｺﾞｼｯｸM-PRO" panose="020F0600000000000000" pitchFamily="50" charset="-128"/>
                <a:ea typeface="HG丸ｺﾞｼｯｸM-PRO" panose="020F0600000000000000" pitchFamily="50" charset="-128"/>
              </a:rPr>
              <a:t>継続的改善</a:t>
            </a:r>
            <a:endParaRPr kumimoji="1" lang="ja-JP" altLang="en-US" sz="2400" b="1" dirty="0">
              <a:latin typeface="HG丸ｺﾞｼｯｸM-PRO" panose="020F0600000000000000" pitchFamily="50" charset="-128"/>
              <a:ea typeface="HG丸ｺﾞｼｯｸM-PRO" panose="020F0600000000000000" pitchFamily="50" charset="-128"/>
            </a:endParaRPr>
          </a:p>
        </p:txBody>
      </p:sp>
      <p:sp>
        <p:nvSpPr>
          <p:cNvPr id="6" name="タイトル 1"/>
          <p:cNvSpPr>
            <a:spLocks noGrp="1"/>
          </p:cNvSpPr>
          <p:nvPr>
            <p:ph type="title"/>
          </p:nvPr>
        </p:nvSpPr>
        <p:spPr>
          <a:xfrm>
            <a:off x="107504" y="14469"/>
            <a:ext cx="8928992" cy="1260058"/>
          </a:xfrm>
        </p:spPr>
        <p:txBody>
          <a:bodyPr>
            <a:noAutofit/>
          </a:bodyPr>
          <a:lstStyle/>
          <a:p>
            <a:r>
              <a:rPr kumimoji="1" lang="ja-JP" altLang="en-US" sz="4000" b="1" dirty="0">
                <a:latin typeface="+mj-ea"/>
              </a:rPr>
              <a:t>経験目標</a:t>
            </a:r>
            <a:r>
              <a:rPr kumimoji="1" lang="en-US" altLang="ja-JP" sz="4000" b="1" dirty="0">
                <a:latin typeface="+mj-ea"/>
              </a:rPr>
              <a:t>(</a:t>
            </a:r>
            <a:r>
              <a:rPr kumimoji="1" lang="ja-JP" altLang="en-US" sz="4000" b="1" dirty="0">
                <a:latin typeface="+mj-ea"/>
              </a:rPr>
              <a:t>課題</a:t>
            </a:r>
            <a:r>
              <a:rPr lang="ja-JP" altLang="en-US" sz="4000" b="1" dirty="0">
                <a:latin typeface="+mj-ea"/>
              </a:rPr>
              <a:t>解決のためのプロセス</a:t>
            </a:r>
            <a:r>
              <a:rPr lang="en-US" altLang="ja-JP" sz="4000" b="1" dirty="0">
                <a:latin typeface="+mj-ea"/>
              </a:rPr>
              <a:t>)</a:t>
            </a:r>
            <a:br>
              <a:rPr kumimoji="1" lang="en-US" altLang="ja-JP" sz="4000" b="1" dirty="0">
                <a:latin typeface="+mj-ea"/>
              </a:rPr>
            </a:br>
            <a:r>
              <a:rPr lang="ja-JP" altLang="en-US" sz="3200" b="1" dirty="0">
                <a:latin typeface="+mj-ea"/>
              </a:rPr>
              <a:t>⇒到達目標・専門技能、医師としての倫理性等</a:t>
            </a:r>
            <a:endParaRPr kumimoji="1" lang="ja-JP" altLang="en-US" sz="3200" b="1" dirty="0">
              <a:latin typeface="+mj-ea"/>
            </a:endParaRPr>
          </a:p>
        </p:txBody>
      </p:sp>
      <p:pic>
        <p:nvPicPr>
          <p:cNvPr id="2050" name="Picture 2" descr="PDCANo08PDCA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6216" y="4869160"/>
            <a:ext cx="2312547" cy="185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09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8419"/>
            <a:ext cx="8640960" cy="736285"/>
          </a:xfrm>
        </p:spPr>
        <p:txBody>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技能</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764704"/>
            <a:ext cx="8549580" cy="5904656"/>
          </a:xfrm>
        </p:spPr>
        <p:txBody>
          <a:bodyPr>
            <a:noAutofit/>
          </a:bodyPr>
          <a:lstStyle/>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社会的疾病管理能力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個人や集団における</a:t>
            </a:r>
            <a:r>
              <a:rPr lang="ja-JP" altLang="ja-JP" sz="2000" b="1" u="sng" dirty="0">
                <a:latin typeface="HG丸ｺﾞｼｯｸM-PRO" panose="020F0600000000000000" pitchFamily="50" charset="-128"/>
                <a:ea typeface="HG丸ｺﾞｼｯｸM-PRO" panose="020F0600000000000000" pitchFamily="50" charset="-128"/>
              </a:rPr>
              <a:t>様々な疾患や健康障害</a:t>
            </a:r>
            <a:r>
              <a:rPr lang="ja-JP" altLang="ja-JP" sz="2000" b="0" dirty="0">
                <a:latin typeface="HG丸ｺﾞｼｯｸM-PRO" panose="020F0600000000000000" pitchFamily="50" charset="-128"/>
                <a:ea typeface="HG丸ｺﾞｼｯｸM-PRO" panose="020F0600000000000000" pitchFamily="50" charset="-128"/>
              </a:rPr>
              <a:t>について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医学的知識に</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基づいて</a:t>
            </a:r>
            <a:r>
              <a:rPr lang="ja-JP" altLang="ja-JP" sz="2000" b="1" u="sng" dirty="0">
                <a:latin typeface="HG丸ｺﾞｼｯｸM-PRO" panose="020F0600000000000000" pitchFamily="50" charset="-128"/>
                <a:ea typeface="HG丸ｺﾞｼｯｸM-PRO" panose="020F0600000000000000" pitchFamily="50" charset="-128"/>
              </a:rPr>
              <a:t>予防・事後措置</a:t>
            </a:r>
            <a:r>
              <a:rPr lang="ja-JP" altLang="ja-JP" sz="2000" b="0" dirty="0">
                <a:latin typeface="HG丸ｺﾞｼｯｸM-PRO" panose="020F0600000000000000" pitchFamily="50" charset="-128"/>
                <a:ea typeface="HG丸ｺﾞｼｯｸM-PRO" panose="020F0600000000000000" pitchFamily="50" charset="-128"/>
              </a:rPr>
              <a:t>のための判断を行うことができる技能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健康危機管理能力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感染症</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食中毒</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自然災害</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事故等によって，住民</a:t>
            </a:r>
            <a:r>
              <a:rPr lang="ja-JP" altLang="en-US" sz="2000" b="0" dirty="0">
                <a:latin typeface="HG丸ｺﾞｼｯｸM-PRO" panose="020F0600000000000000" pitchFamily="50" charset="-128"/>
                <a:ea typeface="HG丸ｺﾞｼｯｸM-PRO" panose="020F0600000000000000" pitchFamily="50" charset="-128"/>
              </a:rPr>
              <a:t>等</a:t>
            </a:r>
            <a:r>
              <a:rPr lang="ja-JP" altLang="ja-JP" sz="2000" b="0" dirty="0">
                <a:latin typeface="HG丸ｺﾞｼｯｸM-PRO" panose="020F0600000000000000" pitchFamily="50" charset="-128"/>
                <a:ea typeface="HG丸ｺﾞｼｯｸM-PRO" panose="020F0600000000000000" pitchFamily="50" charset="-128"/>
              </a:rPr>
              <a:t>の健康に危機が</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差し迫っている又は発生した状況において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状況の把握</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優先順位の</a:t>
            </a:r>
            <a:endParaRPr lang="en-US" altLang="ja-JP" sz="2000" b="0" dirty="0">
              <a:latin typeface="HG丸ｺﾞｼｯｸM-PRO" panose="020F0600000000000000" pitchFamily="50" charset="-128"/>
              <a:ea typeface="HG丸ｺﾞｼｯｸM-PRO" panose="020F0600000000000000" pitchFamily="50" charset="-128"/>
            </a:endParaRPr>
          </a:p>
          <a:p>
            <a:pPr marL="176213" indent="-176213">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決定</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解決策の実行等の</a:t>
            </a:r>
            <a:r>
              <a:rPr lang="ja-JP" altLang="ja-JP" sz="2000" b="1" u="sng" dirty="0">
                <a:latin typeface="HG丸ｺﾞｼｯｸM-PRO" panose="020F0600000000000000" pitchFamily="50" charset="-128"/>
                <a:ea typeface="HG丸ｺﾞｼｯｸM-PRO" panose="020F0600000000000000" pitchFamily="50" charset="-128"/>
              </a:rPr>
              <a:t>組織的努力</a:t>
            </a:r>
            <a:r>
              <a:rPr lang="ja-JP" altLang="ja-JP" sz="2000" b="0" dirty="0">
                <a:latin typeface="HG丸ｺﾞｼｯｸM-PRO" panose="020F0600000000000000" pitchFamily="50" charset="-128"/>
                <a:ea typeface="HG丸ｺﾞｼｯｸM-PRO" panose="020F0600000000000000" pitchFamily="50" charset="-128"/>
              </a:rPr>
              <a:t>を通して</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危機を回避または影響</a:t>
            </a:r>
            <a:endParaRPr lang="en-US" altLang="ja-JP" sz="2000" b="1" u="sng" dirty="0">
              <a:latin typeface="HG丸ｺﾞｼｯｸM-PRO" panose="020F0600000000000000" pitchFamily="50" charset="-128"/>
              <a:ea typeface="HG丸ｺﾞｼｯｸM-PRO" panose="020F0600000000000000" pitchFamily="50" charset="-128"/>
            </a:endParaRPr>
          </a:p>
          <a:p>
            <a:pPr marL="176213" indent="93663">
              <a:spcBef>
                <a:spcPts val="600"/>
              </a:spcBef>
              <a:spcAft>
                <a:spcPts val="0"/>
              </a:spcAft>
              <a:buNone/>
            </a:pPr>
            <a:r>
              <a:rPr lang="ja-JP" altLang="ja-JP" sz="2000" b="1" u="sng" dirty="0">
                <a:latin typeface="HG丸ｺﾞｼｯｸM-PRO" panose="020F0600000000000000" pitchFamily="50" charset="-128"/>
                <a:ea typeface="HG丸ｺﾞｼｯｸM-PRO" panose="020F0600000000000000" pitchFamily="50" charset="-128"/>
              </a:rPr>
              <a:t>を最小化</a:t>
            </a:r>
            <a:r>
              <a:rPr lang="ja-JP" altLang="ja-JP" sz="2000" b="0" dirty="0">
                <a:latin typeface="HG丸ｺﾞｼｯｸM-PRO" panose="020F0600000000000000" pitchFamily="50" charset="-128"/>
                <a:ea typeface="HG丸ｺﾞｼｯｸM-PRO" panose="020F0600000000000000" pitchFamily="50" charset="-128"/>
              </a:rPr>
              <a:t>する技能</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6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医療・保健資源調整能力</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保健医療体制整備</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災害対応</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感染症対策</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作業関連疾患対策</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生活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習慣病対策等における課題解決のために</a:t>
            </a: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地域や職域</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医療機関等に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存在する医療・保健資源</a:t>
            </a:r>
            <a:r>
              <a:rPr lang="ja-JP" altLang="ja-JP" sz="2000" b="0" dirty="0">
                <a:latin typeface="HG丸ｺﾞｼｯｸM-PRO" panose="020F0600000000000000" pitchFamily="50" charset="-128"/>
                <a:ea typeface="HG丸ｺﾞｼｯｸM-PRO" panose="020F0600000000000000" pitchFamily="50" charset="-128"/>
              </a:rPr>
              <a:t>を</a:t>
            </a:r>
            <a:r>
              <a:rPr lang="ja-JP" altLang="ja-JP" sz="2000" b="1" u="sng" dirty="0">
                <a:latin typeface="HG丸ｺﾞｼｯｸM-PRO" panose="020F0600000000000000" pitchFamily="50" charset="-128"/>
                <a:ea typeface="HG丸ｺﾞｼｯｸM-PRO" panose="020F0600000000000000" pitchFamily="50" charset="-128"/>
              </a:rPr>
              <a:t>関係者・関係機関と連携</a:t>
            </a:r>
            <a:r>
              <a:rPr lang="ja-JP" altLang="ja-JP" sz="2000" b="0" dirty="0">
                <a:latin typeface="HG丸ｺﾞｼｯｸM-PRO" panose="020F0600000000000000" pitchFamily="50" charset="-128"/>
                <a:ea typeface="HG丸ｺﾞｼｯｸM-PRO" panose="020F0600000000000000" pitchFamily="50" charset="-128"/>
              </a:rPr>
              <a:t>しながら</a:t>
            </a:r>
            <a:r>
              <a:rPr lang="ja-JP" altLang="ja-JP" sz="2000" b="1" u="sng" dirty="0">
                <a:latin typeface="HG丸ｺﾞｼｯｸM-PRO" panose="020F0600000000000000" pitchFamily="50" charset="-128"/>
                <a:ea typeface="HG丸ｺﾞｼｯｸM-PRO" panose="020F0600000000000000" pitchFamily="50" charset="-128"/>
              </a:rPr>
              <a:t>計画的に</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u="sng" dirty="0">
                <a:latin typeface="HG丸ｺﾞｼｯｸM-PRO" panose="020F0600000000000000" pitchFamily="50" charset="-128"/>
                <a:ea typeface="HG丸ｺﾞｼｯｸM-PRO" panose="020F0600000000000000" pitchFamily="50" charset="-128"/>
              </a:rPr>
              <a:t>調整</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活用</a:t>
            </a:r>
            <a:r>
              <a:rPr lang="ja-JP" altLang="ja-JP" sz="2000" b="0" dirty="0">
                <a:latin typeface="HG丸ｺﾞｼｯｸM-PRO" panose="020F0600000000000000" pitchFamily="50" charset="-128"/>
                <a:ea typeface="HG丸ｺﾞｼｯｸM-PRO" panose="020F0600000000000000" pitchFamily="50" charset="-128"/>
              </a:rPr>
              <a:t>する技能</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26527206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720080"/>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107504" y="836712"/>
            <a:ext cx="9036496" cy="5904656"/>
          </a:xfrm>
        </p:spPr>
        <p:txBody>
          <a:bodyPr>
            <a:noAutofit/>
          </a:bodyPr>
          <a:lstStyle/>
          <a:p>
            <a:pPr marL="0" indent="0">
              <a:buNone/>
            </a:pPr>
            <a:r>
              <a:rPr lang="ja-JP" altLang="en-US" sz="2000" b="1" dirty="0">
                <a:latin typeface="HG丸ｺﾞｼｯｸM-PRO" panose="020F0600000000000000" pitchFamily="50" charset="-128"/>
                <a:ea typeface="HG丸ｺﾞｼｯｸM-PRO" panose="020F0600000000000000" pitchFamily="50" charset="-128"/>
              </a:rPr>
              <a:t>○基本プログラム</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社会医学系分野に共通して必要な知識については、共通カリキュラムと</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して</a:t>
            </a:r>
            <a:r>
              <a:rPr lang="ja-JP" altLang="en-US" sz="2000" b="1" dirty="0">
                <a:latin typeface="HG丸ｺﾞｼｯｸM-PRO" panose="020F0600000000000000" pitchFamily="50" charset="-128"/>
                <a:ea typeface="HG丸ｺﾞｼｯｸM-PRO" panose="020F0600000000000000" pitchFamily="50" charset="-128"/>
              </a:rPr>
              <a:t>学会開催時等の講演プログラム</a:t>
            </a:r>
            <a:r>
              <a:rPr lang="ja-JP" altLang="en-US" sz="2000" dirty="0">
                <a:latin typeface="HG丸ｺﾞｼｯｸM-PRO" panose="020F0600000000000000" pitchFamily="50" charset="-128"/>
                <a:ea typeface="HG丸ｺﾞｼｯｸM-PRO" panose="020F0600000000000000" pitchFamily="50" charset="-128"/>
              </a:rPr>
              <a:t>や</a:t>
            </a:r>
            <a:r>
              <a:rPr lang="ja-JP" altLang="en-US" sz="2000" b="1" dirty="0">
                <a:latin typeface="HG丸ｺﾞｼｯｸM-PRO" panose="020F0600000000000000" pitchFamily="50" charset="-128"/>
                <a:ea typeface="HG丸ｺﾞｼｯｸM-PRO" panose="020F0600000000000000" pitchFamily="50" charset="-128"/>
              </a:rPr>
              <a:t>社会医学系大学院</a:t>
            </a:r>
            <a:r>
              <a:rPr lang="ja-JP" altLang="en-US" sz="2000"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国立保健医療</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　科学院</a:t>
            </a:r>
            <a:r>
              <a:rPr lang="ja-JP" altLang="en-US" sz="2000" dirty="0">
                <a:latin typeface="HG丸ｺﾞｼｯｸM-PRO" panose="020F0600000000000000" pitchFamily="50" charset="-128"/>
                <a:ea typeface="HG丸ｺﾞｼｯｸM-PRO" panose="020F0600000000000000" pitchFamily="50" charset="-128"/>
              </a:rPr>
              <a:t>等において提供される</a:t>
            </a:r>
            <a:r>
              <a:rPr lang="ja-JP" altLang="en-US" sz="2000" b="1" dirty="0">
                <a:latin typeface="HG丸ｺﾞｼｯｸM-PRO" panose="020F0600000000000000" pitchFamily="50" charset="-128"/>
                <a:ea typeface="HG丸ｺﾞｼｯｸM-PRO" panose="020F0600000000000000" pitchFamily="50" charset="-128"/>
              </a:rPr>
              <a:t>教育プログラム等を受講して習得</a:t>
            </a:r>
            <a:r>
              <a:rPr lang="ja-JP" altLang="en-US" sz="2000" dirty="0">
                <a:latin typeface="HG丸ｺﾞｼｯｸM-PRO" panose="020F0600000000000000" pitchFamily="50" charset="-128"/>
                <a:ea typeface="HG丸ｺﾞｼｯｸM-PRO" panose="020F0600000000000000" pitchFamily="50" charset="-128"/>
              </a:rPr>
              <a:t>する</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１．公衆衛生総論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社会保障、福祉を含めた公衆衛生の歴史</a:t>
            </a:r>
            <a:r>
              <a:rPr lang="ja-JP" altLang="en-US" sz="2000" b="0" dirty="0">
                <a:latin typeface="HG丸ｺﾞｼｯｸM-PRO" panose="020F0600000000000000" pitchFamily="50" charset="-128"/>
                <a:ea typeface="HG丸ｺﾞｼｯｸM-PRO" panose="020F0600000000000000" pitchFamily="50" charset="-128"/>
              </a:rPr>
              <a:t>、</a:t>
            </a:r>
            <a:r>
              <a:rPr lang="ja-JP" altLang="en-US" sz="2000" b="1" u="sng" dirty="0">
                <a:latin typeface="HG丸ｺﾞｼｯｸM-PRO" panose="020F0600000000000000" pitchFamily="50" charset="-128"/>
                <a:ea typeface="HG丸ｺﾞｼｯｸM-PRO" panose="020F0600000000000000" pitchFamily="50" charset="-128"/>
              </a:rPr>
              <a:t>基礎理論と関連施策</a:t>
            </a:r>
            <a:r>
              <a:rPr lang="ja-JP" altLang="en-US" sz="2000" b="0" dirty="0">
                <a:latin typeface="HG丸ｺﾞｼｯｸM-PRO" panose="020F0600000000000000" pitchFamily="50" charset="-128"/>
                <a:ea typeface="HG丸ｺﾞｼｯｸM-PRO" panose="020F0600000000000000" pitchFamily="50" charset="-128"/>
              </a:rPr>
              <a:t>をはじめ、</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行政・地域、産業・環境、医療の</a:t>
            </a:r>
            <a:r>
              <a:rPr lang="ja-JP" altLang="en-US" sz="2000" dirty="0">
                <a:latin typeface="HG丸ｺﾞｼｯｸM-PRO" panose="020F0600000000000000" pitchFamily="50" charset="-128"/>
                <a:ea typeface="HG丸ｺﾞｼｯｸM-PRO" panose="020F0600000000000000" pitchFamily="50" charset="-128"/>
              </a:rPr>
              <a:t>３</a:t>
            </a:r>
            <a:r>
              <a:rPr lang="ja-JP" altLang="en-US" sz="2000" b="0" dirty="0">
                <a:latin typeface="HG丸ｺﾞｼｯｸM-PRO" panose="020F0600000000000000" pitchFamily="50" charset="-128"/>
                <a:ea typeface="HG丸ｺﾞｼｯｸM-PRO" panose="020F0600000000000000" pitchFamily="50" charset="-128"/>
              </a:rPr>
              <a:t>分野における公衆衛生</a:t>
            </a:r>
            <a:r>
              <a:rPr lang="ja-JP" altLang="en-US" sz="2000" b="1" u="sng" dirty="0">
                <a:latin typeface="HG丸ｺﾞｼｯｸM-PRO" panose="020F0600000000000000" pitchFamily="50" charset="-128"/>
                <a:ea typeface="HG丸ｺﾞｼｯｸM-PRO" panose="020F0600000000000000" pitchFamily="50" charset="-128"/>
              </a:rPr>
              <a:t>活動の現状</a:t>
            </a:r>
            <a:r>
              <a:rPr lang="ja-JP" altLang="en-US" sz="2000" b="0" dirty="0">
                <a:latin typeface="HG丸ｺﾞｼｯｸM-PRO" panose="020F0600000000000000" pitchFamily="50" charset="-128"/>
                <a:ea typeface="HG丸ｺﾞｼｯｸM-PRO" panose="020F0600000000000000" pitchFamily="50" charset="-128"/>
              </a:rPr>
              <a:t>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専門医としての</a:t>
            </a:r>
            <a:r>
              <a:rPr lang="ja-JP" altLang="en-US" sz="2000" b="1" u="sng" dirty="0">
                <a:latin typeface="HG丸ｺﾞｼｯｸM-PRO" panose="020F0600000000000000" pitchFamily="50" charset="-128"/>
                <a:ea typeface="HG丸ｺﾞｼｯｸM-PRO" panose="020F0600000000000000" pitchFamily="50" charset="-128"/>
              </a:rPr>
              <a:t>役割を理解</a:t>
            </a:r>
            <a:r>
              <a:rPr lang="ja-JP" altLang="en-US" sz="2000" b="0" dirty="0">
                <a:latin typeface="HG丸ｺﾞｼｯｸM-PRO" panose="020F0600000000000000" pitchFamily="50" charset="-128"/>
                <a:ea typeface="HG丸ｺﾞｼｯｸM-PRO" panose="020F0600000000000000" pitchFamily="50" charset="-128"/>
              </a:rPr>
              <a:t>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２．保健医療政策</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わが国の</a:t>
            </a:r>
            <a:r>
              <a:rPr lang="ja-JP" altLang="en-US" sz="2000" b="1" u="sng" dirty="0">
                <a:latin typeface="HG丸ｺﾞｼｯｸM-PRO" panose="020F0600000000000000" pitchFamily="50" charset="-128"/>
                <a:ea typeface="HG丸ｺﾞｼｯｸM-PRO" panose="020F0600000000000000" pitchFamily="50" charset="-128"/>
              </a:rPr>
              <a:t>政策立案の基礎</a:t>
            </a:r>
            <a:r>
              <a:rPr lang="ja-JP" altLang="en-US" sz="2000" b="0" dirty="0">
                <a:latin typeface="HG丸ｺﾞｼｯｸM-PRO" panose="020F0600000000000000" pitchFamily="50" charset="-128"/>
                <a:ea typeface="HG丸ｺﾞｼｯｸM-PRO" panose="020F0600000000000000" pitchFamily="50" charset="-128"/>
              </a:rPr>
              <a:t>を理解した上で、</a:t>
            </a:r>
            <a:r>
              <a:rPr lang="ja-JP" altLang="en-US" sz="2000" b="1" u="sng" dirty="0">
                <a:latin typeface="HG丸ｺﾞｼｯｸM-PRO" panose="020F0600000000000000" pitchFamily="50" charset="-128"/>
                <a:ea typeface="HG丸ｺﾞｼｯｸM-PRO" panose="020F0600000000000000" pitchFamily="50" charset="-128"/>
              </a:rPr>
              <a:t>個別の保健医療制度</a:t>
            </a:r>
            <a:r>
              <a:rPr lang="ja-JP" altLang="en-US" sz="2000" b="0" dirty="0">
                <a:latin typeface="HG丸ｺﾞｼｯｸM-PRO" panose="020F0600000000000000" pitchFamily="50" charset="-128"/>
                <a:ea typeface="HG丸ｺﾞｼｯｸM-PRO" panose="020F0600000000000000" pitchFamily="50" charset="-128"/>
              </a:rPr>
              <a:t>を関連</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法規</a:t>
            </a:r>
            <a:r>
              <a:rPr lang="ja-JP" altLang="en-US" sz="2000" b="0" dirty="0">
                <a:latin typeface="HG丸ｺﾞｼｯｸM-PRO" panose="020F0600000000000000" pitchFamily="50" charset="-128"/>
                <a:ea typeface="HG丸ｺﾞｼｯｸM-PRO" panose="020F0600000000000000" pitchFamily="50" charset="-128"/>
              </a:rPr>
              <a:t>、国および自治体での</a:t>
            </a:r>
            <a:r>
              <a:rPr lang="ja-JP" altLang="en-US" sz="2000" b="1" u="sng" dirty="0">
                <a:latin typeface="HG丸ｺﾞｼｯｸM-PRO" panose="020F0600000000000000" pitchFamily="50" charset="-128"/>
                <a:ea typeface="HG丸ｺﾞｼｯｸM-PRO" panose="020F0600000000000000" pitchFamily="50" charset="-128"/>
              </a:rPr>
              <a:t>保健医療関連計画</a:t>
            </a:r>
            <a:r>
              <a:rPr lang="ja-JP" altLang="en-US" sz="2000" b="0" dirty="0">
                <a:latin typeface="HG丸ｺﾞｼｯｸM-PRO" panose="020F0600000000000000" pitchFamily="50" charset="-128"/>
                <a:ea typeface="HG丸ｺﾞｼｯｸM-PRO" panose="020F0600000000000000" pitchFamily="50" charset="-128"/>
              </a:rPr>
              <a:t>の内容を自分の業務と</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結びつけて理解する。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３．疫学・医学統計学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人口や保健医療に関する統計の概要、疫学・医学統計学の基本的知識、</a:t>
            </a:r>
            <a:endParaRPr lang="en-US" altLang="ja-JP" sz="20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社会調査法の基礎を身につけ、現場での業務に生かすことができる。</a:t>
            </a:r>
          </a:p>
        </p:txBody>
      </p:sp>
      <p:pic>
        <p:nvPicPr>
          <p:cNvPr id="4" name="図 3"/>
          <p:cNvPicPr>
            <a:picLocks noChangeAspect="1"/>
          </p:cNvPicPr>
          <p:nvPr/>
        </p:nvPicPr>
        <p:blipFill>
          <a:blip r:embed="rId2"/>
          <a:stretch>
            <a:fillRect/>
          </a:stretch>
        </p:blipFill>
        <p:spPr>
          <a:xfrm>
            <a:off x="4763956" y="6466071"/>
            <a:ext cx="4309355" cy="265078"/>
          </a:xfrm>
          <a:prstGeom prst="rect">
            <a:avLst/>
          </a:prstGeom>
        </p:spPr>
      </p:pic>
    </p:spTree>
    <p:extLst>
      <p:ext uri="{BB962C8B-B14F-4D97-AF65-F5344CB8AC3E}">
        <p14:creationId xmlns:p14="http://schemas.microsoft.com/office/powerpoint/2010/main" val="34628323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6632"/>
            <a:ext cx="8640960" cy="692696"/>
          </a:xfrm>
        </p:spPr>
        <p:txBody>
          <a:bodyPr>
            <a:noAutofit/>
          </a:bodyPr>
          <a:lstStyle/>
          <a:p>
            <a:r>
              <a:rPr kumimoji="1" lang="ja-JP" altLang="en-US" sz="4000" b="1" dirty="0">
                <a:solidFill>
                  <a:schemeClr val="tx1"/>
                </a:solidFill>
                <a:latin typeface="+mj-ea"/>
              </a:rPr>
              <a:t>到達目標（専門</a:t>
            </a:r>
            <a:r>
              <a:rPr kumimoji="1" lang="ja-JP" altLang="en-US" sz="4000" b="1" u="sng" dirty="0">
                <a:solidFill>
                  <a:schemeClr val="tx1"/>
                </a:solidFill>
                <a:latin typeface="+mj-ea"/>
              </a:rPr>
              <a:t>知識</a:t>
            </a:r>
            <a:r>
              <a:rPr kumimoji="1" lang="ja-JP" altLang="en-US" sz="4000" b="1" dirty="0">
                <a:solidFill>
                  <a:schemeClr val="tx1"/>
                </a:solidFill>
                <a:latin typeface="+mj-ea"/>
              </a:rPr>
              <a:t>）</a:t>
            </a:r>
          </a:p>
        </p:txBody>
      </p:sp>
      <p:sp>
        <p:nvSpPr>
          <p:cNvPr id="3" name="コンテンツ プレースホルダー 2"/>
          <p:cNvSpPr>
            <a:spLocks noGrp="1"/>
          </p:cNvSpPr>
          <p:nvPr>
            <p:ph sz="half" idx="1"/>
          </p:nvPr>
        </p:nvSpPr>
        <p:spPr>
          <a:xfrm>
            <a:off x="251520" y="836712"/>
            <a:ext cx="8640960" cy="5832648"/>
          </a:xfrm>
        </p:spPr>
        <p:txBody>
          <a:bodyPr>
            <a:noAutofit/>
          </a:bodyPr>
          <a:lstStyle/>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４．行動科学</a:t>
            </a: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健康に関する</a:t>
            </a:r>
            <a:r>
              <a:rPr lang="ja-JP" altLang="en-US" sz="2000" b="1" u="sng" dirty="0">
                <a:latin typeface="HG丸ｺﾞｼｯｸM-PRO" panose="020F0600000000000000" pitchFamily="50" charset="-128"/>
                <a:ea typeface="HG丸ｺﾞｼｯｸM-PRO" panose="020F0600000000000000" pitchFamily="50" charset="-128"/>
              </a:rPr>
              <a:t>行動理論・モデルの基礎</a:t>
            </a:r>
            <a:r>
              <a:rPr lang="ja-JP" altLang="en-US" sz="2000" dirty="0">
                <a:latin typeface="HG丸ｺﾞｼｯｸM-PRO" panose="020F0600000000000000" pitchFamily="50" charset="-128"/>
                <a:ea typeface="HG丸ｺﾞｼｯｸM-PRO" panose="020F0600000000000000" pitchFamily="50" charset="-128"/>
              </a:rPr>
              <a:t>を身につけ、</a:t>
            </a:r>
            <a:r>
              <a:rPr lang="ja-JP" altLang="en-US" sz="2000" b="1" u="sng" dirty="0">
                <a:latin typeface="HG丸ｺﾞｼｯｸM-PRO" panose="020F0600000000000000" pitchFamily="50" charset="-128"/>
                <a:ea typeface="HG丸ｺﾞｼｯｸM-PRO" panose="020F0600000000000000" pitchFamily="50" charset="-128"/>
              </a:rPr>
              <a:t>実際の保健指導・</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健康教育とその評価</a:t>
            </a:r>
            <a:r>
              <a:rPr lang="ja-JP" altLang="en-US" sz="2000" dirty="0">
                <a:latin typeface="HG丸ｺﾞｼｯｸM-PRO" panose="020F0600000000000000" pitchFamily="50" charset="-128"/>
                <a:ea typeface="HG丸ｺﾞｼｯｸM-PRO" panose="020F0600000000000000" pitchFamily="50" charset="-128"/>
              </a:rPr>
              <a:t>に応用することができる。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５．組織経営・管理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医療・保健組織の長となる医師の役割を理解して</a:t>
            </a:r>
            <a:r>
              <a:rPr lang="ja-JP" altLang="en-US" sz="2000" b="1" u="sng" dirty="0">
                <a:latin typeface="HG丸ｺﾞｼｯｸM-PRO" panose="020F0600000000000000" pitchFamily="50" charset="-128"/>
                <a:ea typeface="HG丸ｺﾞｼｯｸM-PRO" panose="020F0600000000000000" pitchFamily="50" charset="-128"/>
              </a:rPr>
              <a:t>経営・管理能力</a:t>
            </a:r>
            <a:r>
              <a:rPr lang="ja-JP" altLang="en-US" sz="2000" b="0" dirty="0">
                <a:latin typeface="HG丸ｺﾞｼｯｸM-PRO" panose="020F0600000000000000" pitchFamily="50" charset="-128"/>
                <a:ea typeface="HG丸ｺﾞｼｯｸM-PRO" panose="020F0600000000000000" pitchFamily="50" charset="-128"/>
              </a:rPr>
              <a:t>を</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向上させ、</a:t>
            </a:r>
            <a:r>
              <a:rPr lang="ja-JP" altLang="en-US" sz="2000" b="1" u="sng" dirty="0">
                <a:latin typeface="HG丸ｺﾞｼｯｸM-PRO" panose="020F0600000000000000" pitchFamily="50" charset="-128"/>
                <a:ea typeface="HG丸ｺﾞｼｯｸM-PRO" panose="020F0600000000000000" pitchFamily="50" charset="-128"/>
              </a:rPr>
              <a:t>組織のパフォーマンスを改善</a:t>
            </a:r>
            <a:r>
              <a:rPr lang="ja-JP" altLang="en-US" sz="2000" b="0" dirty="0">
                <a:latin typeface="HG丸ｺﾞｼｯｸM-PRO" panose="020F0600000000000000" pitchFamily="50" charset="-128"/>
                <a:ea typeface="HG丸ｺﾞｼｯｸM-PRO" panose="020F0600000000000000" pitchFamily="50" charset="-128"/>
              </a:rPr>
              <a:t>するための方法を理解する。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６．健康危機管理</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感染症や自然災害、労災事故等の健康危機に対処する社会医学系</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医師としての</a:t>
            </a:r>
            <a:r>
              <a:rPr lang="ja-JP" altLang="en-US" sz="2000" b="1" u="sng" dirty="0">
                <a:latin typeface="HG丸ｺﾞｼｯｸM-PRO" panose="020F0600000000000000" pitchFamily="50" charset="-128"/>
                <a:ea typeface="HG丸ｺﾞｼｯｸM-PRO" panose="020F0600000000000000" pitchFamily="50" charset="-128"/>
              </a:rPr>
              <a:t>実務的な能力</a:t>
            </a:r>
            <a:r>
              <a:rPr lang="ja-JP" altLang="en-US" sz="2000" b="0" dirty="0">
                <a:latin typeface="HG丸ｺﾞｼｯｸM-PRO" panose="020F0600000000000000" pitchFamily="50" charset="-128"/>
                <a:ea typeface="HG丸ｺﾞｼｯｸM-PRO" panose="020F0600000000000000" pitchFamily="50" charset="-128"/>
              </a:rPr>
              <a:t>を身につける。</a:t>
            </a: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７．環境・産業保健</a:t>
            </a:r>
          </a:p>
          <a:p>
            <a:pPr marL="0" indent="0">
              <a:spcBef>
                <a:spcPts val="6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環境が人の健康に与える影響</a:t>
            </a:r>
            <a:r>
              <a:rPr lang="ja-JP" altLang="en-US" sz="2000" b="0" dirty="0">
                <a:latin typeface="HG丸ｺﾞｼｯｸM-PRO" panose="020F0600000000000000" pitchFamily="50" charset="-128"/>
                <a:ea typeface="HG丸ｺﾞｼｯｸM-PRO" panose="020F0600000000000000" pitchFamily="50" charset="-128"/>
              </a:rPr>
              <a:t>についてその対策も含めて理解できる。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0" dirty="0">
                <a:latin typeface="HG丸ｺﾞｼｯｸM-PRO" panose="020F0600000000000000" pitchFamily="50" charset="-128"/>
                <a:ea typeface="HG丸ｺﾞｼｯｸM-PRO" panose="020F0600000000000000" pitchFamily="50" charset="-128"/>
              </a:rPr>
              <a:t>職域での健康問題とその解決のための</a:t>
            </a:r>
            <a:r>
              <a:rPr lang="ja-JP" altLang="en-US" sz="2000" b="1" u="sng" dirty="0">
                <a:latin typeface="HG丸ｺﾞｼｯｸM-PRO" panose="020F0600000000000000" pitchFamily="50" charset="-128"/>
                <a:ea typeface="HG丸ｺﾞｼｯｸM-PRO" panose="020F0600000000000000" pitchFamily="50" charset="-128"/>
              </a:rPr>
              <a:t>法律や施策、地域保健との</a:t>
            </a:r>
            <a:endParaRPr lang="en-US" altLang="ja-JP" sz="2000" b="1" u="sng"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en-US" sz="2000" b="1" u="sng" dirty="0">
                <a:latin typeface="HG丸ｺﾞｼｯｸM-PRO" panose="020F0600000000000000" pitchFamily="50" charset="-128"/>
                <a:ea typeface="HG丸ｺﾞｼｯｸM-PRO" panose="020F0600000000000000" pitchFamily="50" charset="-128"/>
              </a:rPr>
              <a:t>連携</a:t>
            </a:r>
            <a:r>
              <a:rPr lang="ja-JP" altLang="en-US" sz="2000" b="0" dirty="0">
                <a:latin typeface="HG丸ｺﾞｼｯｸM-PRO" panose="020F0600000000000000" pitchFamily="50" charset="-128"/>
                <a:ea typeface="HG丸ｺﾞｼｯｸM-PRO" panose="020F0600000000000000" pitchFamily="50" charset="-128"/>
              </a:rPr>
              <a:t>について理解できる。</a:t>
            </a:r>
            <a:endParaRPr lang="en-US" altLang="ja-JP" sz="2000" b="0" dirty="0">
              <a:latin typeface="HG丸ｺﾞｼｯｸM-PRO" panose="020F0600000000000000" pitchFamily="50" charset="-128"/>
              <a:ea typeface="HG丸ｺﾞｼｯｸM-PRO" panose="020F0600000000000000" pitchFamily="50" charset="-128"/>
            </a:endParaRPr>
          </a:p>
          <a:p>
            <a:pPr marL="539750" indent="-539750">
              <a:spcBef>
                <a:spcPts val="6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＊７項目各７時間、</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合計</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49</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時間の教育プログラム</a:t>
            </a:r>
            <a:r>
              <a:rPr lang="ja-JP" altLang="en-US" sz="2000" dirty="0">
                <a:latin typeface="HG丸ｺﾞｼｯｸM-PRO" panose="020F0600000000000000" pitchFamily="50" charset="-128"/>
                <a:ea typeface="HG丸ｺﾞｼｯｸM-PRO" panose="020F0600000000000000" pitchFamily="50" charset="-128"/>
              </a:rPr>
              <a:t>を提供。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2018</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年にｅラーニング化を導入</a:t>
            </a:r>
            <a:r>
              <a:rPr lang="ja-JP" altLang="en-US" sz="2000" b="1" dirty="0">
                <a:latin typeface="HG丸ｺﾞｼｯｸM-PRO" panose="020F0600000000000000" pitchFamily="50" charset="-128"/>
                <a:ea typeface="HG丸ｺﾞｼｯｸM-PRO" panose="020F0600000000000000" pitchFamily="50" charset="-128"/>
              </a:rPr>
              <a:t>（疫学・医療統計学は</a:t>
            </a:r>
            <a:r>
              <a:rPr lang="en-US" altLang="ja-JP" sz="2000" b="1" dirty="0">
                <a:latin typeface="HG丸ｺﾞｼｯｸM-PRO" panose="020F0600000000000000" pitchFamily="50" charset="-128"/>
                <a:ea typeface="HG丸ｺﾞｼｯｸM-PRO" panose="020F0600000000000000" pitchFamily="50" charset="-128"/>
              </a:rPr>
              <a:t>e</a:t>
            </a:r>
            <a:r>
              <a:rPr lang="ja-JP" altLang="en-US" sz="2000" b="1" dirty="0">
                <a:latin typeface="HG丸ｺﾞｼｯｸM-PRO" panose="020F0600000000000000" pitchFamily="50" charset="-128"/>
                <a:ea typeface="HG丸ｺﾞｼｯｸM-PRO" panose="020F0600000000000000" pitchFamily="50" charset="-128"/>
              </a:rPr>
              <a:t>ラーニングのみ）</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63956" y="6592922"/>
            <a:ext cx="4309355" cy="265078"/>
          </a:xfrm>
          <a:prstGeom prst="rect">
            <a:avLst/>
          </a:prstGeom>
        </p:spPr>
      </p:pic>
    </p:spTree>
    <p:extLst>
      <p:ext uri="{BB962C8B-B14F-4D97-AF65-F5344CB8AC3E}">
        <p14:creationId xmlns:p14="http://schemas.microsoft.com/office/powerpoint/2010/main" val="2120209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9144000" cy="683994"/>
          </a:xfrm>
          <a:prstGeom prst="rect">
            <a:avLst/>
          </a:prstGeom>
        </p:spPr>
        <p:txBody>
          <a:bodyPr/>
          <a:lstStyle/>
          <a:p>
            <a:r>
              <a:rPr kumimoji="1" lang="ja-JP" altLang="en-US" sz="4000" b="1" dirty="0">
                <a:solidFill>
                  <a:schemeClr val="tx1"/>
                </a:solidFill>
                <a:latin typeface="+mj-ea"/>
              </a:rPr>
              <a:t>専門研修後の成果</a:t>
            </a:r>
            <a:r>
              <a:rPr kumimoji="1" lang="en-US" altLang="ja-JP" sz="4000" b="1" dirty="0">
                <a:solidFill>
                  <a:schemeClr val="tx1"/>
                </a:solidFill>
                <a:latin typeface="+mj-ea"/>
              </a:rPr>
              <a:t>(</a:t>
            </a:r>
            <a:r>
              <a:rPr kumimoji="1" lang="ja-JP" altLang="en-US" sz="4000" b="1" dirty="0">
                <a:solidFill>
                  <a:schemeClr val="tx1"/>
                </a:solidFill>
                <a:latin typeface="+mj-ea"/>
              </a:rPr>
              <a:t>コア・コンピテンシー</a:t>
            </a:r>
            <a:r>
              <a:rPr kumimoji="1" lang="en-US" altLang="ja-JP" sz="4000" b="1" dirty="0">
                <a:solidFill>
                  <a:schemeClr val="tx1"/>
                </a:solidFill>
                <a:latin typeface="+mj-ea"/>
              </a:rPr>
              <a:t>)</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908720"/>
            <a:ext cx="8640960" cy="5760640"/>
          </a:xfrm>
        </p:spPr>
        <p:txBody>
          <a:bodyPr>
            <a:noAutofit/>
          </a:bodyPr>
          <a:lstStyle/>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a:t>
            </a:r>
            <a:r>
              <a:rPr lang="ja-JP" altLang="ja-JP" sz="2400" dirty="0">
                <a:latin typeface="HG丸ｺﾞｼｯｸM-PRO" panose="020F0600000000000000" pitchFamily="50" charset="-128"/>
                <a:ea typeface="HG丸ｺﾞｼｯｸM-PRO" panose="020F0600000000000000" pitchFamily="50" charset="-128"/>
              </a:rPr>
              <a:t>基礎的な臨床能力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２．</a:t>
            </a:r>
            <a:r>
              <a:rPr lang="ja-JP" altLang="ja-JP" sz="2400" dirty="0">
                <a:latin typeface="HG丸ｺﾞｼｯｸM-PRO" panose="020F0600000000000000" pitchFamily="50" charset="-128"/>
                <a:ea typeface="HG丸ｺﾞｼｯｸM-PRO" panose="020F0600000000000000" pitchFamily="50" charset="-128"/>
              </a:rPr>
              <a:t>分析評価能力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３．事業・組織管理</a:t>
            </a:r>
            <a:r>
              <a:rPr lang="ja-JP" altLang="ja-JP" sz="2400" dirty="0">
                <a:latin typeface="HG丸ｺﾞｼｯｸM-PRO" panose="020F0600000000000000" pitchFamily="50" charset="-128"/>
                <a:ea typeface="HG丸ｺﾞｼｯｸM-PRO" panose="020F0600000000000000" pitchFamily="50" charset="-128"/>
              </a:rPr>
              <a:t>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４．</a:t>
            </a:r>
            <a:r>
              <a:rPr lang="ja-JP" altLang="ja-JP" sz="2400" dirty="0">
                <a:latin typeface="HG丸ｺﾞｼｯｸM-PRO" panose="020F0600000000000000" pitchFamily="50" charset="-128"/>
                <a:ea typeface="HG丸ｺﾞｼｯｸM-PRO" panose="020F0600000000000000" pitchFamily="50" charset="-128"/>
              </a:rPr>
              <a:t>コミュニケーション能力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５．</a:t>
            </a:r>
            <a:r>
              <a:rPr lang="ja-JP" altLang="ja-JP" sz="2400" dirty="0">
                <a:latin typeface="HG丸ｺﾞｼｯｸM-PRO" panose="020F0600000000000000" pitchFamily="50" charset="-128"/>
                <a:ea typeface="HG丸ｺﾞｼｯｸM-PRO" panose="020F0600000000000000" pitchFamily="50" charset="-128"/>
              </a:rPr>
              <a:t>パートナーシップの構築能力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６．</a:t>
            </a:r>
            <a:r>
              <a:rPr lang="ja-JP" altLang="ja-JP" sz="2400" dirty="0">
                <a:latin typeface="HG丸ｺﾞｼｯｸM-PRO" panose="020F0600000000000000" pitchFamily="50" charset="-128"/>
                <a:ea typeface="HG丸ｺﾞｼｯｸM-PRO" panose="020F0600000000000000" pitchFamily="50" charset="-128"/>
              </a:rPr>
              <a:t>教育・指導能力</a:t>
            </a: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７．研究推進と成果の還元能力</a:t>
            </a:r>
            <a:endParaRPr lang="en-US" altLang="ja-JP" sz="2400" dirty="0">
              <a:latin typeface="HG丸ｺﾞｼｯｸM-PRO" panose="020F0600000000000000" pitchFamily="50" charset="-128"/>
              <a:ea typeface="HG丸ｺﾞｼｯｸM-PRO" panose="020F0600000000000000" pitchFamily="50" charset="-128"/>
            </a:endParaRPr>
          </a:p>
          <a:p>
            <a:pPr marL="0" lvl="0" indent="0">
              <a:lnSpc>
                <a:spcPct val="120000"/>
              </a:lnSpc>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８．</a:t>
            </a:r>
            <a:r>
              <a:rPr lang="ja-JP" altLang="ja-JP" sz="2400" dirty="0">
                <a:latin typeface="HG丸ｺﾞｼｯｸM-PRO" panose="020F0600000000000000" pitchFamily="50" charset="-128"/>
                <a:ea typeface="HG丸ｺﾞｼｯｸM-PRO" panose="020F0600000000000000" pitchFamily="50" charset="-128"/>
              </a:rPr>
              <a:t>倫理的行動能力</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20000"/>
              </a:lnSpc>
              <a:spcBef>
                <a:spcPts val="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上記８つのコア・コンピテンシーをもとに、</a:t>
            </a:r>
            <a:r>
              <a:rPr lang="ja-JP" altLang="ja-JP" sz="2000" dirty="0">
                <a:latin typeface="HG丸ｺﾞｼｯｸM-PRO" panose="020F0600000000000000" pitchFamily="50" charset="-128"/>
                <a:ea typeface="HG丸ｺﾞｼｯｸM-PRO" panose="020F0600000000000000" pitchFamily="50" charset="-128"/>
              </a:rPr>
              <a:t>国</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地域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職域</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医療現場等の社会に存在または発生する健康課題に対して</a:t>
            </a:r>
            <a:r>
              <a:rPr lang="ja-JP" altLang="en-US" sz="2000"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システム</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環境</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集団</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個人といった幅広い対象に働きかけて問題を解決する</a:t>
            </a:r>
            <a:r>
              <a:rPr lang="ja-JP" altLang="ja-JP" sz="2000" dirty="0">
                <a:latin typeface="HG丸ｺﾞｼｯｸM-PRO" panose="020F0600000000000000" pitchFamily="50" charset="-128"/>
                <a:ea typeface="HG丸ｺﾞｼｯｸM-PRO" panose="020F0600000000000000" pitchFamily="50" charset="-128"/>
              </a:rPr>
              <a:t>ことができ</a:t>
            </a:r>
            <a:r>
              <a:rPr lang="ja-JP" altLang="en-US" sz="2000" dirty="0">
                <a:latin typeface="HG丸ｺﾞｼｯｸM-PRO" panose="020F0600000000000000" pitchFamily="50" charset="-128"/>
                <a:ea typeface="HG丸ｺﾞｼｯｸM-PRO" panose="020F0600000000000000" pitchFamily="50" charset="-128"/>
              </a:rPr>
              <a:t>、</a:t>
            </a:r>
            <a:r>
              <a:rPr lang="ja-JP" altLang="ja-JP" sz="2000" dirty="0">
                <a:latin typeface="HG丸ｺﾞｼｯｸM-PRO" panose="020F0600000000000000" pitchFamily="50" charset="-128"/>
                <a:ea typeface="HG丸ｺﾞｼｯｸM-PRO" panose="020F0600000000000000" pitchFamily="50" charset="-128"/>
              </a:rPr>
              <a:t>その際</a:t>
            </a:r>
            <a:r>
              <a:rPr lang="ja-JP" altLang="en-US" sz="2000" dirty="0">
                <a:latin typeface="HG丸ｺﾞｼｯｸM-PRO" panose="020F0600000000000000" pitchFamily="50" charset="-128"/>
                <a:ea typeface="HG丸ｺﾞｼｯｸM-PRO" panose="020F0600000000000000" pitchFamily="50" charset="-128"/>
              </a:rPr>
              <a:t>には</a:t>
            </a:r>
            <a:r>
              <a:rPr lang="ja-JP" altLang="ja-JP" sz="2000" b="1" u="sng" dirty="0">
                <a:latin typeface="HG丸ｺﾞｼｯｸM-PRO" panose="020F0600000000000000" pitchFamily="50" charset="-128"/>
                <a:ea typeface="HG丸ｺﾞｼｯｸM-PRO" panose="020F0600000000000000" pitchFamily="50" charset="-128"/>
              </a:rPr>
              <a:t>医療・保健専門職のみならず</a:t>
            </a:r>
            <a:r>
              <a:rPr lang="ja-JP" altLang="en-US" sz="2000" b="1" u="sng" dirty="0">
                <a:latin typeface="HG丸ｺﾞｼｯｸM-PRO" panose="020F0600000000000000" pitchFamily="50" charset="-128"/>
                <a:ea typeface="HG丸ｺﾞｼｯｸM-PRO" panose="020F0600000000000000" pitchFamily="50" charset="-128"/>
              </a:rPr>
              <a:t>、</a:t>
            </a:r>
            <a:r>
              <a:rPr lang="ja-JP" altLang="ja-JP" sz="2000" b="1" u="sng" dirty="0">
                <a:latin typeface="HG丸ｺﾞｼｯｸM-PRO" panose="020F0600000000000000" pitchFamily="50" charset="-128"/>
                <a:ea typeface="HG丸ｺﾞｼｯｸM-PRO" panose="020F0600000000000000" pitchFamily="50" charset="-128"/>
              </a:rPr>
              <a:t>幅広い立場の関係者との協働および調整</a:t>
            </a:r>
            <a:r>
              <a:rPr lang="ja-JP" altLang="ja-JP" sz="2000" dirty="0">
                <a:latin typeface="HG丸ｺﾞｼｯｸM-PRO" panose="020F0600000000000000" pitchFamily="50" charset="-128"/>
                <a:ea typeface="HG丸ｺﾞｼｯｸM-PRO" panose="020F0600000000000000" pitchFamily="50" charset="-128"/>
              </a:rPr>
              <a:t>ができる</a:t>
            </a:r>
            <a:r>
              <a:rPr lang="ja-JP" altLang="en-US" sz="2000" dirty="0">
                <a:latin typeface="HG丸ｺﾞｼｯｸM-PRO" panose="020F0600000000000000" pitchFamily="50" charset="-128"/>
                <a:ea typeface="HG丸ｺﾞｼｯｸM-PRO" panose="020F0600000000000000" pitchFamily="50" charset="-128"/>
              </a:rPr>
              <a:t>ようになることを目指す。</a:t>
            </a: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581993"/>
            <a:ext cx="4309355" cy="265078"/>
          </a:xfrm>
          <a:prstGeom prst="rect">
            <a:avLst/>
          </a:prstGeom>
        </p:spPr>
      </p:pic>
    </p:spTree>
    <p:extLst>
      <p:ext uri="{BB962C8B-B14F-4D97-AF65-F5344CB8AC3E}">
        <p14:creationId xmlns:p14="http://schemas.microsoft.com/office/powerpoint/2010/main" val="763738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80710"/>
            <a:ext cx="8640960" cy="756002"/>
          </a:xfrm>
          <a:prstGeom prst="rect">
            <a:avLst/>
          </a:prstGeom>
        </p:spPr>
        <p:txBody>
          <a:bodyPr/>
          <a:lstStyle/>
          <a:p>
            <a:r>
              <a:rPr lang="ja-JP" altLang="en-US" sz="4000" b="1" dirty="0">
                <a:latin typeface="+mj-ea"/>
              </a:rPr>
              <a:t>専門医研修の流れ</a:t>
            </a:r>
            <a:endParaRPr kumimoji="1" lang="ja-JP" altLang="en-US" sz="4000" b="1" dirty="0">
              <a:latin typeface="+mj-ea"/>
            </a:endParaRPr>
          </a:p>
        </p:txBody>
      </p:sp>
      <p:sp>
        <p:nvSpPr>
          <p:cNvPr id="3" name="コンテンツ プレースホルダー 2"/>
          <p:cNvSpPr>
            <a:spLocks noGrp="1"/>
          </p:cNvSpPr>
          <p:nvPr>
            <p:ph idx="1"/>
          </p:nvPr>
        </p:nvSpPr>
        <p:spPr>
          <a:xfrm>
            <a:off x="251520" y="764704"/>
            <a:ext cx="8640960" cy="5832648"/>
          </a:xfrm>
        </p:spPr>
        <p:txBody>
          <a:bodyPr>
            <a:noAutofit/>
          </a:bodyPr>
          <a:lstStyle/>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○研修開始</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a:t>
            </a:r>
            <a:r>
              <a:rPr lang="ja-JP" altLang="en-US" sz="1800" b="1" dirty="0">
                <a:latin typeface="HG丸ｺﾞｼｯｸM-PRO" panose="020F0600000000000000" pitchFamily="50" charset="-128"/>
                <a:ea typeface="HG丸ｺﾞｼｯｸM-PRO" panose="020F0600000000000000" pitchFamily="50" charset="-128"/>
              </a:rPr>
              <a:t>プログラムへの専攻医登録</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行政地域／産業環境／医療保健の３分野から</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主分野１つ、副分野２つ</a:t>
            </a:r>
            <a:r>
              <a:rPr lang="ja-JP" altLang="en-US" sz="1800" dirty="0">
                <a:latin typeface="HG丸ｺﾞｼｯｸM-PRO" panose="020F0600000000000000" pitchFamily="50" charset="-128"/>
                <a:ea typeface="HG丸ｺﾞｼｯｸM-PRO" panose="020F0600000000000000" pitchFamily="50" charset="-128"/>
              </a:rPr>
              <a:t>を選択</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・担当指導医との</a:t>
            </a:r>
            <a:r>
              <a:rPr lang="ja-JP" altLang="en-US" sz="1800" b="1" dirty="0">
                <a:latin typeface="HG丸ｺﾞｼｯｸM-PRO" panose="020F0600000000000000" pitchFamily="50" charset="-128"/>
                <a:ea typeface="HG丸ｺﾞｼｯｸM-PRO" panose="020F0600000000000000" pitchFamily="50" charset="-128"/>
              </a:rPr>
              <a:t>指導契約</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研修計画</a:t>
            </a:r>
            <a:r>
              <a:rPr lang="ja-JP" altLang="en-US" sz="1800" dirty="0">
                <a:latin typeface="HG丸ｺﾞｼｯｸM-PRO" panose="020F0600000000000000" pitchFamily="50" charset="-128"/>
                <a:ea typeface="HG丸ｺﾞｼｯｸM-PRO" panose="020F0600000000000000" pitchFamily="50" charset="-128"/>
              </a:rPr>
              <a:t>の企画立案</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○研修実施（３年間）</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実践現場での学習</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基本プログラム</a:t>
            </a:r>
            <a:r>
              <a:rPr lang="ja-JP" altLang="en-US" sz="1800" dirty="0">
                <a:latin typeface="HG丸ｺﾞｼｯｸM-PRO" panose="020F0600000000000000" pitchFamily="50" charset="-128"/>
                <a:ea typeface="HG丸ｺﾞｼｯｸM-PRO" panose="020F0600000000000000" pitchFamily="50" charset="-128"/>
              </a:rPr>
              <a:t>（７時間</a:t>
            </a:r>
            <a:r>
              <a:rPr lang="en-US" altLang="ja-JP" sz="1800" dirty="0">
                <a:latin typeface="HG丸ｺﾞｼｯｸM-PRO" panose="020F0600000000000000" pitchFamily="50" charset="-128"/>
                <a:ea typeface="HG丸ｺﾞｼｯｸM-PRO" panose="020F0600000000000000" pitchFamily="50" charset="-128"/>
              </a:rPr>
              <a:t>×</a:t>
            </a:r>
            <a:r>
              <a:rPr lang="ja-JP" altLang="en-US" sz="1800" dirty="0">
                <a:latin typeface="HG丸ｺﾞｼｯｸM-PRO" panose="020F0600000000000000" pitchFamily="50" charset="-128"/>
                <a:ea typeface="HG丸ｺﾞｼｯｸM-PRO" panose="020F0600000000000000" pitchFamily="50" charset="-128"/>
              </a:rPr>
              <a:t>７科目）の履修</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学術活動（学会発表・論文発表）全国規模での学会等</a:t>
            </a:r>
            <a:r>
              <a:rPr lang="ja-JP" altLang="en-US" sz="1800" dirty="0">
                <a:latin typeface="HG丸ｺﾞｼｯｸM-PRO" panose="020F0600000000000000" pitchFamily="50" charset="-128"/>
                <a:ea typeface="HG丸ｺﾞｼｯｸM-PRO" panose="020F0600000000000000" pitchFamily="50" charset="-128"/>
              </a:rPr>
              <a:t>／自己学習　他</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○研修評価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・形成的評価と</a:t>
            </a:r>
            <a:r>
              <a:rPr lang="ja-JP" altLang="en-US" sz="1800" b="1" dirty="0">
                <a:latin typeface="HG丸ｺﾞｼｯｸM-PRO" panose="020F0600000000000000" pitchFamily="50" charset="-128"/>
                <a:ea typeface="HG丸ｺﾞｼｯｸM-PRO" panose="020F0600000000000000" pitchFamily="50" charset="-128"/>
              </a:rPr>
              <a:t>フィードバック</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・総括的評価</a:t>
            </a:r>
            <a:endParaRPr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b="1" dirty="0">
                <a:latin typeface="HG丸ｺﾞｼｯｸM-PRO" panose="020F0600000000000000" pitchFamily="50" charset="-128"/>
                <a:ea typeface="HG丸ｺﾞｼｯｸM-PRO" panose="020F0600000000000000" pitchFamily="50" charset="-128"/>
              </a:rPr>
              <a:t>年次終了時／研修要素終了時／多職種</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000" b="1" dirty="0">
                <a:latin typeface="HG丸ｺﾞｼｯｸM-PRO" panose="020F0600000000000000" pitchFamily="50" charset="-128"/>
                <a:ea typeface="HG丸ｺﾞｼｯｸM-PRO" panose="020F0600000000000000" pitchFamily="50" charset="-128"/>
              </a:rPr>
              <a:t>○修了認定</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・プログラム</a:t>
            </a:r>
            <a:r>
              <a:rPr lang="ja-JP" altLang="en-US" sz="1800" b="1" dirty="0">
                <a:latin typeface="HG丸ｺﾞｼｯｸM-PRO" panose="020F0600000000000000" pitchFamily="50" charset="-128"/>
                <a:ea typeface="HG丸ｺﾞｼｯｸM-PRO" panose="020F0600000000000000" pitchFamily="50" charset="-128"/>
              </a:rPr>
              <a:t>管理委員会による審査</a:t>
            </a:r>
            <a:r>
              <a:rPr lang="ja-JP" altLang="en-US" sz="1800" dirty="0">
                <a:latin typeface="HG丸ｺﾞｼｯｸM-PRO" panose="020F0600000000000000" pitchFamily="50" charset="-128"/>
                <a:ea typeface="HG丸ｺﾞｼｯｸM-PRO" panose="020F0600000000000000" pitchFamily="50" charset="-128"/>
              </a:rPr>
              <a:t>と</a:t>
            </a:r>
            <a:r>
              <a:rPr lang="ja-JP" altLang="en-US" sz="1800" b="1" dirty="0">
                <a:latin typeface="HG丸ｺﾞｼｯｸM-PRO" panose="020F0600000000000000" pitchFamily="50" charset="-128"/>
                <a:ea typeface="HG丸ｺﾞｼｯｸM-PRO" panose="020F0600000000000000" pitchFamily="50" charset="-128"/>
              </a:rPr>
              <a:t>統括責任者による判定</a:t>
            </a:r>
            <a:endParaRPr lang="en-US" altLang="ja-JP" sz="1800" b="1"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実践経験レポート／</a:t>
            </a:r>
            <a:r>
              <a:rPr kumimoji="1" lang="ja-JP" altLang="en-US" sz="1800" dirty="0">
                <a:latin typeface="HG丸ｺﾞｼｯｸM-PRO" panose="020F0600000000000000" pitchFamily="50" charset="-128"/>
                <a:ea typeface="HG丸ｺﾞｼｯｸM-PRO" panose="020F0600000000000000" pitchFamily="50" charset="-128"/>
              </a:rPr>
              <a:t>基本プログラムの履修／学会発表・論文発表</a:t>
            </a:r>
            <a:endParaRPr kumimoji="1" lang="en-US" altLang="ja-JP" sz="1800" dirty="0">
              <a:latin typeface="HG丸ｺﾞｼｯｸM-PRO" panose="020F0600000000000000" pitchFamily="50" charset="-128"/>
              <a:ea typeface="HG丸ｺﾞｼｯｸM-PRO" panose="020F0600000000000000" pitchFamily="50" charset="-128"/>
            </a:endParaRPr>
          </a:p>
          <a:p>
            <a:pPr marL="0" indent="0">
              <a:buNone/>
            </a:pPr>
            <a:r>
              <a:rPr lang="ja-JP" altLang="en-US" sz="1800" dirty="0">
                <a:latin typeface="HG丸ｺﾞｼｯｸM-PRO" panose="020F0600000000000000" pitchFamily="50" charset="-128"/>
                <a:ea typeface="HG丸ｺﾞｼｯｸM-PRO" panose="020F0600000000000000" pitchFamily="50" charset="-128"/>
              </a:rPr>
              <a:t>　　研修とフィードバック実施記録／指導医による目標到達確認</a:t>
            </a:r>
            <a:endParaRPr kumimoji="1" lang="ja-JP" altLang="en-US" sz="18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33476" y="6566753"/>
            <a:ext cx="4309355" cy="265078"/>
          </a:xfrm>
          <a:prstGeom prst="rect">
            <a:avLst/>
          </a:prstGeom>
        </p:spPr>
      </p:pic>
    </p:spTree>
    <p:extLst>
      <p:ext uri="{BB962C8B-B14F-4D97-AF65-F5344CB8AC3E}">
        <p14:creationId xmlns:p14="http://schemas.microsoft.com/office/powerpoint/2010/main" val="412473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18153"/>
            <a:ext cx="8640960" cy="790567"/>
          </a:xfrm>
          <a:prstGeom prst="rect">
            <a:avLst/>
          </a:prstGeom>
        </p:spPr>
        <p:txBody>
          <a:bodyPr/>
          <a:lstStyle/>
          <a:p>
            <a:r>
              <a:rPr kumimoji="1" lang="ja-JP" altLang="en-US" sz="4000" b="1" dirty="0">
                <a:latin typeface="+mj-ea"/>
              </a:rPr>
              <a:t>社会医学系専門医研修開始</a:t>
            </a:r>
          </a:p>
        </p:txBody>
      </p:sp>
      <p:sp>
        <p:nvSpPr>
          <p:cNvPr id="3" name="コンテンツ プレースホルダー 2"/>
          <p:cNvSpPr>
            <a:spLocks noGrp="1"/>
          </p:cNvSpPr>
          <p:nvPr>
            <p:ph idx="1"/>
          </p:nvPr>
        </p:nvSpPr>
        <p:spPr>
          <a:xfrm>
            <a:off x="251520" y="1052736"/>
            <a:ext cx="8640960" cy="5616624"/>
          </a:xfrm>
        </p:spPr>
        <p:txBody>
          <a:bodyPr>
            <a:noAutofit/>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○専攻医登録および担当指導医との契約</a:t>
            </a: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専門研修を希望する場合には、主に研修を行う研修施設が</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属する研修施設群の研修プログラム管理委員会に対して、　</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専攻医登録申請を行う。</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研修プログラム管理委員会は社会医学系専門医協会に、</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専攻医の</a:t>
            </a:r>
            <a:r>
              <a:rPr lang="ja-JP" altLang="en-US" sz="2400" b="0" dirty="0">
                <a:latin typeface="HG丸ｺﾞｼｯｸM-PRO" panose="020F0600000000000000" pitchFamily="50" charset="-128"/>
                <a:ea typeface="HG丸ｺﾞｼｯｸM-PRO" panose="020F0600000000000000" pitchFamily="50" charset="-128"/>
              </a:rPr>
              <a:t>登録申請を行い、登録番号が付与される。</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0" dirty="0">
                <a:latin typeface="HG丸ｺﾞｼｯｸM-PRO" panose="020F0600000000000000" pitchFamily="50" charset="-128"/>
                <a:ea typeface="HG丸ｺﾞｼｯｸM-PRO" panose="020F0600000000000000" pitchFamily="50" charset="-128"/>
              </a:rPr>
              <a:t>専攻医登録が完了した後に、専攻医を担当する指導医と</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0" dirty="0">
                <a:latin typeface="HG丸ｺﾞｼｯｸM-PRO" panose="020F0600000000000000" pitchFamily="50" charset="-128"/>
                <a:ea typeface="HG丸ｺﾞｼｯｸM-PRO" panose="020F0600000000000000" pitchFamily="50" charset="-128"/>
              </a:rPr>
              <a:t>指導契約を結ぶ。</a:t>
            </a:r>
            <a:endParaRPr lang="en-US" altLang="ja-JP" sz="2400" b="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＊専門医認定の際に必要となるため、書面等で記録を残す。</a:t>
            </a:r>
            <a:endParaRPr lang="en-US" altLang="ja-JP" sz="2400" dirty="0">
              <a:latin typeface="HG丸ｺﾞｼｯｸM-PRO" panose="020F0600000000000000" pitchFamily="50" charset="-128"/>
              <a:ea typeface="HG丸ｺﾞｼｯｸM-PRO" panose="020F0600000000000000" pitchFamily="50" charset="-128"/>
            </a:endParaRPr>
          </a:p>
          <a:p>
            <a:r>
              <a:rPr lang="ja-JP" altLang="en-US" sz="2400" b="0" dirty="0">
                <a:latin typeface="HG丸ｺﾞｼｯｸM-PRO" panose="020F0600000000000000" pitchFamily="50" charset="-128"/>
                <a:ea typeface="HG丸ｺﾞｼｯｸM-PRO" panose="020F0600000000000000" pitchFamily="50" charset="-128"/>
              </a:rPr>
              <a:t>専攻医の登録料は、年間</a:t>
            </a:r>
            <a:r>
              <a:rPr lang="en-US" altLang="ja-JP" sz="2400" b="0" dirty="0">
                <a:latin typeface="HG丸ｺﾞｼｯｸM-PRO" panose="020F0600000000000000" pitchFamily="50" charset="-128"/>
                <a:ea typeface="HG丸ｺﾞｼｯｸM-PRO" panose="020F0600000000000000" pitchFamily="50" charset="-128"/>
              </a:rPr>
              <a:t>5,000</a:t>
            </a:r>
            <a:r>
              <a:rPr lang="ja-JP" altLang="en-US" sz="2400" b="0" dirty="0">
                <a:latin typeface="HG丸ｺﾞｼｯｸM-PRO" panose="020F0600000000000000" pitchFamily="50" charset="-128"/>
                <a:ea typeface="HG丸ｺﾞｼｯｸM-PRO" panose="020F0600000000000000" pitchFamily="50" charset="-128"/>
              </a:rPr>
              <a:t>円</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○専門研修計画の立案</a:t>
            </a:r>
          </a:p>
          <a:p>
            <a:pPr marL="0" indent="0">
              <a:buNone/>
            </a:pPr>
            <a:r>
              <a:rPr lang="ja-JP" altLang="en-US" sz="2400" b="0" dirty="0">
                <a:latin typeface="HG丸ｺﾞｼｯｸM-PRO" panose="020F0600000000000000" pitchFamily="50" charset="-128"/>
                <a:ea typeface="HG丸ｺﾞｼｯｸM-PRO" panose="020F0600000000000000" pitchFamily="50" charset="-128"/>
              </a:rPr>
              <a:t>・専攻医は担当指導医と協議を行い専門研修計画を立案する。</a:t>
            </a:r>
            <a:endParaRPr lang="en-US" altLang="ja-JP" sz="2400" b="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389871"/>
            <a:ext cx="4309355" cy="265078"/>
          </a:xfrm>
          <a:prstGeom prst="rect">
            <a:avLst/>
          </a:prstGeom>
        </p:spPr>
      </p:pic>
    </p:spTree>
    <p:extLst>
      <p:ext uri="{BB962C8B-B14F-4D97-AF65-F5344CB8AC3E}">
        <p14:creationId xmlns:p14="http://schemas.microsoft.com/office/powerpoint/2010/main" val="14480744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sz="4000" b="1" dirty="0">
                <a:solidFill>
                  <a:schemeClr val="tx1"/>
                </a:solidFill>
                <a:latin typeface="+mj-ea"/>
              </a:rPr>
              <a:t>専攻医は順次</a:t>
            </a:r>
            <a:r>
              <a:rPr lang="ja-JP" altLang="en-US" sz="4000" b="1" dirty="0">
                <a:solidFill>
                  <a:schemeClr val="tx1"/>
                </a:solidFill>
                <a:latin typeface="+mj-ea"/>
              </a:rPr>
              <a:t>受付</a:t>
            </a:r>
            <a:endParaRPr kumimoji="1" lang="ja-JP" altLang="en-US" sz="4000" b="1" dirty="0">
              <a:solidFill>
                <a:schemeClr val="tx1"/>
              </a:solidFill>
              <a:latin typeface="+mj-ea"/>
            </a:endParaRPr>
          </a:p>
        </p:txBody>
      </p:sp>
      <p:sp>
        <p:nvSpPr>
          <p:cNvPr id="3" name="コンテンツ プレースホルダー 2"/>
          <p:cNvSpPr>
            <a:spLocks noGrp="1"/>
          </p:cNvSpPr>
          <p:nvPr>
            <p:ph idx="1"/>
          </p:nvPr>
        </p:nvSpPr>
        <p:spPr>
          <a:xfrm>
            <a:off x="251520" y="1196752"/>
            <a:ext cx="8640960" cy="5400600"/>
          </a:xfrm>
        </p:spPr>
        <p:txBody>
          <a:bodyPr>
            <a:normAutofit/>
          </a:bodyPr>
          <a:lstStyle/>
          <a:p>
            <a:r>
              <a:rPr lang="ja-JP" altLang="en-US" sz="2800" dirty="0">
                <a:latin typeface="HG丸ｺﾞｼｯｸM-PRO" panose="020F0600000000000000" pitchFamily="50" charset="-128"/>
                <a:ea typeface="HG丸ｺﾞｼｯｸM-PRO" panose="020F0600000000000000" pitchFamily="50" charset="-128"/>
              </a:rPr>
              <a:t>専攻医の期間は３年間（早期修了も可）</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妊娠・出産・育児、病気休暇等で延長も可（</a:t>
            </a:r>
            <a:r>
              <a:rPr lang="en-US" altLang="ja-JP" sz="2800" dirty="0">
                <a:latin typeface="HG丸ｺﾞｼｯｸM-PRO" panose="020F0600000000000000" pitchFamily="50" charset="-128"/>
                <a:ea typeface="HG丸ｺﾞｼｯｸM-PRO" panose="020F0600000000000000" pitchFamily="50" charset="-128"/>
              </a:rPr>
              <a:t>6</a:t>
            </a:r>
            <a:r>
              <a:rPr lang="ja-JP" altLang="en-US" sz="2800" dirty="0">
                <a:latin typeface="HG丸ｺﾞｼｯｸM-PRO" panose="020F0600000000000000" pitchFamily="50" charset="-128"/>
                <a:ea typeface="HG丸ｺﾞｼｯｸM-PRO" panose="020F0600000000000000" pitchFamily="50" charset="-128"/>
              </a:rPr>
              <a:t>年まで）</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通年で登録（３か月遡れる）</a:t>
            </a:r>
            <a:endParaRPr kumimoji="1"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専攻医には、担当指導医が１名つく</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研修手帳に活動・研修を記録していく</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全ての専攻医は、各研修プログラム管理委員会を</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a:t>
            </a:r>
            <a:r>
              <a:rPr kumimoji="1" lang="ja-JP" altLang="en-US" sz="2800" dirty="0">
                <a:latin typeface="HG丸ｺﾞｼｯｸM-PRO" panose="020F0600000000000000" pitchFamily="50" charset="-128"/>
                <a:ea typeface="HG丸ｺﾞｼｯｸM-PRO" panose="020F0600000000000000" pitchFamily="50" charset="-128"/>
              </a:rPr>
              <a:t>通じて、社会医学系専門医協会に登録する</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・協会構成学会（８学会）に加入し、学会発表する</a:t>
            </a:r>
            <a:endParaRPr kumimoji="1" lang="en-US" altLang="ja-JP" sz="28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4294967295"/>
          </p:nvPr>
        </p:nvSpPr>
        <p:spPr>
          <a:xfrm>
            <a:off x="6811094" y="6024562"/>
            <a:ext cx="2133600" cy="47625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DB87D-9F7F-4C46-8F28-D6F304944E08}" type="slidenum">
              <a:rPr kumimoji="1" lang="ja-JP" altLang="en-US" sz="1200" b="0"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p:txBody>
      </p:sp>
      <p:pic>
        <p:nvPicPr>
          <p:cNvPr id="5" name="図 4"/>
          <p:cNvPicPr>
            <a:picLocks noChangeAspect="1"/>
          </p:cNvPicPr>
          <p:nvPr/>
        </p:nvPicPr>
        <p:blipFill>
          <a:blip r:embed="rId2"/>
          <a:stretch>
            <a:fillRect/>
          </a:stretch>
        </p:blipFill>
        <p:spPr>
          <a:xfrm>
            <a:off x="4562271" y="6450831"/>
            <a:ext cx="4309355" cy="265078"/>
          </a:xfrm>
          <a:prstGeom prst="rect">
            <a:avLst/>
          </a:prstGeom>
        </p:spPr>
      </p:pic>
    </p:spTree>
    <p:extLst>
      <p:ext uri="{BB962C8B-B14F-4D97-AF65-F5344CB8AC3E}">
        <p14:creationId xmlns:p14="http://schemas.microsoft.com/office/powerpoint/2010/main" val="2870063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52718"/>
            <a:ext cx="8640960" cy="756002"/>
          </a:xfrm>
        </p:spPr>
        <p:txBody>
          <a:bodyPr/>
          <a:lstStyle/>
          <a:p>
            <a:r>
              <a:rPr kumimoji="1" lang="ja-JP" altLang="en-US" sz="4000" b="1" dirty="0">
                <a:solidFill>
                  <a:schemeClr val="tx1"/>
                </a:solidFill>
                <a:latin typeface="+mj-ea"/>
              </a:rPr>
              <a:t>専門研修の方法</a:t>
            </a:r>
          </a:p>
        </p:txBody>
      </p:sp>
      <p:sp>
        <p:nvSpPr>
          <p:cNvPr id="3" name="コンテンツ プレースホルダー 2"/>
          <p:cNvSpPr>
            <a:spLocks noGrp="1"/>
          </p:cNvSpPr>
          <p:nvPr>
            <p:ph sz="half" idx="1"/>
          </p:nvPr>
        </p:nvSpPr>
        <p:spPr>
          <a:xfrm>
            <a:off x="251520" y="1052736"/>
            <a:ext cx="8640960" cy="5571232"/>
          </a:xfrm>
        </p:spPr>
        <p:txBody>
          <a:bodyPr>
            <a:noAutofit/>
          </a:bodyPr>
          <a:lstStyle/>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① </a:t>
            </a:r>
            <a:r>
              <a:rPr lang="ja-JP" altLang="en-US" sz="2400" b="1" u="sng" dirty="0">
                <a:latin typeface="HG丸ｺﾞｼｯｸM-PRO" panose="020F0600000000000000" pitchFamily="50" charset="-128"/>
                <a:ea typeface="HG丸ｺﾞｼｯｸM-PRO" panose="020F0600000000000000" pitchFamily="50" charset="-128"/>
              </a:rPr>
              <a:t>実践</a:t>
            </a:r>
            <a:r>
              <a:rPr kumimoji="1" lang="ja-JP" altLang="en-US" sz="2400" b="1" u="sng" dirty="0">
                <a:latin typeface="HG丸ｺﾞｼｯｸM-PRO" panose="020F0600000000000000" pitchFamily="50" charset="-128"/>
                <a:ea typeface="HG丸ｺﾞｼｯｸM-PRO" panose="020F0600000000000000" pitchFamily="50" charset="-128"/>
              </a:rPr>
              <a:t>現場</a:t>
            </a:r>
            <a:r>
              <a:rPr kumimoji="1" lang="ja-JP" altLang="en-US" sz="2400" b="1" dirty="0">
                <a:latin typeface="HG丸ｺﾞｼｯｸM-PRO" panose="020F0600000000000000" pitchFamily="50" charset="-128"/>
                <a:ea typeface="HG丸ｺﾞｼｯｸM-PRO" panose="020F0600000000000000" pitchFamily="50" charset="-128"/>
              </a:rPr>
              <a:t>での学習</a:t>
            </a:r>
            <a:endParaRPr kumimoji="1" lang="en-US" altLang="ja-JP" sz="2400" b="1"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・３分野（</a:t>
            </a:r>
            <a:r>
              <a:rPr lang="ja-JP" altLang="ja-JP" sz="2400" dirty="0">
                <a:latin typeface="HG丸ｺﾞｼｯｸM-PRO" panose="020F0600000000000000" pitchFamily="50" charset="-128"/>
                <a:ea typeface="HG丸ｺﾞｼｯｸM-PRO" panose="020F0600000000000000" pitchFamily="50" charset="-128"/>
              </a:rPr>
              <a:t>行政・地域、産業・環境、医療</a:t>
            </a:r>
            <a:r>
              <a:rPr lang="ja-JP" altLang="en-US" sz="2400" dirty="0">
                <a:latin typeface="HG丸ｺﾞｼｯｸM-PRO" panose="020F0600000000000000" pitchFamily="50" charset="-128"/>
                <a:ea typeface="HG丸ｺﾞｼｯｸM-PRO" panose="020F0600000000000000" pitchFamily="50" charset="-128"/>
              </a:rPr>
              <a:t>）の課題の経験</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（１つの主分野と２つの副分野）を４つの実践現場</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u="sng" dirty="0">
                <a:latin typeface="HG丸ｺﾞｼｯｸM-PRO" panose="020F0600000000000000" pitchFamily="50" charset="-128"/>
                <a:ea typeface="HG丸ｺﾞｼｯｸM-PRO" panose="020F0600000000000000" pitchFamily="50" charset="-128"/>
              </a:rPr>
              <a:t>行政機関、職域機関、医療機関、 教育・研究機関</a:t>
            </a:r>
            <a:r>
              <a:rPr lang="ja-JP" altLang="en-US" sz="2400" dirty="0">
                <a:latin typeface="HG丸ｺﾞｼｯｸM-PRO" panose="020F0600000000000000" pitchFamily="50" charset="-128"/>
                <a:ea typeface="HG丸ｺﾞｼｯｸM-PRO" panose="020F0600000000000000" pitchFamily="50" charset="-128"/>
              </a:rPr>
              <a:t>）の</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60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いずれか（または複数）で行う</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副分野</a:t>
            </a:r>
            <a:r>
              <a:rPr lang="ja-JP" altLang="en-US" sz="2400" dirty="0">
                <a:latin typeface="HG丸ｺﾞｼｯｸM-PRO" panose="020F0600000000000000" pitchFamily="50" charset="-128"/>
                <a:ea typeface="HG丸ｺﾞｼｯｸM-PRO" panose="020F0600000000000000" pitchFamily="50" charset="-128"/>
              </a:rPr>
              <a:t>は、</a:t>
            </a:r>
            <a:r>
              <a:rPr lang="ja-JP" altLang="en-US" sz="2400" b="1" dirty="0">
                <a:solidFill>
                  <a:srgbClr val="FF0000"/>
                </a:solidFill>
                <a:latin typeface="HG丸ｺﾞｼｯｸM-PRO" panose="020F0600000000000000" pitchFamily="50" charset="-128"/>
                <a:ea typeface="HG丸ｺﾞｼｯｸM-PRO" panose="020F0600000000000000" pitchFamily="50" charset="-128"/>
              </a:rPr>
              <a:t>３年で各３０時間</a:t>
            </a:r>
            <a:r>
              <a:rPr lang="ja-JP" altLang="en-US" sz="2400" dirty="0">
                <a:latin typeface="HG丸ｺﾞｼｯｸM-PRO" panose="020F0600000000000000" pitchFamily="50" charset="-128"/>
                <a:ea typeface="HG丸ｺﾞｼｯｸM-PRO" panose="020F0600000000000000" pitchFamily="50" charset="-128"/>
              </a:rPr>
              <a:t>程度経験する</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② </a:t>
            </a:r>
            <a:r>
              <a:rPr lang="ja-JP" altLang="en-US" sz="2400" b="1" u="sng" dirty="0">
                <a:latin typeface="HG丸ｺﾞｼｯｸM-PRO" panose="020F0600000000000000" pitchFamily="50" charset="-128"/>
                <a:ea typeface="HG丸ｺﾞｼｯｸM-PRO" panose="020F0600000000000000" pitchFamily="50" charset="-128"/>
              </a:rPr>
              <a:t>基本プログラム</a:t>
            </a:r>
            <a:endParaRPr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・分野に関わらず共通のカリキュラム</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学会開催時</a:t>
            </a:r>
            <a:r>
              <a:rPr lang="ja-JP" altLang="en-US" sz="2400" dirty="0">
                <a:latin typeface="HG丸ｺﾞｼｯｸM-PRO" panose="020F0600000000000000" pitchFamily="50" charset="-128"/>
                <a:ea typeface="HG丸ｺﾞｼｯｸM-PRO" panose="020F0600000000000000" pitchFamily="50" charset="-128"/>
              </a:rPr>
              <a:t>等の研修プログラム、</a:t>
            </a:r>
            <a:r>
              <a:rPr lang="ja-JP" altLang="en-US" sz="2400" b="1" dirty="0">
                <a:latin typeface="HG丸ｺﾞｼｯｸM-PRO" panose="020F0600000000000000" pitchFamily="50" charset="-128"/>
                <a:ea typeface="HG丸ｺﾞｼｯｸM-PRO" panose="020F0600000000000000" pitchFamily="50" charset="-128"/>
              </a:rPr>
              <a:t>公衆衛生系大学院</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spcBef>
                <a:spcPts val="0"/>
              </a:spcBef>
              <a:spcAft>
                <a:spcPts val="0"/>
              </a:spcAft>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国立保健医療科学院</a:t>
            </a:r>
            <a:r>
              <a:rPr lang="ja-JP" altLang="en-US" sz="2400" dirty="0">
                <a:latin typeface="HG丸ｺﾞｼｯｸM-PRO" panose="020F0600000000000000" pitchFamily="50" charset="-128"/>
                <a:ea typeface="HG丸ｺﾞｼｯｸM-PRO" panose="020F0600000000000000" pitchFamily="50" charset="-128"/>
              </a:rPr>
              <a:t>等のプログラム、</a:t>
            </a:r>
            <a:r>
              <a:rPr lang="en-US" altLang="ja-JP" sz="2400" dirty="0">
                <a:solidFill>
                  <a:srgbClr val="FF0000"/>
                </a:solidFill>
                <a:latin typeface="HG丸ｺﾞｼｯｸM-PRO" panose="020F0600000000000000" pitchFamily="50" charset="-128"/>
                <a:ea typeface="HG丸ｺﾞｼｯｸM-PRO" panose="020F0600000000000000" pitchFamily="50" charset="-128"/>
              </a:rPr>
              <a:t>e-</a:t>
            </a:r>
            <a:r>
              <a:rPr lang="ja-JP" altLang="en-US" sz="2400" dirty="0">
                <a:solidFill>
                  <a:srgbClr val="FF0000"/>
                </a:solidFill>
                <a:latin typeface="HG丸ｺﾞｼｯｸM-PRO" panose="020F0600000000000000" pitchFamily="50" charset="-128"/>
                <a:ea typeface="HG丸ｺﾞｼｯｸM-PRO" panose="020F0600000000000000" pitchFamily="50" charset="-128"/>
              </a:rPr>
              <a:t>ラーニングで提供</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kumimoji="1" lang="ja-JP" altLang="en-US" sz="2400" b="1" dirty="0">
                <a:latin typeface="HG丸ｺﾞｼｯｸM-PRO" panose="020F0600000000000000" pitchFamily="50" charset="-128"/>
                <a:ea typeface="HG丸ｺﾞｼｯｸM-PRO" panose="020F0600000000000000" pitchFamily="50" charset="-128"/>
              </a:rPr>
              <a:t>③</a:t>
            </a:r>
            <a:r>
              <a:rPr lang="ja-JP" altLang="en-US" sz="2400" b="1" dirty="0">
                <a:latin typeface="HG丸ｺﾞｼｯｸM-PRO" panose="020F0600000000000000" pitchFamily="50" charset="-128"/>
                <a:ea typeface="HG丸ｺﾞｼｯｸM-PRO" panose="020F0600000000000000" pitchFamily="50" charset="-128"/>
              </a:rPr>
              <a:t> </a:t>
            </a:r>
            <a:r>
              <a:rPr kumimoji="1" lang="ja-JP" altLang="en-US" sz="2400" b="1" u="sng" dirty="0">
                <a:latin typeface="HG丸ｺﾞｼｯｸM-PRO" panose="020F0600000000000000" pitchFamily="50" charset="-128"/>
                <a:ea typeface="HG丸ｺﾞｼｯｸM-PRO" panose="020F0600000000000000" pitchFamily="50" charset="-128"/>
              </a:rPr>
              <a:t>研究活動</a:t>
            </a:r>
            <a:endParaRPr kumimoji="1" lang="en-US" altLang="ja-JP" sz="2400" b="1" u="sng"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en-US" sz="2400" dirty="0">
                <a:solidFill>
                  <a:srgbClr val="FF0000"/>
                </a:solidFill>
                <a:latin typeface="HG丸ｺﾞｼｯｸM-PRO" panose="020F0600000000000000" pitchFamily="50" charset="-128"/>
                <a:ea typeface="HG丸ｺﾞｼｯｸM-PRO" panose="020F0600000000000000" pitchFamily="50" charset="-128"/>
              </a:rPr>
              <a:t>協会構成</a:t>
            </a:r>
            <a:r>
              <a:rPr lang="en-US" altLang="ja-JP" sz="2400" dirty="0">
                <a:solidFill>
                  <a:srgbClr val="FF0000"/>
                </a:solidFill>
                <a:latin typeface="HG丸ｺﾞｼｯｸM-PRO" panose="020F0600000000000000" pitchFamily="50" charset="-128"/>
                <a:ea typeface="HG丸ｺﾞｼｯｸM-PRO" panose="020F0600000000000000" pitchFamily="50" charset="-128"/>
              </a:rPr>
              <a:t>8</a:t>
            </a:r>
            <a:r>
              <a:rPr lang="ja-JP" altLang="en-US" sz="2400" dirty="0">
                <a:solidFill>
                  <a:srgbClr val="FF0000"/>
                </a:solidFill>
                <a:latin typeface="HG丸ｺﾞｼｯｸM-PRO" panose="020F0600000000000000" pitchFamily="50" charset="-128"/>
                <a:ea typeface="HG丸ｺﾞｼｯｸM-PRO" panose="020F0600000000000000" pitchFamily="50" charset="-128"/>
              </a:rPr>
              <a:t>学会</a:t>
            </a:r>
            <a:r>
              <a:rPr lang="ja-JP" altLang="en-US" sz="2400" dirty="0">
                <a:latin typeface="HG丸ｺﾞｼｯｸM-PRO" panose="020F0600000000000000" pitchFamily="50" charset="-128"/>
                <a:ea typeface="HG丸ｺﾞｼｯｸM-PRO" panose="020F0600000000000000" pitchFamily="50" charset="-128"/>
              </a:rPr>
              <a:t>の学術大会等で発表（筆頭演者）</a:t>
            </a:r>
            <a:endParaRPr kumimoji="1"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④ </a:t>
            </a:r>
            <a:r>
              <a:rPr kumimoji="1" lang="ja-JP" altLang="en-US" sz="2400" b="1" u="sng" dirty="0">
                <a:latin typeface="HG丸ｺﾞｼｯｸM-PRO" panose="020F0600000000000000" pitchFamily="50" charset="-128"/>
                <a:ea typeface="HG丸ｺﾞｼｯｸM-PRO" panose="020F0600000000000000" pitchFamily="50" charset="-128"/>
              </a:rPr>
              <a:t>自己学習</a:t>
            </a:r>
            <a:endParaRPr kumimoji="1" lang="en-US" altLang="ja-JP" sz="2400" b="1" u="sng"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796702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46" y="116632"/>
            <a:ext cx="8601534" cy="756002"/>
          </a:xfrm>
          <a:prstGeom prst="rect">
            <a:avLst/>
          </a:prstGeom>
        </p:spPr>
        <p:txBody>
          <a:bodyPr>
            <a:normAutofit/>
          </a:bodyPr>
          <a:lstStyle/>
          <a:p>
            <a:pPr algn="ctr"/>
            <a:r>
              <a:rPr kumimoji="1" lang="ja-JP" altLang="en-US" sz="4000" b="1" dirty="0">
                <a:latin typeface="+mj-ea"/>
              </a:rPr>
              <a:t>社会医学系専門医制度の経緯</a:t>
            </a:r>
          </a:p>
        </p:txBody>
      </p:sp>
      <p:sp>
        <p:nvSpPr>
          <p:cNvPr id="3" name="コンテンツ プレースホルダー 2"/>
          <p:cNvSpPr>
            <a:spLocks noGrp="1"/>
          </p:cNvSpPr>
          <p:nvPr>
            <p:ph idx="1"/>
          </p:nvPr>
        </p:nvSpPr>
        <p:spPr>
          <a:xfrm>
            <a:off x="187744" y="974855"/>
            <a:ext cx="8768512" cy="5068955"/>
          </a:xfrm>
        </p:spPr>
        <p:txBody>
          <a:bodyPr>
            <a:noAutofit/>
          </a:bodyPr>
          <a:lstStyle/>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2015</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	  6</a:t>
            </a:r>
            <a:r>
              <a:rPr kumimoji="1" lang="ja-JP" altLang="en-US" sz="2000" dirty="0">
                <a:latin typeface="ＭＳ Ｐゴシック" panose="020B0600070205080204" pitchFamily="50" charset="-128"/>
                <a:ea typeface="ＭＳ Ｐゴシック" panose="020B0600070205080204" pitchFamily="50" charset="-128"/>
              </a:rPr>
              <a:t>月</a:t>
            </a:r>
            <a:r>
              <a:rPr kumimoji="1" lang="en-US" altLang="ja-JP" sz="2000" dirty="0">
                <a:latin typeface="ＭＳ Ｐゴシック" panose="020B0600070205080204" pitchFamily="50" charset="-128"/>
                <a:ea typeface="ＭＳ Ｐゴシック" panose="020B0600070205080204" pitchFamily="50" charset="-128"/>
              </a:rPr>
              <a:t>    </a:t>
            </a:r>
            <a:r>
              <a:rPr lang="zh-CN" altLang="en-US" sz="2000" dirty="0"/>
              <a:t>社会医学領域</a:t>
            </a:r>
            <a:r>
              <a:rPr lang="ja-JP" altLang="en-US" sz="2000" dirty="0"/>
              <a:t>に</a:t>
            </a:r>
            <a:r>
              <a:rPr lang="ja-JP" altLang="en-US" sz="2000" dirty="0">
                <a:latin typeface="ＭＳ Ｐゴシック" panose="020B0600070205080204" pitchFamily="50" charset="-128"/>
                <a:ea typeface="ＭＳ Ｐゴシック" panose="020B0600070205080204" pitchFamily="50" charset="-128"/>
              </a:rPr>
              <a:t>関連する学会・団体が共同提言</a:t>
            </a:r>
            <a:endParaRPr lang="en-US" altLang="ja-JP" sz="2000" dirty="0">
              <a:latin typeface="ＭＳ Ｐゴシック" panose="020B0600070205080204" pitchFamily="50" charset="-128"/>
              <a:ea typeface="ＭＳ Ｐゴシック" panose="020B0600070205080204" pitchFamily="50" charset="-128"/>
            </a:endParaRPr>
          </a:p>
          <a:p>
            <a:pPr marL="2062163" indent="-265113">
              <a:spcAft>
                <a:spcPts val="0"/>
              </a:spcAft>
              <a:buNone/>
              <a:tabLst>
                <a:tab pos="984250" algn="l"/>
              </a:tabLst>
            </a:pPr>
            <a:r>
              <a:rPr lang="ja-JP" altLang="en-US" sz="2000" dirty="0">
                <a:latin typeface="ＭＳ Ｐゴシック" panose="020B0600070205080204" pitchFamily="50" charset="-128"/>
                <a:ea typeface="ＭＳ Ｐゴシック" panose="020B0600070205080204" pitchFamily="50" charset="-128"/>
              </a:rPr>
              <a:t>「社会医学領域の専門医制度確立について」を公表</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	  9</a:t>
            </a:r>
            <a:r>
              <a:rPr kumimoji="1" lang="ja-JP" altLang="en-US" sz="2000" dirty="0">
                <a:latin typeface="ＭＳ Ｐゴシック" panose="020B0600070205080204" pitchFamily="50" charset="-128"/>
                <a:ea typeface="ＭＳ Ｐゴシック" panose="020B0600070205080204" pitchFamily="50" charset="-128"/>
              </a:rPr>
              <a:t>月    社会医学系専門医協議会発足</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2016</a:t>
            </a:r>
            <a:r>
              <a:rPr lang="ja-JP" altLang="en-US" sz="2000" dirty="0">
                <a:latin typeface="ＭＳ Ｐゴシック" panose="020B0600070205080204" pitchFamily="50" charset="-128"/>
                <a:ea typeface="ＭＳ Ｐゴシック" panose="020B0600070205080204" pitchFamily="50" charset="-128"/>
              </a:rPr>
              <a:t>年</a:t>
            </a:r>
            <a:r>
              <a:rPr lang="en-US" altLang="ja-JP" sz="2000" dirty="0">
                <a:latin typeface="ＭＳ Ｐゴシック" panose="020B0600070205080204" pitchFamily="50" charset="-128"/>
                <a:ea typeface="ＭＳ Ｐゴシック" panose="020B0600070205080204" pitchFamily="50" charset="-128"/>
              </a:rPr>
              <a:t>	  3</a:t>
            </a:r>
            <a:r>
              <a:rPr lang="ja-JP" altLang="en-US" sz="2000" dirty="0">
                <a:latin typeface="ＭＳ Ｐゴシック" panose="020B0600070205080204" pitchFamily="50" charset="-128"/>
                <a:ea typeface="ＭＳ Ｐゴシック" panose="020B0600070205080204" pitchFamily="50" charset="-128"/>
              </a:rPr>
              <a:t>月    専門研修プログラム整備基準策定</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10</a:t>
            </a:r>
            <a:r>
              <a:rPr lang="ja-JP" altLang="en-US" sz="2000" dirty="0">
                <a:latin typeface="ＭＳ Ｐゴシック" panose="020B0600070205080204" pitchFamily="50" charset="-128"/>
                <a:ea typeface="ＭＳ Ｐゴシック" panose="020B0600070205080204" pitchFamily="50" charset="-128"/>
              </a:rPr>
              <a:t>月    研修プログラムの認定開始</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12</a:t>
            </a:r>
            <a:r>
              <a:rPr lang="ja-JP" altLang="en-US" sz="2000" dirty="0">
                <a:latin typeface="ＭＳ Ｐゴシック" panose="020B0600070205080204" pitchFamily="50" charset="-128"/>
                <a:ea typeface="ＭＳ Ｐゴシック" panose="020B0600070205080204" pitchFamily="50" charset="-128"/>
              </a:rPr>
              <a:t>月    一般社団法人 社会医学系専門医協会 発足</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2017</a:t>
            </a:r>
            <a:r>
              <a:rPr kumimoji="1" lang="ja-JP" altLang="en-US" sz="2000" dirty="0">
                <a:latin typeface="ＭＳ Ｐゴシック" panose="020B0600070205080204" pitchFamily="50" charset="-128"/>
                <a:ea typeface="ＭＳ Ｐゴシック" panose="020B0600070205080204" pitchFamily="50" charset="-128"/>
              </a:rPr>
              <a:t>年</a:t>
            </a:r>
            <a:r>
              <a:rPr kumimoji="1" lang="en-US" altLang="ja-JP" sz="2000" dirty="0">
                <a:latin typeface="ＭＳ Ｐゴシック" panose="020B0600070205080204" pitchFamily="50" charset="-128"/>
                <a:ea typeface="ＭＳ Ｐゴシック" panose="020B0600070205080204" pitchFamily="50" charset="-128"/>
              </a:rPr>
              <a:t>	  1</a:t>
            </a:r>
            <a:r>
              <a:rPr kumimoji="1" lang="ja-JP" altLang="en-US" sz="2000" dirty="0">
                <a:latin typeface="ＭＳ Ｐゴシック" panose="020B0600070205080204" pitchFamily="50" charset="-128"/>
                <a:ea typeface="ＭＳ Ｐゴシック" panose="020B0600070205080204" pitchFamily="50" charset="-128"/>
              </a:rPr>
              <a:t>月    経過措置専門医・指導医の認定開始</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	</a:t>
            </a:r>
            <a:r>
              <a:rPr lang="en-US" altLang="ja-JP" sz="2000" dirty="0">
                <a:solidFill>
                  <a:srgbClr val="FF0000"/>
                </a:solidFill>
                <a:latin typeface="ＭＳ Ｐゴシック" panose="020B0600070205080204" pitchFamily="50" charset="-128"/>
                <a:ea typeface="ＭＳ Ｐゴシック" panose="020B0600070205080204" pitchFamily="50" charset="-128"/>
              </a:rPr>
              <a:t>  </a:t>
            </a:r>
            <a:r>
              <a:rPr kumimoji="1" lang="en-US" altLang="ja-JP" sz="2000" dirty="0">
                <a:solidFill>
                  <a:srgbClr val="FF0000"/>
                </a:solidFill>
                <a:latin typeface="ＭＳ Ｐゴシック" panose="020B0600070205080204" pitchFamily="50" charset="-128"/>
                <a:ea typeface="ＭＳ Ｐゴシック" panose="020B0600070205080204" pitchFamily="50" charset="-128"/>
              </a:rPr>
              <a:t>4</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月　  </a:t>
            </a:r>
            <a:r>
              <a:rPr lang="ja-JP" altLang="en-US" sz="2000" dirty="0">
                <a:solidFill>
                  <a:srgbClr val="FF0000"/>
                </a:solidFill>
                <a:latin typeface="ＭＳ Ｐゴシック" panose="020B0600070205080204" pitchFamily="50" charset="-128"/>
                <a:ea typeface="ＭＳ Ｐゴシック" panose="020B0600070205080204" pitchFamily="50" charset="-128"/>
              </a:rPr>
              <a:t>社会医学系</a:t>
            </a:r>
            <a:r>
              <a:rPr kumimoji="1" lang="ja-JP" altLang="en-US" sz="2000" dirty="0">
                <a:solidFill>
                  <a:srgbClr val="FF0000"/>
                </a:solidFill>
                <a:latin typeface="ＭＳ Ｐゴシック" panose="020B0600070205080204" pitchFamily="50" charset="-128"/>
                <a:ea typeface="ＭＳ Ｐゴシック" panose="020B0600070205080204" pitchFamily="50" charset="-128"/>
              </a:rPr>
              <a:t>専門医制度</a:t>
            </a:r>
            <a:r>
              <a:rPr lang="ja-JP" altLang="en-US" sz="2000" dirty="0">
                <a:solidFill>
                  <a:srgbClr val="FF0000"/>
                </a:solidFill>
                <a:latin typeface="ＭＳ Ｐゴシック" panose="020B0600070205080204" pitchFamily="50" charset="-128"/>
                <a:ea typeface="ＭＳ Ｐゴシック" panose="020B0600070205080204" pitchFamily="50" charset="-128"/>
              </a:rPr>
              <a:t>開始</a:t>
            </a:r>
            <a:r>
              <a:rPr lang="ja-JP" altLang="en-US" sz="2000" dirty="0">
                <a:latin typeface="ＭＳ Ｐゴシック" panose="020B0600070205080204" pitchFamily="50" charset="-128"/>
                <a:ea typeface="ＭＳ Ｐゴシック" panose="020B0600070205080204" pitchFamily="50" charset="-128"/>
              </a:rPr>
              <a:t>、</a:t>
            </a:r>
            <a:r>
              <a:rPr kumimoji="1" lang="ja-JP" altLang="en-US" sz="2000" dirty="0">
                <a:latin typeface="ＭＳ Ｐゴシック" panose="020B0600070205080204" pitchFamily="50" charset="-128"/>
                <a:ea typeface="ＭＳ Ｐゴシック" panose="020B0600070205080204" pitchFamily="50" charset="-128"/>
              </a:rPr>
              <a:t>専攻医の登録開始</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2019</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8</a:t>
            </a:r>
            <a:r>
              <a:rPr lang="ja-JP" altLang="en-US" sz="2000" dirty="0">
                <a:latin typeface="ＭＳ Ｐゴシック" panose="020B0600070205080204" pitchFamily="50" charset="-128"/>
                <a:ea typeface="ＭＳ Ｐゴシック" panose="020B0600070205080204" pitchFamily="50" charset="-128"/>
              </a:rPr>
              <a:t>月　　第</a:t>
            </a:r>
            <a:r>
              <a:rPr lang="en-US" altLang="ja-JP" sz="2000" dirty="0">
                <a:latin typeface="ＭＳ Ｐゴシック" panose="020B0600070205080204" pitchFamily="50" charset="-128"/>
                <a:ea typeface="ＭＳ Ｐゴシック" panose="020B0600070205080204" pitchFamily="50" charset="-128"/>
              </a:rPr>
              <a:t>1</a:t>
            </a:r>
            <a:r>
              <a:rPr lang="ja-JP" altLang="en-US" sz="2000" dirty="0">
                <a:latin typeface="ＭＳ Ｐゴシック" panose="020B0600070205080204" pitchFamily="50" charset="-128"/>
                <a:ea typeface="ＭＳ Ｐゴシック" panose="020B0600070205080204" pitchFamily="50" charset="-128"/>
              </a:rPr>
              <a:t>回専門医認定試験実施</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2020</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9</a:t>
            </a:r>
            <a:r>
              <a:rPr kumimoji="1" lang="ja-JP" altLang="en-US" sz="2000" dirty="0">
                <a:latin typeface="ＭＳ Ｐゴシック" panose="020B0600070205080204" pitchFamily="50" charset="-128"/>
                <a:ea typeface="ＭＳ Ｐゴシック" panose="020B0600070205080204" pitchFamily="50" charset="-128"/>
              </a:rPr>
              <a:t>月　　第</a:t>
            </a:r>
            <a:r>
              <a:rPr kumimoji="1" lang="en-US" altLang="ja-JP" sz="2000" dirty="0">
                <a:latin typeface="ＭＳ Ｐゴシック" panose="020B0600070205080204" pitchFamily="50" charset="-128"/>
                <a:ea typeface="ＭＳ Ｐゴシック" panose="020B0600070205080204" pitchFamily="50" charset="-128"/>
              </a:rPr>
              <a:t>2</a:t>
            </a:r>
            <a:r>
              <a:rPr kumimoji="1" lang="ja-JP" altLang="en-US" sz="2000" dirty="0">
                <a:latin typeface="ＭＳ Ｐゴシック" panose="020B0600070205080204" pitchFamily="50" charset="-128"/>
                <a:ea typeface="ＭＳ Ｐゴシック" panose="020B0600070205080204" pitchFamily="50" charset="-128"/>
              </a:rPr>
              <a:t>回専門医認定試験実施（オンライン形式導入）</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2022</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月　　経過措置専門医・指導医の更新開始</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lang="en-US" altLang="ja-JP" sz="2000" dirty="0">
                <a:latin typeface="ＭＳ Ｐゴシック" panose="020B0600070205080204" pitchFamily="50" charset="-128"/>
                <a:ea typeface="ＭＳ Ｐゴシック" panose="020B0600070205080204" pitchFamily="50" charset="-128"/>
              </a:rPr>
              <a:t>2024</a:t>
            </a:r>
            <a:r>
              <a:rPr lang="ja-JP" altLang="en-US" sz="2000" dirty="0">
                <a:latin typeface="ＭＳ Ｐゴシック" panose="020B0600070205080204" pitchFamily="50" charset="-128"/>
                <a:ea typeface="ＭＳ Ｐゴシック" panose="020B0600070205080204" pitchFamily="50" charset="-128"/>
              </a:rPr>
              <a:t>年　　</a:t>
            </a:r>
            <a:r>
              <a:rPr lang="en-US" altLang="ja-JP" sz="2000" dirty="0">
                <a:latin typeface="ＭＳ Ｐゴシック" panose="020B0600070205080204" pitchFamily="50" charset="-128"/>
                <a:ea typeface="ＭＳ Ｐゴシック" panose="020B0600070205080204" pitchFamily="50" charset="-128"/>
              </a:rPr>
              <a:t>4</a:t>
            </a:r>
            <a:r>
              <a:rPr lang="ja-JP" altLang="en-US" sz="2000" dirty="0">
                <a:latin typeface="ＭＳ Ｐゴシック" panose="020B0600070205080204" pitchFamily="50" charset="-128"/>
                <a:ea typeface="ＭＳ Ｐゴシック" panose="020B0600070205080204" pitchFamily="50" charset="-128"/>
              </a:rPr>
              <a:t>月　　</a:t>
            </a:r>
            <a:r>
              <a:rPr lang="ja-JP" altLang="en-US" sz="2000" i="0" dirty="0">
                <a:solidFill>
                  <a:srgbClr val="000000"/>
                </a:solidFill>
                <a:effectLst/>
                <a:latin typeface="小塚ゴシック Pro"/>
              </a:rPr>
              <a:t>特例措置による社会医学系専門医・指導医の認定開始</a:t>
            </a:r>
            <a:endParaRPr lang="en-US" altLang="ja-JP" sz="2000" i="0" dirty="0">
              <a:solidFill>
                <a:srgbClr val="000000"/>
              </a:solidFill>
              <a:effectLst/>
              <a:latin typeface="小塚ゴシック Pro"/>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2024</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9</a:t>
            </a:r>
            <a:r>
              <a:rPr kumimoji="1" lang="ja-JP" altLang="en-US" sz="2000" dirty="0">
                <a:latin typeface="ＭＳ Ｐゴシック" panose="020B0600070205080204" pitchFamily="50" charset="-128"/>
                <a:ea typeface="ＭＳ Ｐゴシック" panose="020B0600070205080204" pitchFamily="50" charset="-128"/>
              </a:rPr>
              <a:t>月　　第</a:t>
            </a:r>
            <a:r>
              <a:rPr lang="en-US" altLang="ja-JP" sz="2000" dirty="0">
                <a:latin typeface="ＭＳ Ｐゴシック" panose="020B0600070205080204" pitchFamily="50" charset="-128"/>
                <a:ea typeface="ＭＳ Ｐゴシック" panose="020B0600070205080204" pitchFamily="50" charset="-128"/>
              </a:rPr>
              <a:t>6</a:t>
            </a:r>
            <a:r>
              <a:rPr kumimoji="1" lang="ja-JP" altLang="en-US" sz="2000" dirty="0">
                <a:latin typeface="ＭＳ Ｐゴシック" panose="020B0600070205080204" pitchFamily="50" charset="-128"/>
                <a:ea typeface="ＭＳ Ｐゴシック" panose="020B0600070205080204" pitchFamily="50" charset="-128"/>
              </a:rPr>
              <a:t>回専門医認定試験実施（受験資格</a:t>
            </a:r>
            <a:r>
              <a:rPr kumimoji="1" lang="en-US" altLang="ja-JP" sz="2000" dirty="0">
                <a:latin typeface="ＭＳ Ｐゴシック" panose="020B0600070205080204" pitchFamily="50" charset="-128"/>
                <a:ea typeface="ＭＳ Ｐゴシック" panose="020B0600070205080204" pitchFamily="50" charset="-128"/>
              </a:rPr>
              <a:t>B</a:t>
            </a:r>
            <a:r>
              <a:rPr kumimoji="1" lang="ja-JP" altLang="en-US" sz="2000" dirty="0">
                <a:latin typeface="ＭＳ Ｐゴシック" panose="020B0600070205080204" pitchFamily="50" charset="-128"/>
                <a:ea typeface="ＭＳ Ｐゴシック" panose="020B0600070205080204" pitchFamily="50" charset="-128"/>
              </a:rPr>
              <a:t>導入）</a:t>
            </a:r>
            <a:endParaRPr kumimoji="1" lang="en-US" altLang="ja-JP" sz="2000" dirty="0">
              <a:latin typeface="ＭＳ Ｐゴシック" panose="020B0600070205080204" pitchFamily="50" charset="-128"/>
              <a:ea typeface="ＭＳ Ｐゴシック" panose="020B0600070205080204" pitchFamily="50" charset="-128"/>
            </a:endParaRPr>
          </a:p>
          <a:p>
            <a:pPr marL="2062163" indent="-265113">
              <a:spcAft>
                <a:spcPts val="0"/>
              </a:spcAft>
              <a:buNone/>
              <a:tabLst>
                <a:tab pos="984250" algn="l"/>
              </a:tabLst>
            </a:pPr>
            <a:r>
              <a:rPr lang="ja-JP" altLang="en-US" sz="2000" dirty="0">
                <a:latin typeface="ＭＳ Ｐゴシック" panose="020B0600070205080204" pitchFamily="50" charset="-128"/>
                <a:ea typeface="ＭＳ Ｐゴシック" panose="020B0600070205080204" pitchFamily="50" charset="-128"/>
              </a:rPr>
              <a:t>友好社員として</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学会が加入</a:t>
            </a:r>
            <a:endParaRPr lang="en-US" altLang="ja-JP" sz="2000" dirty="0">
              <a:latin typeface="ＭＳ Ｐゴシック" panose="020B0600070205080204" pitchFamily="50" charset="-128"/>
              <a:ea typeface="ＭＳ Ｐゴシック" panose="020B0600070205080204" pitchFamily="50" charset="-128"/>
            </a:endParaRPr>
          </a:p>
          <a:p>
            <a:pPr marL="2062163" indent="-2062163">
              <a:spcAft>
                <a:spcPts val="0"/>
              </a:spcAft>
              <a:buNone/>
              <a:tabLst>
                <a:tab pos="984250" algn="l"/>
              </a:tabLst>
            </a:pPr>
            <a:r>
              <a:rPr kumimoji="1" lang="en-US" altLang="ja-JP" sz="2000" dirty="0">
                <a:latin typeface="ＭＳ Ｐゴシック" panose="020B0600070205080204" pitchFamily="50" charset="-128"/>
                <a:ea typeface="ＭＳ Ｐゴシック" panose="020B0600070205080204" pitchFamily="50" charset="-128"/>
              </a:rPr>
              <a:t>2025</a:t>
            </a:r>
            <a:r>
              <a:rPr kumimoji="1" lang="ja-JP" altLang="en-US" sz="2000" dirty="0">
                <a:latin typeface="ＭＳ Ｐゴシック" panose="020B0600070205080204" pitchFamily="50" charset="-128"/>
                <a:ea typeface="ＭＳ Ｐゴシック" panose="020B0600070205080204" pitchFamily="50" charset="-128"/>
              </a:rPr>
              <a:t>年　　</a:t>
            </a:r>
            <a:r>
              <a:rPr kumimoji="1" lang="en-US" altLang="ja-JP" sz="2000" dirty="0">
                <a:latin typeface="ＭＳ Ｐゴシック" panose="020B0600070205080204" pitchFamily="50" charset="-128"/>
                <a:ea typeface="ＭＳ Ｐゴシック" panose="020B0600070205080204" pitchFamily="50" charset="-128"/>
              </a:rPr>
              <a:t>7</a:t>
            </a:r>
            <a:r>
              <a:rPr kumimoji="1" lang="ja-JP" altLang="en-US" sz="2000" dirty="0">
                <a:latin typeface="ＭＳ Ｐゴシック" panose="020B0600070205080204" pitchFamily="50" charset="-128"/>
                <a:ea typeface="ＭＳ Ｐゴシック" panose="020B0600070205080204" pitchFamily="50" charset="-128"/>
              </a:rPr>
              <a:t>月　　</a:t>
            </a:r>
            <a:r>
              <a:rPr lang="ja-JP" altLang="en-US" sz="2000" i="0" dirty="0">
                <a:solidFill>
                  <a:srgbClr val="000000"/>
                </a:solidFill>
                <a:effectLst/>
                <a:latin typeface="小塚ゴシック Pro"/>
              </a:rPr>
              <a:t>名誉社会医学系専門医・指導医の認定開始</a:t>
            </a:r>
            <a:r>
              <a:rPr kumimoji="1" lang="ja-JP" altLang="en-US" sz="2000" dirty="0">
                <a:latin typeface="ＭＳ Ｐゴシック" panose="020B0600070205080204" pitchFamily="50" charset="-128"/>
                <a:ea typeface="ＭＳ Ｐゴシック" panose="020B0600070205080204" pitchFamily="50" charset="-128"/>
              </a:rPr>
              <a:t>　</a:t>
            </a:r>
            <a:endParaRPr kumimoji="1" lang="en-US" altLang="ja-JP"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237174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251520" y="188640"/>
            <a:ext cx="8640960" cy="720080"/>
          </a:xfrm>
          <a:prstGeom prst="rect">
            <a:avLst/>
          </a:prstGeom>
        </p:spPr>
        <p:txBody>
          <a:bodyPr/>
          <a:lstStyle/>
          <a:p>
            <a:r>
              <a:rPr kumimoji="1" lang="ja-JP" altLang="en-US" sz="4000" b="1" dirty="0">
                <a:latin typeface="+mj-ea"/>
              </a:rPr>
              <a:t>専門研修実績記録システム</a:t>
            </a:r>
          </a:p>
        </p:txBody>
      </p:sp>
      <p:sp>
        <p:nvSpPr>
          <p:cNvPr id="2" name="コンテンツ プレースホルダー 1"/>
          <p:cNvSpPr>
            <a:spLocks noGrp="1"/>
          </p:cNvSpPr>
          <p:nvPr>
            <p:ph idx="1"/>
          </p:nvPr>
        </p:nvSpPr>
        <p:spPr/>
        <p:txBody>
          <a:bodyPr>
            <a:normAutofit/>
          </a:bodyPr>
          <a:lstStyle/>
          <a:p>
            <a:pPr marL="0" indent="0">
              <a:buNone/>
            </a:pPr>
            <a:r>
              <a:rPr kumimoji="1" lang="ja-JP" altLang="en-US" dirty="0">
                <a:latin typeface="HG丸ｺﾞｼｯｸM-PRO" panose="020F0600000000000000" pitchFamily="50" charset="-128"/>
                <a:ea typeface="HG丸ｺﾞｼｯｸM-PRO" panose="020F0600000000000000" pitchFamily="50" charset="-128"/>
              </a:rPr>
              <a:t>専攻医は、専門研修実績記録システム</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（当面は、専攻医研修手帳（</a:t>
            </a:r>
            <a:r>
              <a:rPr kumimoji="1" lang="en-US" altLang="ja-JP" dirty="0">
                <a:latin typeface="HG丸ｺﾞｼｯｸM-PRO" panose="020F0600000000000000" pitchFamily="50" charset="-128"/>
                <a:ea typeface="HG丸ｺﾞｼｯｸM-PRO" panose="020F0600000000000000" pitchFamily="50" charset="-128"/>
              </a:rPr>
              <a:t>Excel</a:t>
            </a:r>
            <a:r>
              <a:rPr kumimoji="1" lang="ja-JP" altLang="en-US" dirty="0">
                <a:latin typeface="HG丸ｺﾞｼｯｸM-PRO" panose="020F0600000000000000" pitchFamily="50" charset="-128"/>
                <a:ea typeface="HG丸ｺﾞｼｯｸM-PRO" panose="020F0600000000000000" pitchFamily="50" charset="-128"/>
              </a:rPr>
              <a:t>版））に</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r>
              <a:rPr kumimoji="1" lang="ja-JP" altLang="en-US" dirty="0">
                <a:latin typeface="HG丸ｺﾞｼｯｸM-PRO" panose="020F0600000000000000" pitchFamily="50" charset="-128"/>
                <a:ea typeface="HG丸ｺﾞｼｯｸM-PRO" panose="020F0600000000000000" pitchFamily="50" charset="-128"/>
              </a:rPr>
              <a:t>研修記録を記載する。</a:t>
            </a:r>
            <a:endParaRPr kumimoji="1" lang="en-US" altLang="ja-JP" dirty="0">
              <a:latin typeface="HG丸ｺﾞｼｯｸM-PRO" panose="020F0600000000000000" pitchFamily="50" charset="-128"/>
              <a:ea typeface="HG丸ｺﾞｼｯｸM-PRO" panose="020F0600000000000000" pitchFamily="50" charset="-128"/>
            </a:endParaRPr>
          </a:p>
          <a:p>
            <a:pPr marL="0" indent="0">
              <a:buNone/>
            </a:pPr>
            <a:endParaRPr lang="en-US" altLang="ja-JP" dirty="0">
              <a:latin typeface="HG丸ｺﾞｼｯｸM-PRO" panose="020F0600000000000000" pitchFamily="50" charset="-128"/>
              <a:ea typeface="HG丸ｺﾞｼｯｸM-PRO" panose="020F0600000000000000" pitchFamily="50" charset="-128"/>
            </a:endParaRPr>
          </a:p>
          <a:p>
            <a:pPr marL="0" indent="0">
              <a:buNone/>
            </a:pPr>
            <a:r>
              <a:rPr lang="ja-JP" altLang="en-US" dirty="0">
                <a:latin typeface="HG丸ｺﾞｼｯｸM-PRO" panose="020F0600000000000000" pitchFamily="50" charset="-128"/>
                <a:ea typeface="HG丸ｺﾞｼｯｸM-PRO" panose="020F0600000000000000" pitchFamily="50" charset="-128"/>
              </a:rPr>
              <a:t>将来的にはＷｅｂ上登録システムも検討中。</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668951" y="6267951"/>
            <a:ext cx="4309355" cy="265078"/>
          </a:xfrm>
          <a:prstGeom prst="rect">
            <a:avLst/>
          </a:prstGeom>
        </p:spPr>
      </p:pic>
    </p:spTree>
    <p:extLst>
      <p:ext uri="{BB962C8B-B14F-4D97-AF65-F5344CB8AC3E}">
        <p14:creationId xmlns:p14="http://schemas.microsoft.com/office/powerpoint/2010/main" val="39054763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215516" y="1118106"/>
            <a:ext cx="8712968" cy="5001419"/>
          </a:xfrm>
        </p:spPr>
        <p:txBody>
          <a:bodyPr/>
          <a:lstStyle/>
          <a:p>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学位プログラム提供する専門職大学院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プログラム修了相当をもって、基本プログラム全体の修了とみなす。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専門職大学院以外の</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学位プログラムを提供する大学院、</a:t>
            </a:r>
            <a:r>
              <a:rPr lang="en-US" altLang="ja-JP" sz="2400" dirty="0">
                <a:latin typeface="HG丸ｺﾞｼｯｸM-PRO" panose="020F0600000000000000" pitchFamily="50" charset="-128"/>
                <a:ea typeface="HG丸ｺﾞｼｯｸM-PRO" panose="020F0600000000000000" pitchFamily="50" charset="-128"/>
              </a:rPr>
              <a:t>MPH</a:t>
            </a:r>
            <a:r>
              <a:rPr lang="ja-JP" altLang="en-US" sz="2400" dirty="0">
                <a:latin typeface="HG丸ｺﾞｼｯｸM-PRO" panose="020F0600000000000000" pitchFamily="50" charset="-128"/>
                <a:ea typeface="HG丸ｺﾞｼｯｸM-PRO" panose="020F0600000000000000" pitchFamily="50" charset="-128"/>
              </a:rPr>
              <a:t>以外の大学院における社会医学系関連学位プログラム、国立保健医療科学院</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2012</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r>
              <a:rPr lang="ja-JP" altLang="en-US" sz="2400" dirty="0">
                <a:latin typeface="HG丸ｺﾞｼｯｸM-PRO" panose="020F0600000000000000" pitchFamily="50" charset="-128"/>
                <a:ea typeface="HG丸ｺﾞｼｯｸM-PRO" panose="020F0600000000000000" pitchFamily="50" charset="-128"/>
              </a:rPr>
              <a:t>、産業医科大学産業医学基本講座</a:t>
            </a:r>
            <a:r>
              <a:rPr lang="ja-JP" altLang="en-US" sz="2400" dirty="0">
                <a:solidFill>
                  <a:srgbClr val="FF0000"/>
                </a:solidFill>
                <a:latin typeface="HG丸ｺﾞｼｯｸM-PRO" panose="020F0600000000000000" pitchFamily="50" charset="-128"/>
                <a:ea typeface="HG丸ｺﾞｼｯｸM-PRO" panose="020F0600000000000000" pitchFamily="50" charset="-128"/>
              </a:rPr>
              <a:t>（</a:t>
            </a:r>
            <a:r>
              <a:rPr lang="en-US" altLang="ja-JP" sz="2400" dirty="0">
                <a:solidFill>
                  <a:srgbClr val="FF0000"/>
                </a:solidFill>
                <a:latin typeface="HG丸ｺﾞｼｯｸM-PRO" panose="020F0600000000000000" pitchFamily="50" charset="-128"/>
                <a:ea typeface="HG丸ｺﾞｼｯｸM-PRO" panose="020F0600000000000000" pitchFamily="50" charset="-128"/>
              </a:rPr>
              <a:t>2017</a:t>
            </a:r>
            <a:r>
              <a:rPr lang="ja-JP" altLang="en-US" sz="2400" dirty="0">
                <a:solidFill>
                  <a:srgbClr val="FF0000"/>
                </a:solidFill>
                <a:latin typeface="HG丸ｺﾞｼｯｸM-PRO" panose="020F0600000000000000" pitchFamily="50" charset="-128"/>
                <a:ea typeface="HG丸ｺﾞｼｯｸM-PRO" panose="020F0600000000000000" pitchFamily="50" charset="-128"/>
              </a:rPr>
              <a:t>年～）</a:t>
            </a:r>
            <a:endParaRPr lang="en-US" altLang="ja-JP" sz="2400" dirty="0">
              <a:solidFill>
                <a:srgbClr val="FF0000"/>
              </a:solidFill>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申請・シラバス提供により判断したうえで、修了相当をもって、基本プログラム全体の修了とみなす。</a:t>
            </a:r>
          </a:p>
          <a:p>
            <a:r>
              <a:rPr lang="ja-JP" altLang="en-US" sz="2400" dirty="0">
                <a:latin typeface="HG丸ｺﾞｼｯｸM-PRO" panose="020F0600000000000000" pitchFamily="50" charset="-128"/>
                <a:ea typeface="HG丸ｺﾞｼｯｸM-PRO" panose="020F0600000000000000" pitchFamily="50" charset="-128"/>
              </a:rPr>
              <a:t>大学院または国立保健医療科学院等の授業科目・研修履修</a:t>
            </a:r>
            <a:endParaRPr lang="en-US" altLang="ja-JP" sz="2400" dirty="0">
              <a:latin typeface="HG丸ｺﾞｼｯｸM-PRO" panose="020F0600000000000000" pitchFamily="50" charset="-128"/>
              <a:ea typeface="HG丸ｺﾞｼｯｸM-PRO" panose="020F0600000000000000" pitchFamily="50" charset="-128"/>
            </a:endParaRPr>
          </a:p>
          <a:p>
            <a:pPr lvl="1"/>
            <a:r>
              <a:rPr lang="ja-JP" altLang="en-US" sz="2400" dirty="0">
                <a:latin typeface="HG丸ｺﾞｼｯｸM-PRO" panose="020F0600000000000000" pitchFamily="50" charset="-128"/>
                <a:ea typeface="HG丸ｺﾞｼｯｸM-PRO" panose="020F0600000000000000" pitchFamily="50" charset="-128"/>
              </a:rPr>
              <a:t>申請・シラバス提供により科目単位で判断したうえで、履修証明をもって、当該科目の修了と認定する。</a:t>
            </a:r>
            <a:endParaRPr lang="en-US" altLang="ja-JP" sz="2400" dirty="0">
              <a:latin typeface="HG丸ｺﾞｼｯｸM-PRO" panose="020F0600000000000000" pitchFamily="50" charset="-128"/>
              <a:ea typeface="HG丸ｺﾞｼｯｸM-PRO" panose="020F0600000000000000" pitchFamily="50" charset="-128"/>
            </a:endParaRPr>
          </a:p>
          <a:p>
            <a:pPr lvl="1"/>
            <a:r>
              <a:rPr lang="en-US" altLang="ja-JP" sz="2400" dirty="0">
                <a:latin typeface="HG丸ｺﾞｼｯｸM-PRO" panose="020F0600000000000000" pitchFamily="50" charset="-128"/>
                <a:ea typeface="HG丸ｺﾞｼｯｸM-PRO" panose="020F0600000000000000" pitchFamily="50" charset="-128"/>
              </a:rPr>
              <a:t>HP</a:t>
            </a:r>
            <a:r>
              <a:rPr lang="ja-JP" altLang="en-US" sz="2400" dirty="0">
                <a:latin typeface="HG丸ｺﾞｼｯｸM-PRO" panose="020F0600000000000000" pitchFamily="50" charset="-128"/>
                <a:ea typeface="HG丸ｺﾞｼｯｸM-PRO" panose="020F0600000000000000" pitchFamily="50" charset="-128"/>
              </a:rPr>
              <a:t>で公表</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5" name="タイトル 4"/>
          <p:cNvSpPr>
            <a:spLocks noGrp="1"/>
          </p:cNvSpPr>
          <p:nvPr>
            <p:ph type="title"/>
          </p:nvPr>
        </p:nvSpPr>
        <p:spPr>
          <a:xfrm>
            <a:off x="457200" y="274638"/>
            <a:ext cx="8229600" cy="634082"/>
          </a:xfrm>
        </p:spPr>
        <p:txBody>
          <a:bodyPr/>
          <a:lstStyle/>
          <a:p>
            <a:r>
              <a:rPr lang="ja-JP" altLang="en-US" sz="4000" b="1" dirty="0"/>
              <a:t>基本プログラムの認定</a:t>
            </a:r>
            <a:endParaRPr kumimoji="1" lang="ja-JP" altLang="en-US" sz="4000" b="1" dirty="0"/>
          </a:p>
        </p:txBody>
      </p:sp>
      <p:pic>
        <p:nvPicPr>
          <p:cNvPr id="4" name="図 3"/>
          <p:cNvPicPr>
            <a:picLocks noChangeAspect="1"/>
          </p:cNvPicPr>
          <p:nvPr/>
        </p:nvPicPr>
        <p:blipFill>
          <a:blip r:embed="rId2"/>
          <a:stretch>
            <a:fillRect/>
          </a:stretch>
        </p:blipFill>
        <p:spPr>
          <a:xfrm>
            <a:off x="4562271" y="6328911"/>
            <a:ext cx="4309355" cy="265078"/>
          </a:xfrm>
          <a:prstGeom prst="rect">
            <a:avLst/>
          </a:prstGeom>
        </p:spPr>
      </p:pic>
    </p:spTree>
    <p:extLst>
      <p:ext uri="{BB962C8B-B14F-4D97-AF65-F5344CB8AC3E}">
        <p14:creationId xmlns:p14="http://schemas.microsoft.com/office/powerpoint/2010/main" val="394228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562670"/>
            <a:ext cx="8640960" cy="706090"/>
          </a:xfrm>
          <a:prstGeom prst="rect">
            <a:avLst/>
          </a:prstGeom>
        </p:spPr>
        <p:txBody>
          <a:bodyPr/>
          <a:lstStyle/>
          <a:p>
            <a:r>
              <a:rPr kumimoji="1" lang="ja-JP" altLang="en-US" sz="4000" b="1" dirty="0">
                <a:latin typeface="+mj-ea"/>
              </a:rPr>
              <a:t>専攻医によるフィードバック</a:t>
            </a:r>
          </a:p>
        </p:txBody>
      </p:sp>
      <p:sp>
        <p:nvSpPr>
          <p:cNvPr id="4" name="コンテンツ プレースホルダー 3"/>
          <p:cNvSpPr>
            <a:spLocks noGrp="1"/>
          </p:cNvSpPr>
          <p:nvPr>
            <p:ph idx="1"/>
          </p:nvPr>
        </p:nvSpPr>
        <p:spPr>
          <a:xfrm>
            <a:off x="251520" y="1628800"/>
            <a:ext cx="8640960" cy="4497363"/>
          </a:xfrm>
        </p:spPr>
        <p:txBody>
          <a:bodyPr>
            <a:normAutofit/>
          </a:bodyPr>
          <a:lstStyle/>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専攻医は、プログラムの運営状況</a:t>
            </a: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研修内容の満足度</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専攻医の処遇および安全確保等に関する項目等の項目に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ついて、指導医および研修プログラムを評価する機会を</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年１回以上与えられる</a:t>
            </a:r>
            <a:r>
              <a:rPr lang="ja-JP" altLang="en-US" sz="2400" dirty="0">
                <a:latin typeface="HG丸ｺﾞｼｯｸM-PRO" panose="020F0600000000000000" pitchFamily="50" charset="-128"/>
                <a:ea typeface="HG丸ｺﾞｼｯｸM-PRO" panose="020F0600000000000000" pitchFamily="50" charset="-128"/>
              </a:rPr>
              <a:t>。</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研修プログラム管理委員会は、本評価によって専攻医に</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a:latin typeface="HG丸ｺﾞｼｯｸM-PRO" panose="020F0600000000000000" pitchFamily="50" charset="-128"/>
                <a:ea typeface="HG丸ｺﾞｼｯｸM-PRO" panose="020F0600000000000000" pitchFamily="50" charset="-128"/>
              </a:rPr>
              <a:t>不利益が生じることがないようにする責任を負ってい</a:t>
            </a:r>
            <a:r>
              <a:rPr lang="ja-JP" altLang="en-US" sz="2400" dirty="0">
                <a:latin typeface="HG丸ｺﾞｼｯｸM-PRO" panose="020F0600000000000000" pitchFamily="50" charset="-128"/>
                <a:ea typeface="HG丸ｺﾞｼｯｸM-PRO" panose="020F0600000000000000" pitchFamily="50" charset="-128"/>
              </a:rPr>
              <a:t>る</a:t>
            </a:r>
            <a:r>
              <a:rPr lang="ja-JP" altLang="ja-JP" sz="2400" dirty="0">
                <a:latin typeface="HG丸ｺﾞｼｯｸM-PRO" panose="020F0600000000000000" pitchFamily="50" charset="-128"/>
                <a:ea typeface="HG丸ｺﾞｼｯｸM-PRO" panose="020F0600000000000000" pitchFamily="50" charset="-128"/>
              </a:rPr>
              <a:t>。</a:t>
            </a: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1578715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4624"/>
            <a:ext cx="8640960" cy="1227584"/>
          </a:xfrm>
          <a:prstGeom prst="rect">
            <a:avLst/>
          </a:prstGeom>
        </p:spPr>
        <p:txBody>
          <a:bodyPr/>
          <a:lstStyle/>
          <a:p>
            <a:r>
              <a:rPr kumimoji="1" lang="ja-JP" altLang="en-US" sz="3600" b="1" dirty="0">
                <a:latin typeface="+mj-ea"/>
              </a:rPr>
              <a:t>研修の休止・中断</a:t>
            </a:r>
            <a:br>
              <a:rPr kumimoji="1" lang="en-US" altLang="ja-JP" sz="3600" b="1" dirty="0">
                <a:latin typeface="+mj-ea"/>
              </a:rPr>
            </a:br>
            <a:r>
              <a:rPr kumimoji="1" lang="ja-JP" altLang="en-US" sz="3600" b="1" dirty="0">
                <a:latin typeface="+mj-ea"/>
              </a:rPr>
              <a:t>プログラム移動／プログラム外研修</a:t>
            </a:r>
          </a:p>
        </p:txBody>
      </p:sp>
      <p:sp>
        <p:nvSpPr>
          <p:cNvPr id="7" name="コンテンツ プレースホルダー 6"/>
          <p:cNvSpPr>
            <a:spLocks noGrp="1"/>
          </p:cNvSpPr>
          <p:nvPr>
            <p:ph idx="1"/>
          </p:nvPr>
        </p:nvSpPr>
        <p:spPr>
          <a:xfrm>
            <a:off x="251520" y="1124744"/>
            <a:ext cx="8640960" cy="5544616"/>
          </a:xfrm>
        </p:spPr>
        <p:txBody>
          <a:bodyPr>
            <a:noAutofit/>
          </a:bodyPr>
          <a:lstStyle/>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研修の休止</a:t>
            </a: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病気療養</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産前・産後休業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育児休業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介護休業</a:t>
            </a:r>
            <a:r>
              <a:rPr lang="ja-JP" altLang="en-US"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その他やむを得ない</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事由</a:t>
            </a:r>
            <a:r>
              <a:rPr lang="ja-JP" altLang="en-US" sz="2000" dirty="0">
                <a:latin typeface="HG丸ｺﾞｼｯｸM-PRO" panose="020F0600000000000000" pitchFamily="50" charset="-128"/>
                <a:ea typeface="HG丸ｺﾞｼｯｸM-PRO" panose="020F0600000000000000" pitchFamily="50" charset="-128"/>
              </a:rPr>
              <a:t>がある</a:t>
            </a:r>
            <a:r>
              <a:rPr lang="ja-JP" altLang="en-US" sz="2000" b="0" dirty="0">
                <a:latin typeface="HG丸ｺﾞｼｯｸM-PRO" panose="020F0600000000000000" pitchFamily="50" charset="-128"/>
                <a:ea typeface="HG丸ｺﾞｼｯｸM-PRO" panose="020F0600000000000000" pitchFamily="50" charset="-128"/>
              </a:rPr>
              <a:t>場合、</a:t>
            </a:r>
            <a:r>
              <a:rPr lang="ja-JP" altLang="ja-JP" sz="2000" b="0" dirty="0">
                <a:latin typeface="HG丸ｺﾞｼｯｸM-PRO" panose="020F0600000000000000" pitchFamily="50" charset="-128"/>
                <a:ea typeface="HG丸ｺﾞｼｯｸM-PRO" panose="020F0600000000000000" pitchFamily="50" charset="-128"/>
              </a:rPr>
              <a:t>研修の休止が認めら</a:t>
            </a:r>
            <a:r>
              <a:rPr lang="ja-JP" altLang="en-US" sz="2000" b="0" dirty="0">
                <a:latin typeface="HG丸ｺﾞｼｯｸM-PRO" panose="020F0600000000000000" pitchFamily="50" charset="-128"/>
                <a:ea typeface="HG丸ｺﾞｼｯｸM-PRO" panose="020F0600000000000000" pitchFamily="50" charset="-128"/>
              </a:rPr>
              <a:t>れる。</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休止期間が通算</a:t>
            </a:r>
            <a:r>
              <a:rPr lang="en-US" altLang="ja-JP" sz="2000" b="0" dirty="0">
                <a:latin typeface="HG丸ｺﾞｼｯｸM-PRO" panose="020F0600000000000000" pitchFamily="50" charset="-128"/>
                <a:ea typeface="HG丸ｺﾞｼｯｸM-PRO" panose="020F0600000000000000" pitchFamily="50" charset="-128"/>
              </a:rPr>
              <a:t>80</a:t>
            </a:r>
            <a:r>
              <a:rPr lang="ja-JP" altLang="ja-JP" sz="2000" b="0" dirty="0">
                <a:latin typeface="HG丸ｺﾞｼｯｸM-PRO" panose="020F0600000000000000" pitchFamily="50" charset="-128"/>
                <a:ea typeface="HG丸ｺﾞｼｯｸM-PRO" panose="020F0600000000000000" pitchFamily="50" charset="-128"/>
              </a:rPr>
              <a:t>日（平日換算）を超えた場合には、</a:t>
            </a:r>
            <a:r>
              <a:rPr lang="ja-JP" altLang="en-US" sz="2000" dirty="0">
                <a:latin typeface="HG丸ｺﾞｼｯｸM-PRO" panose="020F0600000000000000" pitchFamily="50" charset="-128"/>
                <a:ea typeface="HG丸ｺﾞｼｯｸM-PRO" panose="020F0600000000000000" pitchFamily="50" charset="-128"/>
              </a:rPr>
              <a:t>研修</a:t>
            </a:r>
            <a:r>
              <a:rPr lang="ja-JP" altLang="ja-JP" sz="2000" b="0" dirty="0">
                <a:latin typeface="HG丸ｺﾞｼｯｸM-PRO" panose="020F0600000000000000" pitchFamily="50" charset="-128"/>
                <a:ea typeface="HG丸ｺﾞｼｯｸM-PRO" panose="020F0600000000000000" pitchFamily="50" charset="-128"/>
              </a:rPr>
              <a:t>期間を延長</a:t>
            </a:r>
            <a:endParaRPr lang="en-US"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する。</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0" dirty="0">
                <a:latin typeface="HG丸ｺﾞｼｯｸM-PRO" panose="020F0600000000000000" pitchFamily="50" charset="-128"/>
                <a:ea typeface="HG丸ｺﾞｼｯｸM-PRO" panose="020F0600000000000000" pitchFamily="50" charset="-128"/>
              </a:rPr>
              <a:t>プログラム管理委員会で検討</a:t>
            </a:r>
            <a:r>
              <a:rPr lang="ja-JP" altLang="en-US" sz="2000" dirty="0">
                <a:latin typeface="HG丸ｺﾞｼｯｸM-PRO" panose="020F0600000000000000" pitchFamily="50" charset="-128"/>
                <a:ea typeface="HG丸ｺﾞｼｯｸM-PRO" panose="020F0600000000000000" pitchFamily="50" charset="-128"/>
              </a:rPr>
              <a:t>の上</a:t>
            </a:r>
            <a:r>
              <a:rPr lang="ja-JP" altLang="ja-JP" sz="2000" b="0" dirty="0">
                <a:latin typeface="HG丸ｺﾞｼｯｸM-PRO" panose="020F0600000000000000" pitchFamily="50" charset="-128"/>
                <a:ea typeface="HG丸ｺﾞｼｯｸM-PRO" panose="020F0600000000000000" pitchFamily="50" charset="-128"/>
              </a:rPr>
              <a:t>で統括責任者が承認</a:t>
            </a:r>
            <a:r>
              <a:rPr lang="ja-JP" altLang="en-US" sz="2000" b="0" dirty="0">
                <a:latin typeface="HG丸ｺﾞｼｯｸM-PRO" panose="020F0600000000000000" pitchFamily="50" charset="-128"/>
                <a:ea typeface="HG丸ｺﾞｼｯｸM-PRO" panose="020F0600000000000000" pitchFamily="50" charset="-128"/>
              </a:rPr>
              <a:t>する。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研修の中断</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専攻医からの申請やその他の事由により研修を中断することが</a:t>
            </a:r>
            <a:r>
              <a:rPr lang="ja-JP" altLang="en-US" sz="2000" b="0" dirty="0">
                <a:latin typeface="HG丸ｺﾞｼｯｸM-PRO" panose="020F0600000000000000" pitchFamily="50" charset="-128"/>
                <a:ea typeface="HG丸ｺﾞｼｯｸM-PRO" panose="020F0600000000000000" pitchFamily="50" charset="-128"/>
              </a:rPr>
              <a:t>ある。</a:t>
            </a:r>
            <a:endParaRPr lang="ja-JP" altLang="ja-JP" sz="2000" b="0" dirty="0">
              <a:latin typeface="HG丸ｺﾞｼｯｸM-PRO" panose="020F0600000000000000" pitchFamily="50" charset="-128"/>
              <a:ea typeface="HG丸ｺﾞｼｯｸM-PRO" panose="020F0600000000000000" pitchFamily="50" charset="-128"/>
            </a:endParaRPr>
          </a:p>
          <a:p>
            <a:pPr marL="0" lv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プログラムの移動</a:t>
            </a: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１つの専門研修プログラムで一貫した研修を受ける</a:t>
            </a:r>
            <a:r>
              <a:rPr lang="ja-JP" altLang="en-US" sz="2000" b="1" dirty="0">
                <a:latin typeface="HG丸ｺﾞｼｯｸM-PRO" panose="020F0600000000000000" pitchFamily="50" charset="-128"/>
                <a:ea typeface="HG丸ｺﾞｼｯｸM-PRO" panose="020F0600000000000000" pitchFamily="50" charset="-128"/>
              </a:rPr>
              <a:t>ことが原則</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0" dirty="0">
                <a:latin typeface="HG丸ｺﾞｼｯｸM-PRO" panose="020F0600000000000000" pitchFamily="50" charset="-128"/>
                <a:ea typeface="HG丸ｺﾞｼｯｸM-PRO" panose="020F0600000000000000" pitchFamily="50" charset="-128"/>
              </a:rPr>
              <a:t>・やむを得ない場合には別の</a:t>
            </a:r>
            <a:r>
              <a:rPr lang="ja-JP" altLang="ja-JP" sz="2000" b="0" dirty="0">
                <a:latin typeface="HG丸ｺﾞｼｯｸM-PRO" panose="020F0600000000000000" pitchFamily="50" charset="-128"/>
                <a:ea typeface="HG丸ｺﾞｼｯｸM-PRO" panose="020F0600000000000000" pitchFamily="50" charset="-128"/>
              </a:rPr>
              <a:t>専門研修プログラム</a:t>
            </a:r>
            <a:r>
              <a:rPr lang="ja-JP" altLang="en-US" sz="2000" b="0" dirty="0">
                <a:latin typeface="HG丸ｺﾞｼｯｸM-PRO" panose="020F0600000000000000" pitchFamily="50" charset="-128"/>
                <a:ea typeface="HG丸ｺﾞｼｯｸM-PRO" panose="020F0600000000000000" pitchFamily="50" charset="-128"/>
              </a:rPr>
              <a:t>へ</a:t>
            </a:r>
            <a:r>
              <a:rPr lang="ja-JP" altLang="ja-JP" sz="2000" b="1" dirty="0">
                <a:latin typeface="HG丸ｺﾞｼｯｸM-PRO" panose="020F0600000000000000" pitchFamily="50" charset="-128"/>
                <a:ea typeface="HG丸ｺﾞｼｯｸM-PRO" panose="020F0600000000000000" pitchFamily="50" charset="-128"/>
              </a:rPr>
              <a:t>移動することが可能</a:t>
            </a:r>
            <a:r>
              <a:rPr lang="ja-JP" altLang="en-US" sz="2000" b="0" dirty="0">
                <a:latin typeface="HG丸ｺﾞｼｯｸM-PRO" panose="020F0600000000000000" pitchFamily="50" charset="-128"/>
                <a:ea typeface="HG丸ｺﾞｼｯｸM-PRO" panose="020F0600000000000000" pitchFamily="50" charset="-128"/>
              </a:rPr>
              <a:t>。</a:t>
            </a:r>
            <a:endParaRPr lang="en-US" altLang="ja-JP" sz="2000" b="0"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400" b="1" dirty="0">
                <a:latin typeface="HG丸ｺﾞｼｯｸM-PRO" panose="020F0600000000000000" pitchFamily="50" charset="-128"/>
                <a:ea typeface="HG丸ｺﾞｼｯｸM-PRO" panose="020F0600000000000000" pitchFamily="50" charset="-128"/>
              </a:rPr>
              <a:t>○</a:t>
            </a:r>
            <a:r>
              <a:rPr lang="ja-JP" altLang="ja-JP" sz="2400" b="1" dirty="0">
                <a:latin typeface="HG丸ｺﾞｼｯｸM-PRO" panose="020F0600000000000000" pitchFamily="50" charset="-128"/>
                <a:ea typeface="HG丸ｺﾞｼｯｸM-PRO" panose="020F0600000000000000" pitchFamily="50" charset="-128"/>
              </a:rPr>
              <a:t>プログラム外学習</a:t>
            </a:r>
          </a:p>
          <a:p>
            <a:pPr marL="0" indent="0">
              <a:spcBef>
                <a:spcPts val="300"/>
              </a:spcBef>
              <a:spcAft>
                <a:spcPts val="0"/>
              </a:spcAft>
              <a:buNone/>
            </a:pPr>
            <a:r>
              <a:rPr lang="ja-JP" altLang="en-US" sz="2000" dirty="0">
                <a:latin typeface="HG丸ｺﾞｼｯｸM-PRO" panose="020F0600000000000000" pitchFamily="50" charset="-128"/>
                <a:ea typeface="HG丸ｺﾞｼｯｸM-PRO" panose="020F0600000000000000" pitchFamily="50" charset="-128"/>
              </a:rPr>
              <a:t>・</a:t>
            </a:r>
            <a:r>
              <a:rPr lang="ja-JP" altLang="ja-JP" sz="2000" b="0" dirty="0">
                <a:latin typeface="HG丸ｺﾞｼｯｸM-PRO" panose="020F0600000000000000" pitchFamily="50" charset="-128"/>
                <a:ea typeface="HG丸ｺﾞｼｯｸM-PRO" panose="020F0600000000000000" pitchFamily="50" charset="-128"/>
              </a:rPr>
              <a:t>専門研修の期間中における</a:t>
            </a:r>
            <a:r>
              <a:rPr lang="ja-JP" altLang="ja-JP" sz="2000" b="1" dirty="0">
                <a:latin typeface="HG丸ｺﾞｼｯｸM-PRO" panose="020F0600000000000000" pitchFamily="50" charset="-128"/>
                <a:ea typeface="HG丸ｺﾞｼｯｸM-PRO" panose="020F0600000000000000" pitchFamily="50" charset="-128"/>
              </a:rPr>
              <a:t>海外の公衆衛生大学院への留学や国際機関で</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の経験等</a:t>
            </a:r>
            <a:r>
              <a:rPr lang="ja-JP" altLang="ja-JP" sz="2000" b="0" dirty="0">
                <a:latin typeface="HG丸ｺﾞｼｯｸM-PRO" panose="020F0600000000000000" pitchFamily="50" charset="-128"/>
                <a:ea typeface="HG丸ｺﾞｼｯｸM-PRO" panose="020F0600000000000000" pitchFamily="50" charset="-128"/>
              </a:rPr>
              <a:t>のプログラム外の経験について、</a:t>
            </a:r>
            <a:r>
              <a:rPr lang="ja-JP" altLang="ja-JP" sz="2000" b="1" dirty="0">
                <a:latin typeface="HG丸ｺﾞｼｯｸM-PRO" panose="020F0600000000000000" pitchFamily="50" charset="-128"/>
                <a:ea typeface="HG丸ｺﾞｼｯｸM-PRO" panose="020F0600000000000000" pitchFamily="50" charset="-128"/>
              </a:rPr>
              <a:t>研修プログラムの経験の一部</a:t>
            </a:r>
            <a:endParaRPr lang="en-US" altLang="ja-JP" sz="2000" b="1" dirty="0">
              <a:latin typeface="HG丸ｺﾞｼｯｸM-PRO" panose="020F0600000000000000" pitchFamily="50" charset="-128"/>
              <a:ea typeface="HG丸ｺﾞｼｯｸM-PRO" panose="020F0600000000000000" pitchFamily="50" charset="-128"/>
            </a:endParaRPr>
          </a:p>
          <a:p>
            <a:pPr marL="0" indent="0">
              <a:spcBef>
                <a:spcPts val="300"/>
              </a:spcBef>
              <a:spcAft>
                <a:spcPts val="0"/>
              </a:spcAft>
              <a:buNone/>
            </a:pPr>
            <a:r>
              <a:rPr lang="ja-JP" altLang="en-US" sz="2000" b="1"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として認めることができる</a:t>
            </a:r>
            <a:r>
              <a:rPr lang="ja-JP" altLang="ja-JP" sz="2000" b="0" dirty="0">
                <a:latin typeface="HG丸ｺﾞｼｯｸM-PRO" panose="020F0600000000000000" pitchFamily="50" charset="-128"/>
                <a:ea typeface="HG丸ｺﾞｼｯｸM-PRO" panose="020F0600000000000000" pitchFamily="50" charset="-128"/>
              </a:rPr>
              <a:t>。</a:t>
            </a:r>
          </a:p>
          <a:p>
            <a:pPr>
              <a:spcBef>
                <a:spcPts val="300"/>
              </a:spcBef>
              <a:spcAft>
                <a:spcPts val="0"/>
              </a:spcAft>
            </a:pP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562271" y="6435591"/>
            <a:ext cx="4309355" cy="265078"/>
          </a:xfrm>
          <a:prstGeom prst="rect">
            <a:avLst/>
          </a:prstGeom>
        </p:spPr>
      </p:pic>
    </p:spTree>
    <p:extLst>
      <p:ext uri="{BB962C8B-B14F-4D97-AF65-F5344CB8AC3E}">
        <p14:creationId xmlns:p14="http://schemas.microsoft.com/office/powerpoint/2010/main" val="3216957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16632"/>
            <a:ext cx="8784976" cy="720080"/>
          </a:xfrm>
        </p:spPr>
        <p:txBody>
          <a:bodyPr/>
          <a:lstStyle/>
          <a:p>
            <a:r>
              <a:rPr kumimoji="1" lang="ja-JP" altLang="en-US" sz="4000" b="1" dirty="0">
                <a:latin typeface="+mj-ea"/>
              </a:rPr>
              <a:t>評価・修了認定</a:t>
            </a:r>
          </a:p>
        </p:txBody>
      </p:sp>
      <p:sp>
        <p:nvSpPr>
          <p:cNvPr id="6" name="コンテンツ プレースホルダー 5"/>
          <p:cNvSpPr>
            <a:spLocks noGrp="1"/>
          </p:cNvSpPr>
          <p:nvPr>
            <p:ph sz="half" idx="2"/>
          </p:nvPr>
        </p:nvSpPr>
        <p:spPr>
          <a:xfrm>
            <a:off x="251520" y="620688"/>
            <a:ext cx="8640960" cy="6120680"/>
          </a:xfrm>
        </p:spPr>
        <p:txBody>
          <a:bodyPr/>
          <a:lstStyle/>
          <a:p>
            <a:pPr marL="0" indent="0">
              <a:spcAft>
                <a:spcPts val="0"/>
              </a:spcAft>
              <a:buNone/>
            </a:pPr>
            <a:r>
              <a:rPr kumimoji="1" lang="ja-JP" altLang="en-US" sz="2000" b="1" dirty="0">
                <a:latin typeface="HG丸ｺﾞｼｯｸM-PRO" panose="020F0600000000000000" pitchFamily="50" charset="-128"/>
                <a:ea typeface="HG丸ｺﾞｼｯｸM-PRO" panose="020F0600000000000000" pitchFamily="50" charset="-128"/>
              </a:rPr>
              <a:t>○評価</a:t>
            </a:r>
            <a:endParaRPr kumimoji="1" lang="en-US" altLang="ja-JP" sz="2000" b="1" dirty="0">
              <a:latin typeface="HG丸ｺﾞｼｯｸM-PRO" panose="020F0600000000000000" pitchFamily="50" charset="-128"/>
              <a:ea typeface="HG丸ｺﾞｼｯｸM-PRO" panose="020F0600000000000000" pitchFamily="50" charset="-128"/>
            </a:endParaRPr>
          </a:p>
          <a:p>
            <a:pPr marL="0" indent="0">
              <a:spcAft>
                <a:spcPts val="0"/>
              </a:spcAft>
              <a:buNone/>
            </a:pPr>
            <a:r>
              <a:rPr kumimoji="1" lang="ja-JP" altLang="en-US" sz="2000" dirty="0">
                <a:latin typeface="HG丸ｺﾞｼｯｸM-PRO" panose="020F0600000000000000" pitchFamily="50" charset="-128"/>
                <a:ea typeface="HG丸ｺﾞｼｯｸM-PRO" panose="020F0600000000000000" pitchFamily="50" charset="-128"/>
              </a:rPr>
              <a:t>　・形成的評価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a:t>
            </a:r>
            <a:r>
              <a:rPr kumimoji="1" lang="ja-JP" altLang="en-US" sz="2000" dirty="0">
                <a:latin typeface="HG丸ｺﾞｼｯｸM-PRO" panose="020F0600000000000000" pitchFamily="50" charset="-128"/>
                <a:ea typeface="HG丸ｺﾞｼｯｸM-PRO" panose="020F0600000000000000" pitchFamily="50" charset="-128"/>
              </a:rPr>
              <a:t>要素修了時</a:t>
            </a:r>
            <a:r>
              <a:rPr lang="ja-JP" altLang="en-US" sz="2000" dirty="0">
                <a:latin typeface="HG丸ｺﾞｼｯｸM-PRO" panose="020F0600000000000000" pitchFamily="50" charset="-128"/>
                <a:ea typeface="HG丸ｺﾞｼｯｸM-PRO" panose="020F0600000000000000" pitchFamily="50" charset="-128"/>
              </a:rPr>
              <a:t>／日常的のフィードバック</a:t>
            </a:r>
            <a:endParaRPr kumimoji="1"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・総括的評価</a:t>
            </a:r>
            <a:endParaRPr lang="en-US" altLang="ja-JP" sz="2000" dirty="0">
              <a:latin typeface="HG丸ｺﾞｼｯｸM-PRO" panose="020F0600000000000000" pitchFamily="50" charset="-128"/>
              <a:ea typeface="HG丸ｺﾞｼｯｸM-PRO" panose="020F0600000000000000" pitchFamily="50" charset="-128"/>
            </a:endParaRPr>
          </a:p>
          <a:p>
            <a:pPr mar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年次終了時／研修要素修了時／</a:t>
            </a:r>
            <a:r>
              <a:rPr lang="ja-JP" altLang="en-US" sz="2000" dirty="0">
                <a:solidFill>
                  <a:srgbClr val="FF0000"/>
                </a:solidFill>
                <a:latin typeface="HG丸ｺﾞｼｯｸM-PRO" panose="020F0600000000000000" pitchFamily="50" charset="-128"/>
                <a:ea typeface="HG丸ｺﾞｼｯｸM-PRO" panose="020F0600000000000000" pitchFamily="50" charset="-128"/>
              </a:rPr>
              <a:t>多職種による評価（年１回）</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→専攻医研修実績記録システムの運用（当面はファイル・紙ベース）</a:t>
            </a:r>
            <a:endParaRPr lang="en-US" altLang="ja-JP" sz="2000" b="1" dirty="0">
              <a:latin typeface="HG丸ｺﾞｼｯｸM-PRO" panose="020F0600000000000000" pitchFamily="50" charset="-128"/>
              <a:ea typeface="HG丸ｺﾞｼｯｸM-PRO" panose="020F0600000000000000" pitchFamily="50" charset="-128"/>
            </a:endParaRPr>
          </a:p>
          <a:p>
            <a:pPr marL="0" indent="0">
              <a:buNone/>
            </a:pPr>
            <a:r>
              <a:rPr lang="ja-JP" altLang="en-US" sz="2000" b="1" dirty="0">
                <a:latin typeface="HG丸ｺﾞｼｯｸM-PRO" panose="020F0600000000000000" pitchFamily="50" charset="-128"/>
                <a:ea typeface="HG丸ｺﾞｼｯｸM-PRO" panose="020F0600000000000000" pitchFamily="50" charset="-128"/>
              </a:rPr>
              <a:t>○修了要件</a:t>
            </a:r>
            <a:endParaRPr lang="en-US" altLang="ja-JP" sz="2000" b="1"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１つの主分野および２つの副分野における実践経験</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各論的課題全２</a:t>
            </a:r>
            <a:r>
              <a:rPr lang="ja-JP" altLang="en-US" sz="2000" dirty="0">
                <a:latin typeface="HG丸ｺﾞｼｯｸM-PRO" panose="020F0600000000000000" pitchFamily="50" charset="-128"/>
                <a:ea typeface="HG丸ｺﾞｼｯｸM-PRO" panose="020F0600000000000000" pitchFamily="50" charset="-128"/>
              </a:rPr>
              <a:t>２</a:t>
            </a:r>
            <a:r>
              <a:rPr lang="ja-JP" altLang="ja-JP" sz="2000" dirty="0">
                <a:latin typeface="HG丸ｺﾞｼｯｸM-PRO" panose="020F0600000000000000" pitchFamily="50" charset="-128"/>
                <a:ea typeface="HG丸ｺﾞｼｯｸM-PRO" panose="020F0600000000000000" pitchFamily="50" charset="-128"/>
              </a:rPr>
              <a:t>項目中</a:t>
            </a:r>
            <a:r>
              <a:rPr lang="ja-JP" altLang="en-US" sz="2000" dirty="0">
                <a:latin typeface="HG丸ｺﾞｼｯｸM-PRO" panose="020F0600000000000000" pitchFamily="50" charset="-128"/>
                <a:ea typeface="HG丸ｺﾞｼｯｸM-PRO" panose="020F0600000000000000" pitchFamily="50" charset="-128"/>
              </a:rPr>
              <a:t>経験した３項目以上</a:t>
            </a:r>
            <a:r>
              <a:rPr lang="ja-JP" altLang="ja-JP" sz="2000" dirty="0">
                <a:latin typeface="HG丸ｺﾞｼｯｸM-PRO" panose="020F0600000000000000" pitchFamily="50" charset="-128"/>
                <a:ea typeface="HG丸ｺﾞｼｯｸM-PRO" panose="020F0600000000000000" pitchFamily="50" charset="-128"/>
              </a:rPr>
              <a:t>の</a:t>
            </a:r>
            <a:r>
              <a:rPr lang="ja-JP" altLang="ja-JP" sz="2000" b="1" dirty="0">
                <a:latin typeface="HG丸ｺﾞｼｯｸM-PRO" panose="020F0600000000000000" pitchFamily="50" charset="-128"/>
                <a:ea typeface="HG丸ｺﾞｼｯｸM-PRO" panose="020F0600000000000000" pitchFamily="50" charset="-128"/>
              </a:rPr>
              <a:t>実践経験レポート</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合計５件以上の作成</a:t>
            </a:r>
            <a:endParaRPr lang="ja-JP" altLang="ja-JP" sz="2000" dirty="0">
              <a:solidFill>
                <a:srgbClr val="FF0000"/>
              </a:solidFill>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b="1" dirty="0">
                <a:latin typeface="HG丸ｺﾞｼｯｸM-PRO" panose="020F0600000000000000" pitchFamily="50" charset="-128"/>
                <a:ea typeface="HG丸ｺﾞｼｯｸM-PRO" panose="020F0600000000000000" pitchFamily="50" charset="-128"/>
              </a:rPr>
              <a:t>基本プログラムの履修</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関連学会の</a:t>
            </a:r>
            <a:r>
              <a:rPr lang="ja-JP" altLang="ja-JP" sz="2000" b="1" dirty="0">
                <a:latin typeface="HG丸ｺﾞｼｯｸM-PRO" panose="020F0600000000000000" pitchFamily="50" charset="-128"/>
                <a:ea typeface="HG丸ｺﾞｼｯｸM-PRO" panose="020F0600000000000000" pitchFamily="50" charset="-128"/>
              </a:rPr>
              <a:t>学術大会等での発表または論文発表</a:t>
            </a:r>
            <a:r>
              <a:rPr lang="ja-JP" altLang="ja-JP" sz="2000" dirty="0">
                <a:latin typeface="HG丸ｺﾞｼｯｸM-PRO" panose="020F0600000000000000" pitchFamily="50" charset="-128"/>
                <a:ea typeface="HG丸ｺﾞｼｯｸM-PRO" panose="020F0600000000000000" pitchFamily="50" charset="-128"/>
              </a:rPr>
              <a:t>（筆頭</a:t>
            </a:r>
            <a:r>
              <a:rPr lang="ja-JP" altLang="en-US" sz="2000" dirty="0">
                <a:latin typeface="HG丸ｺﾞｼｯｸM-PRO" panose="020F0600000000000000" pitchFamily="50" charset="-128"/>
                <a:ea typeface="HG丸ｺﾞｼｯｸM-PRO" panose="020F0600000000000000" pitchFamily="50" charset="-128"/>
              </a:rPr>
              <a:t>演者・</a:t>
            </a:r>
            <a:r>
              <a:rPr lang="ja-JP" altLang="ja-JP" sz="2000" dirty="0">
                <a:latin typeface="HG丸ｺﾞｼｯｸM-PRO" panose="020F0600000000000000" pitchFamily="50" charset="-128"/>
                <a:ea typeface="HG丸ｺﾞｼｯｸM-PRO" panose="020F0600000000000000" pitchFamily="50" charset="-128"/>
              </a:rPr>
              <a:t>著者）</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専門研修実績記録システムへの必要な</a:t>
            </a:r>
            <a:r>
              <a:rPr lang="ja-JP" altLang="ja-JP" sz="2000" b="1" dirty="0">
                <a:latin typeface="HG丸ｺﾞｼｯｸM-PRO" panose="020F0600000000000000" pitchFamily="50" charset="-128"/>
                <a:ea typeface="HG丸ｺﾞｼｯｸM-PRO" panose="020F0600000000000000" pitchFamily="50" charset="-128"/>
              </a:rPr>
              <a:t>研修記録</a:t>
            </a:r>
            <a:r>
              <a:rPr lang="ja-JP" altLang="ja-JP" sz="2000" dirty="0">
                <a:latin typeface="HG丸ｺﾞｼｯｸM-PRO" panose="020F0600000000000000" pitchFamily="50" charset="-128"/>
                <a:ea typeface="HG丸ｺﾞｼｯｸM-PRO" panose="020F0600000000000000" pitchFamily="50" charset="-128"/>
              </a:rPr>
              <a:t>とフィードバックの</a:t>
            </a:r>
            <a:endParaRPr lang="en-US" altLang="ja-JP" sz="2000" dirty="0">
              <a:latin typeface="HG丸ｺﾞｼｯｸM-PRO" panose="020F0600000000000000" pitchFamily="50" charset="-128"/>
              <a:ea typeface="HG丸ｺﾞｼｯｸM-PRO" panose="020F0600000000000000" pitchFamily="50" charset="-128"/>
            </a:endParaRP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実施記録</a:t>
            </a:r>
          </a:p>
          <a:p>
            <a:pPr marL="0" lvl="0" indent="0">
              <a:spcAft>
                <a:spcPts val="0"/>
              </a:spcAft>
              <a:buNone/>
            </a:pPr>
            <a:r>
              <a:rPr lang="ja-JP" altLang="en-US" sz="2000" dirty="0">
                <a:latin typeface="HG丸ｺﾞｼｯｸM-PRO" panose="020F0600000000000000" pitchFamily="50" charset="-128"/>
                <a:ea typeface="HG丸ｺﾞｼｯｸM-PRO" panose="020F0600000000000000" pitchFamily="50" charset="-128"/>
              </a:rPr>
              <a:t>　・</a:t>
            </a:r>
            <a:r>
              <a:rPr lang="ja-JP" altLang="ja-JP" sz="2000" dirty="0">
                <a:latin typeface="HG丸ｺﾞｼｯｸM-PRO" panose="020F0600000000000000" pitchFamily="50" charset="-128"/>
                <a:ea typeface="HG丸ｺﾞｼｯｸM-PRO" panose="020F0600000000000000" pitchFamily="50" charset="-128"/>
              </a:rPr>
              <a:t>担当指導医による専門研修の目標への到達の確認　</a:t>
            </a:r>
          </a:p>
          <a:p>
            <a:pPr marL="0" indent="0">
              <a:buNone/>
            </a:pPr>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latin typeface="HG丸ｺﾞｼｯｸM-PRO" panose="020F0600000000000000" pitchFamily="50" charset="-128"/>
                <a:ea typeface="HG丸ｺﾞｼｯｸM-PRO" panose="020F0600000000000000" pitchFamily="50" charset="-128"/>
              </a:rPr>
              <a:t>→研修プログラム委員会での審査・研修統括責任者による修了判定</a:t>
            </a:r>
          </a:p>
          <a:p>
            <a:pPr>
              <a:spcAft>
                <a:spcPts val="0"/>
              </a:spcAft>
              <a:buFont typeface="Arial" panose="020B0604020202020204" pitchFamily="34" charset="0"/>
              <a:buChar char="•"/>
            </a:pPr>
            <a:endParaRPr lang="ja-JP" altLang="en-US" sz="2000" dirty="0">
              <a:latin typeface="HG丸ｺﾞｼｯｸM-PRO" panose="020F0600000000000000" pitchFamily="50" charset="-128"/>
              <a:ea typeface="HG丸ｺﾞｼｯｸM-PRO" panose="020F0600000000000000" pitchFamily="50" charset="-128"/>
            </a:endParaRPr>
          </a:p>
          <a:p>
            <a:pPr marL="457200" lvl="1" indent="0">
              <a:buNone/>
            </a:pPr>
            <a:endParaRPr lang="en-US" altLang="ja-JP" dirty="0">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stretch>
            <a:fillRect/>
          </a:stretch>
        </p:blipFill>
        <p:spPr>
          <a:xfrm>
            <a:off x="4748716" y="6481311"/>
            <a:ext cx="4309355" cy="265078"/>
          </a:xfrm>
          <a:prstGeom prst="rect">
            <a:avLst/>
          </a:prstGeom>
        </p:spPr>
      </p:pic>
    </p:spTree>
    <p:extLst>
      <p:ext uri="{BB962C8B-B14F-4D97-AF65-F5344CB8AC3E}">
        <p14:creationId xmlns:p14="http://schemas.microsoft.com/office/powerpoint/2010/main" val="3409708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b="1" dirty="0"/>
              <a:t>社会医学系専門医研修プログラム認定一覧</a:t>
            </a:r>
            <a:endParaRPr kumimoji="1" lang="ja-JP" altLang="en-US" sz="2800" dirty="0"/>
          </a:p>
        </p:txBody>
      </p:sp>
      <p:sp>
        <p:nvSpPr>
          <p:cNvPr id="3" name="テキスト ボックス 2"/>
          <p:cNvSpPr txBox="1"/>
          <p:nvPr/>
        </p:nvSpPr>
        <p:spPr>
          <a:xfrm>
            <a:off x="207818" y="1595021"/>
            <a:ext cx="8361055" cy="4401205"/>
          </a:xfrm>
          <a:prstGeom prst="rect">
            <a:avLst/>
          </a:prstGeom>
          <a:noFill/>
        </p:spPr>
        <p:txBody>
          <a:bodyPr wrap="square" rtlCol="0">
            <a:spAutoFit/>
          </a:bodyPr>
          <a:lstStyle/>
          <a:p>
            <a:r>
              <a:rPr kumimoji="1" lang="ja-JP" altLang="en-US" sz="2800" dirty="0"/>
              <a:t>１）認定状況（</a:t>
            </a:r>
            <a:r>
              <a:rPr kumimoji="1" lang="en-US" altLang="ja-JP" sz="2800" dirty="0"/>
              <a:t>2025</a:t>
            </a:r>
            <a:r>
              <a:rPr kumimoji="1" lang="ja-JP" altLang="en-US" sz="2800" dirty="0"/>
              <a:t>年</a:t>
            </a:r>
            <a:r>
              <a:rPr kumimoji="1" lang="en-US" altLang="ja-JP" sz="2800" dirty="0"/>
              <a:t>3</a:t>
            </a:r>
            <a:r>
              <a:rPr kumimoji="1" lang="ja-JP" altLang="en-US" sz="2800" dirty="0"/>
              <a:t>月現在）</a:t>
            </a:r>
            <a:endParaRPr kumimoji="1" lang="en-US" altLang="ja-JP" sz="2800" dirty="0"/>
          </a:p>
          <a:p>
            <a:r>
              <a:rPr lang="ja-JP" altLang="en-US" sz="2800" dirty="0"/>
              <a:t>　　認定</a:t>
            </a:r>
            <a:r>
              <a:rPr lang="en-US" altLang="ja-JP" sz="2800" dirty="0"/>
              <a:t>76</a:t>
            </a:r>
            <a:r>
              <a:rPr lang="ja-JP" altLang="en-US" sz="2800" dirty="0"/>
              <a:t>プログラム</a:t>
            </a:r>
            <a:endParaRPr lang="en-US" altLang="ja-JP" sz="2800" dirty="0"/>
          </a:p>
          <a:p>
            <a:endParaRPr kumimoji="1" lang="en-US" altLang="ja-JP" sz="2800" dirty="0"/>
          </a:p>
          <a:p>
            <a:r>
              <a:rPr lang="ja-JP" altLang="en-US" sz="2800" dirty="0"/>
              <a:t>２）内訳</a:t>
            </a:r>
            <a:endParaRPr lang="en-US" altLang="ja-JP" sz="2800" dirty="0"/>
          </a:p>
          <a:p>
            <a:r>
              <a:rPr kumimoji="1" lang="ja-JP" altLang="en-US" sz="2800" dirty="0"/>
              <a:t>　　複数プログラム都府県：茨城、埼玉、東京、神奈川</a:t>
            </a:r>
            <a:endParaRPr kumimoji="1" lang="en-US" altLang="ja-JP" sz="2800" dirty="0"/>
          </a:p>
          <a:p>
            <a:r>
              <a:rPr lang="ja-JP" altLang="en-US" sz="2800" dirty="0"/>
              <a:t>　　静岡、愛知、奈良、大阪、岡山、高知、熊本</a:t>
            </a:r>
            <a:endParaRPr lang="en-US" altLang="ja-JP" sz="2800" dirty="0"/>
          </a:p>
          <a:p>
            <a:endParaRPr kumimoji="1" lang="en-US" altLang="ja-JP" sz="2800" dirty="0"/>
          </a:p>
          <a:p>
            <a:pPr marL="446088" indent="-446088"/>
            <a:r>
              <a:rPr lang="ja-JP" altLang="en-US" sz="2800" dirty="0"/>
              <a:t>　　広域プログラム：</a:t>
            </a:r>
            <a:r>
              <a:rPr lang="en-US" altLang="ja-JP" sz="2800" dirty="0"/>
              <a:t>DMAT </a:t>
            </a:r>
            <a:r>
              <a:rPr lang="ja-JP" altLang="en-US" sz="2800" dirty="0"/>
              <a:t>事務局、国立保健医療科学院、</a:t>
            </a:r>
            <a:r>
              <a:rPr kumimoji="1" lang="ja-JP" altLang="en-US" sz="2800" dirty="0"/>
              <a:t>産業医科大学、労働者健康安全機構東日本、厚生労働省検疫所、</a:t>
            </a:r>
            <a:r>
              <a:rPr lang="ja-JP" altLang="en-US" sz="2800" dirty="0"/>
              <a:t>厚生労働省医系技官</a:t>
            </a:r>
            <a:endParaRPr kumimoji="1" lang="ja-JP" altLang="en-US" sz="2800" dirty="0"/>
          </a:p>
        </p:txBody>
      </p:sp>
      <p:pic>
        <p:nvPicPr>
          <p:cNvPr id="5" name="図 4"/>
          <p:cNvPicPr>
            <a:picLocks noChangeAspect="1"/>
          </p:cNvPicPr>
          <p:nvPr/>
        </p:nvPicPr>
        <p:blipFill>
          <a:blip r:embed="rId3"/>
          <a:stretch>
            <a:fillRect/>
          </a:stretch>
        </p:blipFill>
        <p:spPr>
          <a:xfrm>
            <a:off x="4616767" y="6420351"/>
            <a:ext cx="4309355" cy="265078"/>
          </a:xfrm>
          <a:prstGeom prst="rect">
            <a:avLst/>
          </a:prstGeom>
        </p:spPr>
      </p:pic>
    </p:spTree>
    <p:extLst>
      <p:ext uri="{BB962C8B-B14F-4D97-AF65-F5344CB8AC3E}">
        <p14:creationId xmlns:p14="http://schemas.microsoft.com/office/powerpoint/2010/main" val="39248063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5FDCDA-9CF3-C08F-F86E-D4C95DF61241}"/>
              </a:ext>
            </a:extLst>
          </p:cNvPr>
          <p:cNvPicPr>
            <a:picLocks noChangeAspect="1"/>
          </p:cNvPicPr>
          <p:nvPr/>
        </p:nvPicPr>
        <p:blipFill>
          <a:blip r:embed="rId2"/>
          <a:stretch>
            <a:fillRect/>
          </a:stretch>
        </p:blipFill>
        <p:spPr>
          <a:xfrm>
            <a:off x="0" y="475365"/>
            <a:ext cx="9050482" cy="4473324"/>
          </a:xfrm>
          <a:prstGeom prst="rect">
            <a:avLst/>
          </a:prstGeom>
        </p:spPr>
      </p:pic>
    </p:spTree>
    <p:extLst>
      <p:ext uri="{BB962C8B-B14F-4D97-AF65-F5344CB8AC3E}">
        <p14:creationId xmlns:p14="http://schemas.microsoft.com/office/powerpoint/2010/main" val="2624575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E6FE0EE-00F9-4645-BF0B-6A55E5362024}"/>
              </a:ext>
            </a:extLst>
          </p:cNvPr>
          <p:cNvPicPr>
            <a:picLocks noChangeAspect="1"/>
          </p:cNvPicPr>
          <p:nvPr/>
        </p:nvPicPr>
        <p:blipFill>
          <a:blip r:embed="rId2"/>
          <a:stretch>
            <a:fillRect/>
          </a:stretch>
        </p:blipFill>
        <p:spPr>
          <a:xfrm>
            <a:off x="0" y="1730027"/>
            <a:ext cx="9144000" cy="3397946"/>
          </a:xfrm>
          <a:prstGeom prst="rect">
            <a:avLst/>
          </a:prstGeom>
        </p:spPr>
      </p:pic>
    </p:spTree>
    <p:extLst>
      <p:ext uri="{BB962C8B-B14F-4D97-AF65-F5344CB8AC3E}">
        <p14:creationId xmlns:p14="http://schemas.microsoft.com/office/powerpoint/2010/main" val="1187731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31083C-A6B4-CBE7-5B36-45EEA58DB41B}"/>
              </a:ext>
            </a:extLst>
          </p:cNvPr>
          <p:cNvPicPr>
            <a:picLocks noChangeAspect="1"/>
          </p:cNvPicPr>
          <p:nvPr/>
        </p:nvPicPr>
        <p:blipFill>
          <a:blip r:embed="rId2"/>
          <a:stretch>
            <a:fillRect/>
          </a:stretch>
        </p:blipFill>
        <p:spPr>
          <a:xfrm>
            <a:off x="461962" y="338137"/>
            <a:ext cx="8220075" cy="6181725"/>
          </a:xfrm>
          <a:prstGeom prst="rect">
            <a:avLst/>
          </a:prstGeom>
        </p:spPr>
      </p:pic>
    </p:spTree>
    <p:extLst>
      <p:ext uri="{BB962C8B-B14F-4D97-AF65-F5344CB8AC3E}">
        <p14:creationId xmlns:p14="http://schemas.microsoft.com/office/powerpoint/2010/main" val="3440235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9915C2-9B6E-222B-A788-CE9B6C34FB59}"/>
              </a:ext>
            </a:extLst>
          </p:cNvPr>
          <p:cNvPicPr>
            <a:picLocks noChangeAspect="1"/>
          </p:cNvPicPr>
          <p:nvPr/>
        </p:nvPicPr>
        <p:blipFill>
          <a:blip r:embed="rId2"/>
          <a:stretch>
            <a:fillRect/>
          </a:stretch>
        </p:blipFill>
        <p:spPr>
          <a:xfrm>
            <a:off x="1300162" y="514350"/>
            <a:ext cx="6543675" cy="5829300"/>
          </a:xfrm>
          <a:prstGeom prst="rect">
            <a:avLst/>
          </a:prstGeom>
        </p:spPr>
      </p:pic>
    </p:spTree>
    <p:extLst>
      <p:ext uri="{BB962C8B-B14F-4D97-AF65-F5344CB8AC3E}">
        <p14:creationId xmlns:p14="http://schemas.microsoft.com/office/powerpoint/2010/main" val="28265774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72571"/>
            <a:ext cx="8928992" cy="1008112"/>
          </a:xfrm>
          <a:prstGeom prst="rect">
            <a:avLst/>
          </a:prstGeom>
        </p:spPr>
        <p:txBody>
          <a:bodyPr/>
          <a:lstStyle/>
          <a:p>
            <a:pPr marL="0" indent="0">
              <a:buNone/>
            </a:pPr>
            <a:r>
              <a:rPr lang="ja-JP" altLang="en-US" sz="2400" b="1" dirty="0">
                <a:latin typeface="+mj-ea"/>
              </a:rPr>
              <a:t>一般社団法人　社会医学系専門医協会</a:t>
            </a:r>
            <a:br>
              <a:rPr lang="en-US" altLang="ja-JP" sz="24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2400" b="1" dirty="0">
              <a:latin typeface="+mj-ea"/>
            </a:endParaRPr>
          </a:p>
        </p:txBody>
      </p:sp>
      <p:sp>
        <p:nvSpPr>
          <p:cNvPr id="3" name="コンテンツ プレースホルダー 2"/>
          <p:cNvSpPr>
            <a:spLocks noGrp="1"/>
          </p:cNvSpPr>
          <p:nvPr>
            <p:ph idx="1"/>
          </p:nvPr>
        </p:nvSpPr>
        <p:spPr>
          <a:xfrm>
            <a:off x="230666" y="992205"/>
            <a:ext cx="8640960" cy="5616624"/>
          </a:xfrm>
        </p:spPr>
        <p:txBody>
          <a:bodyPr>
            <a:normAutofit fontScale="92500" lnSpcReduction="10000"/>
          </a:bodyPr>
          <a:lstStyle/>
          <a:p>
            <a:pPr marL="0" indent="0">
              <a:buNone/>
            </a:pPr>
            <a:r>
              <a:rPr lang="ja-JP" altLang="en-US" sz="2400" b="1" dirty="0">
                <a:latin typeface="HG丸ｺﾞｼｯｸM-PRO" panose="020F0600000000000000" pitchFamily="50" charset="-128"/>
                <a:ea typeface="HG丸ｺﾞｼｯｸM-PRO" panose="020F0600000000000000" pitchFamily="50" charset="-128"/>
              </a:rPr>
              <a:t>・設立</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　　</a:t>
            </a:r>
            <a:r>
              <a:rPr lang="en-US" altLang="ja-JP" sz="2400" dirty="0">
                <a:latin typeface="HG丸ｺﾞｼｯｸM-PRO" panose="020F0600000000000000" pitchFamily="50" charset="-128"/>
                <a:ea typeface="HG丸ｺﾞｼｯｸM-PRO" panose="020F0600000000000000" pitchFamily="50" charset="-128"/>
              </a:rPr>
              <a:t>2016</a:t>
            </a:r>
            <a:r>
              <a:rPr lang="ja-JP" altLang="en-US" sz="2400" dirty="0">
                <a:latin typeface="HG丸ｺﾞｼｯｸM-PRO" panose="020F0600000000000000" pitchFamily="50" charset="-128"/>
                <a:ea typeface="HG丸ｺﾞｼｯｸM-PRO" panose="020F0600000000000000" pitchFamily="50" charset="-128"/>
              </a:rPr>
              <a:t>年</a:t>
            </a:r>
            <a:r>
              <a:rPr lang="en-US" altLang="ja-JP" sz="2400" dirty="0">
                <a:latin typeface="HG丸ｺﾞｼｯｸM-PRO" panose="020F0600000000000000" pitchFamily="50" charset="-128"/>
                <a:ea typeface="HG丸ｺﾞｼｯｸM-PRO" panose="020F0600000000000000" pitchFamily="50" charset="-128"/>
              </a:rPr>
              <a:t>12</a:t>
            </a:r>
            <a:r>
              <a:rPr lang="ja-JP" altLang="en-US" sz="2400" dirty="0">
                <a:latin typeface="HG丸ｺﾞｼｯｸM-PRO" panose="020F0600000000000000" pitchFamily="50" charset="-128"/>
                <a:ea typeface="HG丸ｺﾞｼｯｸM-PRO" panose="020F0600000000000000" pitchFamily="50" charset="-128"/>
              </a:rPr>
              <a:t>月５日</a:t>
            </a:r>
            <a:endParaRPr lang="en-US" altLang="ja-JP" sz="2400"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・構成</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（正社員）</a:t>
            </a:r>
            <a:endParaRPr lang="en-US" altLang="ja-JP" sz="2400" b="1" dirty="0">
              <a:latin typeface="HG丸ｺﾞｼｯｸM-PRO" panose="020F0600000000000000" pitchFamily="50" charset="-128"/>
              <a:ea typeface="HG丸ｺﾞｼｯｸM-PRO" panose="020F0600000000000000" pitchFamily="50" charset="-128"/>
            </a:endParaRPr>
          </a:p>
          <a:p>
            <a:pPr eaLnBrk="1" hangingPunct="1">
              <a:buFontTx/>
              <a:buNone/>
            </a:pPr>
            <a:r>
              <a:rPr lang="ja-JP" altLang="en-US" sz="2000" dirty="0">
                <a:latin typeface="HG丸ｺﾞｼｯｸM-PRO" pitchFamily="49" charset="-128"/>
                <a:ea typeface="HG丸ｺﾞｼｯｸM-PRO" pitchFamily="49" charset="-128"/>
              </a:rPr>
              <a:t>　　日本衛生学会、日本産業衛生学会、日本公衆衛生学会、日本疫学会、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日本医療・病院管理学会、日本医療情報学会、日本災害医学会、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日本職業・災害医学会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全国保健所長会、全国衛生部長会、地方衛生研究所全国協議会、</a:t>
            </a:r>
            <a:endParaRPr lang="en-US" altLang="ja-JP" sz="2000" dirty="0">
              <a:latin typeface="HG丸ｺﾞｼｯｸM-PRO" pitchFamily="49" charset="-128"/>
              <a:ea typeface="HG丸ｺﾞｼｯｸM-PRO" pitchFamily="49" charset="-128"/>
            </a:endParaRPr>
          </a:p>
          <a:p>
            <a:pPr eaLnBrk="1" hangingPunct="1">
              <a:buFontTx/>
              <a:buNone/>
            </a:pPr>
            <a:r>
              <a:rPr lang="ja-JP" altLang="en-US" sz="2000" dirty="0">
                <a:latin typeface="HG丸ｺﾞｼｯｸM-PRO" pitchFamily="49" charset="-128"/>
                <a:ea typeface="HG丸ｺﾞｼｯｸM-PRO" pitchFamily="49" charset="-128"/>
              </a:rPr>
              <a:t>　　全国衛生学公衆衛生学教育協議会、日本医師会、日本医学会連合</a:t>
            </a:r>
            <a:endParaRPr lang="en-US" altLang="ja-JP" sz="2000" dirty="0">
              <a:latin typeface="HG丸ｺﾞｼｯｸM-PRO" pitchFamily="49" charset="-128"/>
              <a:ea typeface="HG丸ｺﾞｼｯｸM-PRO" pitchFamily="49" charset="-128"/>
            </a:endParaRPr>
          </a:p>
          <a:p>
            <a:pPr marL="0" indent="0" defTabSz="685800" eaLnBrk="1" fontAlgn="auto" hangingPunct="1">
              <a:buNone/>
              <a:defRPr/>
            </a:pPr>
            <a:endParaRPr lang="en-US" altLang="ja-JP" sz="2400" b="1" dirty="0">
              <a:latin typeface="HG丸ｺﾞｼｯｸM-PRO" panose="020F0400000000000000" pitchFamily="50" charset="-128"/>
              <a:ea typeface="HG丸ｺﾞｼｯｸM-PRO" panose="020F0400000000000000" pitchFamily="50" charset="-128"/>
            </a:endParaRPr>
          </a:p>
          <a:p>
            <a:pPr marL="0" indent="0" defTabSz="685800" eaLnBrk="1" fontAlgn="auto" hangingPunct="1">
              <a:buNone/>
              <a:defRPr/>
            </a:pPr>
            <a:r>
              <a:rPr lang="ja-JP" altLang="en-US" sz="2400" b="1" dirty="0">
                <a:latin typeface="HG丸ｺﾞｼｯｸM-PRO" panose="020F0400000000000000" pitchFamily="50" charset="-128"/>
                <a:ea typeface="HG丸ｺﾞｼｯｸM-PRO" panose="020F0400000000000000" pitchFamily="50" charset="-128"/>
              </a:rPr>
              <a:t>（友好社員）</a:t>
            </a:r>
          </a:p>
          <a:p>
            <a:pPr marL="0" indent="446088" defTabSz="685800" eaLnBrk="1" fontAlgn="auto" hangingPunct="1">
              <a:buNone/>
              <a:defRPr/>
            </a:pPr>
            <a:r>
              <a:rPr lang="ja-JP" altLang="en-US" sz="2100" dirty="0">
                <a:latin typeface="HG丸ｺﾞｼｯｸM-PRO" panose="020F0400000000000000" pitchFamily="50" charset="-128"/>
                <a:ea typeface="HG丸ｺﾞｼｯｸM-PRO" panose="020F0400000000000000" pitchFamily="50" charset="-128"/>
              </a:rPr>
              <a:t>日本法医学会、日本医学教育学会、日本国際保健医療学会</a:t>
            </a:r>
            <a:endParaRPr lang="en-US" altLang="ja-JP" sz="2100" dirty="0">
              <a:latin typeface="HG丸ｺﾞｼｯｸM-PRO" panose="020F0400000000000000" pitchFamily="50" charset="-128"/>
              <a:ea typeface="HG丸ｺﾞｼｯｸM-PRO" panose="020F0400000000000000" pitchFamily="50" charset="-128"/>
            </a:endParaRPr>
          </a:p>
          <a:p>
            <a:pPr eaLnBrk="1" hangingPunct="1">
              <a:buFontTx/>
              <a:buNone/>
            </a:pPr>
            <a:endParaRPr lang="en-US" altLang="ja-JP" sz="2000" dirty="0">
              <a:latin typeface="HG丸ｺﾞｼｯｸM-PRO" pitchFamily="49" charset="-128"/>
              <a:ea typeface="HG丸ｺﾞｼｯｸM-PRO" pitchFamily="49" charset="-128"/>
            </a:endParaRPr>
          </a:p>
          <a:p>
            <a:pPr eaLnBrk="1" hangingPunct="1">
              <a:buFontTx/>
              <a:buNone/>
            </a:pPr>
            <a:r>
              <a:rPr lang="en-US" altLang="ja-JP" sz="2000" dirty="0">
                <a:latin typeface="HG丸ｺﾞｼｯｸM-PRO" pitchFamily="49" charset="-128"/>
                <a:ea typeface="HG丸ｺﾞｼｯｸM-PRO" pitchFamily="49" charset="-128"/>
              </a:rPr>
              <a:t>	</a:t>
            </a:r>
            <a:r>
              <a:rPr lang="en-US" altLang="ja-JP" sz="2000" b="1" dirty="0">
                <a:latin typeface="HG丸ｺﾞｼｯｸM-PRO" pitchFamily="49" charset="-128"/>
                <a:ea typeface="HG丸ｺﾞｼｯｸM-PRO" pitchFamily="49" charset="-128"/>
              </a:rPr>
              <a:t>  </a:t>
            </a:r>
            <a:r>
              <a:rPr lang="ja-JP" altLang="en-US" sz="2000" dirty="0">
                <a:latin typeface="HG丸ｺﾞｼｯｸM-PRO" pitchFamily="49" charset="-128"/>
                <a:ea typeface="HG丸ｺﾞｼｯｸM-PRO" pitchFamily="49" charset="-128"/>
              </a:rPr>
              <a:t>　　　　　　　　　　（</a:t>
            </a:r>
            <a:r>
              <a:rPr lang="en-US" altLang="ja-JP" sz="2000" dirty="0">
                <a:latin typeface="HG丸ｺﾞｼｯｸM-PRO" pitchFamily="49" charset="-128"/>
                <a:ea typeface="HG丸ｺﾞｼｯｸM-PRO" pitchFamily="49" charset="-128"/>
              </a:rPr>
              <a:t>1</a:t>
            </a:r>
            <a:r>
              <a:rPr lang="ja-JP" altLang="en-US" sz="2000" dirty="0">
                <a:latin typeface="HG丸ｺﾞｼｯｸM-PRO" pitchFamily="49" charset="-128"/>
                <a:ea typeface="HG丸ｺﾞｼｯｸM-PRO" pitchFamily="49" charset="-128"/>
              </a:rPr>
              <a:t>７学会・団体：</a:t>
            </a:r>
            <a:r>
              <a:rPr lang="en-US" altLang="ja-JP" sz="2000" dirty="0">
                <a:latin typeface="HG丸ｺﾞｼｯｸM-PRO" pitchFamily="49" charset="-128"/>
                <a:ea typeface="HG丸ｺﾞｼｯｸM-PRO" pitchFamily="49" charset="-128"/>
              </a:rPr>
              <a:t>11</a:t>
            </a:r>
            <a:r>
              <a:rPr lang="ja-JP" altLang="en-US" sz="2000" dirty="0">
                <a:latin typeface="HG丸ｺﾞｼｯｸM-PRO" pitchFamily="49" charset="-128"/>
                <a:ea typeface="HG丸ｺﾞｼｯｸM-PRO" pitchFamily="49" charset="-128"/>
              </a:rPr>
              <a:t>学会・６団体＝順不同）</a:t>
            </a:r>
            <a:endParaRPr lang="en-US" altLang="ja-JP" sz="2000" dirty="0">
              <a:latin typeface="HG丸ｺﾞｼｯｸM-PRO" pitchFamily="49" charset="-128"/>
              <a:ea typeface="HG丸ｺﾞｼｯｸM-PRO" pitchFamily="49" charset="-128"/>
            </a:endParaRPr>
          </a:p>
          <a:p>
            <a:pPr marL="0" indent="0">
              <a:buNone/>
            </a:pPr>
            <a:r>
              <a:rPr lang="ja-JP" altLang="en-US" sz="2400" b="1" dirty="0">
                <a:latin typeface="HG丸ｺﾞｼｯｸM-PRO" panose="020F0600000000000000" pitchFamily="50" charset="-128"/>
                <a:ea typeface="HG丸ｺﾞｼｯｸM-PRO" panose="020F0600000000000000" pitchFamily="50" charset="-128"/>
              </a:rPr>
              <a:t>・事務局</a:t>
            </a:r>
            <a:endParaRPr lang="en-US" altLang="ja-JP" sz="2400" b="1" dirty="0">
              <a:latin typeface="HG丸ｺﾞｼｯｸM-PRO" panose="020F0600000000000000" pitchFamily="50" charset="-128"/>
              <a:ea typeface="HG丸ｺﾞｼｯｸM-PRO" panose="020F0600000000000000" pitchFamily="50" charset="-128"/>
            </a:endParaRPr>
          </a:p>
          <a:p>
            <a:pPr marL="0" indent="0">
              <a:buNone/>
            </a:pPr>
            <a:r>
              <a:rPr lang="ja-JP" altLang="en-US" sz="2400" dirty="0">
                <a:latin typeface="HG丸ｺﾞｼｯｸM-PRO" panose="020F0600000000000000" pitchFamily="50" charset="-128"/>
                <a:ea typeface="HG丸ｺﾞｼｯｸM-PRO" panose="020F0600000000000000" pitchFamily="50" charset="-128"/>
              </a:rPr>
              <a:t>　</a:t>
            </a:r>
            <a:r>
              <a:rPr lang="ja-JP" altLang="en-US" sz="2000" dirty="0">
                <a:latin typeface="HG丸ｺﾞｼｯｸM-PRO" panose="020F0600000000000000" pitchFamily="50" charset="-128"/>
                <a:ea typeface="HG丸ｺﾞｼｯｸM-PRO" panose="020F0600000000000000" pitchFamily="50" charset="-128"/>
              </a:rPr>
              <a:t>　東京都文京区（学会支援機構内）</a:t>
            </a:r>
            <a:r>
              <a:rPr lang="en-US" altLang="ja-JP" sz="2000" dirty="0">
                <a:latin typeface="HG丸ｺﾞｼｯｸM-PRO" panose="020F0600000000000000" pitchFamily="50" charset="-128"/>
                <a:ea typeface="HG丸ｺﾞｼｯｸM-PRO" panose="020F0600000000000000" pitchFamily="50" charset="-128"/>
              </a:rPr>
              <a:t>2019</a:t>
            </a:r>
            <a:r>
              <a:rPr lang="ja-JP" altLang="en-US" sz="2000" dirty="0">
                <a:latin typeface="HG丸ｺﾞｼｯｸM-PRO" panose="020F0600000000000000" pitchFamily="50" charset="-128"/>
                <a:ea typeface="HG丸ｺﾞｼｯｸM-PRO" panose="020F0600000000000000" pitchFamily="50" charset="-128"/>
              </a:rPr>
              <a:t>年</a:t>
            </a:r>
            <a:r>
              <a:rPr lang="en-US" altLang="ja-JP" sz="2000" dirty="0">
                <a:latin typeface="HG丸ｺﾞｼｯｸM-PRO" panose="020F0600000000000000" pitchFamily="50" charset="-128"/>
                <a:ea typeface="HG丸ｺﾞｼｯｸM-PRO" panose="020F0600000000000000" pitchFamily="50" charset="-128"/>
              </a:rPr>
              <a:t>7</a:t>
            </a:r>
            <a:r>
              <a:rPr lang="ja-JP" altLang="en-US" sz="2000" dirty="0">
                <a:latin typeface="HG丸ｺﾞｼｯｸM-PRO" panose="020F0600000000000000" pitchFamily="50" charset="-128"/>
                <a:ea typeface="HG丸ｺﾞｼｯｸM-PRO" panose="020F0600000000000000" pitchFamily="50" charset="-128"/>
              </a:rPr>
              <a:t>月移転</a:t>
            </a:r>
            <a:endParaRPr lang="en-US" altLang="ja-JP" sz="2000" dirty="0">
              <a:latin typeface="HG丸ｺﾞｼｯｸM-PRO" panose="020F0600000000000000" pitchFamily="50" charset="-128"/>
              <a:ea typeface="HG丸ｺﾞｼｯｸM-PRO" panose="020F0600000000000000" pitchFamily="50" charset="-128"/>
            </a:endParaRPr>
          </a:p>
          <a:p>
            <a:pPr marL="0" indent="0">
              <a:buNone/>
            </a:pPr>
            <a:endParaRPr lang="en-US" altLang="ja-JP" sz="2000" dirty="0">
              <a:latin typeface="HG丸ｺﾞｼｯｸM-PRO" panose="020F0600000000000000" pitchFamily="50" charset="-128"/>
              <a:ea typeface="HG丸ｺﾞｼｯｸM-PRO" panose="020F0600000000000000" pitchFamily="50" charset="-128"/>
            </a:endParaRPr>
          </a:p>
        </p:txBody>
      </p:sp>
      <p:pic>
        <p:nvPicPr>
          <p:cNvPr id="1026" name="Picture 2">
            <a:extLst>
              <a:ext uri="{FF2B5EF4-FFF2-40B4-BE49-F238E27FC236}">
                <a16:creationId xmlns:a16="http://schemas.microsoft.com/office/drawing/2014/main" id="{12637D09-A804-83BF-ED35-2E1E18286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245" y="1180683"/>
            <a:ext cx="3876675"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620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315002-740F-B87A-4A8A-5A0780034D62}"/>
              </a:ext>
            </a:extLst>
          </p:cNvPr>
          <p:cNvPicPr>
            <a:picLocks noChangeAspect="1"/>
          </p:cNvPicPr>
          <p:nvPr/>
        </p:nvPicPr>
        <p:blipFill>
          <a:blip r:embed="rId2"/>
          <a:stretch>
            <a:fillRect/>
          </a:stretch>
        </p:blipFill>
        <p:spPr>
          <a:xfrm>
            <a:off x="685800" y="762000"/>
            <a:ext cx="7772400" cy="5334000"/>
          </a:xfrm>
          <a:prstGeom prst="rect">
            <a:avLst/>
          </a:prstGeom>
        </p:spPr>
      </p:pic>
    </p:spTree>
    <p:extLst>
      <p:ext uri="{BB962C8B-B14F-4D97-AF65-F5344CB8AC3E}">
        <p14:creationId xmlns:p14="http://schemas.microsoft.com/office/powerpoint/2010/main" val="37808703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111263D-7B00-0890-D2DD-38B9B873160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6B0EB01-CDE2-D181-5B56-2B5EFFA6A46D}"/>
              </a:ext>
            </a:extLst>
          </p:cNvPr>
          <p:cNvPicPr>
            <a:picLocks noChangeAspect="1"/>
          </p:cNvPicPr>
          <p:nvPr/>
        </p:nvPicPr>
        <p:blipFill>
          <a:blip r:embed="rId2"/>
          <a:stretch>
            <a:fillRect/>
          </a:stretch>
        </p:blipFill>
        <p:spPr>
          <a:xfrm>
            <a:off x="661662" y="0"/>
            <a:ext cx="7820676" cy="6858000"/>
          </a:xfrm>
          <a:prstGeom prst="rect">
            <a:avLst/>
          </a:prstGeom>
        </p:spPr>
      </p:pic>
    </p:spTree>
    <p:extLst>
      <p:ext uri="{BB962C8B-B14F-4D97-AF65-F5344CB8AC3E}">
        <p14:creationId xmlns:p14="http://schemas.microsoft.com/office/powerpoint/2010/main" val="2100608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AECB16-8A82-E6D3-2ACC-B31FD158D9F5}"/>
              </a:ext>
            </a:extLst>
          </p:cNvPr>
          <p:cNvPicPr>
            <a:picLocks noChangeAspect="1"/>
          </p:cNvPicPr>
          <p:nvPr/>
        </p:nvPicPr>
        <p:blipFill>
          <a:blip r:embed="rId2"/>
          <a:stretch>
            <a:fillRect/>
          </a:stretch>
        </p:blipFill>
        <p:spPr>
          <a:xfrm>
            <a:off x="276225" y="957262"/>
            <a:ext cx="8591550" cy="4943475"/>
          </a:xfrm>
          <a:prstGeom prst="rect">
            <a:avLst/>
          </a:prstGeom>
        </p:spPr>
      </p:pic>
    </p:spTree>
    <p:extLst>
      <p:ext uri="{BB962C8B-B14F-4D97-AF65-F5344CB8AC3E}">
        <p14:creationId xmlns:p14="http://schemas.microsoft.com/office/powerpoint/2010/main" val="3074494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8427" y="357382"/>
            <a:ext cx="7497762" cy="635000"/>
          </a:xfrm>
        </p:spPr>
        <p:txBody>
          <a:bodyPr/>
          <a:lstStyle/>
          <a:p>
            <a:pPr algn="ctr"/>
            <a:r>
              <a:rPr lang="ja-JP" altLang="en-US" sz="2800" b="1" dirty="0"/>
              <a:t>指導医、専門医、専攻医の登録状況について</a:t>
            </a:r>
            <a:r>
              <a:rPr lang="ja-JP" altLang="en-US" sz="2800" dirty="0"/>
              <a:t> </a:t>
            </a:r>
            <a:endParaRPr kumimoji="1" lang="ja-JP" altLang="en-US" sz="2800" dirty="0"/>
          </a:p>
        </p:txBody>
      </p:sp>
      <p:sp>
        <p:nvSpPr>
          <p:cNvPr id="3" name="コンテンツ プレースホルダー 2"/>
          <p:cNvSpPr>
            <a:spLocks noGrp="1"/>
          </p:cNvSpPr>
          <p:nvPr>
            <p:ph idx="1"/>
          </p:nvPr>
        </p:nvSpPr>
        <p:spPr>
          <a:xfrm>
            <a:off x="574129" y="1357344"/>
            <a:ext cx="8369846" cy="4971567"/>
          </a:xfrm>
        </p:spPr>
        <p:txBody>
          <a:bodyPr>
            <a:normAutofit/>
          </a:bodyPr>
          <a:lstStyle/>
          <a:p>
            <a:pPr>
              <a:lnSpc>
                <a:spcPct val="120000"/>
              </a:lnSpc>
            </a:pPr>
            <a:r>
              <a:rPr lang="en-US" altLang="zh-TW" dirty="0"/>
              <a:t>20</a:t>
            </a:r>
            <a:r>
              <a:rPr lang="en-US" altLang="ja-JP" dirty="0"/>
              <a:t>25</a:t>
            </a:r>
            <a:r>
              <a:rPr lang="zh-TW" altLang="en-US" dirty="0"/>
              <a:t>年</a:t>
            </a:r>
            <a:r>
              <a:rPr lang="en-US" altLang="ja-JP" dirty="0"/>
              <a:t>6</a:t>
            </a:r>
            <a:r>
              <a:rPr lang="ja-JP" altLang="en-US" dirty="0"/>
              <a:t>月現在の登録数</a:t>
            </a:r>
            <a:r>
              <a:rPr lang="en-US" altLang="ja-JP" dirty="0"/>
              <a:t>	3,291</a:t>
            </a:r>
            <a:r>
              <a:rPr lang="ja-JP" altLang="en-US" dirty="0"/>
              <a:t>名</a:t>
            </a:r>
            <a:endParaRPr lang="en-US" altLang="ja-JP" dirty="0"/>
          </a:p>
          <a:p>
            <a:pPr marL="0" indent="0">
              <a:lnSpc>
                <a:spcPct val="120000"/>
              </a:lnSpc>
              <a:buNone/>
            </a:pPr>
            <a:r>
              <a:rPr lang="ja-JP" altLang="en-US" sz="2800" dirty="0"/>
              <a:t>　　（指導医</a:t>
            </a:r>
            <a:r>
              <a:rPr lang="en-US" altLang="ja-JP" sz="2800" dirty="0"/>
              <a:t>2,355</a:t>
            </a:r>
            <a:r>
              <a:rPr lang="ja-JP" altLang="en-US" sz="2800" dirty="0"/>
              <a:t>名、専門医</a:t>
            </a:r>
            <a:r>
              <a:rPr lang="en-US" altLang="ja-JP" sz="2800" dirty="0"/>
              <a:t>402</a:t>
            </a:r>
            <a:r>
              <a:rPr lang="ja-JP" altLang="en-US" sz="2800" dirty="0"/>
              <a:t>名、専攻医</a:t>
            </a:r>
            <a:r>
              <a:rPr lang="en-US" altLang="ja-JP" sz="2800" dirty="0"/>
              <a:t>534</a:t>
            </a:r>
            <a:r>
              <a:rPr lang="ja-JP" altLang="en-US" sz="2800" dirty="0"/>
              <a:t>名）</a:t>
            </a:r>
            <a:endParaRPr lang="en-US" altLang="ja-JP" sz="2800" dirty="0"/>
          </a:p>
          <a:p>
            <a:pPr>
              <a:lnSpc>
                <a:spcPct val="120000"/>
              </a:lnSpc>
            </a:pPr>
            <a:endParaRPr lang="en-US" altLang="ja-JP" dirty="0"/>
          </a:p>
          <a:p>
            <a:pPr marL="1001712" lvl="2" indent="0">
              <a:lnSpc>
                <a:spcPct val="120000"/>
              </a:lnSpc>
              <a:buNone/>
            </a:pPr>
            <a:endParaRPr lang="en-US" altLang="ja-JP" dirty="0"/>
          </a:p>
          <a:p>
            <a:pPr lvl="2">
              <a:lnSpc>
                <a:spcPct val="120000"/>
              </a:lnSpc>
            </a:pPr>
            <a:endParaRPr lang="en-US" altLang="ja-JP" dirty="0">
              <a:solidFill>
                <a:srgbClr val="FF0000"/>
              </a:solidFill>
            </a:endParaRPr>
          </a:p>
        </p:txBody>
      </p:sp>
      <p:pic>
        <p:nvPicPr>
          <p:cNvPr id="5" name="図 4"/>
          <p:cNvPicPr>
            <a:picLocks noChangeAspect="1"/>
          </p:cNvPicPr>
          <p:nvPr/>
        </p:nvPicPr>
        <p:blipFill>
          <a:blip r:embed="rId3"/>
          <a:stretch>
            <a:fillRect/>
          </a:stretch>
        </p:blipFill>
        <p:spPr>
          <a:xfrm>
            <a:off x="4634620" y="6423836"/>
            <a:ext cx="4309355" cy="265078"/>
          </a:xfrm>
          <a:prstGeom prst="rect">
            <a:avLst/>
          </a:prstGeom>
        </p:spPr>
      </p:pic>
      <p:pic>
        <p:nvPicPr>
          <p:cNvPr id="10" name="図 9">
            <a:extLst>
              <a:ext uri="{FF2B5EF4-FFF2-40B4-BE49-F238E27FC236}">
                <a16:creationId xmlns:a16="http://schemas.microsoft.com/office/drawing/2014/main" id="{05C8CBF2-1489-91A3-4C1B-A8FE96C32949}"/>
              </a:ext>
            </a:extLst>
          </p:cNvPr>
          <p:cNvPicPr>
            <a:picLocks noChangeAspect="1"/>
          </p:cNvPicPr>
          <p:nvPr/>
        </p:nvPicPr>
        <p:blipFill>
          <a:blip r:embed="rId4"/>
          <a:stretch>
            <a:fillRect/>
          </a:stretch>
        </p:blipFill>
        <p:spPr>
          <a:xfrm>
            <a:off x="1094218" y="2673219"/>
            <a:ext cx="6706181" cy="3548180"/>
          </a:xfrm>
          <a:prstGeom prst="rect">
            <a:avLst/>
          </a:prstGeom>
        </p:spPr>
      </p:pic>
    </p:spTree>
    <p:extLst>
      <p:ext uri="{BB962C8B-B14F-4D97-AF65-F5344CB8AC3E}">
        <p14:creationId xmlns:p14="http://schemas.microsoft.com/office/powerpoint/2010/main" val="13546942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1C7442-0C32-4C8E-2876-4A1C89AD879C}"/>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B7C15546-2B73-1B64-4CA2-897F2C709087}"/>
              </a:ext>
            </a:extLst>
          </p:cNvPr>
          <p:cNvPicPr>
            <a:picLocks noChangeAspect="1"/>
          </p:cNvPicPr>
          <p:nvPr/>
        </p:nvPicPr>
        <p:blipFill>
          <a:blip r:embed="rId3"/>
          <a:stretch>
            <a:fillRect/>
          </a:stretch>
        </p:blipFill>
        <p:spPr>
          <a:xfrm>
            <a:off x="667771" y="110722"/>
            <a:ext cx="7426747" cy="5734433"/>
          </a:xfrm>
          <a:prstGeom prst="rect">
            <a:avLst/>
          </a:prstGeom>
        </p:spPr>
      </p:pic>
      <p:sp>
        <p:nvSpPr>
          <p:cNvPr id="4" name="テキスト ボックス 3">
            <a:extLst>
              <a:ext uri="{FF2B5EF4-FFF2-40B4-BE49-F238E27FC236}">
                <a16:creationId xmlns:a16="http://schemas.microsoft.com/office/drawing/2014/main" id="{B6E9A746-D82A-01BB-991A-774FEDD3DBBE}"/>
              </a:ext>
            </a:extLst>
          </p:cNvPr>
          <p:cNvSpPr txBox="1"/>
          <p:nvPr/>
        </p:nvSpPr>
        <p:spPr>
          <a:xfrm>
            <a:off x="0" y="5780782"/>
            <a:ext cx="9136363" cy="1077218"/>
          </a:xfrm>
          <a:prstGeom prst="rect">
            <a:avLst/>
          </a:prstGeom>
          <a:solidFill>
            <a:srgbClr val="99FFCC"/>
          </a:solidFill>
        </p:spPr>
        <p:txBody>
          <a:bodyPr wrap="square" rtlCol="0">
            <a:spAutoFit/>
          </a:bodyPr>
          <a:lstStyle/>
          <a:p>
            <a:r>
              <a:rPr lang="ja-JP" altLang="en-US" sz="3200" dirty="0"/>
              <a:t>社会医学系専門医協会</a:t>
            </a:r>
            <a:r>
              <a:rPr lang="en-US" altLang="ja-JP" sz="3200" dirty="0"/>
              <a:t>WEB</a:t>
            </a:r>
            <a:r>
              <a:rPr lang="ja-JP" altLang="en-US" sz="3200" dirty="0"/>
              <a:t>ページのトップに「ミドル世代の方へ（医師免許取得後</a:t>
            </a:r>
            <a:r>
              <a:rPr lang="en-US" altLang="ja-JP" sz="3200" dirty="0"/>
              <a:t>10</a:t>
            </a:r>
            <a:r>
              <a:rPr kumimoji="1" lang="ja-JP" altLang="en-US" sz="3200" dirty="0"/>
              <a:t>年以上</a:t>
            </a:r>
            <a:r>
              <a:rPr lang="ja-JP" altLang="en-US" sz="3200" dirty="0"/>
              <a:t>）」を新設</a:t>
            </a:r>
          </a:p>
        </p:txBody>
      </p:sp>
      <p:sp>
        <p:nvSpPr>
          <p:cNvPr id="8" name="円: 塗りつぶしなし 7">
            <a:extLst>
              <a:ext uri="{FF2B5EF4-FFF2-40B4-BE49-F238E27FC236}">
                <a16:creationId xmlns:a16="http://schemas.microsoft.com/office/drawing/2014/main" id="{39E06A84-3EF3-EF0B-29C9-5E963F114855}"/>
              </a:ext>
            </a:extLst>
          </p:cNvPr>
          <p:cNvSpPr/>
          <p:nvPr/>
        </p:nvSpPr>
        <p:spPr bwMode="auto">
          <a:xfrm>
            <a:off x="2548525" y="5229358"/>
            <a:ext cx="2019656" cy="748146"/>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rgbClr val="FFFF00"/>
              </a:solidFill>
              <a:effectLst/>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3081348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5282B71-FF25-AF90-7BDE-7389BDA8E0C1}"/>
              </a:ext>
            </a:extLst>
          </p:cNvPr>
          <p:cNvSpPr txBox="1"/>
          <p:nvPr/>
        </p:nvSpPr>
        <p:spPr>
          <a:xfrm>
            <a:off x="0" y="1112518"/>
            <a:ext cx="9144000" cy="5632311"/>
          </a:xfrm>
          <a:prstGeom prst="rect">
            <a:avLst/>
          </a:prstGeom>
          <a:noFill/>
        </p:spPr>
        <p:txBody>
          <a:bodyPr wrap="square">
            <a:spAutoFit/>
          </a:bodyPr>
          <a:lstStyle/>
          <a:p>
            <a:pPr marL="202406" indent="-202406" algn="just"/>
            <a:r>
              <a:rPr lang="ja-JP" altLang="ja-JP" sz="2400" dirty="0"/>
              <a:t>・医師免許取得後 </a:t>
            </a:r>
            <a:r>
              <a:rPr lang="en-US" altLang="ja-JP" sz="2400" dirty="0"/>
              <a:t>5 </a:t>
            </a:r>
            <a:r>
              <a:rPr lang="ja-JP" altLang="ja-JP" sz="2400" dirty="0"/>
              <a:t>年以上経過していること</a:t>
            </a:r>
            <a:endParaRPr lang="en-US" altLang="ja-JP" sz="2400" dirty="0"/>
          </a:p>
          <a:p>
            <a:pPr marL="202406" indent="-202406" algn="just"/>
            <a:r>
              <a:rPr lang="ja-JP" altLang="ja-JP" sz="2400" dirty="0"/>
              <a:t>・臨床研修</a:t>
            </a:r>
            <a:r>
              <a:rPr lang="en-US" altLang="ja-JP" sz="2400" dirty="0"/>
              <a:t> 2 </a:t>
            </a:r>
            <a:r>
              <a:rPr lang="ja-JP" altLang="ja-JP" sz="2400" dirty="0"/>
              <a:t>年修了者（</a:t>
            </a:r>
            <a:r>
              <a:rPr lang="en-US" altLang="ja-JP" sz="2400" dirty="0"/>
              <a:t>2004 </a:t>
            </a:r>
            <a:r>
              <a:rPr lang="ja-JP" altLang="ja-JP" sz="2400" dirty="0"/>
              <a:t>年以降に医師国家試験を合格した者に限る）</a:t>
            </a:r>
            <a:endParaRPr lang="en-US" altLang="ja-JP" sz="2400" dirty="0"/>
          </a:p>
          <a:p>
            <a:pPr marL="202406" indent="-202406" algn="just"/>
            <a:r>
              <a:rPr lang="ja-JP" altLang="ja-JP" sz="2400" dirty="0"/>
              <a:t>・社会医学系活動経験</a:t>
            </a:r>
            <a:r>
              <a:rPr lang="en-US" altLang="ja-JP" sz="2400" dirty="0"/>
              <a:t> 3 </a:t>
            </a:r>
            <a:r>
              <a:rPr lang="ja-JP" altLang="ja-JP" sz="2400" dirty="0"/>
              <a:t>年以上（専攻医での専門研修期間を含む）</a:t>
            </a:r>
            <a:endParaRPr lang="en-US" altLang="ja-JP" sz="2400" dirty="0"/>
          </a:p>
          <a:p>
            <a:pPr marL="202406" indent="-202406" algn="just"/>
            <a:r>
              <a:rPr lang="ja-JP" altLang="en-US" sz="2400" dirty="0"/>
              <a:t>・</a:t>
            </a:r>
            <a:r>
              <a:rPr lang="ja-JP" altLang="en-US" sz="2400" dirty="0">
                <a:solidFill>
                  <a:srgbClr val="FF0000"/>
                </a:solidFill>
              </a:rPr>
              <a:t>専攻医の専門プログラム修了者</a:t>
            </a:r>
            <a:endParaRPr lang="en-US" altLang="ja-JP" sz="2400" dirty="0">
              <a:solidFill>
                <a:srgbClr val="FF0000"/>
              </a:solidFill>
            </a:endParaRPr>
          </a:p>
          <a:p>
            <a:pPr marL="202406" algn="just"/>
            <a:r>
              <a:rPr lang="ja-JP" altLang="ja-JP" sz="2400" dirty="0"/>
              <a:t>①１つの主分野および２つの副分野における実践経験</a:t>
            </a:r>
            <a:endParaRPr lang="en-US" altLang="ja-JP" sz="2400" dirty="0"/>
          </a:p>
          <a:p>
            <a:pPr marL="406004" lvl="1" indent="-203597" algn="just"/>
            <a:r>
              <a:rPr lang="ja-JP" altLang="ja-JP" sz="2400" dirty="0"/>
              <a:t>②各論的課題全２２項目中経験した３項目以上の実践レポート、合計５件以上の作成</a:t>
            </a:r>
            <a:endParaRPr lang="en-US" altLang="ja-JP" sz="2400" dirty="0"/>
          </a:p>
          <a:p>
            <a:pPr marL="406004" lvl="1" indent="-203597" algn="just"/>
            <a:r>
              <a:rPr lang="ja-JP" altLang="ja-JP" sz="2400" dirty="0"/>
              <a:t>③基本プログラムの履修（</a:t>
            </a:r>
            <a:r>
              <a:rPr lang="en-US" altLang="ja-JP" sz="2400" dirty="0"/>
              <a:t>7</a:t>
            </a:r>
            <a:r>
              <a:rPr lang="ja-JP" altLang="ja-JP" sz="2400" dirty="0"/>
              <a:t>科目×７時間＝</a:t>
            </a:r>
            <a:r>
              <a:rPr lang="en-US" altLang="ja-JP" sz="2400" dirty="0"/>
              <a:t>49</a:t>
            </a:r>
            <a:r>
              <a:rPr lang="ja-JP" altLang="ja-JP" sz="2400" dirty="0"/>
              <a:t>時間）</a:t>
            </a:r>
            <a:endParaRPr lang="en-US" altLang="ja-JP" sz="2400" dirty="0"/>
          </a:p>
          <a:p>
            <a:pPr marL="406004" lvl="1" indent="-203597" algn="just"/>
            <a:r>
              <a:rPr lang="ja-JP" altLang="ja-JP" sz="2400" dirty="0"/>
              <a:t>④協会構成８学会の学術大会及び公衆衛生情報研究協議会研究会での発表（筆頭演者に限る）または協会構成８学会誌への論文発表（筆頭著者に限る）１件以上</a:t>
            </a:r>
            <a:endParaRPr lang="en-US" altLang="ja-JP" sz="2400" dirty="0"/>
          </a:p>
          <a:p>
            <a:pPr marL="406004" lvl="1" indent="-203597" algn="just"/>
            <a:r>
              <a:rPr lang="ja-JP" altLang="ja-JP" sz="2400" dirty="0"/>
              <a:t>⑤専攻医手帳への必要な研修記録とフィードバックの実施の記録</a:t>
            </a:r>
            <a:endParaRPr lang="en-US" altLang="ja-JP" sz="2400" dirty="0"/>
          </a:p>
          <a:p>
            <a:pPr marL="406004" lvl="1" indent="-203597" algn="just"/>
            <a:r>
              <a:rPr lang="ja-JP" altLang="ja-JP" sz="2400" dirty="0"/>
              <a:t>⑥担当指導医による専門研修の目標への到達の確認（指導医評価表）</a:t>
            </a:r>
          </a:p>
        </p:txBody>
      </p:sp>
      <p:sp>
        <p:nvSpPr>
          <p:cNvPr id="5" name="テキスト ボックス 4">
            <a:extLst>
              <a:ext uri="{FF2B5EF4-FFF2-40B4-BE49-F238E27FC236}">
                <a16:creationId xmlns:a16="http://schemas.microsoft.com/office/drawing/2014/main" id="{6293793B-764D-D313-3AC7-8CFE66DE95A1}"/>
              </a:ext>
            </a:extLst>
          </p:cNvPr>
          <p:cNvSpPr txBox="1"/>
          <p:nvPr/>
        </p:nvSpPr>
        <p:spPr>
          <a:xfrm>
            <a:off x="1319645" y="413008"/>
            <a:ext cx="5527964" cy="523220"/>
          </a:xfrm>
          <a:prstGeom prst="rect">
            <a:avLst/>
          </a:prstGeom>
          <a:noFill/>
        </p:spPr>
        <p:txBody>
          <a:bodyPr wrap="square">
            <a:spAutoFit/>
          </a:bodyPr>
          <a:lstStyle/>
          <a:p>
            <a:r>
              <a:rPr lang="ja-JP" altLang="ja-JP" sz="2800" dirty="0">
                <a:solidFill>
                  <a:srgbClr val="0000FF"/>
                </a:solidFill>
              </a:rPr>
              <a:t>専門医受験資格</a:t>
            </a:r>
            <a:r>
              <a:rPr lang="en-US" altLang="ja-JP" sz="2800" dirty="0">
                <a:solidFill>
                  <a:srgbClr val="0000FF"/>
                </a:solidFill>
              </a:rPr>
              <a:t>A</a:t>
            </a:r>
            <a:r>
              <a:rPr lang="ja-JP" altLang="en-US" sz="2800" dirty="0">
                <a:solidFill>
                  <a:srgbClr val="0000FF"/>
                </a:solidFill>
              </a:rPr>
              <a:t>　（</a:t>
            </a:r>
            <a:r>
              <a:rPr lang="en-US" altLang="ja-JP" sz="2800" dirty="0">
                <a:solidFill>
                  <a:srgbClr val="0000FF"/>
                </a:solidFill>
              </a:rPr>
              <a:t>2019</a:t>
            </a:r>
            <a:r>
              <a:rPr lang="ja-JP" altLang="en-US" sz="2800" dirty="0">
                <a:solidFill>
                  <a:srgbClr val="0000FF"/>
                </a:solidFill>
              </a:rPr>
              <a:t>年～）</a:t>
            </a:r>
          </a:p>
        </p:txBody>
      </p:sp>
    </p:spTree>
    <p:extLst>
      <p:ext uri="{BB962C8B-B14F-4D97-AF65-F5344CB8AC3E}">
        <p14:creationId xmlns:p14="http://schemas.microsoft.com/office/powerpoint/2010/main" val="3382965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2D77CD5-82BD-C25E-4FF2-4A2C3D67AE0C}"/>
              </a:ext>
            </a:extLst>
          </p:cNvPr>
          <p:cNvPicPr>
            <a:picLocks noChangeAspect="1"/>
          </p:cNvPicPr>
          <p:nvPr/>
        </p:nvPicPr>
        <p:blipFill>
          <a:blip r:embed="rId2"/>
          <a:stretch>
            <a:fillRect/>
          </a:stretch>
        </p:blipFill>
        <p:spPr>
          <a:xfrm>
            <a:off x="0" y="255869"/>
            <a:ext cx="9144000" cy="6602131"/>
          </a:xfrm>
          <a:prstGeom prst="rect">
            <a:avLst/>
          </a:prstGeom>
        </p:spPr>
      </p:pic>
    </p:spTree>
    <p:extLst>
      <p:ext uri="{BB962C8B-B14F-4D97-AF65-F5344CB8AC3E}">
        <p14:creationId xmlns:p14="http://schemas.microsoft.com/office/powerpoint/2010/main" val="5002140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9DB7EB4-3FBC-7F20-8215-CAE86A6D99B6}"/>
              </a:ext>
            </a:extLst>
          </p:cNvPr>
          <p:cNvSpPr txBox="1"/>
          <p:nvPr/>
        </p:nvSpPr>
        <p:spPr>
          <a:xfrm>
            <a:off x="190086" y="1134249"/>
            <a:ext cx="8763828" cy="4708981"/>
          </a:xfrm>
          <a:prstGeom prst="rect">
            <a:avLst/>
          </a:prstGeom>
          <a:noFill/>
        </p:spPr>
        <p:txBody>
          <a:bodyPr wrap="square">
            <a:spAutoFit/>
          </a:bodyPr>
          <a:lstStyle/>
          <a:p>
            <a:pPr marL="413147" indent="-342900" algn="just">
              <a:buFont typeface="+mj-lt"/>
              <a:buAutoNum type="arabicPeriod"/>
            </a:pPr>
            <a:r>
              <a:rPr lang="ja-JP" altLang="ja-JP" dirty="0">
                <a:solidFill>
                  <a:srgbClr val="FF0000"/>
                </a:solidFill>
              </a:rPr>
              <a:t>医師免許取得後 </a:t>
            </a:r>
            <a:r>
              <a:rPr lang="en-US" altLang="ja-JP" dirty="0">
                <a:solidFill>
                  <a:srgbClr val="FF0000"/>
                </a:solidFill>
              </a:rPr>
              <a:t>10 </a:t>
            </a:r>
            <a:r>
              <a:rPr lang="ja-JP" altLang="ja-JP" dirty="0">
                <a:solidFill>
                  <a:srgbClr val="FF0000"/>
                </a:solidFill>
              </a:rPr>
              <a:t>年以上経過していること</a:t>
            </a:r>
          </a:p>
          <a:p>
            <a:pPr marL="413147" indent="-342900" algn="just">
              <a:buFont typeface="+mj-lt"/>
              <a:buAutoNum type="arabicPeriod"/>
            </a:pPr>
            <a:r>
              <a:rPr lang="ja-JP" altLang="ja-JP" dirty="0"/>
              <a:t>臨床研修</a:t>
            </a:r>
            <a:r>
              <a:rPr lang="en-US" altLang="ja-JP" dirty="0"/>
              <a:t> 2 </a:t>
            </a:r>
            <a:r>
              <a:rPr lang="ja-JP" altLang="ja-JP" dirty="0"/>
              <a:t>年修了者（</a:t>
            </a:r>
            <a:r>
              <a:rPr lang="en-US" altLang="ja-JP" dirty="0"/>
              <a:t>2004 </a:t>
            </a:r>
            <a:r>
              <a:rPr lang="ja-JP" altLang="ja-JP" dirty="0"/>
              <a:t>年以降に医師国家試験を合格した者に限る）</a:t>
            </a:r>
            <a:endParaRPr lang="en-US" altLang="ja-JP" dirty="0"/>
          </a:p>
          <a:p>
            <a:pPr marL="413147" indent="-342900" algn="just">
              <a:buFont typeface="+mj-lt"/>
              <a:buAutoNum type="arabicPeriod"/>
            </a:pPr>
            <a:r>
              <a:rPr lang="ja-JP" altLang="ja-JP" dirty="0"/>
              <a:t>社会医学系専門医協会構成学会・団体の会員・所属歴が</a:t>
            </a:r>
            <a:r>
              <a:rPr lang="ja-JP" altLang="en-US" dirty="0"/>
              <a:t>３</a:t>
            </a:r>
            <a:r>
              <a:rPr lang="ja-JP" altLang="ja-JP" dirty="0"/>
              <a:t>年以上</a:t>
            </a:r>
            <a:r>
              <a:rPr lang="ja-JP" altLang="en-US" dirty="0"/>
              <a:t>であること</a:t>
            </a:r>
            <a:endParaRPr lang="en-US" altLang="ja-JP" dirty="0"/>
          </a:p>
          <a:p>
            <a:pPr marL="413147" indent="-342900" algn="just">
              <a:buFont typeface="+mj-lt"/>
              <a:buAutoNum type="arabicPeriod"/>
            </a:pPr>
            <a:r>
              <a:rPr lang="ja-JP" altLang="ja-JP" dirty="0"/>
              <a:t>基本プログラム（</a:t>
            </a:r>
            <a:r>
              <a:rPr lang="en-US" altLang="ja-JP" dirty="0"/>
              <a:t>7</a:t>
            </a:r>
            <a:r>
              <a:rPr lang="ja-JP" altLang="ja-JP" dirty="0"/>
              <a:t>科目×７時間＝</a:t>
            </a:r>
            <a:r>
              <a:rPr lang="en-US" altLang="ja-JP" dirty="0"/>
              <a:t>49</a:t>
            </a:r>
            <a:r>
              <a:rPr lang="ja-JP" altLang="ja-JP" dirty="0"/>
              <a:t>時間）</a:t>
            </a:r>
            <a:r>
              <a:rPr lang="ja-JP" altLang="en-US" dirty="0"/>
              <a:t>を履修していること</a:t>
            </a:r>
            <a:endParaRPr lang="en-US" altLang="ja-JP" dirty="0"/>
          </a:p>
          <a:p>
            <a:pPr marL="413147" indent="-342900" algn="just">
              <a:buFont typeface="+mj-lt"/>
              <a:buAutoNum type="arabicPeriod"/>
            </a:pPr>
            <a:r>
              <a:rPr lang="ja-JP" altLang="en-US" dirty="0"/>
              <a:t>臨床系の専門医、指導医又は認定医を有していること</a:t>
            </a:r>
            <a:endParaRPr lang="en-US" altLang="ja-JP" dirty="0"/>
          </a:p>
          <a:p>
            <a:pPr marL="413147" indent="-342900" algn="just">
              <a:buFont typeface="+mj-lt"/>
              <a:buAutoNum type="arabicPeriod"/>
            </a:pPr>
            <a:r>
              <a:rPr lang="ja-JP" altLang="ja-JP" dirty="0"/>
              <a:t>協会構成８学会の学術大会及び公衆衛生情報研究協議会研究会での発表（筆頭演者に限る）または協会構成８学会誌への論文発表（筆頭著者に限る）</a:t>
            </a:r>
            <a:r>
              <a:rPr lang="ja-JP" altLang="en-US" dirty="0"/>
              <a:t>が</a:t>
            </a:r>
            <a:r>
              <a:rPr lang="ja-JP" altLang="ja-JP" dirty="0"/>
              <a:t>１件以上</a:t>
            </a:r>
            <a:r>
              <a:rPr lang="ja-JP" altLang="en-US" dirty="0"/>
              <a:t>あること。</a:t>
            </a:r>
            <a:endParaRPr lang="en-US" altLang="ja-JP" dirty="0"/>
          </a:p>
          <a:p>
            <a:pPr marL="413147" indent="-342900" algn="just">
              <a:buFont typeface="+mj-lt"/>
              <a:buAutoNum type="arabicPeriod"/>
            </a:pPr>
            <a:r>
              <a:rPr lang="ja-JP" altLang="en-US" dirty="0"/>
              <a:t>以下の</a:t>
            </a:r>
            <a:r>
              <a:rPr lang="en-US" altLang="ja-JP" dirty="0"/>
              <a:t>(a)</a:t>
            </a:r>
            <a:r>
              <a:rPr lang="ja-JP" altLang="en-US" dirty="0"/>
              <a:t>から</a:t>
            </a:r>
            <a:r>
              <a:rPr lang="en-US" altLang="ja-JP" dirty="0"/>
              <a:t>(c)</a:t>
            </a:r>
            <a:r>
              <a:rPr lang="ja-JP" altLang="en-US" dirty="0"/>
              <a:t>の全てを含む</a:t>
            </a:r>
            <a:r>
              <a:rPr lang="ja-JP" altLang="ja-JP" dirty="0"/>
              <a:t>社会医学系活動の</a:t>
            </a:r>
            <a:r>
              <a:rPr lang="ja-JP" altLang="en-US" dirty="0"/>
              <a:t>経験</a:t>
            </a:r>
            <a:r>
              <a:rPr lang="ja-JP" altLang="ja-JP" dirty="0"/>
              <a:t>が</a:t>
            </a:r>
            <a:r>
              <a:rPr lang="ja-JP" altLang="en-US" dirty="0"/>
              <a:t>、常勤換算で</a:t>
            </a:r>
            <a:r>
              <a:rPr lang="ja-JP" altLang="ja-JP" dirty="0"/>
              <a:t>通算</a:t>
            </a:r>
            <a:r>
              <a:rPr lang="en-US" altLang="ja-JP" dirty="0"/>
              <a:t> 5 </a:t>
            </a:r>
            <a:r>
              <a:rPr lang="ja-JP" altLang="ja-JP" dirty="0"/>
              <a:t>年以上</a:t>
            </a:r>
            <a:r>
              <a:rPr lang="ja-JP" altLang="en-US" dirty="0"/>
              <a:t>あること。</a:t>
            </a:r>
          </a:p>
          <a:p>
            <a:pPr marL="201216"/>
            <a:r>
              <a:rPr lang="en-US" altLang="ja-JP" dirty="0"/>
              <a:t>(a)</a:t>
            </a:r>
            <a:r>
              <a:rPr lang="ja-JP" altLang="ja-JP" dirty="0"/>
              <a:t>行政・地域</a:t>
            </a:r>
            <a:r>
              <a:rPr lang="ja-JP" altLang="en-US" dirty="0"/>
              <a:t>分野または</a:t>
            </a:r>
            <a:r>
              <a:rPr lang="ja-JP" altLang="ja-JP" dirty="0"/>
              <a:t>産業・環境</a:t>
            </a:r>
            <a:r>
              <a:rPr lang="ja-JP" altLang="en-US" dirty="0"/>
              <a:t>分野でパートタイムの業務を経験している</a:t>
            </a:r>
          </a:p>
          <a:p>
            <a:pPr marL="201216"/>
            <a:r>
              <a:rPr lang="en-US" altLang="ja-JP" dirty="0"/>
              <a:t>(b)</a:t>
            </a:r>
            <a:r>
              <a:rPr lang="ja-JP" altLang="ja-JP" dirty="0"/>
              <a:t>行政・地域</a:t>
            </a:r>
            <a:r>
              <a:rPr lang="ja-JP" altLang="en-US" dirty="0"/>
              <a:t>分野または</a:t>
            </a:r>
            <a:r>
              <a:rPr lang="ja-JP" altLang="ja-JP" dirty="0"/>
              <a:t>産業・環境</a:t>
            </a:r>
            <a:r>
              <a:rPr lang="ja-JP" altLang="en-US" dirty="0"/>
              <a:t>分野の学術集会への参加経験がある</a:t>
            </a:r>
          </a:p>
          <a:p>
            <a:pPr marL="201216"/>
            <a:r>
              <a:rPr lang="en-US" altLang="ja-JP" dirty="0"/>
              <a:t>(c)</a:t>
            </a:r>
            <a:r>
              <a:rPr lang="ja-JP" altLang="ja-JP" dirty="0"/>
              <a:t>行政・地域</a:t>
            </a:r>
            <a:r>
              <a:rPr lang="ja-JP" altLang="en-US" dirty="0"/>
              <a:t>分野または</a:t>
            </a:r>
            <a:r>
              <a:rPr lang="ja-JP" altLang="ja-JP" dirty="0"/>
              <a:t>産業・環境</a:t>
            </a:r>
            <a:r>
              <a:rPr lang="ja-JP" altLang="en-US" dirty="0"/>
              <a:t>分野の委員会への参加経験がある</a:t>
            </a:r>
          </a:p>
          <a:p>
            <a:pPr marL="413147" indent="-342900" algn="just">
              <a:buFont typeface="+mj-lt"/>
              <a:buAutoNum type="arabicPeriod" startAt="8"/>
            </a:pPr>
            <a:r>
              <a:rPr lang="ja-JP" altLang="en-US" dirty="0"/>
              <a:t>実践レポートを</a:t>
            </a:r>
            <a:r>
              <a:rPr lang="ja-JP" altLang="ja-JP" dirty="0"/>
              <a:t>医療分野</a:t>
            </a:r>
            <a:r>
              <a:rPr lang="ja-JP" altLang="en-US" dirty="0"/>
              <a:t>５件、</a:t>
            </a:r>
            <a:r>
              <a:rPr lang="ja-JP" altLang="ja-JP" dirty="0"/>
              <a:t>行政・地域</a:t>
            </a:r>
            <a:r>
              <a:rPr lang="ja-JP" altLang="en-US" dirty="0"/>
              <a:t>分野５件</a:t>
            </a:r>
            <a:r>
              <a:rPr lang="ja-JP" altLang="ja-JP" dirty="0"/>
              <a:t>、産業・環境分野</a:t>
            </a:r>
            <a:r>
              <a:rPr lang="ja-JP" altLang="en-US" dirty="0"/>
              <a:t>５件</a:t>
            </a:r>
            <a:r>
              <a:rPr lang="ja-JP" altLang="ja-JP" dirty="0"/>
              <a:t>の計１５</a:t>
            </a:r>
            <a:r>
              <a:rPr lang="ja-JP" altLang="en-US" dirty="0"/>
              <a:t>件以上を作成し、社会医学系専門医・指導医のチェックを受けていること</a:t>
            </a:r>
            <a:endParaRPr lang="en-US" altLang="ja-JP" dirty="0"/>
          </a:p>
        </p:txBody>
      </p:sp>
      <p:sp>
        <p:nvSpPr>
          <p:cNvPr id="5" name="テキスト ボックス 4">
            <a:extLst>
              <a:ext uri="{FF2B5EF4-FFF2-40B4-BE49-F238E27FC236}">
                <a16:creationId xmlns:a16="http://schemas.microsoft.com/office/drawing/2014/main" id="{7C797A28-C7AB-79A7-DF98-EBA22604CC0D}"/>
              </a:ext>
            </a:extLst>
          </p:cNvPr>
          <p:cNvSpPr txBox="1"/>
          <p:nvPr/>
        </p:nvSpPr>
        <p:spPr>
          <a:xfrm>
            <a:off x="1371599" y="399217"/>
            <a:ext cx="5299363" cy="523220"/>
          </a:xfrm>
          <a:prstGeom prst="rect">
            <a:avLst/>
          </a:prstGeom>
          <a:noFill/>
        </p:spPr>
        <p:txBody>
          <a:bodyPr wrap="square">
            <a:spAutoFit/>
          </a:bodyPr>
          <a:lstStyle/>
          <a:p>
            <a:r>
              <a:rPr lang="ja-JP" altLang="ja-JP" sz="2800" dirty="0">
                <a:solidFill>
                  <a:srgbClr val="0000FF"/>
                </a:solidFill>
              </a:rPr>
              <a:t>専門医受験資格</a:t>
            </a:r>
            <a:r>
              <a:rPr lang="en-US" altLang="ja-JP" sz="2800" dirty="0">
                <a:solidFill>
                  <a:srgbClr val="0000FF"/>
                </a:solidFill>
              </a:rPr>
              <a:t>B</a:t>
            </a:r>
            <a:r>
              <a:rPr lang="ja-JP" altLang="en-US" sz="2800" dirty="0">
                <a:solidFill>
                  <a:srgbClr val="0000FF"/>
                </a:solidFill>
              </a:rPr>
              <a:t>（</a:t>
            </a:r>
            <a:r>
              <a:rPr lang="en-US" altLang="ja-JP" sz="2800" dirty="0">
                <a:solidFill>
                  <a:srgbClr val="0000FF"/>
                </a:solidFill>
              </a:rPr>
              <a:t>2024</a:t>
            </a:r>
            <a:r>
              <a:rPr lang="ja-JP" altLang="en-US" sz="2800" dirty="0">
                <a:solidFill>
                  <a:srgbClr val="0000FF"/>
                </a:solidFill>
              </a:rPr>
              <a:t>年～）</a:t>
            </a:r>
          </a:p>
        </p:txBody>
      </p:sp>
    </p:spTree>
    <p:extLst>
      <p:ext uri="{BB962C8B-B14F-4D97-AF65-F5344CB8AC3E}">
        <p14:creationId xmlns:p14="http://schemas.microsoft.com/office/powerpoint/2010/main" val="3001620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063CB9-9C61-554D-2785-23F394A51A88}"/>
              </a:ext>
            </a:extLst>
          </p:cNvPr>
          <p:cNvPicPr>
            <a:picLocks noChangeAspect="1"/>
          </p:cNvPicPr>
          <p:nvPr/>
        </p:nvPicPr>
        <p:blipFill>
          <a:blip r:embed="rId2"/>
          <a:stretch>
            <a:fillRect/>
          </a:stretch>
        </p:blipFill>
        <p:spPr>
          <a:xfrm>
            <a:off x="0" y="240587"/>
            <a:ext cx="9144000" cy="6534286"/>
          </a:xfrm>
          <a:prstGeom prst="rect">
            <a:avLst/>
          </a:prstGeom>
        </p:spPr>
      </p:pic>
    </p:spTree>
    <p:extLst>
      <p:ext uri="{BB962C8B-B14F-4D97-AF65-F5344CB8AC3E}">
        <p14:creationId xmlns:p14="http://schemas.microsoft.com/office/powerpoint/2010/main" val="11452296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029D51-26F2-50C8-C896-6D1006D5B486}"/>
              </a:ext>
            </a:extLst>
          </p:cNvPr>
          <p:cNvSpPr txBox="1"/>
          <p:nvPr/>
        </p:nvSpPr>
        <p:spPr>
          <a:xfrm>
            <a:off x="0" y="0"/>
            <a:ext cx="9143999"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2" name="表 1">
            <a:extLst>
              <a:ext uri="{FF2B5EF4-FFF2-40B4-BE49-F238E27FC236}">
                <a16:creationId xmlns:a16="http://schemas.microsoft.com/office/drawing/2014/main" id="{122ABA36-104F-E119-8A57-81083B43383B}"/>
              </a:ext>
            </a:extLst>
          </p:cNvPr>
          <p:cNvGraphicFramePr>
            <a:graphicFrameLocks noGrp="1"/>
          </p:cNvGraphicFramePr>
          <p:nvPr>
            <p:extLst>
              <p:ext uri="{D42A27DB-BD31-4B8C-83A1-F6EECF244321}">
                <p14:modId xmlns:p14="http://schemas.microsoft.com/office/powerpoint/2010/main" val="2552386030"/>
              </p:ext>
            </p:extLst>
          </p:nvPr>
        </p:nvGraphicFramePr>
        <p:xfrm>
          <a:off x="0" y="461665"/>
          <a:ext cx="9144003" cy="6396334"/>
        </p:xfrm>
        <a:graphic>
          <a:graphicData uri="http://schemas.openxmlformats.org/drawingml/2006/table">
            <a:tbl>
              <a:tblPr firstRow="1" bandRow="1">
                <a:tableStyleId>{21E4AEA4-8DFA-4A89-87EB-49C32662AFE0}</a:tableStyleId>
              </a:tblPr>
              <a:tblGrid>
                <a:gridCol w="1704109">
                  <a:extLst>
                    <a:ext uri="{9D8B030D-6E8A-4147-A177-3AD203B41FA5}">
                      <a16:colId xmlns:a16="http://schemas.microsoft.com/office/drawing/2014/main" val="2235164355"/>
                    </a:ext>
                  </a:extLst>
                </a:gridCol>
                <a:gridCol w="1062842">
                  <a:extLst>
                    <a:ext uri="{9D8B030D-6E8A-4147-A177-3AD203B41FA5}">
                      <a16:colId xmlns:a16="http://schemas.microsoft.com/office/drawing/2014/main" val="1469462940"/>
                    </a:ext>
                  </a:extLst>
                </a:gridCol>
                <a:gridCol w="1062842">
                  <a:extLst>
                    <a:ext uri="{9D8B030D-6E8A-4147-A177-3AD203B41FA5}">
                      <a16:colId xmlns:a16="http://schemas.microsoft.com/office/drawing/2014/main" val="3370502007"/>
                    </a:ext>
                  </a:extLst>
                </a:gridCol>
                <a:gridCol w="1062842">
                  <a:extLst>
                    <a:ext uri="{9D8B030D-6E8A-4147-A177-3AD203B41FA5}">
                      <a16:colId xmlns:a16="http://schemas.microsoft.com/office/drawing/2014/main" val="150318974"/>
                    </a:ext>
                  </a:extLst>
                </a:gridCol>
                <a:gridCol w="1062842">
                  <a:extLst>
                    <a:ext uri="{9D8B030D-6E8A-4147-A177-3AD203B41FA5}">
                      <a16:colId xmlns:a16="http://schemas.microsoft.com/office/drawing/2014/main" val="4069659049"/>
                    </a:ext>
                  </a:extLst>
                </a:gridCol>
                <a:gridCol w="1062842">
                  <a:extLst>
                    <a:ext uri="{9D8B030D-6E8A-4147-A177-3AD203B41FA5}">
                      <a16:colId xmlns:a16="http://schemas.microsoft.com/office/drawing/2014/main" val="29481558"/>
                    </a:ext>
                  </a:extLst>
                </a:gridCol>
                <a:gridCol w="1062842">
                  <a:extLst>
                    <a:ext uri="{9D8B030D-6E8A-4147-A177-3AD203B41FA5}">
                      <a16:colId xmlns:a16="http://schemas.microsoft.com/office/drawing/2014/main" val="4260367882"/>
                    </a:ext>
                  </a:extLst>
                </a:gridCol>
                <a:gridCol w="1062842">
                  <a:extLst>
                    <a:ext uri="{9D8B030D-6E8A-4147-A177-3AD203B41FA5}">
                      <a16:colId xmlns:a16="http://schemas.microsoft.com/office/drawing/2014/main" val="183764596"/>
                    </a:ext>
                  </a:extLst>
                </a:gridCol>
              </a:tblGrid>
              <a:tr h="1178578">
                <a:tc>
                  <a:txBody>
                    <a:bodyPr/>
                    <a:lstStyle/>
                    <a:p>
                      <a:pPr algn="ctr"/>
                      <a:endParaRPr kumimoji="1" lang="ja-JP" altLang="en-US" sz="1800" dirty="0"/>
                    </a:p>
                  </a:txBody>
                  <a:tcPr marL="68580" marR="68580" marT="34290" marB="34290" anchor="ctr"/>
                </a:tc>
                <a:tc>
                  <a:txBody>
                    <a:bodyPr/>
                    <a:lstStyle/>
                    <a:p>
                      <a:pPr algn="ctr"/>
                      <a:r>
                        <a:rPr kumimoji="1" lang="en-US" altLang="ja-JP" sz="1800" dirty="0"/>
                        <a:t>2019</a:t>
                      </a:r>
                      <a:r>
                        <a:rPr kumimoji="1" lang="ja-JP" altLang="en-US" sz="1800" dirty="0"/>
                        <a:t>年</a:t>
                      </a:r>
                    </a:p>
                  </a:txBody>
                  <a:tcPr marL="68580" marR="68580" marT="34290" marB="34290" anchor="ctr"/>
                </a:tc>
                <a:tc>
                  <a:txBody>
                    <a:bodyPr/>
                    <a:lstStyle/>
                    <a:p>
                      <a:pPr algn="ctr"/>
                      <a:r>
                        <a:rPr kumimoji="1" lang="en-US" altLang="ja-JP" sz="1800" dirty="0"/>
                        <a:t>2020</a:t>
                      </a:r>
                      <a:r>
                        <a:rPr kumimoji="1" lang="ja-JP" altLang="en-US" sz="1800" dirty="0"/>
                        <a:t>年</a:t>
                      </a:r>
                    </a:p>
                  </a:txBody>
                  <a:tcPr marL="68580" marR="68580" marT="34290" marB="34290" anchor="ctr"/>
                </a:tc>
                <a:tc>
                  <a:txBody>
                    <a:bodyPr/>
                    <a:lstStyle/>
                    <a:p>
                      <a:pPr algn="ctr"/>
                      <a:r>
                        <a:rPr kumimoji="1" lang="en-US" altLang="ja-JP" sz="1800" dirty="0"/>
                        <a:t>2021</a:t>
                      </a:r>
                      <a:r>
                        <a:rPr kumimoji="1" lang="ja-JP" altLang="en-US" sz="1800" dirty="0"/>
                        <a:t>年</a:t>
                      </a:r>
                    </a:p>
                  </a:txBody>
                  <a:tcPr marL="68580" marR="68580" marT="34290" marB="34290" anchor="ctr"/>
                </a:tc>
                <a:tc>
                  <a:txBody>
                    <a:bodyPr/>
                    <a:lstStyle/>
                    <a:p>
                      <a:pPr algn="ctr"/>
                      <a:r>
                        <a:rPr kumimoji="1" lang="en-US" altLang="ja-JP" sz="1800" dirty="0"/>
                        <a:t>2022</a:t>
                      </a:r>
                      <a:r>
                        <a:rPr kumimoji="1" lang="ja-JP" altLang="en-US" sz="1800" dirty="0"/>
                        <a:t>年</a:t>
                      </a:r>
                    </a:p>
                  </a:txBody>
                  <a:tcPr marL="68580" marR="68580" marT="34290" marB="34290" anchor="ctr"/>
                </a:tc>
                <a:tc>
                  <a:txBody>
                    <a:bodyPr/>
                    <a:lstStyle/>
                    <a:p>
                      <a:pPr algn="ctr"/>
                      <a:r>
                        <a:rPr kumimoji="1" lang="en-US" altLang="ja-JP" sz="1800" dirty="0"/>
                        <a:t>2023</a:t>
                      </a:r>
                      <a:r>
                        <a:rPr kumimoji="1" lang="ja-JP" altLang="en-US" sz="1800" dirty="0"/>
                        <a:t>年</a:t>
                      </a:r>
                    </a:p>
                  </a:txBody>
                  <a:tcPr marL="68580" marR="68580" marT="34290" marB="34290" anchor="ctr"/>
                </a:tc>
                <a:tc gridSpan="2">
                  <a:txBody>
                    <a:bodyPr/>
                    <a:lstStyle/>
                    <a:p>
                      <a:pPr algn="ctr"/>
                      <a:r>
                        <a:rPr kumimoji="1" lang="en-US" altLang="ja-JP" sz="1800" dirty="0"/>
                        <a:t>2024</a:t>
                      </a:r>
                      <a:r>
                        <a:rPr kumimoji="1" lang="ja-JP" altLang="en-US" sz="1800" dirty="0"/>
                        <a:t>年</a:t>
                      </a:r>
                    </a:p>
                  </a:txBody>
                  <a:tcPr marL="68580" marR="68580" marT="34290" marB="34290" anchor="ctr"/>
                </a:tc>
                <a:tc hMerge="1">
                  <a:txBody>
                    <a:bodyPr/>
                    <a:lstStyle/>
                    <a:p>
                      <a:pPr algn="ctr"/>
                      <a:endParaRPr kumimoji="1" lang="ja-JP" altLang="en-US" sz="2400" dirty="0"/>
                    </a:p>
                  </a:txBody>
                  <a:tcPr marL="68580" marR="68580" marT="34290" marB="34290" anchor="ctr"/>
                </a:tc>
                <a:extLst>
                  <a:ext uri="{0D108BD9-81ED-4DB2-BD59-A6C34878D82A}">
                    <a16:rowId xmlns:a16="http://schemas.microsoft.com/office/drawing/2014/main" val="3648362027"/>
                  </a:ext>
                </a:extLst>
              </a:tr>
              <a:tr h="921251">
                <a:tc rowSpan="2">
                  <a:txBody>
                    <a:bodyPr/>
                    <a:lstStyle/>
                    <a:p>
                      <a:pPr algn="ctr"/>
                      <a:r>
                        <a:rPr kumimoji="1" lang="ja-JP" altLang="en-US" sz="2400" dirty="0"/>
                        <a:t>方法</a:t>
                      </a:r>
                    </a:p>
                  </a:txBody>
                  <a:tcPr marL="68580" marR="68580" marT="34290" marB="34290" anchor="ctr"/>
                </a:tc>
                <a:tc rowSpan="2">
                  <a:txBody>
                    <a:bodyPr/>
                    <a:lstStyle/>
                    <a:p>
                      <a:pPr algn="ctr"/>
                      <a:r>
                        <a:rPr kumimoji="1" lang="ja-JP" altLang="en-US" sz="2400" dirty="0"/>
                        <a:t>対面</a:t>
                      </a:r>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rowSpan="2">
                  <a:txBody>
                    <a:bodyPr/>
                    <a:lstStyle/>
                    <a:p>
                      <a:pPr algn="ctr"/>
                      <a:r>
                        <a:rPr kumimoji="1" lang="en-US" altLang="ja-JP" sz="2400" dirty="0"/>
                        <a:t>WEB</a:t>
                      </a:r>
                      <a:endParaRPr kumimoji="1" lang="ja-JP" altLang="en-US" sz="2400" dirty="0"/>
                    </a:p>
                  </a:txBody>
                  <a:tcPr marL="68580" marR="68580" marT="34290" marB="34290" anchor="ctr"/>
                </a:tc>
                <a:tc gridSpan="2">
                  <a:txBody>
                    <a:bodyPr/>
                    <a:lstStyle/>
                    <a:p>
                      <a:pPr algn="ctr"/>
                      <a:r>
                        <a:rPr kumimoji="1" lang="en-US" altLang="ja-JP" sz="2400" dirty="0"/>
                        <a:t>WEB</a:t>
                      </a:r>
                      <a:endParaRPr kumimoji="1" lang="ja-JP" altLang="en-US" sz="2400" dirty="0"/>
                    </a:p>
                  </a:txBody>
                  <a:tcPr marL="68580" marR="68580" marT="34290" marB="34290" anchor="ctr"/>
                </a:tc>
                <a:tc hMerge="1">
                  <a:txBody>
                    <a:bodyPr/>
                    <a:lstStyle/>
                    <a:p>
                      <a:pPr algn="ctr"/>
                      <a:endParaRPr kumimoji="1" lang="ja-JP" altLang="en-US" sz="3200" dirty="0"/>
                    </a:p>
                  </a:txBody>
                  <a:tcPr marL="68580" marR="68580" marT="34290" marB="34290" anchor="ctr"/>
                </a:tc>
                <a:extLst>
                  <a:ext uri="{0D108BD9-81ED-4DB2-BD59-A6C34878D82A}">
                    <a16:rowId xmlns:a16="http://schemas.microsoft.com/office/drawing/2014/main" val="459498452"/>
                  </a:ext>
                </a:extLst>
              </a:tr>
              <a:tr h="760771">
                <a:tc vMerge="1">
                  <a:txBody>
                    <a:bodyPr/>
                    <a:lstStyle/>
                    <a:p>
                      <a:pPr algn="ctr"/>
                      <a:endParaRPr kumimoji="1" lang="ja-JP" altLang="en-US" sz="28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vMerge="1">
                  <a:txBody>
                    <a:bodyPr/>
                    <a:lstStyle/>
                    <a:p>
                      <a:pPr algn="ctr"/>
                      <a:endParaRPr kumimoji="1" lang="ja-JP" altLang="en-US" sz="3200" dirty="0"/>
                    </a:p>
                  </a:txBody>
                  <a:tcPr marL="68580" marR="68580" marT="34290" marB="34290" anchor="ctr"/>
                </a:tc>
                <a:tc>
                  <a:txBody>
                    <a:bodyPr/>
                    <a:lstStyle/>
                    <a:p>
                      <a:pPr algn="ctr"/>
                      <a:r>
                        <a:rPr kumimoji="1" lang="ja-JP" altLang="en-US" sz="2400" dirty="0"/>
                        <a:t>資格</a:t>
                      </a:r>
                      <a:r>
                        <a:rPr kumimoji="1" lang="en-US" altLang="ja-JP" sz="2400" dirty="0"/>
                        <a:t>A</a:t>
                      </a:r>
                      <a:endParaRPr kumimoji="1" lang="ja-JP" altLang="en-US" sz="2400" dirty="0"/>
                    </a:p>
                  </a:txBody>
                  <a:tcPr marL="68580" marR="68580" marT="34290" marB="34290" anchor="ctr"/>
                </a:tc>
                <a:tc>
                  <a:txBody>
                    <a:bodyPr/>
                    <a:lstStyle/>
                    <a:p>
                      <a:pPr algn="ctr"/>
                      <a:r>
                        <a:rPr kumimoji="1" lang="ja-JP" altLang="en-US" sz="2400" dirty="0"/>
                        <a:t>資格</a:t>
                      </a:r>
                      <a:r>
                        <a:rPr kumimoji="1" lang="en-US" altLang="ja-JP" sz="2400" dirty="0"/>
                        <a:t>B</a:t>
                      </a:r>
                      <a:endParaRPr kumimoji="1" lang="ja-JP" altLang="en-US" sz="2400" dirty="0"/>
                    </a:p>
                  </a:txBody>
                  <a:tcPr marL="68580" marR="68580" marT="34290" marB="34290" anchor="ctr"/>
                </a:tc>
                <a:extLst>
                  <a:ext uri="{0D108BD9-81ED-4DB2-BD59-A6C34878D82A}">
                    <a16:rowId xmlns:a16="http://schemas.microsoft.com/office/drawing/2014/main" val="1080740329"/>
                  </a:ext>
                </a:extLst>
              </a:tr>
              <a:tr h="1178578">
                <a:tc>
                  <a:txBody>
                    <a:bodyPr/>
                    <a:lstStyle/>
                    <a:p>
                      <a:pPr algn="ctr"/>
                      <a:r>
                        <a:rPr kumimoji="1" lang="ja-JP" altLang="en-US" sz="2400" dirty="0"/>
                        <a:t>受験者数</a:t>
                      </a:r>
                    </a:p>
                  </a:txBody>
                  <a:tcPr marL="68580" marR="68580" marT="34290" marB="34290" anchor="ctr"/>
                </a:tc>
                <a:tc>
                  <a:txBody>
                    <a:bodyPr/>
                    <a:lstStyle/>
                    <a:p>
                      <a:pPr algn="ctr"/>
                      <a:r>
                        <a:rPr kumimoji="1" lang="en-US" altLang="ja-JP" sz="2400" b="1" dirty="0"/>
                        <a:t>25</a:t>
                      </a:r>
                      <a:endParaRPr kumimoji="1" lang="ja-JP" altLang="en-US" sz="2400" b="1" dirty="0"/>
                    </a:p>
                  </a:txBody>
                  <a:tcPr marL="68580" marR="68580" marT="34290" marB="34290" anchor="ctr"/>
                </a:tc>
                <a:tc>
                  <a:txBody>
                    <a:bodyPr/>
                    <a:lstStyle/>
                    <a:p>
                      <a:pPr algn="ctr"/>
                      <a:r>
                        <a:rPr kumimoji="1" lang="en-US" altLang="ja-JP" sz="2400" b="1" dirty="0"/>
                        <a:t>69</a:t>
                      </a:r>
                      <a:endParaRPr kumimoji="1" lang="ja-JP" altLang="en-US" sz="2400" b="1" dirty="0"/>
                    </a:p>
                  </a:txBody>
                  <a:tcPr marL="68580" marR="68580" marT="34290" marB="34290" anchor="ctr"/>
                </a:tc>
                <a:tc>
                  <a:txBody>
                    <a:bodyPr/>
                    <a:lstStyle/>
                    <a:p>
                      <a:pPr algn="ctr"/>
                      <a:r>
                        <a:rPr kumimoji="1" lang="en-US" altLang="ja-JP" sz="2400" b="1" dirty="0"/>
                        <a:t>45</a:t>
                      </a:r>
                      <a:endParaRPr kumimoji="1" lang="ja-JP" altLang="en-US" sz="2400" b="1" dirty="0"/>
                    </a:p>
                  </a:txBody>
                  <a:tcPr marL="68580" marR="68580" marT="34290" marB="34290" anchor="ctr"/>
                </a:tc>
                <a:tc>
                  <a:txBody>
                    <a:bodyPr/>
                    <a:lstStyle/>
                    <a:p>
                      <a:pPr algn="ctr"/>
                      <a:r>
                        <a:rPr kumimoji="1" lang="en-US" altLang="ja-JP" sz="2400" b="1" dirty="0"/>
                        <a:t>58</a:t>
                      </a:r>
                      <a:endParaRPr kumimoji="1" lang="ja-JP" altLang="en-US" sz="2400" b="1" dirty="0"/>
                    </a:p>
                  </a:txBody>
                  <a:tcPr marL="68580" marR="68580" marT="34290" marB="34290" anchor="ctr"/>
                </a:tc>
                <a:tc>
                  <a:txBody>
                    <a:bodyPr/>
                    <a:lstStyle/>
                    <a:p>
                      <a:pPr algn="ctr"/>
                      <a:r>
                        <a:rPr kumimoji="1" lang="en-US" altLang="ja-JP" sz="2400" b="1" dirty="0"/>
                        <a:t>86</a:t>
                      </a:r>
                      <a:endParaRPr kumimoji="1" lang="ja-JP" altLang="en-US" sz="2400" b="1" dirty="0"/>
                    </a:p>
                  </a:txBody>
                  <a:tcPr marL="68580" marR="68580" marT="34290" marB="34290" anchor="ctr"/>
                </a:tc>
                <a:tc>
                  <a:txBody>
                    <a:bodyPr/>
                    <a:lstStyle/>
                    <a:p>
                      <a:pPr algn="ctr"/>
                      <a:r>
                        <a:rPr kumimoji="1" lang="en-US" altLang="ja-JP" sz="2400" b="1" dirty="0"/>
                        <a:t>54</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extLst>
                  <a:ext uri="{0D108BD9-81ED-4DB2-BD59-A6C34878D82A}">
                    <a16:rowId xmlns:a16="http://schemas.microsoft.com/office/drawing/2014/main" val="1366842243"/>
                  </a:ext>
                </a:extLst>
              </a:tr>
              <a:tr h="1178578">
                <a:tc>
                  <a:txBody>
                    <a:bodyPr/>
                    <a:lstStyle/>
                    <a:p>
                      <a:pPr algn="ctr"/>
                      <a:r>
                        <a:rPr kumimoji="1" lang="ja-JP" altLang="en-US" sz="2400" dirty="0"/>
                        <a:t>合格者数</a:t>
                      </a:r>
                    </a:p>
                  </a:txBody>
                  <a:tcPr marL="68580" marR="68580" marT="34290" marB="34290" anchor="ctr"/>
                </a:tc>
                <a:tc>
                  <a:txBody>
                    <a:bodyPr/>
                    <a:lstStyle/>
                    <a:p>
                      <a:pPr algn="ctr"/>
                      <a:r>
                        <a:rPr kumimoji="1" lang="en-US" altLang="ja-JP" sz="2400" b="1" dirty="0"/>
                        <a:t>25</a:t>
                      </a:r>
                      <a:endParaRPr kumimoji="1" lang="ja-JP" altLang="en-US" sz="2400" b="1" dirty="0"/>
                    </a:p>
                  </a:txBody>
                  <a:tcPr marL="68580" marR="68580" marT="34290" marB="34290" anchor="ctr"/>
                </a:tc>
                <a:tc>
                  <a:txBody>
                    <a:bodyPr/>
                    <a:lstStyle/>
                    <a:p>
                      <a:pPr algn="ctr"/>
                      <a:r>
                        <a:rPr kumimoji="1" lang="en-US" altLang="ja-JP" sz="2400" b="1" dirty="0"/>
                        <a:t>67</a:t>
                      </a:r>
                      <a:endParaRPr kumimoji="1" lang="ja-JP" altLang="en-US" sz="2400" b="1" dirty="0"/>
                    </a:p>
                  </a:txBody>
                  <a:tcPr marL="68580" marR="68580" marT="34290" marB="34290" anchor="ctr"/>
                </a:tc>
                <a:tc>
                  <a:txBody>
                    <a:bodyPr/>
                    <a:lstStyle/>
                    <a:p>
                      <a:pPr algn="ctr"/>
                      <a:r>
                        <a:rPr kumimoji="1" lang="en-US" altLang="ja-JP" sz="2400" b="1" dirty="0"/>
                        <a:t>43</a:t>
                      </a:r>
                      <a:endParaRPr kumimoji="1" lang="ja-JP" altLang="en-US" sz="2400" b="1" dirty="0"/>
                    </a:p>
                  </a:txBody>
                  <a:tcPr marL="68580" marR="68580" marT="34290" marB="34290" anchor="ctr"/>
                </a:tc>
                <a:tc>
                  <a:txBody>
                    <a:bodyPr/>
                    <a:lstStyle/>
                    <a:p>
                      <a:pPr algn="ctr"/>
                      <a:r>
                        <a:rPr kumimoji="1" lang="en-US" altLang="ja-JP" sz="2400" b="1" dirty="0"/>
                        <a:t>57</a:t>
                      </a:r>
                      <a:endParaRPr kumimoji="1" lang="ja-JP" altLang="en-US" sz="2400" b="1" dirty="0"/>
                    </a:p>
                  </a:txBody>
                  <a:tcPr marL="68580" marR="68580" marT="34290" marB="34290" anchor="ctr"/>
                </a:tc>
                <a:tc>
                  <a:txBody>
                    <a:bodyPr/>
                    <a:lstStyle/>
                    <a:p>
                      <a:pPr algn="ctr"/>
                      <a:r>
                        <a:rPr kumimoji="1" lang="en-US" altLang="ja-JP" sz="2400" b="1" dirty="0"/>
                        <a:t>80</a:t>
                      </a:r>
                      <a:endParaRPr kumimoji="1" lang="ja-JP" altLang="en-US" sz="2400" b="1" dirty="0"/>
                    </a:p>
                  </a:txBody>
                  <a:tcPr marL="68580" marR="68580" marT="34290" marB="34290" anchor="ctr"/>
                </a:tc>
                <a:tc>
                  <a:txBody>
                    <a:bodyPr/>
                    <a:lstStyle/>
                    <a:p>
                      <a:pPr algn="ctr"/>
                      <a:r>
                        <a:rPr kumimoji="1" lang="en-US" altLang="ja-JP" sz="2400" b="1" dirty="0"/>
                        <a:t>54</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extLst>
                  <a:ext uri="{0D108BD9-81ED-4DB2-BD59-A6C34878D82A}">
                    <a16:rowId xmlns:a16="http://schemas.microsoft.com/office/drawing/2014/main" val="160698672"/>
                  </a:ext>
                </a:extLst>
              </a:tr>
              <a:tr h="1178578">
                <a:tc>
                  <a:txBody>
                    <a:bodyPr/>
                    <a:lstStyle/>
                    <a:p>
                      <a:pPr algn="ctr"/>
                      <a:r>
                        <a:rPr kumimoji="1" lang="ja-JP" altLang="en-US" sz="2400" dirty="0"/>
                        <a:t>不合格者数</a:t>
                      </a:r>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tc>
                  <a:txBody>
                    <a:bodyPr/>
                    <a:lstStyle/>
                    <a:p>
                      <a:pPr algn="ctr"/>
                      <a:r>
                        <a:rPr kumimoji="1" lang="en-US" altLang="ja-JP" sz="2400" b="1" dirty="0"/>
                        <a:t>2</a:t>
                      </a:r>
                      <a:endParaRPr kumimoji="1" lang="ja-JP" altLang="en-US" sz="2400" b="1" dirty="0"/>
                    </a:p>
                  </a:txBody>
                  <a:tcPr marL="68580" marR="68580" marT="34290" marB="34290" anchor="ctr"/>
                </a:tc>
                <a:tc>
                  <a:txBody>
                    <a:bodyPr/>
                    <a:lstStyle/>
                    <a:p>
                      <a:pPr algn="ctr"/>
                      <a:r>
                        <a:rPr kumimoji="1" lang="en-US" altLang="ja-JP" sz="2400" b="1" dirty="0"/>
                        <a:t>1</a:t>
                      </a:r>
                      <a:endParaRPr kumimoji="1" lang="ja-JP" altLang="en-US" sz="2400" b="1" dirty="0"/>
                    </a:p>
                  </a:txBody>
                  <a:tcPr marL="68580" marR="68580" marT="34290" marB="34290" anchor="ctr"/>
                </a:tc>
                <a:tc>
                  <a:txBody>
                    <a:bodyPr/>
                    <a:lstStyle/>
                    <a:p>
                      <a:pPr algn="ctr"/>
                      <a:r>
                        <a:rPr kumimoji="1" lang="en-US" altLang="ja-JP" sz="2400" b="1" dirty="0"/>
                        <a:t>6</a:t>
                      </a:r>
                      <a:endParaRPr kumimoji="1" lang="ja-JP" altLang="en-US" sz="2400" b="1" dirty="0"/>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tc>
                  <a:txBody>
                    <a:bodyPr/>
                    <a:lstStyle/>
                    <a:p>
                      <a:pPr algn="ctr"/>
                      <a:r>
                        <a:rPr kumimoji="1" lang="en-US" altLang="ja-JP" sz="2400" b="1" dirty="0"/>
                        <a:t>0</a:t>
                      </a:r>
                      <a:endParaRPr kumimoji="1" lang="ja-JP" altLang="en-US" sz="2400" b="1" dirty="0"/>
                    </a:p>
                  </a:txBody>
                  <a:tcPr marL="68580" marR="68580" marT="34290" marB="34290" anchor="ctr"/>
                </a:tc>
                <a:extLst>
                  <a:ext uri="{0D108BD9-81ED-4DB2-BD59-A6C34878D82A}">
                    <a16:rowId xmlns:a16="http://schemas.microsoft.com/office/drawing/2014/main" val="2708158989"/>
                  </a:ext>
                </a:extLst>
              </a:tr>
            </a:tbl>
          </a:graphicData>
        </a:graphic>
      </p:graphicFrame>
    </p:spTree>
    <p:extLst>
      <p:ext uri="{BB962C8B-B14F-4D97-AF65-F5344CB8AC3E}">
        <p14:creationId xmlns:p14="http://schemas.microsoft.com/office/powerpoint/2010/main" val="3407337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3682" y="1207585"/>
            <a:ext cx="8528601" cy="6159569"/>
          </a:xfrm>
        </p:spPr>
        <p:txBody>
          <a:bodyPr>
            <a:normAutofit/>
          </a:bodyPr>
          <a:lstStyle/>
          <a:p>
            <a:r>
              <a:rPr lang="ja-JP" altLang="en-US" sz="2000" dirty="0">
                <a:latin typeface="HG丸ｺﾞｼｯｸM-PRO" panose="020F0400000000000000" pitchFamily="50" charset="-128"/>
                <a:ea typeface="HG丸ｺﾞｼｯｸM-PRO" panose="020F0400000000000000" pitchFamily="50" charset="-128"/>
              </a:rPr>
              <a:t>目的</a:t>
            </a:r>
            <a:endParaRPr lang="en-US" altLang="ja-JP" sz="2000" dirty="0">
              <a:latin typeface="HG丸ｺﾞｼｯｸM-PRO" panose="020F0400000000000000" pitchFamily="50" charset="-128"/>
              <a:ea typeface="HG丸ｺﾞｼｯｸM-PRO" panose="020F0400000000000000" pitchFamily="50" charset="-128"/>
            </a:endParaRPr>
          </a:p>
          <a:p>
            <a:pPr lvl="1"/>
            <a:r>
              <a:rPr lang="ja-JP" altLang="en-US" sz="2000" dirty="0">
                <a:latin typeface="HG丸ｺﾞｼｯｸM-PRO" panose="020F0400000000000000" pitchFamily="50" charset="-128"/>
                <a:ea typeface="HG丸ｺﾞｼｯｸM-PRO" panose="020F0400000000000000" pitchFamily="50" charset="-128"/>
              </a:rPr>
              <a:t>人々の健康に寄与するために、公衆衛生及び医療の重要な基盤となる社会 医学系専門医制度を運営し発展させること</a:t>
            </a:r>
            <a:endParaRPr lang="en-US" altLang="ja-JP" sz="2000" dirty="0">
              <a:latin typeface="HG丸ｺﾞｼｯｸM-PRO" panose="020F0400000000000000" pitchFamily="50" charset="-128"/>
              <a:ea typeface="HG丸ｺﾞｼｯｸM-PRO" panose="020F0400000000000000" pitchFamily="50" charset="-128"/>
            </a:endParaRPr>
          </a:p>
          <a:p>
            <a:r>
              <a:rPr lang="ja-JP" altLang="en-US" sz="2000" dirty="0">
                <a:latin typeface="HG丸ｺﾞｼｯｸM-PRO" panose="020F0400000000000000" pitchFamily="50" charset="-128"/>
                <a:ea typeface="HG丸ｺﾞｼｯｸM-PRO" panose="020F0400000000000000" pitchFamily="50" charset="-128"/>
              </a:rPr>
              <a:t>事業</a:t>
            </a:r>
            <a:endParaRPr lang="en-US" altLang="ja-JP" sz="2000" dirty="0">
              <a:latin typeface="HG丸ｺﾞｼｯｸM-PRO" panose="020F0400000000000000" pitchFamily="50" charset="-128"/>
              <a:ea typeface="HG丸ｺﾞｼｯｸM-PRO" panose="020F0400000000000000" pitchFamily="50" charset="-128"/>
            </a:endParaRP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（１）社会医学系の専門医、指導医の育成と生涯学習に関する事業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（２）社会医学系専門医認定試験の実施に関する事業 </a:t>
            </a:r>
            <a:endParaRPr lang="en-US" altLang="ja-JP" sz="2000" dirty="0">
              <a:latin typeface="HG丸ｺﾞｼｯｸM-PRO" panose="020F0400000000000000" pitchFamily="50" charset="-128"/>
              <a:ea typeface="HG丸ｺﾞｼｯｸM-PRO" panose="020F0400000000000000" pitchFamily="50" charset="-128"/>
            </a:endParaRP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（３）社会医学系の専門医、指導医の資格の認定・更新に関する事業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（４）専門研修プログラムと研修施設の認定に関する事業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（５）社会医学系専門医制度の評価と発展に関する事業</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（６）国内外の関連団体との連携及び協力</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（７）社会医学系領域の成果の普及及び啓発活動</a:t>
            </a:r>
          </a:p>
          <a:p>
            <a:pPr marL="400050" lvl="1" indent="0">
              <a:buNone/>
            </a:pPr>
            <a:r>
              <a:rPr lang="ja-JP" altLang="en-US" sz="2000" dirty="0">
                <a:latin typeface="HG丸ｺﾞｼｯｸM-PRO" panose="020F0400000000000000" pitchFamily="50" charset="-128"/>
                <a:ea typeface="HG丸ｺﾞｼｯｸM-PRO" panose="020F0400000000000000" pitchFamily="50" charset="-128"/>
              </a:rPr>
              <a:t>（</a:t>
            </a:r>
            <a:r>
              <a:rPr lang="en-US" altLang="ja-JP" sz="2000" dirty="0">
                <a:latin typeface="HG丸ｺﾞｼｯｸM-PRO" panose="020F0400000000000000" pitchFamily="50" charset="-128"/>
                <a:ea typeface="HG丸ｺﾞｼｯｸM-PRO" panose="020F0400000000000000" pitchFamily="50" charset="-128"/>
              </a:rPr>
              <a:t>8</a:t>
            </a:r>
            <a:r>
              <a:rPr lang="ja-JP" altLang="en-US" sz="2000" dirty="0">
                <a:latin typeface="HG丸ｺﾞｼｯｸM-PRO" panose="020F0400000000000000" pitchFamily="50" charset="-128"/>
                <a:ea typeface="HG丸ｺﾞｼｯｸM-PRO" panose="020F0400000000000000" pitchFamily="50" charset="-128"/>
              </a:rPr>
              <a:t>）その他、目的を達成するために必要な事業</a:t>
            </a:r>
            <a:endParaRPr lang="en-US" altLang="ja-JP" sz="2000" dirty="0">
              <a:latin typeface="HG丸ｺﾞｼｯｸM-PRO" panose="020F0400000000000000" pitchFamily="50" charset="-128"/>
              <a:ea typeface="HG丸ｺﾞｼｯｸM-PRO" panose="020F0400000000000000" pitchFamily="50" charset="-128"/>
            </a:endParaRPr>
          </a:p>
        </p:txBody>
      </p:sp>
      <p:sp>
        <p:nvSpPr>
          <p:cNvPr id="6" name="タイトル 1"/>
          <p:cNvSpPr>
            <a:spLocks noGrp="1"/>
          </p:cNvSpPr>
          <p:nvPr>
            <p:ph type="title"/>
          </p:nvPr>
        </p:nvSpPr>
        <p:spPr>
          <a:xfrm>
            <a:off x="251520" y="116632"/>
            <a:ext cx="8640763" cy="1008112"/>
          </a:xfrm>
          <a:prstGeom prst="rect">
            <a:avLst/>
          </a:prstGeom>
        </p:spPr>
        <p:txBody>
          <a:bodyPr/>
          <a:lstStyle/>
          <a:p>
            <a:pPr marL="0" indent="0">
              <a:buNone/>
            </a:pPr>
            <a:r>
              <a:rPr lang="ja-JP" altLang="en-US" sz="2400" b="1" dirty="0">
                <a:latin typeface="+mj-ea"/>
              </a:rPr>
              <a:t>一般社団法人　社会医学系専門医協会</a:t>
            </a:r>
            <a:br>
              <a:rPr lang="en-US" altLang="ja-JP" sz="2400" b="1" dirty="0">
                <a:latin typeface="+mj-ea"/>
              </a:rPr>
            </a:br>
            <a:r>
              <a:rPr lang="ja-JP" altLang="en-US" sz="2400" b="1" dirty="0">
                <a:latin typeface="+mj-ea"/>
              </a:rPr>
              <a:t>（</a:t>
            </a:r>
            <a:r>
              <a:rPr lang="en-US" altLang="ja-JP" sz="2400" b="1" dirty="0">
                <a:latin typeface="+mj-ea"/>
              </a:rPr>
              <a:t>Japan Board of Public Health and Social Medicine</a:t>
            </a:r>
            <a:r>
              <a:rPr lang="ja-JP" altLang="en-US" sz="2400" b="1" dirty="0">
                <a:latin typeface="+mj-ea"/>
              </a:rPr>
              <a:t>）</a:t>
            </a:r>
            <a:endParaRPr kumimoji="1" lang="ja-JP" altLang="en-US" sz="2400" b="1" dirty="0">
              <a:latin typeface="+mj-ea"/>
            </a:endParaRPr>
          </a:p>
        </p:txBody>
      </p:sp>
    </p:spTree>
    <p:extLst>
      <p:ext uri="{BB962C8B-B14F-4D97-AF65-F5344CB8AC3E}">
        <p14:creationId xmlns:p14="http://schemas.microsoft.com/office/powerpoint/2010/main" val="3590012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86A0392-AED2-88A3-688A-48E262B057B1}"/>
              </a:ext>
            </a:extLst>
          </p:cNvPr>
          <p:cNvSpPr txBox="1"/>
          <p:nvPr/>
        </p:nvSpPr>
        <p:spPr>
          <a:xfrm>
            <a:off x="0" y="5195"/>
            <a:ext cx="9144001"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社会医学系専門医認定試験の結果（受験者数）</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7" name="表 6">
            <a:extLst>
              <a:ext uri="{FF2B5EF4-FFF2-40B4-BE49-F238E27FC236}">
                <a16:creationId xmlns:a16="http://schemas.microsoft.com/office/drawing/2014/main" id="{32620543-FC86-A211-881D-00BF804F1170}"/>
              </a:ext>
            </a:extLst>
          </p:cNvPr>
          <p:cNvGraphicFramePr>
            <a:graphicFrameLocks noGrp="1"/>
          </p:cNvGraphicFramePr>
          <p:nvPr/>
        </p:nvGraphicFramePr>
        <p:xfrm>
          <a:off x="0" y="466857"/>
          <a:ext cx="9144001" cy="6385948"/>
        </p:xfrm>
        <a:graphic>
          <a:graphicData uri="http://schemas.openxmlformats.org/drawingml/2006/table">
            <a:tbl>
              <a:tblPr firstRow="1" bandRow="1">
                <a:tableStyleId>{21E4AEA4-8DFA-4A89-87EB-49C32662AFE0}</a:tableStyleId>
              </a:tblPr>
              <a:tblGrid>
                <a:gridCol w="2795155">
                  <a:extLst>
                    <a:ext uri="{9D8B030D-6E8A-4147-A177-3AD203B41FA5}">
                      <a16:colId xmlns:a16="http://schemas.microsoft.com/office/drawing/2014/main" val="4267982463"/>
                    </a:ext>
                  </a:extLst>
                </a:gridCol>
                <a:gridCol w="906978">
                  <a:extLst>
                    <a:ext uri="{9D8B030D-6E8A-4147-A177-3AD203B41FA5}">
                      <a16:colId xmlns:a16="http://schemas.microsoft.com/office/drawing/2014/main" val="2291723688"/>
                    </a:ext>
                  </a:extLst>
                </a:gridCol>
                <a:gridCol w="906978">
                  <a:extLst>
                    <a:ext uri="{9D8B030D-6E8A-4147-A177-3AD203B41FA5}">
                      <a16:colId xmlns:a16="http://schemas.microsoft.com/office/drawing/2014/main" val="3119882176"/>
                    </a:ext>
                  </a:extLst>
                </a:gridCol>
                <a:gridCol w="906978">
                  <a:extLst>
                    <a:ext uri="{9D8B030D-6E8A-4147-A177-3AD203B41FA5}">
                      <a16:colId xmlns:a16="http://schemas.microsoft.com/office/drawing/2014/main" val="465304221"/>
                    </a:ext>
                  </a:extLst>
                </a:gridCol>
                <a:gridCol w="906978">
                  <a:extLst>
                    <a:ext uri="{9D8B030D-6E8A-4147-A177-3AD203B41FA5}">
                      <a16:colId xmlns:a16="http://schemas.microsoft.com/office/drawing/2014/main" val="904373006"/>
                    </a:ext>
                  </a:extLst>
                </a:gridCol>
                <a:gridCol w="906978">
                  <a:extLst>
                    <a:ext uri="{9D8B030D-6E8A-4147-A177-3AD203B41FA5}">
                      <a16:colId xmlns:a16="http://schemas.microsoft.com/office/drawing/2014/main" val="820549287"/>
                    </a:ext>
                  </a:extLst>
                </a:gridCol>
                <a:gridCol w="906978">
                  <a:extLst>
                    <a:ext uri="{9D8B030D-6E8A-4147-A177-3AD203B41FA5}">
                      <a16:colId xmlns:a16="http://schemas.microsoft.com/office/drawing/2014/main" val="370354673"/>
                    </a:ext>
                  </a:extLst>
                </a:gridCol>
                <a:gridCol w="906978">
                  <a:extLst>
                    <a:ext uri="{9D8B030D-6E8A-4147-A177-3AD203B41FA5}">
                      <a16:colId xmlns:a16="http://schemas.microsoft.com/office/drawing/2014/main" val="1720255851"/>
                    </a:ext>
                  </a:extLst>
                </a:gridCol>
              </a:tblGrid>
              <a:tr h="641511">
                <a:tc rowSpan="2">
                  <a:txBody>
                    <a:bodyPr/>
                    <a:lstStyle/>
                    <a:p>
                      <a:pPr algn="ctr"/>
                      <a:endParaRPr kumimoji="1" lang="ja-JP" altLang="en-US" sz="2000" b="0" dirty="0"/>
                    </a:p>
                  </a:txBody>
                  <a:tcPr marL="68580" marR="68580" marT="34290" marB="34290" anchor="ctr"/>
                </a:tc>
                <a:tc rowSpan="2">
                  <a:txBody>
                    <a:bodyPr/>
                    <a:lstStyle/>
                    <a:p>
                      <a:pPr algn="ctr"/>
                      <a:r>
                        <a:rPr kumimoji="1" lang="en-US" altLang="ja-JP" sz="2000" b="0" dirty="0"/>
                        <a:t>2019</a:t>
                      </a:r>
                      <a:r>
                        <a:rPr kumimoji="1" lang="ja-JP" altLang="en-US" sz="2000" b="0" dirty="0"/>
                        <a:t>年</a:t>
                      </a:r>
                    </a:p>
                  </a:txBody>
                  <a:tcPr marL="68580" marR="68580" marT="34290" marB="34290" anchor="ctr"/>
                </a:tc>
                <a:tc rowSpan="2">
                  <a:txBody>
                    <a:bodyPr/>
                    <a:lstStyle/>
                    <a:p>
                      <a:pPr algn="ctr"/>
                      <a:r>
                        <a:rPr kumimoji="1" lang="en-US" altLang="ja-JP" sz="2000" b="0" dirty="0"/>
                        <a:t>2020</a:t>
                      </a:r>
                      <a:r>
                        <a:rPr kumimoji="1" lang="ja-JP" altLang="en-US" sz="2000" b="0" dirty="0"/>
                        <a:t>年</a:t>
                      </a:r>
                    </a:p>
                  </a:txBody>
                  <a:tcPr marL="68580" marR="68580" marT="34290" marB="34290" anchor="ctr"/>
                </a:tc>
                <a:tc rowSpan="2">
                  <a:txBody>
                    <a:bodyPr/>
                    <a:lstStyle/>
                    <a:p>
                      <a:pPr algn="ctr"/>
                      <a:r>
                        <a:rPr kumimoji="1" lang="en-US" altLang="ja-JP" sz="2000" b="0" dirty="0"/>
                        <a:t>2021</a:t>
                      </a:r>
                      <a:r>
                        <a:rPr kumimoji="1" lang="ja-JP" altLang="en-US" sz="2000" b="0" dirty="0"/>
                        <a:t>年</a:t>
                      </a:r>
                    </a:p>
                  </a:txBody>
                  <a:tcPr marL="68580" marR="68580" marT="34290" marB="34290" anchor="ctr"/>
                </a:tc>
                <a:tc rowSpan="2">
                  <a:txBody>
                    <a:bodyPr/>
                    <a:lstStyle/>
                    <a:p>
                      <a:pPr algn="ctr"/>
                      <a:r>
                        <a:rPr kumimoji="1" lang="en-US" altLang="ja-JP" sz="2000" b="0" dirty="0"/>
                        <a:t>2022</a:t>
                      </a:r>
                      <a:r>
                        <a:rPr kumimoji="1" lang="ja-JP" altLang="en-US" sz="2000" b="0" dirty="0"/>
                        <a:t>年</a:t>
                      </a:r>
                    </a:p>
                  </a:txBody>
                  <a:tcPr marL="68580" marR="68580" marT="34290" marB="34290" anchor="ctr"/>
                </a:tc>
                <a:tc rowSpan="2">
                  <a:txBody>
                    <a:bodyPr/>
                    <a:lstStyle/>
                    <a:p>
                      <a:pPr algn="ctr"/>
                      <a:r>
                        <a:rPr kumimoji="1" lang="en-US" altLang="ja-JP" sz="2000" b="0" dirty="0"/>
                        <a:t>2023</a:t>
                      </a:r>
                      <a:r>
                        <a:rPr kumimoji="1" lang="ja-JP" altLang="en-US" sz="2000" b="0" dirty="0"/>
                        <a:t>年</a:t>
                      </a:r>
                    </a:p>
                  </a:txBody>
                  <a:tcPr marL="68580" marR="68580" marT="34290" marB="34290" anchor="ctr"/>
                </a:tc>
                <a:tc gridSpan="2">
                  <a:txBody>
                    <a:bodyPr/>
                    <a:lstStyle/>
                    <a:p>
                      <a:pPr algn="ctr"/>
                      <a:r>
                        <a:rPr kumimoji="1" lang="en-US" altLang="ja-JP" sz="2000" b="0" dirty="0"/>
                        <a:t>2024</a:t>
                      </a:r>
                      <a:r>
                        <a:rPr kumimoji="1" lang="ja-JP" altLang="en-US" sz="2000" b="0" dirty="0"/>
                        <a:t>年</a:t>
                      </a:r>
                    </a:p>
                  </a:txBody>
                  <a:tcPr marL="68580" marR="68580" marT="34290" marB="34290" anchor="ctr"/>
                </a:tc>
                <a:tc hMerge="1">
                  <a:txBody>
                    <a:bodyPr/>
                    <a:lstStyle/>
                    <a:p>
                      <a:pPr algn="ctr"/>
                      <a:endParaRPr kumimoji="1" lang="ja-JP" altLang="en-US" sz="2000" b="0" dirty="0"/>
                    </a:p>
                  </a:txBody>
                  <a:tcPr marL="68580" marR="68580" marT="34290" marB="34290" anchor="ctr"/>
                </a:tc>
                <a:extLst>
                  <a:ext uri="{0D108BD9-81ED-4DB2-BD59-A6C34878D82A}">
                    <a16:rowId xmlns:a16="http://schemas.microsoft.com/office/drawing/2014/main" val="3544272708"/>
                  </a:ext>
                </a:extLst>
              </a:tr>
              <a:tr h="566245">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A</a:t>
                      </a: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B</a:t>
                      </a:r>
                      <a:endParaRPr kumimoji="1" lang="ja-JP" altLang="en-US" sz="2000" b="0" dirty="0"/>
                    </a:p>
                  </a:txBody>
                  <a:tcPr marL="68580" marR="68580" marT="34290" marB="34290" anchor="ctr"/>
                </a:tc>
                <a:extLst>
                  <a:ext uri="{0D108BD9-81ED-4DB2-BD59-A6C34878D82A}">
                    <a16:rowId xmlns:a16="http://schemas.microsoft.com/office/drawing/2014/main" val="4185376238"/>
                  </a:ext>
                </a:extLst>
              </a:tr>
              <a:tr h="647274">
                <a:tc>
                  <a:txBody>
                    <a:bodyPr/>
                    <a:lstStyle/>
                    <a:p>
                      <a:pPr algn="ctr" fontAlgn="ctr"/>
                      <a:r>
                        <a:rPr lang="ja-JP" altLang="en-US" sz="2000" b="0" u="none" strike="noStrike" dirty="0">
                          <a:solidFill>
                            <a:srgbClr val="000000"/>
                          </a:solidFill>
                          <a:effectLst/>
                        </a:rPr>
                        <a:t>日本衛生学会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4163294748"/>
                  </a:ext>
                </a:extLst>
              </a:tr>
              <a:tr h="647274">
                <a:tc>
                  <a:txBody>
                    <a:bodyPr/>
                    <a:lstStyle/>
                    <a:p>
                      <a:pPr algn="ctr" fontAlgn="ctr"/>
                      <a:r>
                        <a:rPr lang="ja-JP" altLang="en-US" sz="2000" b="0" u="none" strike="noStrike" dirty="0">
                          <a:solidFill>
                            <a:srgbClr val="000000"/>
                          </a:solidFill>
                          <a:effectLst/>
                        </a:rPr>
                        <a:t>日本医療情報学会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4271219042"/>
                  </a:ext>
                </a:extLst>
              </a:tr>
              <a:tr h="647274">
                <a:tc>
                  <a:txBody>
                    <a:bodyPr/>
                    <a:lstStyle/>
                    <a:p>
                      <a:pPr algn="ctr" fontAlgn="ctr"/>
                      <a:r>
                        <a:rPr lang="ja-JP" altLang="en-US" sz="2000" b="0" u="none" strike="noStrike" dirty="0">
                          <a:solidFill>
                            <a:srgbClr val="000000"/>
                          </a:solidFill>
                          <a:effectLst/>
                        </a:rPr>
                        <a:t>日本産業衛生学会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16</a:t>
                      </a:r>
                    </a:p>
                  </a:txBody>
                  <a:tcPr marL="3537" marR="3537" marT="3537" marB="0" anchor="ctr"/>
                </a:tc>
                <a:tc>
                  <a:txBody>
                    <a:bodyPr/>
                    <a:lstStyle/>
                    <a:p>
                      <a:pPr algn="ctr" fontAlgn="ctr"/>
                      <a:r>
                        <a:rPr lang="en-US" altLang="ja-JP" b="1" dirty="0"/>
                        <a:t>33</a:t>
                      </a:r>
                    </a:p>
                  </a:txBody>
                  <a:tcPr marL="3537" marR="3537" marT="3537" marB="0" anchor="ctr"/>
                </a:tc>
                <a:tc>
                  <a:txBody>
                    <a:bodyPr/>
                    <a:lstStyle/>
                    <a:p>
                      <a:pPr algn="ctr" fontAlgn="ctr"/>
                      <a:r>
                        <a:rPr lang="en-US" altLang="ja-JP" b="1" dirty="0"/>
                        <a:t>22</a:t>
                      </a:r>
                    </a:p>
                  </a:txBody>
                  <a:tcPr marL="3537" marR="3537" marT="3537" marB="0" anchor="ctr"/>
                </a:tc>
                <a:tc>
                  <a:txBody>
                    <a:bodyPr/>
                    <a:lstStyle/>
                    <a:p>
                      <a:pPr algn="ctr" fontAlgn="ctr"/>
                      <a:r>
                        <a:rPr lang="en-US" altLang="ja-JP" b="1" dirty="0"/>
                        <a:t>15</a:t>
                      </a:r>
                    </a:p>
                  </a:txBody>
                  <a:tcPr marL="3537" marR="3537" marT="3537" marB="0" anchor="ctr"/>
                </a:tc>
                <a:tc>
                  <a:txBody>
                    <a:bodyPr/>
                    <a:lstStyle/>
                    <a:p>
                      <a:pPr algn="ctr" fontAlgn="ctr"/>
                      <a:r>
                        <a:rPr lang="en-US" altLang="ja-JP" b="1" dirty="0"/>
                        <a:t>43</a:t>
                      </a:r>
                    </a:p>
                  </a:txBody>
                  <a:tcPr marL="3537" marR="3537" marT="3537" marB="0" anchor="ctr"/>
                </a:tc>
                <a:tc>
                  <a:txBody>
                    <a:bodyPr/>
                    <a:lstStyle/>
                    <a:p>
                      <a:pPr algn="ctr" fontAlgn="ctr"/>
                      <a:r>
                        <a:rPr lang="en-US" altLang="ja-JP" b="1" dirty="0"/>
                        <a:t>16</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990141384"/>
                  </a:ext>
                </a:extLst>
              </a:tr>
              <a:tr h="647274">
                <a:tc>
                  <a:txBody>
                    <a:bodyPr/>
                    <a:lstStyle/>
                    <a:p>
                      <a:pPr algn="ctr" fontAlgn="ctr"/>
                      <a:r>
                        <a:rPr lang="ja-JP" altLang="en-US" sz="2000" b="0" u="none" strike="noStrike" dirty="0">
                          <a:solidFill>
                            <a:srgbClr val="000000"/>
                          </a:solidFill>
                          <a:effectLst/>
                        </a:rPr>
                        <a:t>日本疫学会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4</a:t>
                      </a:r>
                    </a:p>
                  </a:txBody>
                  <a:tcPr marL="3537" marR="3537" marT="3537" marB="0" anchor="ctr"/>
                </a:tc>
                <a:tc>
                  <a:txBody>
                    <a:bodyPr/>
                    <a:lstStyle/>
                    <a:p>
                      <a:pPr algn="ctr" fontAlgn="ctr"/>
                      <a:r>
                        <a:rPr lang="en-US" altLang="ja-JP" b="1" dirty="0"/>
                        <a:t>9</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876725732"/>
                  </a:ext>
                </a:extLst>
              </a:tr>
              <a:tr h="647274">
                <a:tc>
                  <a:txBody>
                    <a:bodyPr/>
                    <a:lstStyle/>
                    <a:p>
                      <a:pPr algn="ctr" fontAlgn="ctr"/>
                      <a:r>
                        <a:rPr lang="ja-JP" altLang="en-US" sz="2000" b="0" u="none" strike="noStrike" dirty="0">
                          <a:solidFill>
                            <a:srgbClr val="000000"/>
                          </a:solidFill>
                          <a:effectLst/>
                        </a:rPr>
                        <a:t>日本公衆衛生学会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9</a:t>
                      </a:r>
                    </a:p>
                  </a:txBody>
                  <a:tcPr marL="3537" marR="3537" marT="3537" marB="0" anchor="ctr"/>
                </a:tc>
                <a:tc>
                  <a:txBody>
                    <a:bodyPr/>
                    <a:lstStyle/>
                    <a:p>
                      <a:pPr algn="ctr" fontAlgn="ctr"/>
                      <a:r>
                        <a:rPr lang="en-US" altLang="ja-JP" b="1"/>
                        <a:t>29</a:t>
                      </a:r>
                    </a:p>
                  </a:txBody>
                  <a:tcPr marL="3537" marR="3537" marT="3537" marB="0" anchor="ctr"/>
                </a:tc>
                <a:tc>
                  <a:txBody>
                    <a:bodyPr/>
                    <a:lstStyle/>
                    <a:p>
                      <a:pPr algn="ctr" fontAlgn="ctr"/>
                      <a:r>
                        <a:rPr lang="en-US" altLang="ja-JP" b="1" dirty="0"/>
                        <a:t>19</a:t>
                      </a:r>
                    </a:p>
                  </a:txBody>
                  <a:tcPr marL="3537" marR="3537" marT="3537" marB="0" anchor="ctr"/>
                </a:tc>
                <a:tc>
                  <a:txBody>
                    <a:bodyPr/>
                    <a:lstStyle/>
                    <a:p>
                      <a:pPr algn="ctr" fontAlgn="ctr"/>
                      <a:r>
                        <a:rPr lang="en-US" altLang="ja-JP" b="1" dirty="0"/>
                        <a:t>31</a:t>
                      </a:r>
                    </a:p>
                  </a:txBody>
                  <a:tcPr marL="3537" marR="3537" marT="3537" marB="0" anchor="ctr"/>
                </a:tc>
                <a:tc>
                  <a:txBody>
                    <a:bodyPr/>
                    <a:lstStyle/>
                    <a:p>
                      <a:pPr algn="ctr" fontAlgn="ctr"/>
                      <a:r>
                        <a:rPr lang="en-US" altLang="ja-JP" b="1" dirty="0"/>
                        <a:t>37</a:t>
                      </a:r>
                    </a:p>
                  </a:txBody>
                  <a:tcPr marL="3537" marR="3537" marT="3537" marB="0" anchor="ctr"/>
                </a:tc>
                <a:tc>
                  <a:txBody>
                    <a:bodyPr/>
                    <a:lstStyle/>
                    <a:p>
                      <a:pPr algn="ctr" fontAlgn="ctr"/>
                      <a:r>
                        <a:rPr lang="en-US" altLang="ja-JP" b="1" dirty="0"/>
                        <a:t>32</a:t>
                      </a:r>
                    </a:p>
                  </a:txBody>
                  <a:tcPr marL="3537" marR="3537" marT="3537" marB="0" anchor="ctr"/>
                </a:tc>
                <a:tc>
                  <a:txBody>
                    <a:bodyPr/>
                    <a:lstStyle/>
                    <a:p>
                      <a:pPr algn="ctr" fontAlgn="ctr"/>
                      <a:r>
                        <a:rPr lang="en-US" altLang="ja-JP" b="1" dirty="0"/>
                        <a:t>1</a:t>
                      </a:r>
                    </a:p>
                  </a:txBody>
                  <a:tcPr marL="3537" marR="3537" marT="3537" marB="0" anchor="ctr"/>
                </a:tc>
                <a:extLst>
                  <a:ext uri="{0D108BD9-81ED-4DB2-BD59-A6C34878D82A}">
                    <a16:rowId xmlns:a16="http://schemas.microsoft.com/office/drawing/2014/main" val="2409539302"/>
                  </a:ext>
                </a:extLst>
              </a:tr>
              <a:tr h="647274">
                <a:tc>
                  <a:txBody>
                    <a:bodyPr/>
                    <a:lstStyle/>
                    <a:p>
                      <a:pPr algn="ctr" fontAlgn="ctr"/>
                      <a:r>
                        <a:rPr lang="ja-JP" altLang="en-US" sz="2000" b="0" u="none" strike="noStrike" dirty="0">
                          <a:solidFill>
                            <a:srgbClr val="000000"/>
                          </a:solidFill>
                          <a:effectLst/>
                        </a:rPr>
                        <a:t>日本災害医学会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a:t>2</a:t>
                      </a: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3</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1</a:t>
                      </a:r>
                    </a:p>
                  </a:txBody>
                  <a:tcPr marL="3537" marR="3537" marT="3537" marB="0" anchor="ctr"/>
                </a:tc>
                <a:extLst>
                  <a:ext uri="{0D108BD9-81ED-4DB2-BD59-A6C34878D82A}">
                    <a16:rowId xmlns:a16="http://schemas.microsoft.com/office/drawing/2014/main" val="2823565933"/>
                  </a:ext>
                </a:extLst>
              </a:tr>
              <a:tr h="647274">
                <a:tc>
                  <a:txBody>
                    <a:bodyPr/>
                    <a:lstStyle/>
                    <a:p>
                      <a:pPr algn="ctr" fontAlgn="ctr"/>
                      <a:r>
                        <a:rPr lang="ja-JP" altLang="en-US" sz="2000" b="0" u="none" strike="noStrike" dirty="0">
                          <a:solidFill>
                            <a:srgbClr val="000000"/>
                          </a:solidFill>
                          <a:effectLst/>
                        </a:rPr>
                        <a:t>日本医療・病院管理学会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a:t>2</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2</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1</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3094825984"/>
                  </a:ext>
                </a:extLst>
              </a:tr>
              <a:tr h="647274">
                <a:tc>
                  <a:txBody>
                    <a:bodyPr/>
                    <a:lstStyle/>
                    <a:p>
                      <a:pPr algn="ctr" fontAlgn="ctr"/>
                      <a:r>
                        <a:rPr lang="ja-JP" altLang="en-US" sz="2000" b="0" u="none" strike="noStrike" dirty="0">
                          <a:solidFill>
                            <a:srgbClr val="000000"/>
                          </a:solidFill>
                          <a:effectLst/>
                        </a:rPr>
                        <a:t>日本職業・災害医学会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199128391"/>
                  </a:ext>
                </a:extLst>
              </a:tr>
            </a:tbl>
          </a:graphicData>
        </a:graphic>
      </p:graphicFrame>
    </p:spTree>
    <p:extLst>
      <p:ext uri="{BB962C8B-B14F-4D97-AF65-F5344CB8AC3E}">
        <p14:creationId xmlns:p14="http://schemas.microsoft.com/office/powerpoint/2010/main" val="5161462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3F30690-86BF-F043-6CCF-66DEB0009401}"/>
              </a:ext>
            </a:extLst>
          </p:cNvPr>
          <p:cNvSpPr txBox="1"/>
          <p:nvPr/>
        </p:nvSpPr>
        <p:spPr>
          <a:xfrm>
            <a:off x="0" y="0"/>
            <a:ext cx="9144000" cy="461665"/>
          </a:xfrm>
          <a:prstGeom prst="rect">
            <a:avLst/>
          </a:prstGeom>
          <a:solidFill>
            <a:srgbClr val="FFC000"/>
          </a:solidFill>
        </p:spPr>
        <p:txBody>
          <a:bodyPr wrap="square" rtlCol="0">
            <a:spAutoFit/>
          </a:bodyPr>
          <a:lstStyle/>
          <a:p>
            <a:pPr algn="ctr"/>
            <a:r>
              <a:rPr lang="ja-JP" altLang="en-US" sz="2400" b="1" dirty="0">
                <a:solidFill>
                  <a:srgbClr val="222222"/>
                </a:solidFill>
                <a:latin typeface="Google Sans"/>
              </a:rPr>
              <a:t>社会医学系専門医認定試験の結果（合格者数）</a:t>
            </a:r>
            <a:endParaRPr lang="ja-JP" altLang="en-US" sz="2400" b="1" dirty="0">
              <a:solidFill>
                <a:srgbClr val="000000"/>
              </a:solidFill>
              <a:latin typeface="游ゴシック" panose="020B0400000000000000" pitchFamily="50" charset="-128"/>
              <a:ea typeface="游ゴシック" panose="020B0400000000000000" pitchFamily="50" charset="-128"/>
            </a:endParaRPr>
          </a:p>
        </p:txBody>
      </p:sp>
      <p:graphicFrame>
        <p:nvGraphicFramePr>
          <p:cNvPr id="3" name="表 2">
            <a:extLst>
              <a:ext uri="{FF2B5EF4-FFF2-40B4-BE49-F238E27FC236}">
                <a16:creationId xmlns:a16="http://schemas.microsoft.com/office/drawing/2014/main" id="{F0A534B7-3128-29E6-1A54-16A7B50DE64B}"/>
              </a:ext>
            </a:extLst>
          </p:cNvPr>
          <p:cNvGraphicFramePr>
            <a:graphicFrameLocks noGrp="1"/>
          </p:cNvGraphicFramePr>
          <p:nvPr>
            <p:extLst>
              <p:ext uri="{D42A27DB-BD31-4B8C-83A1-F6EECF244321}">
                <p14:modId xmlns:p14="http://schemas.microsoft.com/office/powerpoint/2010/main" val="4263118029"/>
              </p:ext>
            </p:extLst>
          </p:nvPr>
        </p:nvGraphicFramePr>
        <p:xfrm>
          <a:off x="0" y="461668"/>
          <a:ext cx="9144004" cy="6396336"/>
        </p:xfrm>
        <a:graphic>
          <a:graphicData uri="http://schemas.openxmlformats.org/drawingml/2006/table">
            <a:tbl>
              <a:tblPr firstRow="1" bandRow="1">
                <a:tableStyleId>{21E4AEA4-8DFA-4A89-87EB-49C32662AFE0}</a:tableStyleId>
              </a:tblPr>
              <a:tblGrid>
                <a:gridCol w="2805545">
                  <a:extLst>
                    <a:ext uri="{9D8B030D-6E8A-4147-A177-3AD203B41FA5}">
                      <a16:colId xmlns:a16="http://schemas.microsoft.com/office/drawing/2014/main" val="4267982463"/>
                    </a:ext>
                  </a:extLst>
                </a:gridCol>
                <a:gridCol w="902397">
                  <a:extLst>
                    <a:ext uri="{9D8B030D-6E8A-4147-A177-3AD203B41FA5}">
                      <a16:colId xmlns:a16="http://schemas.microsoft.com/office/drawing/2014/main" val="1437252235"/>
                    </a:ext>
                  </a:extLst>
                </a:gridCol>
                <a:gridCol w="902397">
                  <a:extLst>
                    <a:ext uri="{9D8B030D-6E8A-4147-A177-3AD203B41FA5}">
                      <a16:colId xmlns:a16="http://schemas.microsoft.com/office/drawing/2014/main" val="2291723688"/>
                    </a:ext>
                  </a:extLst>
                </a:gridCol>
                <a:gridCol w="902397">
                  <a:extLst>
                    <a:ext uri="{9D8B030D-6E8A-4147-A177-3AD203B41FA5}">
                      <a16:colId xmlns:a16="http://schemas.microsoft.com/office/drawing/2014/main" val="3119882176"/>
                    </a:ext>
                  </a:extLst>
                </a:gridCol>
                <a:gridCol w="902397">
                  <a:extLst>
                    <a:ext uri="{9D8B030D-6E8A-4147-A177-3AD203B41FA5}">
                      <a16:colId xmlns:a16="http://schemas.microsoft.com/office/drawing/2014/main" val="465304221"/>
                    </a:ext>
                  </a:extLst>
                </a:gridCol>
                <a:gridCol w="902397">
                  <a:extLst>
                    <a:ext uri="{9D8B030D-6E8A-4147-A177-3AD203B41FA5}">
                      <a16:colId xmlns:a16="http://schemas.microsoft.com/office/drawing/2014/main" val="904373006"/>
                    </a:ext>
                  </a:extLst>
                </a:gridCol>
                <a:gridCol w="913237">
                  <a:extLst>
                    <a:ext uri="{9D8B030D-6E8A-4147-A177-3AD203B41FA5}">
                      <a16:colId xmlns:a16="http://schemas.microsoft.com/office/drawing/2014/main" val="820549287"/>
                    </a:ext>
                  </a:extLst>
                </a:gridCol>
                <a:gridCol w="913237">
                  <a:extLst>
                    <a:ext uri="{9D8B030D-6E8A-4147-A177-3AD203B41FA5}">
                      <a16:colId xmlns:a16="http://schemas.microsoft.com/office/drawing/2014/main" val="3357127591"/>
                    </a:ext>
                  </a:extLst>
                </a:gridCol>
              </a:tblGrid>
              <a:tr h="501830">
                <a:tc rowSpan="2">
                  <a:txBody>
                    <a:bodyPr/>
                    <a:lstStyle/>
                    <a:p>
                      <a:pPr algn="ctr"/>
                      <a:endParaRPr kumimoji="1" lang="ja-JP" altLang="en-US" sz="2000" b="0" dirty="0"/>
                    </a:p>
                  </a:txBody>
                  <a:tcPr marL="68580" marR="68580" marT="34290" marB="34290" anchor="ctr"/>
                </a:tc>
                <a:tc rowSpan="2">
                  <a:txBody>
                    <a:bodyPr/>
                    <a:lstStyle/>
                    <a:p>
                      <a:pPr algn="ctr"/>
                      <a:r>
                        <a:rPr kumimoji="1" lang="en-US" altLang="ja-JP" sz="2000" b="0" dirty="0"/>
                        <a:t>2019</a:t>
                      </a:r>
                      <a:r>
                        <a:rPr kumimoji="1" lang="ja-JP" altLang="en-US" sz="2000" b="0" dirty="0"/>
                        <a:t>年</a:t>
                      </a:r>
                    </a:p>
                  </a:txBody>
                  <a:tcPr marL="68580" marR="68580" marT="34290" marB="34290" anchor="ctr"/>
                </a:tc>
                <a:tc rowSpan="2">
                  <a:txBody>
                    <a:bodyPr/>
                    <a:lstStyle/>
                    <a:p>
                      <a:pPr algn="ctr"/>
                      <a:r>
                        <a:rPr kumimoji="1" lang="en-US" altLang="ja-JP" sz="2000" b="0" dirty="0"/>
                        <a:t>2020</a:t>
                      </a:r>
                      <a:r>
                        <a:rPr kumimoji="1" lang="ja-JP" altLang="en-US" sz="2000" b="0" dirty="0"/>
                        <a:t>年</a:t>
                      </a:r>
                    </a:p>
                  </a:txBody>
                  <a:tcPr marL="68580" marR="68580" marT="34290" marB="34290" anchor="ctr"/>
                </a:tc>
                <a:tc rowSpan="2">
                  <a:txBody>
                    <a:bodyPr/>
                    <a:lstStyle/>
                    <a:p>
                      <a:pPr algn="ctr"/>
                      <a:r>
                        <a:rPr kumimoji="1" lang="en-US" altLang="ja-JP" sz="2000" b="0" dirty="0"/>
                        <a:t>2021</a:t>
                      </a:r>
                      <a:r>
                        <a:rPr kumimoji="1" lang="ja-JP" altLang="en-US" sz="2000" b="0" dirty="0"/>
                        <a:t>年</a:t>
                      </a:r>
                    </a:p>
                  </a:txBody>
                  <a:tcPr marL="68580" marR="68580" marT="34290" marB="34290" anchor="ctr"/>
                </a:tc>
                <a:tc rowSpan="2">
                  <a:txBody>
                    <a:bodyPr/>
                    <a:lstStyle/>
                    <a:p>
                      <a:pPr algn="ctr"/>
                      <a:r>
                        <a:rPr kumimoji="1" lang="en-US" altLang="ja-JP" sz="2000" b="0" dirty="0"/>
                        <a:t>2022</a:t>
                      </a:r>
                      <a:r>
                        <a:rPr kumimoji="1" lang="ja-JP" altLang="en-US" sz="2000" b="0" dirty="0"/>
                        <a:t>年</a:t>
                      </a:r>
                    </a:p>
                  </a:txBody>
                  <a:tcPr marL="68580" marR="68580" marT="34290" marB="34290" anchor="ctr"/>
                </a:tc>
                <a:tc rowSpan="2">
                  <a:txBody>
                    <a:bodyPr/>
                    <a:lstStyle/>
                    <a:p>
                      <a:pPr algn="ctr"/>
                      <a:r>
                        <a:rPr kumimoji="1" lang="en-US" altLang="ja-JP" sz="2000" b="0" dirty="0"/>
                        <a:t>2023</a:t>
                      </a:r>
                      <a:r>
                        <a:rPr kumimoji="1" lang="ja-JP" altLang="en-US" sz="2000" b="0" dirty="0"/>
                        <a:t>年</a:t>
                      </a:r>
                    </a:p>
                  </a:txBody>
                  <a:tcPr marL="68580" marR="68580" marT="34290" marB="34290" anchor="ctr"/>
                </a:tc>
                <a:tc gridSpan="2">
                  <a:txBody>
                    <a:bodyPr/>
                    <a:lstStyle/>
                    <a:p>
                      <a:pPr algn="ctr"/>
                      <a:r>
                        <a:rPr kumimoji="1" lang="en-US" altLang="ja-JP" sz="2000" b="0" dirty="0"/>
                        <a:t>2024</a:t>
                      </a:r>
                      <a:r>
                        <a:rPr kumimoji="1" lang="ja-JP" altLang="en-US" sz="2000" b="0" dirty="0"/>
                        <a:t>年</a:t>
                      </a:r>
                    </a:p>
                  </a:txBody>
                  <a:tcPr marL="68580" marR="68580" marT="34290" marB="34290" anchor="ctr"/>
                </a:tc>
                <a:tc hMerge="1">
                  <a:txBody>
                    <a:bodyPr/>
                    <a:lstStyle/>
                    <a:p>
                      <a:pPr algn="ctr"/>
                      <a:endParaRPr kumimoji="1" lang="ja-JP" altLang="en-US" sz="2000" b="0" dirty="0"/>
                    </a:p>
                  </a:txBody>
                  <a:tcPr marL="68580" marR="68580" marT="34290" marB="34290" anchor="ctr"/>
                </a:tc>
                <a:extLst>
                  <a:ext uri="{0D108BD9-81ED-4DB2-BD59-A6C34878D82A}">
                    <a16:rowId xmlns:a16="http://schemas.microsoft.com/office/drawing/2014/main" val="3544272708"/>
                  </a:ext>
                </a:extLst>
              </a:tr>
              <a:tr h="540186">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vMerge="1">
                  <a:txBody>
                    <a:bodyPr/>
                    <a:lstStyle/>
                    <a:p>
                      <a:pPr algn="ct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A</a:t>
                      </a:r>
                      <a:endParaRPr kumimoji="1" lang="ja-JP" altLang="en-US" sz="2000" b="0" dirty="0"/>
                    </a:p>
                  </a:txBody>
                  <a:tcPr marL="68580" marR="68580" marT="34290" marB="34290" anchor="ctr"/>
                </a:tc>
                <a:tc>
                  <a:txBody>
                    <a:bodyPr/>
                    <a:lstStyle/>
                    <a:p>
                      <a:pPr algn="ctr"/>
                      <a:r>
                        <a:rPr kumimoji="1" lang="ja-JP" altLang="en-US" sz="2000" b="0" dirty="0"/>
                        <a:t>資格</a:t>
                      </a:r>
                      <a:r>
                        <a:rPr kumimoji="1" lang="en-US" altLang="ja-JP" sz="2000" b="0" dirty="0"/>
                        <a:t>B</a:t>
                      </a:r>
                      <a:endParaRPr kumimoji="1" lang="ja-JP" altLang="en-US" sz="2000" b="0" dirty="0"/>
                    </a:p>
                  </a:txBody>
                  <a:tcPr marL="68580" marR="68580" marT="34290" marB="34290" anchor="ctr"/>
                </a:tc>
                <a:extLst>
                  <a:ext uri="{0D108BD9-81ED-4DB2-BD59-A6C34878D82A}">
                    <a16:rowId xmlns:a16="http://schemas.microsoft.com/office/drawing/2014/main" val="4163294748"/>
                  </a:ext>
                </a:extLst>
              </a:tr>
              <a:tr h="669290">
                <a:tc>
                  <a:txBody>
                    <a:bodyPr/>
                    <a:lstStyle/>
                    <a:p>
                      <a:pPr algn="ctr" fontAlgn="ctr"/>
                      <a:r>
                        <a:rPr lang="ja-JP" altLang="en-US" sz="2000" b="0" u="none" strike="noStrike" dirty="0">
                          <a:solidFill>
                            <a:srgbClr val="000000"/>
                          </a:solidFill>
                          <a:effectLst/>
                        </a:rPr>
                        <a:t>日本衛生学会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tc>
                  <a:txBody>
                    <a:bodyPr/>
                    <a:lstStyle/>
                    <a:p>
                      <a:pPr algn="ctr" fontAlgn="ctr"/>
                      <a:r>
                        <a:rPr lang="en-US" altLang="ja-JP" b="1" dirty="0"/>
                        <a:t>0</a:t>
                      </a:r>
                    </a:p>
                  </a:txBody>
                  <a:tcPr marL="3537" marR="3537" marT="3537" marB="0" anchor="ctr"/>
                </a:tc>
                <a:extLst>
                  <a:ext uri="{0D108BD9-81ED-4DB2-BD59-A6C34878D82A}">
                    <a16:rowId xmlns:a16="http://schemas.microsoft.com/office/drawing/2014/main" val="2009177490"/>
                  </a:ext>
                </a:extLst>
              </a:tr>
              <a:tr h="669290">
                <a:tc>
                  <a:txBody>
                    <a:bodyPr/>
                    <a:lstStyle/>
                    <a:p>
                      <a:pPr algn="ctr" fontAlgn="ctr"/>
                      <a:r>
                        <a:rPr lang="ja-JP" altLang="en-US" sz="2000" b="0" u="none" strike="noStrike" dirty="0">
                          <a:solidFill>
                            <a:srgbClr val="000000"/>
                          </a:solidFill>
                          <a:effectLst/>
                        </a:rPr>
                        <a:t>日本医療情報学会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4271219042"/>
                  </a:ext>
                </a:extLst>
              </a:tr>
              <a:tr h="669290">
                <a:tc>
                  <a:txBody>
                    <a:bodyPr/>
                    <a:lstStyle/>
                    <a:p>
                      <a:pPr algn="ctr" fontAlgn="ctr"/>
                      <a:r>
                        <a:rPr lang="ja-JP" altLang="en-US" sz="2000" b="0" u="none" strike="noStrike" dirty="0">
                          <a:solidFill>
                            <a:srgbClr val="000000"/>
                          </a:solidFill>
                          <a:effectLst/>
                        </a:rPr>
                        <a:t>日本産業衛生学会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22</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15</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43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16</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990141384"/>
                  </a:ext>
                </a:extLst>
              </a:tr>
              <a:tr h="669290">
                <a:tc>
                  <a:txBody>
                    <a:bodyPr/>
                    <a:lstStyle/>
                    <a:p>
                      <a:pPr algn="ctr" fontAlgn="ctr"/>
                      <a:r>
                        <a:rPr lang="ja-JP" altLang="en-US" sz="2000" b="0" u="none" strike="noStrike" dirty="0">
                          <a:solidFill>
                            <a:srgbClr val="000000"/>
                          </a:solidFill>
                          <a:effectLst/>
                        </a:rPr>
                        <a:t>日本疫学会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9</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876725732"/>
                  </a:ext>
                </a:extLst>
              </a:tr>
              <a:tr h="669290">
                <a:tc>
                  <a:txBody>
                    <a:bodyPr/>
                    <a:lstStyle/>
                    <a:p>
                      <a:pPr algn="ctr" fontAlgn="ctr"/>
                      <a:r>
                        <a:rPr lang="ja-JP" altLang="en-US" sz="2000" b="0" u="none" strike="noStrike" dirty="0">
                          <a:solidFill>
                            <a:srgbClr val="000000"/>
                          </a:solidFill>
                          <a:effectLst/>
                        </a:rPr>
                        <a:t>日本公衆衛生学会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9</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27</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18</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28</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537" marR="3537" marT="3537" marB="0" anchor="ctr"/>
                </a:tc>
                <a:extLst>
                  <a:ext uri="{0D108BD9-81ED-4DB2-BD59-A6C34878D82A}">
                    <a16:rowId xmlns:a16="http://schemas.microsoft.com/office/drawing/2014/main" val="2409539302"/>
                  </a:ext>
                </a:extLst>
              </a:tr>
              <a:tr h="669290">
                <a:tc>
                  <a:txBody>
                    <a:bodyPr/>
                    <a:lstStyle/>
                    <a:p>
                      <a:pPr algn="ctr" fontAlgn="ctr"/>
                      <a:r>
                        <a:rPr lang="ja-JP" altLang="en-US" sz="2000" b="0" u="none" strike="noStrike" dirty="0">
                          <a:solidFill>
                            <a:srgbClr val="000000"/>
                          </a:solidFill>
                          <a:effectLst/>
                        </a:rPr>
                        <a:t>日本災害医学会</a:t>
                      </a:r>
                      <a:endParaRPr lang="zh-CN"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p>
                  </a:txBody>
                  <a:tcPr marL="3537" marR="3537" marT="3537" marB="0" anchor="ctr"/>
                </a:tc>
                <a:extLst>
                  <a:ext uri="{0D108BD9-81ED-4DB2-BD59-A6C34878D82A}">
                    <a16:rowId xmlns:a16="http://schemas.microsoft.com/office/drawing/2014/main" val="2823565933"/>
                  </a:ext>
                </a:extLst>
              </a:tr>
              <a:tr h="669290">
                <a:tc>
                  <a:txBody>
                    <a:bodyPr/>
                    <a:lstStyle/>
                    <a:p>
                      <a:pPr algn="ctr" fontAlgn="ctr"/>
                      <a:r>
                        <a:rPr lang="ja-JP" altLang="en-US" sz="2000" b="0" u="none" strike="noStrike" dirty="0">
                          <a:solidFill>
                            <a:srgbClr val="000000"/>
                          </a:solidFill>
                          <a:effectLst/>
                        </a:rPr>
                        <a:t>日本医療・病院管理学会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3094825984"/>
                  </a:ext>
                </a:extLst>
              </a:tr>
              <a:tr h="669290">
                <a:tc>
                  <a:txBody>
                    <a:bodyPr/>
                    <a:lstStyle/>
                    <a:p>
                      <a:pPr algn="ctr" fontAlgn="ctr"/>
                      <a:r>
                        <a:rPr lang="ja-JP" altLang="en-US" sz="2000" b="0" u="none" strike="noStrike" dirty="0">
                          <a:solidFill>
                            <a:srgbClr val="000000"/>
                          </a:solidFill>
                          <a:effectLst/>
                        </a:rPr>
                        <a:t>日本職業・災害医学会</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endPar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3537" marR="3537" marT="3537" marB="0" anchor="ctr"/>
                </a:tc>
                <a:tc>
                  <a:txBody>
                    <a:bodyPr/>
                    <a:lstStyle/>
                    <a:p>
                      <a:pPr algn="ctr" fontAlgn="ctr"/>
                      <a:r>
                        <a:rPr lang="en-US" altLang="ja-JP" sz="18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0</a:t>
                      </a:r>
                    </a:p>
                  </a:txBody>
                  <a:tcPr marL="3537" marR="3537" marT="3537" marB="0" anchor="ctr"/>
                </a:tc>
                <a:extLst>
                  <a:ext uri="{0D108BD9-81ED-4DB2-BD59-A6C34878D82A}">
                    <a16:rowId xmlns:a16="http://schemas.microsoft.com/office/drawing/2014/main" val="199128391"/>
                  </a:ext>
                </a:extLst>
              </a:tr>
            </a:tbl>
          </a:graphicData>
        </a:graphic>
      </p:graphicFrame>
    </p:spTree>
    <p:extLst>
      <p:ext uri="{BB962C8B-B14F-4D97-AF65-F5344CB8AC3E}">
        <p14:creationId xmlns:p14="http://schemas.microsoft.com/office/powerpoint/2010/main" val="41529090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335EC9B-2CBB-05D1-1864-A4F35657C943}"/>
              </a:ext>
            </a:extLst>
          </p:cNvPr>
          <p:cNvSpPr txBox="1"/>
          <p:nvPr/>
        </p:nvSpPr>
        <p:spPr>
          <a:xfrm>
            <a:off x="431540" y="260648"/>
            <a:ext cx="8280920" cy="6186309"/>
          </a:xfrm>
          <a:prstGeom prst="rect">
            <a:avLst/>
          </a:prstGeom>
          <a:noFill/>
        </p:spPr>
        <p:txBody>
          <a:bodyPr wrap="square">
            <a:spAutoFit/>
          </a:bodyPr>
          <a:lstStyle/>
          <a:p>
            <a:pPr algn="ct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2025</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年度（第</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7</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回） 社会医学系専門医認定試験に関する告知</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2025</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年</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1</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月</a:t>
            </a:r>
            <a:r>
              <a:rPr lang="en-US"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29</a:t>
            </a:r>
            <a:r>
              <a:rPr lang="ja-JP" altLang="ja-JP" sz="1800" kern="100" dirty="0">
                <a:effectLst/>
                <a:latin typeface="游明朝" panose="02020400000000000000" pitchFamily="18" charset="-128"/>
                <a:ea typeface="游ゴシック" panose="020B0400000000000000" pitchFamily="50" charset="-128"/>
                <a:cs typeface="Times New Roman" panose="02020603050405020304" pitchFamily="18" charset="0"/>
              </a:rPr>
              <a:t>日</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en-US" altLang="ja-JP" sz="1800" kern="100" dirty="0">
                <a:effectLst/>
                <a:latin typeface="游ゴシック" panose="020B0400000000000000" pitchFamily="50" charset="-128"/>
                <a:ea typeface="游明朝" panose="02020400000000000000" pitchFamily="18" charset="-128"/>
                <a:cs typeface="Times New Roman" panose="02020603050405020304" pitchFamily="18" charset="0"/>
              </a:rPr>
              <a:t> </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79705" algn="just"/>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2025</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9</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月頃に実施される第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7</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回専門医認定試験の筆記試験は、 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版の内容に準じ、問題を出題します。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なお、現在、基本プログラム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版の改定状況は、下記のとおりです。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今後改定作業を進め、本年</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4</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月</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日現在</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で改定状況に〇がついたものの内容に準じて筆記試験を出題いたします。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受験を希望される方は、早めの視聴をよろしくお願いいたします。</a:t>
            </a:r>
          </a:p>
          <a:p>
            <a:pPr indent="179705"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改定済みの基本プログラム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版は、「</a:t>
            </a:r>
            <a:r>
              <a:rPr lang="en-US" altLang="ja-JP" sz="1800" u="sng" kern="100" dirty="0">
                <a:effectLst/>
                <a:latin typeface="游ゴシック" panose="020B0400000000000000" pitchFamily="50" charset="-128"/>
                <a:ea typeface="游ゴシック" panose="020B0400000000000000"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 &gt; eラーニングコンテンツ</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」に格納しています。</a:t>
            </a: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また、今回の試験より、</a:t>
            </a:r>
            <a:r>
              <a:rPr lang="ja-JP" altLang="en-US"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受験資格対象者を</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研修プログラム修了から原則</a:t>
            </a:r>
            <a:r>
              <a:rPr lang="ja-JP" altLang="en-US"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３</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年間とします。</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ただし、育児休暇・介護休暇・病気休暇など、特別な事由がある期間は、上記の期間に算定しません。</a:t>
            </a: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今回の試験より、社会医学系専門医協会友好社員（</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日本医学教育学会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日本国際保健医療学会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zh-CN"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日本法医学会</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）に所属する方で要件を満たす方は応募できます</a:t>
            </a:r>
            <a:r>
              <a:rPr lang="ja-JP" altLang="en-US" b="1" u="sng"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b="1" u="sng"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indent="179705" algn="just"/>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第７回専門医認定試験実施要項（受験資格Ａ）及び第７回専門医認定試験実施要項（受験資格</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B</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）は４月頃に当協会</a:t>
            </a:r>
            <a:r>
              <a:rPr lang="en-US"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WEB</a:t>
            </a:r>
            <a:r>
              <a:rPr lang="ja-JP" altLang="ja-JP" sz="1800" b="1" u="sng" kern="100" dirty="0">
                <a:effectLst/>
                <a:latin typeface="游ゴシック" panose="020B0400000000000000" pitchFamily="50" charset="-128"/>
                <a:ea typeface="游ゴシック" panose="020B0400000000000000" pitchFamily="50" charset="-128"/>
                <a:cs typeface="Times New Roman" panose="02020603050405020304" pitchFamily="18" charset="0"/>
              </a:rPr>
              <a:t>サイトに掲載します。</a:t>
            </a:r>
            <a:endPar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179705" algn="just"/>
            <a:endParaRPr lang="en-US" altLang="ja-JP" sz="1800" b="1" u="sng" kern="100" dirty="0">
              <a:effectLst/>
              <a:latin typeface="游明朝" panose="02020400000000000000" pitchFamily="18"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7877123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24A4094-71A4-CF43-05A2-9A94DBBD2999}"/>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27FD449-EE7D-0485-4FF9-8B76DB77F3EB}"/>
              </a:ext>
            </a:extLst>
          </p:cNvPr>
          <p:cNvSpPr txBox="1"/>
          <p:nvPr/>
        </p:nvSpPr>
        <p:spPr>
          <a:xfrm>
            <a:off x="323528" y="188640"/>
            <a:ext cx="6984776" cy="369332"/>
          </a:xfrm>
          <a:prstGeom prst="rect">
            <a:avLst/>
          </a:prstGeom>
          <a:noFill/>
        </p:spPr>
        <p:txBody>
          <a:bodyPr wrap="square">
            <a:spAutoFit/>
          </a:bodyPr>
          <a:lstStyle/>
          <a:p>
            <a:pPr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　</a:t>
            </a:r>
            <a:r>
              <a:rPr lang="ja-JP" altLang="en-US"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テーマ・</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講師一覧</a:t>
            </a:r>
          </a:p>
        </p:txBody>
      </p:sp>
      <p:graphicFrame>
        <p:nvGraphicFramePr>
          <p:cNvPr id="2" name="表 1">
            <a:extLst>
              <a:ext uri="{FF2B5EF4-FFF2-40B4-BE49-F238E27FC236}">
                <a16:creationId xmlns:a16="http://schemas.microsoft.com/office/drawing/2014/main" id="{D764D481-1FCA-17C0-CB7A-1D39E6AD933F}"/>
              </a:ext>
            </a:extLst>
          </p:cNvPr>
          <p:cNvGraphicFramePr>
            <a:graphicFrameLocks noGrp="1"/>
          </p:cNvGraphicFramePr>
          <p:nvPr/>
        </p:nvGraphicFramePr>
        <p:xfrm>
          <a:off x="397082" y="651451"/>
          <a:ext cx="8362454" cy="5822083"/>
        </p:xfrm>
        <a:graphic>
          <a:graphicData uri="http://schemas.openxmlformats.org/drawingml/2006/table">
            <a:tbl>
              <a:tblPr firstRow="1" bandRow="1"/>
              <a:tblGrid>
                <a:gridCol w="496536">
                  <a:extLst>
                    <a:ext uri="{9D8B030D-6E8A-4147-A177-3AD203B41FA5}">
                      <a16:colId xmlns:a16="http://schemas.microsoft.com/office/drawing/2014/main" val="1665208549"/>
                    </a:ext>
                  </a:extLst>
                </a:gridCol>
                <a:gridCol w="685081">
                  <a:extLst>
                    <a:ext uri="{9D8B030D-6E8A-4147-A177-3AD203B41FA5}">
                      <a16:colId xmlns:a16="http://schemas.microsoft.com/office/drawing/2014/main" val="1218307139"/>
                    </a:ext>
                  </a:extLst>
                </a:gridCol>
                <a:gridCol w="1355001">
                  <a:extLst>
                    <a:ext uri="{9D8B030D-6E8A-4147-A177-3AD203B41FA5}">
                      <a16:colId xmlns:a16="http://schemas.microsoft.com/office/drawing/2014/main" val="2793951100"/>
                    </a:ext>
                  </a:extLst>
                </a:gridCol>
                <a:gridCol w="1226820">
                  <a:extLst>
                    <a:ext uri="{9D8B030D-6E8A-4147-A177-3AD203B41FA5}">
                      <a16:colId xmlns:a16="http://schemas.microsoft.com/office/drawing/2014/main" val="1727875400"/>
                    </a:ext>
                  </a:extLst>
                </a:gridCol>
                <a:gridCol w="3634740">
                  <a:extLst>
                    <a:ext uri="{9D8B030D-6E8A-4147-A177-3AD203B41FA5}">
                      <a16:colId xmlns:a16="http://schemas.microsoft.com/office/drawing/2014/main" val="1570988216"/>
                    </a:ext>
                  </a:extLst>
                </a:gridCol>
                <a:gridCol w="964276">
                  <a:extLst>
                    <a:ext uri="{9D8B030D-6E8A-4147-A177-3AD203B41FA5}">
                      <a16:colId xmlns:a16="http://schemas.microsoft.com/office/drawing/2014/main" val="1524575708"/>
                    </a:ext>
                  </a:extLst>
                </a:gridCol>
              </a:tblGrid>
              <a:tr h="425535">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改定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状況</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通し</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番号</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担当学会名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担当科目</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担当テーマ</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講師名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（敬称略</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5580135"/>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歴史から見た公衆衛生行政</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曽根智史</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30022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2</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公衆衛生の概念、行政の仕組みと法規</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4284497"/>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3</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健康政策論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小林廉毅</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55501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4</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公衆衛生研究概論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356678"/>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5</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地域の公衆衛生課題とその解決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平本恵子</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592921"/>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6</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グローバルヘルス</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中村佳子</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6164924"/>
                  </a:ext>
                </a:extLst>
              </a:tr>
              <a:tr h="212767">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7</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公衆衛生総論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公衆衛生活動における医師の役割と人材開発</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中村佳子</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279011"/>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8</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保健医療政策概論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福島靖正</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7671580"/>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9</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社会保障制度</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（医療制度、介護保険、地域包括ケア）</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小林廉毅</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07158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10</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社会保障制度</a:t>
                      </a:r>
                      <a:r>
                        <a:rPr lang="en-US" sz="1100" kern="10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（福祉制度、年金制度）</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唐木啓介</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62891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11-1</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1-1</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（健康づくり、生活習慣病対策）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八谷寛</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069766"/>
                  </a:ext>
                </a:extLst>
              </a:tr>
              <a:tr h="212767">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100" kern="100">
                          <a:effectLst/>
                          <a:latin typeface="游ゴシック" panose="020B0400000000000000" pitchFamily="50" charset="-128"/>
                          <a:ea typeface="游明朝" panose="02020400000000000000" pitchFamily="18" charset="-128"/>
                          <a:cs typeface="Times New Roman" panose="02020603050405020304" pitchFamily="18" charset="0"/>
                        </a:rPr>
                        <a:t>11-2</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1-2</a:t>
                      </a: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（母子保健、学校保健）</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鈴木孝太</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5486891"/>
                  </a:ext>
                </a:extLst>
              </a:tr>
              <a:tr h="203096">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11-3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1-3</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（高齢者保健・介護）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5962220"/>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11-4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1-4</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（精神保健）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吉益光一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443347"/>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2-1</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（歯科保健）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福田英輝</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8455739"/>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（感染症対策）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稲葉静代</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035916"/>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12-3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保健医療政策各論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2-3</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（難病対策・障害者対策）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谷掛千里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6372145"/>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医療改革の動向</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今中雄一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238206"/>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日本公衆衛生学会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保健医療政策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保健医療関連の計画</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5184678"/>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人口・保健・医療統計の概要</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5781424"/>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基礎医学統計学１</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小橋</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元</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8566349"/>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基礎医学統計学２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村上義孝</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8522805"/>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社会調査法</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堤</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明純</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044622"/>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19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研究デザインと疫学指標</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藤吉</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朗</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50808"/>
                  </a:ext>
                </a:extLst>
              </a:tr>
              <a:tr h="203096">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バイアスとそのコントロール</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藤原武男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178073"/>
                  </a:ext>
                </a:extLst>
              </a:tr>
              <a:tr h="203096">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21</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日本疫学会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疫学・医学統計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応用疫学・医学統計学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鈴木孝太</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0613330"/>
                  </a:ext>
                </a:extLst>
              </a:tr>
            </a:tbl>
          </a:graphicData>
        </a:graphic>
      </p:graphicFrame>
    </p:spTree>
    <p:extLst>
      <p:ext uri="{BB962C8B-B14F-4D97-AF65-F5344CB8AC3E}">
        <p14:creationId xmlns:p14="http://schemas.microsoft.com/office/powerpoint/2010/main" val="257227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6EC6E8D-6119-A215-C015-E96228DB8CFC}"/>
              </a:ext>
            </a:extLst>
          </p:cNvPr>
          <p:cNvSpPr txBox="1"/>
          <p:nvPr/>
        </p:nvSpPr>
        <p:spPr>
          <a:xfrm>
            <a:off x="323528" y="188640"/>
            <a:ext cx="6984776" cy="369332"/>
          </a:xfrm>
          <a:prstGeom prst="rect">
            <a:avLst/>
          </a:prstGeom>
          <a:noFill/>
        </p:spPr>
        <p:txBody>
          <a:bodyPr wrap="square">
            <a:spAutoFit/>
          </a:bodyPr>
          <a:lstStyle/>
          <a:p>
            <a:pPr algn="just"/>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基本プログラム</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e</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ラーニングコンテンツ第</a:t>
            </a:r>
            <a:r>
              <a:rPr lang="en-US"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版　</a:t>
            </a:r>
            <a:r>
              <a:rPr lang="ja-JP" altLang="en-US"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テーマ・</a:t>
            </a:r>
            <a:r>
              <a:rPr lang="ja-JP" altLang="ja-JP" sz="1800" kern="100" dirty="0">
                <a:effectLst/>
                <a:latin typeface="游ゴシック" panose="020B0400000000000000" pitchFamily="50" charset="-128"/>
                <a:ea typeface="游ゴシック" panose="020B0400000000000000" pitchFamily="50" charset="-128"/>
                <a:cs typeface="Times New Roman" panose="02020603050405020304" pitchFamily="18" charset="0"/>
              </a:rPr>
              <a:t>講師一覧</a:t>
            </a:r>
          </a:p>
        </p:txBody>
      </p:sp>
      <p:graphicFrame>
        <p:nvGraphicFramePr>
          <p:cNvPr id="4" name="表 3">
            <a:extLst>
              <a:ext uri="{FF2B5EF4-FFF2-40B4-BE49-F238E27FC236}">
                <a16:creationId xmlns:a16="http://schemas.microsoft.com/office/drawing/2014/main" id="{3305F9C3-6B41-4B5B-F521-B995432A5CB7}"/>
              </a:ext>
            </a:extLst>
          </p:cNvPr>
          <p:cNvGraphicFramePr>
            <a:graphicFrameLocks noGrp="1"/>
          </p:cNvGraphicFramePr>
          <p:nvPr/>
        </p:nvGraphicFramePr>
        <p:xfrm>
          <a:off x="241773" y="557972"/>
          <a:ext cx="8660453" cy="5935980"/>
        </p:xfrm>
        <a:graphic>
          <a:graphicData uri="http://schemas.openxmlformats.org/drawingml/2006/table">
            <a:tbl>
              <a:tblPr firstRow="1" firstCol="1" bandRow="1"/>
              <a:tblGrid>
                <a:gridCol w="631416">
                  <a:extLst>
                    <a:ext uri="{9D8B030D-6E8A-4147-A177-3AD203B41FA5}">
                      <a16:colId xmlns:a16="http://schemas.microsoft.com/office/drawing/2014/main" val="3317201886"/>
                    </a:ext>
                  </a:extLst>
                </a:gridCol>
                <a:gridCol w="609891">
                  <a:extLst>
                    <a:ext uri="{9D8B030D-6E8A-4147-A177-3AD203B41FA5}">
                      <a16:colId xmlns:a16="http://schemas.microsoft.com/office/drawing/2014/main" val="1552380991"/>
                    </a:ext>
                  </a:extLst>
                </a:gridCol>
                <a:gridCol w="1648740">
                  <a:extLst>
                    <a:ext uri="{9D8B030D-6E8A-4147-A177-3AD203B41FA5}">
                      <a16:colId xmlns:a16="http://schemas.microsoft.com/office/drawing/2014/main" val="205864324"/>
                    </a:ext>
                  </a:extLst>
                </a:gridCol>
                <a:gridCol w="1143000">
                  <a:extLst>
                    <a:ext uri="{9D8B030D-6E8A-4147-A177-3AD203B41FA5}">
                      <a16:colId xmlns:a16="http://schemas.microsoft.com/office/drawing/2014/main" val="1187667355"/>
                    </a:ext>
                  </a:extLst>
                </a:gridCol>
                <a:gridCol w="3457850">
                  <a:extLst>
                    <a:ext uri="{9D8B030D-6E8A-4147-A177-3AD203B41FA5}">
                      <a16:colId xmlns:a16="http://schemas.microsoft.com/office/drawing/2014/main" val="3963352687"/>
                    </a:ext>
                  </a:extLst>
                </a:gridCol>
                <a:gridCol w="1169556">
                  <a:extLst>
                    <a:ext uri="{9D8B030D-6E8A-4147-A177-3AD203B41FA5}">
                      <a16:colId xmlns:a16="http://schemas.microsoft.com/office/drawing/2014/main" val="1551949369"/>
                    </a:ext>
                  </a:extLst>
                </a:gridCol>
              </a:tblGrid>
              <a:tr h="0">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改定</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状況</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通し</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番号</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a:effectLst/>
                          <a:latin typeface="游明朝" panose="02020400000000000000" pitchFamily="18" charset="-128"/>
                          <a:ea typeface="游ゴシック" panose="020B0400000000000000" pitchFamily="50" charset="-128"/>
                          <a:cs typeface="Times New Roman" panose="02020603050405020304" pitchFamily="18" charset="0"/>
                        </a:rPr>
                        <a:t>担当学会名</a:t>
                      </a:r>
                      <a:endParaRPr lang="ja-JP" sz="11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担当科目</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担当テーマ</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講師名</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r>
                        <a:rPr lang="ja-JP" sz="1100" kern="100" dirty="0">
                          <a:effectLst/>
                          <a:latin typeface="游明朝" panose="02020400000000000000" pitchFamily="18" charset="-128"/>
                          <a:ea typeface="游ゴシック" panose="020B0400000000000000" pitchFamily="50" charset="-128"/>
                          <a:cs typeface="Times New Roman" panose="02020603050405020304" pitchFamily="18" charset="0"/>
                        </a:rPr>
                        <a:t>（敬称略</a:t>
                      </a:r>
                      <a:r>
                        <a:rPr lang="en-US" sz="1100" kern="100" dirty="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6829" marR="668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9959715"/>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：健康行動理論とモデルの役割、ヘルスビリーフモデル、計画的行動理論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堤</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明純</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70824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：社会的認知理論、トランスセオレティカルモデル、自己効力感、ストレスとコーピング</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野村恭子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400901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基礎健康行動理論</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3</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：ソーシャルマーケティング、ソーシャルネットワーク、ヘルスコミュニケーション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尾島俊之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195841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ヘルスプロモーション：概念の歴史的経緯、ポピュレーションアプローチ、プリシードプロシードモデル、行動経済学的アプローチ</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福田吉治</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025043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健康の社会的決定要因：社会経済状況、ソーシャルキャピタル、ライフコース、</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Health in All Policies</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藤原武男</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576729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政策・事業への応用</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1</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：予防接種、がん検診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宮園将哉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55402"/>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業務執行理事会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行動科学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政策・事業への応用</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2</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：たばこ対策、特定保健指導、ナッジの応用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06814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29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医療・保健に関わる組織の⾧の役割</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田中一成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984401"/>
                  </a:ext>
                </a:extLst>
              </a:tr>
              <a:tr h="0">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組織マネジメント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渋谷明隆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2175177"/>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事業マネジメント</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前田光哉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07950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コミュニケーション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上田英一郎</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930368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リーダーシップ</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今中雄一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1452908"/>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日本医療・病院管理学会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組織の人材確保・管理・育成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上條由美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4827622"/>
                  </a:ext>
                </a:extLst>
              </a:tr>
              <a:tr h="0">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日本医療情報学会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組織経営・管理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情報セキュリティ</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大佐賀</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敦</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44143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健康危機管理概論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近藤久禎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113718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大規模災害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高橋礼子</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9632815"/>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感染症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dirty="0">
                          <a:effectLst/>
                          <a:latin typeface="游ゴシック" panose="020B0400000000000000" pitchFamily="50" charset="-128"/>
                          <a:ea typeface="游明朝" panose="02020400000000000000" pitchFamily="18" charset="-128"/>
                          <a:cs typeface="Times New Roman" panose="02020603050405020304" pitchFamily="18" charset="0"/>
                        </a:rPr>
                        <a:t>-</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9186994"/>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39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食中毒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検討中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2042008"/>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40</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化学物質・放射線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阿南英明</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457016"/>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地域・職域における健康危機管理体制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冨尾</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936504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日本災害医学会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健康危機管理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リスクコミュニケーション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小早川義貴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0691771"/>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水、大気、土壌等の環境管理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原田浩二</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150520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有害要因の労働衛生管理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黒田嘉紀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975283"/>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45</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環境・産業保健概論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産業保健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更新なし</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077978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46</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環境・産業保健概論</a:t>
                      </a:r>
                      <a:r>
                        <a:rPr lang="en-US" sz="1050" kern="10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環境保健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道川武紘</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5390059"/>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47</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健康管理体制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川島正敏</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2517230"/>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48</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産業精神保健</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廣</a:t>
                      </a:r>
                      <a:r>
                        <a:rPr lang="en-US" sz="1050" kern="100" dirty="0">
                          <a:effectLst/>
                          <a:latin typeface="游明朝" panose="02020400000000000000" pitchFamily="18" charset="-128"/>
                          <a:ea typeface="游ゴシック" panose="020B0400000000000000" pitchFamily="50" charset="-128"/>
                          <a:cs typeface="Times New Roman" panose="02020603050405020304" pitchFamily="18" charset="0"/>
                        </a:rPr>
                        <a:t> </a:t>
                      </a: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尚典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9348272"/>
                  </a:ext>
                </a:extLst>
              </a:tr>
              <a:tr h="0">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50" kern="100">
                          <a:effectLst/>
                          <a:latin typeface="游ゴシック" panose="020B0400000000000000" pitchFamily="50" charset="-128"/>
                          <a:ea typeface="游明朝" panose="02020400000000000000" pitchFamily="18" charset="-128"/>
                          <a:cs typeface="Times New Roman" panose="02020603050405020304" pitchFamily="18" charset="0"/>
                        </a:rPr>
                        <a:t>49</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日本産業衛生学会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環境・産業保健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ja-JP" sz="1050" kern="100">
                          <a:effectLst/>
                          <a:latin typeface="游明朝" panose="02020400000000000000" pitchFamily="18" charset="-128"/>
                          <a:ea typeface="游ゴシック" panose="020B0400000000000000" pitchFamily="50" charset="-128"/>
                          <a:cs typeface="Times New Roman" panose="02020603050405020304" pitchFamily="18" charset="0"/>
                        </a:rPr>
                        <a:t>労働災害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050" kern="100" dirty="0">
                          <a:effectLst/>
                          <a:latin typeface="游明朝" panose="02020400000000000000" pitchFamily="18" charset="-128"/>
                          <a:ea typeface="游ゴシック" panose="020B0400000000000000" pitchFamily="50" charset="-128"/>
                          <a:cs typeface="Times New Roman" panose="02020603050405020304" pitchFamily="18" charset="0"/>
                        </a:rPr>
                        <a:t>大久保靖司</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8690499"/>
                  </a:ext>
                </a:extLst>
              </a:tr>
            </a:tbl>
          </a:graphicData>
        </a:graphic>
      </p:graphicFrame>
    </p:spTree>
    <p:extLst>
      <p:ext uri="{BB962C8B-B14F-4D97-AF65-F5344CB8AC3E}">
        <p14:creationId xmlns:p14="http://schemas.microsoft.com/office/powerpoint/2010/main" val="5608973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440897-59B2-181A-89B1-781F0692F928}"/>
              </a:ext>
            </a:extLst>
          </p:cNvPr>
          <p:cNvPicPr>
            <a:picLocks noChangeAspect="1"/>
          </p:cNvPicPr>
          <p:nvPr/>
        </p:nvPicPr>
        <p:blipFill>
          <a:blip r:embed="rId3"/>
          <a:stretch>
            <a:fillRect/>
          </a:stretch>
        </p:blipFill>
        <p:spPr>
          <a:xfrm>
            <a:off x="1070262" y="0"/>
            <a:ext cx="7419109" cy="5728536"/>
          </a:xfrm>
          <a:prstGeom prst="rect">
            <a:avLst/>
          </a:prstGeom>
        </p:spPr>
      </p:pic>
      <p:sp>
        <p:nvSpPr>
          <p:cNvPr id="3" name="円: 塗りつぶしなし 2">
            <a:extLst>
              <a:ext uri="{FF2B5EF4-FFF2-40B4-BE49-F238E27FC236}">
                <a16:creationId xmlns:a16="http://schemas.microsoft.com/office/drawing/2014/main" id="{A0BAC3DC-37E5-4AE0-C616-4AD8AE0436F5}"/>
              </a:ext>
            </a:extLst>
          </p:cNvPr>
          <p:cNvSpPr/>
          <p:nvPr/>
        </p:nvSpPr>
        <p:spPr bwMode="auto">
          <a:xfrm>
            <a:off x="4656047" y="786564"/>
            <a:ext cx="1588889" cy="685800"/>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2700">
              <a:solidFill>
                <a:srgbClr val="FFFF00"/>
              </a:solidFill>
              <a:latin typeface="HG丸ｺﾞｼｯｸM-PRO" pitchFamily="49" charset="-128"/>
              <a:ea typeface="HG丸ｺﾞｼｯｸM-PRO" pitchFamily="49" charset="-128"/>
            </a:endParaRPr>
          </a:p>
        </p:txBody>
      </p:sp>
      <p:sp>
        <p:nvSpPr>
          <p:cNvPr id="4" name="テキスト ボックス 3">
            <a:extLst>
              <a:ext uri="{FF2B5EF4-FFF2-40B4-BE49-F238E27FC236}">
                <a16:creationId xmlns:a16="http://schemas.microsoft.com/office/drawing/2014/main" id="{0F651437-5F54-32FC-E58B-9A5EDB6408FB}"/>
              </a:ext>
            </a:extLst>
          </p:cNvPr>
          <p:cNvSpPr txBox="1"/>
          <p:nvPr/>
        </p:nvSpPr>
        <p:spPr>
          <a:xfrm>
            <a:off x="0" y="5974631"/>
            <a:ext cx="9144000" cy="461665"/>
          </a:xfrm>
          <a:prstGeom prst="rect">
            <a:avLst/>
          </a:prstGeom>
          <a:solidFill>
            <a:srgbClr val="99FFCC"/>
          </a:solidFill>
        </p:spPr>
        <p:txBody>
          <a:bodyPr wrap="square" rtlCol="0">
            <a:spAutoFit/>
          </a:bodyPr>
          <a:lstStyle/>
          <a:p>
            <a:r>
              <a:rPr lang="ja-JP" altLang="en-US" sz="2400" dirty="0"/>
              <a:t>社会医学系専門医協会</a:t>
            </a:r>
            <a:r>
              <a:rPr lang="en-US" altLang="ja-JP" sz="2400" dirty="0"/>
              <a:t>WEB</a:t>
            </a:r>
            <a:r>
              <a:rPr lang="ja-JP" altLang="en-US" sz="2400" dirty="0"/>
              <a:t>ページのトップに「資格の更新」を新設</a:t>
            </a:r>
          </a:p>
        </p:txBody>
      </p:sp>
      <p:sp>
        <p:nvSpPr>
          <p:cNvPr id="8" name="円: 塗りつぶしなし 7">
            <a:extLst>
              <a:ext uri="{FF2B5EF4-FFF2-40B4-BE49-F238E27FC236}">
                <a16:creationId xmlns:a16="http://schemas.microsoft.com/office/drawing/2014/main" id="{8EB1E492-512D-3D83-8A39-59B1C9E6898F}"/>
              </a:ext>
            </a:extLst>
          </p:cNvPr>
          <p:cNvSpPr/>
          <p:nvPr/>
        </p:nvSpPr>
        <p:spPr bwMode="auto">
          <a:xfrm>
            <a:off x="3135077" y="4678048"/>
            <a:ext cx="1588889" cy="685800"/>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2700">
              <a:solidFill>
                <a:srgbClr val="FFFF00"/>
              </a:solidFill>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2486804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8175"/>
            <a:ext cx="8229600" cy="931863"/>
          </a:xfrm>
        </p:spPr>
        <p:txBody>
          <a:bodyPr/>
          <a:lstStyle/>
          <a:p>
            <a:r>
              <a:rPr lang="ja-JP" altLang="en-US" dirty="0"/>
              <a:t>専門医・指導医の更新ルール</a:t>
            </a:r>
            <a:endParaRPr kumimoji="1" lang="ja-JP" altLang="en-US" dirty="0"/>
          </a:p>
        </p:txBody>
      </p:sp>
      <p:sp>
        <p:nvSpPr>
          <p:cNvPr id="3" name="コンテンツ プレースホルダー 2"/>
          <p:cNvSpPr>
            <a:spLocks noGrp="1"/>
          </p:cNvSpPr>
          <p:nvPr>
            <p:ph idx="1"/>
          </p:nvPr>
        </p:nvSpPr>
        <p:spPr>
          <a:xfrm>
            <a:off x="124690" y="1230038"/>
            <a:ext cx="8894619" cy="5486400"/>
          </a:xfrm>
        </p:spPr>
        <p:txBody>
          <a:bodyPr>
            <a:normAutofit fontScale="85000" lnSpcReduction="10000"/>
          </a:bodyPr>
          <a:lstStyle/>
          <a:p>
            <a:pPr>
              <a:lnSpc>
                <a:spcPct val="120000"/>
              </a:lnSpc>
            </a:pPr>
            <a:r>
              <a:rPr lang="ja-JP" altLang="ja-JP" dirty="0"/>
              <a:t>基本的要件</a:t>
            </a:r>
            <a:endParaRPr lang="en-US" altLang="ja-JP" dirty="0"/>
          </a:p>
          <a:p>
            <a:pPr marL="625475" lvl="1">
              <a:lnSpc>
                <a:spcPct val="120000"/>
              </a:lnSpc>
            </a:pPr>
            <a:r>
              <a:rPr lang="ja-JP" altLang="en-US" dirty="0"/>
              <a:t>５</a:t>
            </a:r>
            <a:r>
              <a:rPr lang="ja-JP" altLang="ja-JP" dirty="0"/>
              <a:t>年間中断</a:t>
            </a:r>
            <a:r>
              <a:rPr lang="ja-JP" altLang="en-US" dirty="0"/>
              <a:t>な</a:t>
            </a:r>
            <a:r>
              <a:rPr lang="ja-JP" altLang="ja-JP" dirty="0"/>
              <a:t>く継続して</a:t>
            </a:r>
            <a:r>
              <a:rPr lang="ja-JP" altLang="en-US" dirty="0"/>
              <a:t>，</a:t>
            </a:r>
            <a:r>
              <a:rPr lang="ja-JP" altLang="ja-JP" dirty="0"/>
              <a:t>社会医学系の専門的な活動を行い</a:t>
            </a:r>
            <a:r>
              <a:rPr lang="ja-JP" altLang="en-US" dirty="0"/>
              <a:t>，</a:t>
            </a:r>
            <a:r>
              <a:rPr lang="ja-JP" altLang="ja-JP" dirty="0"/>
              <a:t>自らの能力・技術の研鑽及び社会医学系分野の発展への貢献に励んでいること</a:t>
            </a:r>
            <a:r>
              <a:rPr lang="ja-JP" altLang="en-US" dirty="0"/>
              <a:t>。</a:t>
            </a:r>
            <a:endParaRPr lang="en-US" altLang="ja-JP" dirty="0"/>
          </a:p>
          <a:p>
            <a:pPr marL="625475" lvl="1">
              <a:lnSpc>
                <a:spcPct val="120000"/>
              </a:lnSpc>
            </a:pPr>
            <a:r>
              <a:rPr lang="ja-JP" altLang="ja-JP" dirty="0"/>
              <a:t>認定期間の５年間、指導医の登録を継続し、構成学会の学会員を継続している</a:t>
            </a:r>
            <a:r>
              <a:rPr lang="ja-JP" altLang="en-US" dirty="0"/>
              <a:t>こと。</a:t>
            </a:r>
            <a:endParaRPr lang="en-US" altLang="ja-JP" dirty="0"/>
          </a:p>
          <a:p>
            <a:pPr marL="625475" lvl="1">
              <a:lnSpc>
                <a:spcPct val="120000"/>
              </a:lnSpc>
            </a:pPr>
            <a:r>
              <a:rPr lang="ja-JP" altLang="ja-JP" dirty="0"/>
              <a:t>社会医学系領域の実務・実績をもって、専門医</a:t>
            </a:r>
            <a:r>
              <a:rPr lang="ja-JP" altLang="en-US" dirty="0"/>
              <a:t>／指導医</a:t>
            </a:r>
            <a:r>
              <a:rPr lang="ja-JP" altLang="ja-JP" dirty="0"/>
              <a:t>としてのコンピテンシ―の維持・向上を示す</a:t>
            </a:r>
            <a:r>
              <a:rPr lang="ja-JP" altLang="en-US" dirty="0"/>
              <a:t>こととし，</a:t>
            </a:r>
            <a:r>
              <a:rPr lang="ja-JP" altLang="ja-JP" dirty="0"/>
              <a:t>５年目に</a:t>
            </a:r>
            <a:r>
              <a:rPr lang="ja-JP" altLang="en-US" dirty="0"/>
              <a:t>以下</a:t>
            </a:r>
            <a:r>
              <a:rPr lang="ja-JP" altLang="ja-JP" dirty="0"/>
              <a:t>の提出をもって審査を受ける</a:t>
            </a:r>
            <a:r>
              <a:rPr lang="ja-JP" altLang="en-US" dirty="0"/>
              <a:t>こと。</a:t>
            </a:r>
            <a:endParaRPr lang="en-US" altLang="ja-JP" dirty="0"/>
          </a:p>
          <a:p>
            <a:pPr marL="1436688" lvl="1" indent="-1073150" defTabSz="5472113">
              <a:lnSpc>
                <a:spcPct val="120000"/>
              </a:lnSpc>
              <a:buNone/>
            </a:pPr>
            <a:r>
              <a:rPr lang="en-US" altLang="ja-JP" dirty="0">
                <a:latin typeface="+mj-ea"/>
                <a:ea typeface="+mj-ea"/>
              </a:rPr>
              <a:t>(1)</a:t>
            </a:r>
            <a:r>
              <a:rPr lang="ja-JP" altLang="en-US" dirty="0">
                <a:latin typeface="+mj-ea"/>
                <a:ea typeface="+mj-ea"/>
              </a:rPr>
              <a:t> </a:t>
            </a:r>
            <a:r>
              <a:rPr lang="ja-JP" altLang="ja-JP" dirty="0"/>
              <a:t>申請書</a:t>
            </a:r>
            <a:r>
              <a:rPr lang="ja-JP" altLang="en-US" dirty="0"/>
              <a:t>の提出</a:t>
            </a:r>
            <a:endParaRPr lang="en-US" altLang="ja-JP" dirty="0"/>
          </a:p>
          <a:p>
            <a:pPr marL="1436688" lvl="1" indent="-1073150" defTabSz="5472113">
              <a:lnSpc>
                <a:spcPct val="120000"/>
              </a:lnSpc>
              <a:buNone/>
            </a:pPr>
            <a:r>
              <a:rPr lang="en-US" altLang="ja-JP" dirty="0">
                <a:latin typeface="+mj-ea"/>
                <a:ea typeface="+mj-ea"/>
              </a:rPr>
              <a:t>(2)</a:t>
            </a:r>
            <a:r>
              <a:rPr lang="ja-JP" altLang="en-US" dirty="0">
                <a:latin typeface="+mj-ea"/>
                <a:ea typeface="+mj-ea"/>
              </a:rPr>
              <a:t> </a:t>
            </a:r>
            <a:r>
              <a:rPr lang="ja-JP" altLang="ja-JP" dirty="0"/>
              <a:t>社会医学系分野に関連する講習の受講</a:t>
            </a:r>
            <a:r>
              <a:rPr lang="ja-JP" altLang="en-US" dirty="0">
                <a:solidFill>
                  <a:srgbClr val="FF0000"/>
                </a:solidFill>
                <a:latin typeface="+mn-ea"/>
              </a:rPr>
              <a:t>（</a:t>
            </a:r>
            <a:r>
              <a:rPr lang="en-US" altLang="ja-JP" dirty="0">
                <a:solidFill>
                  <a:srgbClr val="FF0000"/>
                </a:solidFill>
                <a:latin typeface="+mn-ea"/>
              </a:rPr>
              <a:t>K</a:t>
            </a:r>
            <a:r>
              <a:rPr lang="ja-JP" altLang="en-US" dirty="0">
                <a:solidFill>
                  <a:srgbClr val="FF0000"/>
                </a:solidFill>
                <a:latin typeface="+mn-ea"/>
              </a:rPr>
              <a:t>単位）</a:t>
            </a:r>
            <a:endParaRPr lang="en-US" altLang="ja-JP" dirty="0">
              <a:solidFill>
                <a:srgbClr val="FF0000"/>
              </a:solidFill>
              <a:latin typeface="+mn-ea"/>
            </a:endParaRPr>
          </a:p>
          <a:p>
            <a:pPr marL="1436688" lvl="1" indent="-1073150" defTabSz="5472113">
              <a:lnSpc>
                <a:spcPct val="120000"/>
              </a:lnSpc>
              <a:buNone/>
            </a:pPr>
            <a:r>
              <a:rPr lang="en-US" altLang="ja-JP" dirty="0">
                <a:latin typeface="+mj-ea"/>
                <a:ea typeface="+mj-ea"/>
              </a:rPr>
              <a:t>(3) </a:t>
            </a:r>
            <a:r>
              <a:rPr lang="ja-JP" altLang="ja-JP" dirty="0"/>
              <a:t>社会医学系分野に関連する学会・団体活動の実績等</a:t>
            </a:r>
            <a:r>
              <a:rPr lang="ja-JP" altLang="en-US" dirty="0">
                <a:solidFill>
                  <a:srgbClr val="FF0000"/>
                </a:solidFill>
                <a:latin typeface="+mn-ea"/>
              </a:rPr>
              <a:t>（</a:t>
            </a:r>
            <a:r>
              <a:rPr lang="en-US" altLang="ja-JP" dirty="0">
                <a:solidFill>
                  <a:srgbClr val="FF0000"/>
                </a:solidFill>
                <a:latin typeface="+mn-ea"/>
              </a:rPr>
              <a:t>G</a:t>
            </a:r>
            <a:r>
              <a:rPr lang="ja-JP" altLang="en-US" dirty="0">
                <a:solidFill>
                  <a:srgbClr val="FF0000"/>
                </a:solidFill>
                <a:latin typeface="+mn-ea"/>
              </a:rPr>
              <a:t>単位）</a:t>
            </a:r>
            <a:endParaRPr kumimoji="1" lang="ja-JP" altLang="en-US" dirty="0">
              <a:solidFill>
                <a:srgbClr val="FF0000"/>
              </a:solidFill>
              <a:latin typeface="+mn-ea"/>
            </a:endParaRPr>
          </a:p>
        </p:txBody>
      </p:sp>
      <p:sp>
        <p:nvSpPr>
          <p:cNvPr id="6" name="角丸四角形 5"/>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37012862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323D02C-0B83-9D42-B929-196540D479B8}"/>
              </a:ext>
            </a:extLst>
          </p:cNvPr>
          <p:cNvPicPr>
            <a:picLocks noChangeAspect="1"/>
          </p:cNvPicPr>
          <p:nvPr/>
        </p:nvPicPr>
        <p:blipFill>
          <a:blip r:embed="rId2"/>
          <a:stretch>
            <a:fillRect/>
          </a:stretch>
        </p:blipFill>
        <p:spPr>
          <a:xfrm>
            <a:off x="0" y="0"/>
            <a:ext cx="9115155" cy="6858000"/>
          </a:xfrm>
          <a:prstGeom prst="rect">
            <a:avLst/>
          </a:prstGeom>
        </p:spPr>
      </p:pic>
    </p:spTree>
    <p:extLst>
      <p:ext uri="{BB962C8B-B14F-4D97-AF65-F5344CB8AC3E}">
        <p14:creationId xmlns:p14="http://schemas.microsoft.com/office/powerpoint/2010/main" val="7901153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73B7510-61AB-156A-C8BD-3D534EE4744A}"/>
              </a:ext>
            </a:extLst>
          </p:cNvPr>
          <p:cNvPicPr>
            <a:picLocks noChangeAspect="1"/>
          </p:cNvPicPr>
          <p:nvPr/>
        </p:nvPicPr>
        <p:blipFill>
          <a:blip r:embed="rId2"/>
          <a:stretch>
            <a:fillRect/>
          </a:stretch>
        </p:blipFill>
        <p:spPr>
          <a:xfrm>
            <a:off x="0" y="0"/>
            <a:ext cx="9144000" cy="6612610"/>
          </a:xfrm>
          <a:prstGeom prst="rect">
            <a:avLst/>
          </a:prstGeom>
        </p:spPr>
      </p:pic>
    </p:spTree>
    <p:extLst>
      <p:ext uri="{BB962C8B-B14F-4D97-AF65-F5344CB8AC3E}">
        <p14:creationId xmlns:p14="http://schemas.microsoft.com/office/powerpoint/2010/main" val="17948611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1D924EF-FBD9-F0E3-A547-F2825ECEB945}"/>
              </a:ext>
            </a:extLst>
          </p:cNvPr>
          <p:cNvPicPr>
            <a:picLocks noChangeAspect="1"/>
          </p:cNvPicPr>
          <p:nvPr/>
        </p:nvPicPr>
        <p:blipFill>
          <a:blip r:embed="rId2"/>
          <a:stretch>
            <a:fillRect/>
          </a:stretch>
        </p:blipFill>
        <p:spPr>
          <a:xfrm>
            <a:off x="0" y="0"/>
            <a:ext cx="8484054" cy="6858000"/>
          </a:xfrm>
          <a:prstGeom prst="rect">
            <a:avLst/>
          </a:prstGeom>
        </p:spPr>
      </p:pic>
    </p:spTree>
    <p:extLst>
      <p:ext uri="{BB962C8B-B14F-4D97-AF65-F5344CB8AC3E}">
        <p14:creationId xmlns:p14="http://schemas.microsoft.com/office/powerpoint/2010/main" val="15130195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A87B705-BD8C-C483-FBAB-55F5F413F108}"/>
              </a:ext>
            </a:extLst>
          </p:cNvPr>
          <p:cNvSpPr txBox="1"/>
          <p:nvPr/>
        </p:nvSpPr>
        <p:spPr>
          <a:xfrm>
            <a:off x="166255" y="443291"/>
            <a:ext cx="8728363" cy="4031873"/>
          </a:xfrm>
          <a:prstGeom prst="rect">
            <a:avLst/>
          </a:prstGeom>
          <a:noFill/>
        </p:spPr>
        <p:txBody>
          <a:bodyPr wrap="square">
            <a:spAutoFit/>
          </a:bodyPr>
          <a:lstStyle/>
          <a:p>
            <a:r>
              <a:rPr lang="ja-JP" altLang="en-US" sz="1600" dirty="0">
                <a:latin typeface="HG丸ｺﾞｼｯｸM-PRO" panose="020F0400000000000000" pitchFamily="50" charset="-128"/>
                <a:ea typeface="HG丸ｺﾞｼｯｸM-PRO" panose="020F0400000000000000" pitchFamily="50" charset="-128"/>
              </a:rPr>
              <a:t>組織</a:t>
            </a:r>
            <a:endParaRPr lang="en-US" altLang="ja-JP" sz="1600" dirty="0">
              <a:latin typeface="HG丸ｺﾞｼｯｸM-PRO" panose="020F0400000000000000" pitchFamily="50" charset="-128"/>
              <a:ea typeface="HG丸ｺﾞｼｯｸM-PRO" panose="020F0400000000000000" pitchFamily="50" charset="-128"/>
            </a:endParaRPr>
          </a:p>
          <a:p>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社員総会</a:t>
            </a:r>
            <a:endParaRPr lang="en-US" altLang="ja-JP" sz="1600" dirty="0">
              <a:latin typeface="HG丸ｺﾞｼｯｸM-PRO" panose="020F0400000000000000" pitchFamily="50" charset="-128"/>
              <a:ea typeface="HG丸ｺﾞｼｯｸM-PRO" panose="020F0400000000000000" pitchFamily="50" charset="-128"/>
            </a:endParaRPr>
          </a:p>
          <a:p>
            <a:pPr lvl="1"/>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理事会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理事長</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今中　　雄一</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副理事長、財務担当理事          大久保　靖司</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総務担当理事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前田　　光哉</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総務担当理事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大神　　明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広報担当理事</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小橋　　元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日本衛生学会</a:t>
            </a:r>
            <a:endParaRPr lang="en-US" altLang="ja-JP" sz="1600" dirty="0">
              <a:latin typeface="HG丸ｺﾞｼｯｸM-PRO" panose="020F0400000000000000" pitchFamily="50" charset="-128"/>
              <a:ea typeface="HG丸ｺﾞｼｯｸM-PRO" panose="020F0400000000000000" pitchFamily="50" charset="-128"/>
            </a:endParaRPr>
          </a:p>
          <a:p>
            <a:pPr lvl="2"/>
            <a:endParaRPr lang="en-US" altLang="ja-JP" sz="1600" dirty="0">
              <a:latin typeface="HG丸ｺﾞｼｯｸM-PRO" panose="020F0400000000000000" pitchFamily="50" charset="-128"/>
              <a:ea typeface="HG丸ｺﾞｼｯｸM-PRO" panose="020F0400000000000000" pitchFamily="50" charset="-128"/>
            </a:endParaRPr>
          </a:p>
          <a:p>
            <a:pPr lvl="1"/>
            <a:r>
              <a:rPr lang="ja-JP" altLang="en-US" sz="1600" dirty="0">
                <a:latin typeface="HG丸ｺﾞｼｯｸM-PRO" panose="020F0400000000000000" pitchFamily="50" charset="-128"/>
                <a:ea typeface="HG丸ｺﾞｼｯｸM-PRO" panose="020F0400000000000000" pitchFamily="50" charset="-128"/>
              </a:rPr>
              <a:t>委員会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企画調整委員会</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小橋　　元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研修プログラム認定委員会       大久保　靖司</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専門医・指導医認定委員会       前田　　光哉</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日本医療・病院管理学会</a:t>
            </a:r>
            <a:endParaRPr lang="en-US" altLang="ja-JP" sz="1600" dirty="0">
              <a:latin typeface="HG丸ｺﾞｼｯｸM-PRO" panose="020F0400000000000000" pitchFamily="50" charset="-128"/>
              <a:ea typeface="HG丸ｺﾞｼｯｸM-PRO" panose="020F0400000000000000" pitchFamily="50" charset="-128"/>
            </a:endParaRPr>
          </a:p>
          <a:p>
            <a:pPr lvl="2"/>
            <a:r>
              <a:rPr lang="ja-JP" altLang="en-US" sz="1600" dirty="0">
                <a:latin typeface="HG丸ｺﾞｼｯｸM-PRO" panose="020F0400000000000000" pitchFamily="50" charset="-128"/>
                <a:ea typeface="HG丸ｺﾞｼｯｸM-PRO" panose="020F0400000000000000" pitchFamily="50" charset="-128"/>
              </a:rPr>
              <a:t>友好社員委員会　　　　　       大神　　明　 </a:t>
            </a:r>
            <a:r>
              <a:rPr lang="en-US" altLang="ja-JP" sz="1600" dirty="0">
                <a:latin typeface="HG丸ｺﾞｼｯｸM-PRO" panose="020F0400000000000000" pitchFamily="50" charset="-128"/>
                <a:ea typeface="HG丸ｺﾞｼｯｸM-PRO" panose="020F0400000000000000" pitchFamily="50" charset="-128"/>
              </a:rPr>
              <a:t>	</a:t>
            </a:r>
            <a:r>
              <a:rPr lang="ja-JP" altLang="en-US" sz="1600" dirty="0">
                <a:latin typeface="HG丸ｺﾞｼｯｸM-PRO" panose="020F0400000000000000" pitchFamily="50" charset="-128"/>
                <a:ea typeface="HG丸ｺﾞｼｯｸM-PRO" panose="020F0400000000000000" pitchFamily="50" charset="-128"/>
              </a:rPr>
              <a:t>日本産業衛生学会</a:t>
            </a:r>
            <a:endParaRPr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142054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69D1B97-8B93-A508-B604-674867946FD4}"/>
              </a:ext>
            </a:extLst>
          </p:cNvPr>
          <p:cNvPicPr>
            <a:picLocks noChangeAspect="1"/>
          </p:cNvPicPr>
          <p:nvPr/>
        </p:nvPicPr>
        <p:blipFill>
          <a:blip r:embed="rId2"/>
          <a:stretch>
            <a:fillRect/>
          </a:stretch>
        </p:blipFill>
        <p:spPr>
          <a:xfrm>
            <a:off x="0" y="0"/>
            <a:ext cx="9144000" cy="6465007"/>
          </a:xfrm>
          <a:prstGeom prst="rect">
            <a:avLst/>
          </a:prstGeom>
        </p:spPr>
      </p:pic>
    </p:spTree>
    <p:extLst>
      <p:ext uri="{BB962C8B-B14F-4D97-AF65-F5344CB8AC3E}">
        <p14:creationId xmlns:p14="http://schemas.microsoft.com/office/powerpoint/2010/main" val="841892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1A9ABC-F956-E7F2-6DCC-579CA378CA57}"/>
              </a:ext>
            </a:extLst>
          </p:cNvPr>
          <p:cNvPicPr>
            <a:picLocks noChangeAspect="1"/>
          </p:cNvPicPr>
          <p:nvPr/>
        </p:nvPicPr>
        <p:blipFill>
          <a:blip r:embed="rId2"/>
          <a:stretch>
            <a:fillRect/>
          </a:stretch>
        </p:blipFill>
        <p:spPr>
          <a:xfrm>
            <a:off x="217935" y="0"/>
            <a:ext cx="8708130" cy="6858000"/>
          </a:xfrm>
          <a:prstGeom prst="rect">
            <a:avLst/>
          </a:prstGeom>
        </p:spPr>
      </p:pic>
    </p:spTree>
    <p:extLst>
      <p:ext uri="{BB962C8B-B14F-4D97-AF65-F5344CB8AC3E}">
        <p14:creationId xmlns:p14="http://schemas.microsoft.com/office/powerpoint/2010/main" val="19295507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55520C-3BFE-D601-5F1E-476821E2EE98}"/>
              </a:ext>
            </a:extLst>
          </p:cNvPr>
          <p:cNvPicPr>
            <a:picLocks noChangeAspect="1"/>
          </p:cNvPicPr>
          <p:nvPr/>
        </p:nvPicPr>
        <p:blipFill>
          <a:blip r:embed="rId2"/>
          <a:stretch>
            <a:fillRect/>
          </a:stretch>
        </p:blipFill>
        <p:spPr>
          <a:xfrm>
            <a:off x="0" y="-75703"/>
            <a:ext cx="9144000" cy="4266206"/>
          </a:xfrm>
          <a:prstGeom prst="rect">
            <a:avLst/>
          </a:prstGeom>
        </p:spPr>
      </p:pic>
    </p:spTree>
    <p:extLst>
      <p:ext uri="{BB962C8B-B14F-4D97-AF65-F5344CB8AC3E}">
        <p14:creationId xmlns:p14="http://schemas.microsoft.com/office/powerpoint/2010/main" val="946810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EBB7656-A3C0-B3E7-8BA9-181C84AD1CE4}"/>
              </a:ext>
            </a:extLst>
          </p:cNvPr>
          <p:cNvPicPr>
            <a:picLocks noChangeAspect="1"/>
          </p:cNvPicPr>
          <p:nvPr/>
        </p:nvPicPr>
        <p:blipFill>
          <a:blip r:embed="rId2"/>
          <a:stretch>
            <a:fillRect/>
          </a:stretch>
        </p:blipFill>
        <p:spPr>
          <a:xfrm>
            <a:off x="324948" y="0"/>
            <a:ext cx="8494103" cy="6858000"/>
          </a:xfrm>
          <a:prstGeom prst="rect">
            <a:avLst/>
          </a:prstGeom>
        </p:spPr>
      </p:pic>
    </p:spTree>
    <p:extLst>
      <p:ext uri="{BB962C8B-B14F-4D97-AF65-F5344CB8AC3E}">
        <p14:creationId xmlns:p14="http://schemas.microsoft.com/office/powerpoint/2010/main" val="19543000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4DF6090-F230-B304-7584-D25B75B36FB8}"/>
              </a:ext>
            </a:extLst>
          </p:cNvPr>
          <p:cNvPicPr>
            <a:picLocks noChangeAspect="1"/>
          </p:cNvPicPr>
          <p:nvPr/>
        </p:nvPicPr>
        <p:blipFill>
          <a:blip r:embed="rId2"/>
          <a:stretch>
            <a:fillRect/>
          </a:stretch>
        </p:blipFill>
        <p:spPr>
          <a:xfrm>
            <a:off x="0" y="0"/>
            <a:ext cx="9144000" cy="3038354"/>
          </a:xfrm>
          <a:prstGeom prst="rect">
            <a:avLst/>
          </a:prstGeom>
        </p:spPr>
      </p:pic>
    </p:spTree>
    <p:extLst>
      <p:ext uri="{BB962C8B-B14F-4D97-AF65-F5344CB8AC3E}">
        <p14:creationId xmlns:p14="http://schemas.microsoft.com/office/powerpoint/2010/main" val="1648258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DE0AD0-4F3E-57C9-51A9-890F04E96D54}"/>
              </a:ext>
            </a:extLst>
          </p:cNvPr>
          <p:cNvPicPr>
            <a:picLocks noChangeAspect="1"/>
          </p:cNvPicPr>
          <p:nvPr/>
        </p:nvPicPr>
        <p:blipFill>
          <a:blip r:embed="rId2"/>
          <a:stretch>
            <a:fillRect/>
          </a:stretch>
        </p:blipFill>
        <p:spPr>
          <a:xfrm>
            <a:off x="381060" y="0"/>
            <a:ext cx="7342790" cy="6858000"/>
          </a:xfrm>
          <a:prstGeom prst="rect">
            <a:avLst/>
          </a:prstGeom>
        </p:spPr>
      </p:pic>
    </p:spTree>
    <p:extLst>
      <p:ext uri="{BB962C8B-B14F-4D97-AF65-F5344CB8AC3E}">
        <p14:creationId xmlns:p14="http://schemas.microsoft.com/office/powerpoint/2010/main" val="3844646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CB8C5B-3362-7877-A1EC-1F85486BAFF5}"/>
              </a:ext>
            </a:extLst>
          </p:cNvPr>
          <p:cNvPicPr>
            <a:picLocks noChangeAspect="1"/>
          </p:cNvPicPr>
          <p:nvPr/>
        </p:nvPicPr>
        <p:blipFill>
          <a:blip r:embed="rId2"/>
          <a:stretch>
            <a:fillRect/>
          </a:stretch>
        </p:blipFill>
        <p:spPr>
          <a:xfrm>
            <a:off x="541923" y="0"/>
            <a:ext cx="7083407" cy="6858000"/>
          </a:xfrm>
          <a:prstGeom prst="rect">
            <a:avLst/>
          </a:prstGeom>
        </p:spPr>
      </p:pic>
    </p:spTree>
    <p:extLst>
      <p:ext uri="{BB962C8B-B14F-4D97-AF65-F5344CB8AC3E}">
        <p14:creationId xmlns:p14="http://schemas.microsoft.com/office/powerpoint/2010/main" val="29146501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FAE644-3EF7-774C-5795-BB481C9B46FB}"/>
              </a:ext>
            </a:extLst>
          </p:cNvPr>
          <p:cNvPicPr>
            <a:picLocks noChangeAspect="1"/>
          </p:cNvPicPr>
          <p:nvPr/>
        </p:nvPicPr>
        <p:blipFill>
          <a:blip r:embed="rId2"/>
          <a:stretch>
            <a:fillRect/>
          </a:stretch>
        </p:blipFill>
        <p:spPr>
          <a:xfrm>
            <a:off x="0" y="417427"/>
            <a:ext cx="9144000" cy="4651546"/>
          </a:xfrm>
          <a:prstGeom prst="rect">
            <a:avLst/>
          </a:prstGeom>
        </p:spPr>
      </p:pic>
    </p:spTree>
    <p:extLst>
      <p:ext uri="{BB962C8B-B14F-4D97-AF65-F5344CB8AC3E}">
        <p14:creationId xmlns:p14="http://schemas.microsoft.com/office/powerpoint/2010/main" val="842380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E51D92-95C8-D375-1996-14BF42B53ED7}"/>
              </a:ext>
            </a:extLst>
          </p:cNvPr>
          <p:cNvPicPr>
            <a:picLocks noChangeAspect="1"/>
          </p:cNvPicPr>
          <p:nvPr/>
        </p:nvPicPr>
        <p:blipFill>
          <a:blip r:embed="rId2"/>
          <a:stretch>
            <a:fillRect/>
          </a:stretch>
        </p:blipFill>
        <p:spPr>
          <a:xfrm>
            <a:off x="0" y="0"/>
            <a:ext cx="9144000" cy="5823045"/>
          </a:xfrm>
          <a:prstGeom prst="rect">
            <a:avLst/>
          </a:prstGeom>
        </p:spPr>
      </p:pic>
    </p:spTree>
    <p:extLst>
      <p:ext uri="{BB962C8B-B14F-4D97-AF65-F5344CB8AC3E}">
        <p14:creationId xmlns:p14="http://schemas.microsoft.com/office/powerpoint/2010/main" val="1809436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62E965-DF6E-8A3B-1B37-91D0DD94E7F0}"/>
              </a:ext>
            </a:extLst>
          </p:cNvPr>
          <p:cNvPicPr>
            <a:picLocks noChangeAspect="1"/>
          </p:cNvPicPr>
          <p:nvPr/>
        </p:nvPicPr>
        <p:blipFill>
          <a:blip r:embed="rId2"/>
          <a:stretch>
            <a:fillRect/>
          </a:stretch>
        </p:blipFill>
        <p:spPr>
          <a:xfrm>
            <a:off x="0" y="0"/>
            <a:ext cx="8582025" cy="6372225"/>
          </a:xfrm>
          <a:prstGeom prst="rect">
            <a:avLst/>
          </a:prstGeom>
        </p:spPr>
      </p:pic>
    </p:spTree>
    <p:extLst>
      <p:ext uri="{BB962C8B-B14F-4D97-AF65-F5344CB8AC3E}">
        <p14:creationId xmlns:p14="http://schemas.microsoft.com/office/powerpoint/2010/main" val="528670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864" y="301625"/>
            <a:ext cx="8788111" cy="635000"/>
          </a:xfrm>
        </p:spPr>
        <p:txBody>
          <a:bodyPr/>
          <a:lstStyle/>
          <a:p>
            <a:pPr algn="ctr"/>
            <a:r>
              <a:rPr lang="ja-JP" altLang="ja-JP" dirty="0"/>
              <a:t>専門医制度の理念</a:t>
            </a:r>
            <a:endParaRPr kumimoji="1" lang="ja-JP" altLang="en-US" dirty="0"/>
          </a:p>
        </p:txBody>
      </p:sp>
      <p:sp>
        <p:nvSpPr>
          <p:cNvPr id="3" name="コンテンツ プレースホルダー 2"/>
          <p:cNvSpPr>
            <a:spLocks noGrp="1"/>
          </p:cNvSpPr>
          <p:nvPr>
            <p:ph idx="1"/>
          </p:nvPr>
        </p:nvSpPr>
        <p:spPr>
          <a:xfrm>
            <a:off x="332509" y="1462088"/>
            <a:ext cx="8489945" cy="4678362"/>
          </a:xfrm>
        </p:spPr>
        <p:txBody>
          <a:bodyPr>
            <a:normAutofit fontScale="92500"/>
          </a:bodyPr>
          <a:lstStyle/>
          <a:p>
            <a:pPr>
              <a:lnSpc>
                <a:spcPct val="110000"/>
              </a:lnSpc>
            </a:pPr>
            <a:r>
              <a:rPr lang="ja-JP" altLang="ja-JP" dirty="0"/>
              <a:t>本専門医制度は、個人へのアプローチにとどまらず、多様な集団、環境、社会システムにアプローチし、</a:t>
            </a:r>
            <a:r>
              <a:rPr lang="ja-JP" altLang="ja-JP" u="sng" dirty="0">
                <a:solidFill>
                  <a:srgbClr val="FF0000"/>
                </a:solidFill>
              </a:rPr>
              <a:t>人々の健康の保持・増進、傷病の予防、リスク管理や社会制度運用に関してリーダーシップを発揮</a:t>
            </a:r>
            <a:r>
              <a:rPr lang="ja-JP" altLang="ja-JP" dirty="0"/>
              <a:t>することにより社会に貢献する専門医を養成する。もって、</a:t>
            </a:r>
            <a:r>
              <a:rPr lang="ja-JP" altLang="ja-JP" u="sng" dirty="0">
                <a:solidFill>
                  <a:srgbClr val="FF0000"/>
                </a:solidFill>
              </a:rPr>
              <a:t>多世代・生涯にわたる健康面での安全、安心の確保と向上に寄与</a:t>
            </a:r>
            <a:r>
              <a:rPr lang="ja-JP" altLang="ja-JP" dirty="0"/>
              <a:t>することを理念としている。</a:t>
            </a:r>
          </a:p>
          <a:p>
            <a:pPr>
              <a:lnSpc>
                <a:spcPct val="110000"/>
              </a:lnSpc>
            </a:pPr>
            <a:endParaRPr kumimoji="1" lang="ja-JP" altLang="en-US" dirty="0"/>
          </a:p>
        </p:txBody>
      </p:sp>
      <p:pic>
        <p:nvPicPr>
          <p:cNvPr id="4" name="図 3"/>
          <p:cNvPicPr>
            <a:picLocks noChangeAspect="1"/>
          </p:cNvPicPr>
          <p:nvPr/>
        </p:nvPicPr>
        <p:blipFill>
          <a:blip r:embed="rId2"/>
          <a:stretch>
            <a:fillRect/>
          </a:stretch>
        </p:blipFill>
        <p:spPr>
          <a:xfrm>
            <a:off x="4562271" y="6344151"/>
            <a:ext cx="4309355" cy="265078"/>
          </a:xfrm>
          <a:prstGeom prst="rect">
            <a:avLst/>
          </a:prstGeom>
        </p:spPr>
      </p:pic>
    </p:spTree>
    <p:extLst>
      <p:ext uri="{BB962C8B-B14F-4D97-AF65-F5344CB8AC3E}">
        <p14:creationId xmlns:p14="http://schemas.microsoft.com/office/powerpoint/2010/main" val="29793354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C386B28-308B-4F0C-8648-F23557851425}"/>
              </a:ext>
            </a:extLst>
          </p:cNvPr>
          <p:cNvPicPr>
            <a:picLocks noChangeAspect="1"/>
          </p:cNvPicPr>
          <p:nvPr/>
        </p:nvPicPr>
        <p:blipFill>
          <a:blip r:embed="rId2"/>
          <a:stretch>
            <a:fillRect/>
          </a:stretch>
        </p:blipFill>
        <p:spPr>
          <a:xfrm>
            <a:off x="0" y="140608"/>
            <a:ext cx="9144000" cy="6265057"/>
          </a:xfrm>
          <a:prstGeom prst="rect">
            <a:avLst/>
          </a:prstGeom>
        </p:spPr>
      </p:pic>
    </p:spTree>
    <p:extLst>
      <p:ext uri="{BB962C8B-B14F-4D97-AF65-F5344CB8AC3E}">
        <p14:creationId xmlns:p14="http://schemas.microsoft.com/office/powerpoint/2010/main" val="1099986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7FC5AA-AF1C-DAFB-4D3F-5F22C7033016}"/>
              </a:ext>
            </a:extLst>
          </p:cNvPr>
          <p:cNvPicPr>
            <a:picLocks noChangeAspect="1"/>
          </p:cNvPicPr>
          <p:nvPr/>
        </p:nvPicPr>
        <p:blipFill>
          <a:blip r:embed="rId2"/>
          <a:stretch>
            <a:fillRect/>
          </a:stretch>
        </p:blipFill>
        <p:spPr>
          <a:xfrm>
            <a:off x="0" y="0"/>
            <a:ext cx="8467725" cy="6391275"/>
          </a:xfrm>
          <a:prstGeom prst="rect">
            <a:avLst/>
          </a:prstGeom>
        </p:spPr>
      </p:pic>
    </p:spTree>
    <p:extLst>
      <p:ext uri="{BB962C8B-B14F-4D97-AF65-F5344CB8AC3E}">
        <p14:creationId xmlns:p14="http://schemas.microsoft.com/office/powerpoint/2010/main" val="1690915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AE1413-E5B2-B8D5-D910-F74EA1B99474}"/>
              </a:ext>
            </a:extLst>
          </p:cNvPr>
          <p:cNvPicPr>
            <a:picLocks noChangeAspect="1"/>
          </p:cNvPicPr>
          <p:nvPr/>
        </p:nvPicPr>
        <p:blipFill>
          <a:blip r:embed="rId2"/>
          <a:stretch>
            <a:fillRect/>
          </a:stretch>
        </p:blipFill>
        <p:spPr>
          <a:xfrm>
            <a:off x="0" y="171309"/>
            <a:ext cx="9144000" cy="6515381"/>
          </a:xfrm>
          <a:prstGeom prst="rect">
            <a:avLst/>
          </a:prstGeom>
        </p:spPr>
      </p:pic>
    </p:spTree>
    <p:extLst>
      <p:ext uri="{BB962C8B-B14F-4D97-AF65-F5344CB8AC3E}">
        <p14:creationId xmlns:p14="http://schemas.microsoft.com/office/powerpoint/2010/main" val="18877786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14E8E7E-7B9A-2D5D-1A91-3D5E59BCE205}"/>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2021</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
        <p:nvSpPr>
          <p:cNvPr id="6" name="矢印: 下 5">
            <a:extLst>
              <a:ext uri="{FF2B5EF4-FFF2-40B4-BE49-F238E27FC236}">
                <a16:creationId xmlns:a16="http://schemas.microsoft.com/office/drawing/2014/main" id="{18222314-8813-76E3-FEAF-B4A54AC164B0}"/>
              </a:ext>
            </a:extLst>
          </p:cNvPr>
          <p:cNvSpPr/>
          <p:nvPr/>
        </p:nvSpPr>
        <p:spPr>
          <a:xfrm>
            <a:off x="5997251" y="4465023"/>
            <a:ext cx="1385596" cy="36690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graphicFrame>
        <p:nvGraphicFramePr>
          <p:cNvPr id="7" name="表 6">
            <a:extLst>
              <a:ext uri="{FF2B5EF4-FFF2-40B4-BE49-F238E27FC236}">
                <a16:creationId xmlns:a16="http://schemas.microsoft.com/office/drawing/2014/main" id="{2D8FA87A-6D4A-569B-1C56-756EE9C132FC}"/>
              </a:ext>
            </a:extLst>
          </p:cNvPr>
          <p:cNvGraphicFramePr>
            <a:graphicFrameLocks noGrp="1"/>
          </p:cNvGraphicFramePr>
          <p:nvPr>
            <p:extLst>
              <p:ext uri="{D42A27DB-BD31-4B8C-83A1-F6EECF244321}">
                <p14:modId xmlns:p14="http://schemas.microsoft.com/office/powerpoint/2010/main" val="753956774"/>
              </p:ext>
            </p:extLst>
          </p:nvPr>
        </p:nvGraphicFramePr>
        <p:xfrm>
          <a:off x="0" y="569370"/>
          <a:ext cx="9143995" cy="4480116"/>
        </p:xfrm>
        <a:graphic>
          <a:graphicData uri="http://schemas.openxmlformats.org/drawingml/2006/table">
            <a:tbl>
              <a:tblPr/>
              <a:tblGrid>
                <a:gridCol w="2088571">
                  <a:extLst>
                    <a:ext uri="{9D8B030D-6E8A-4147-A177-3AD203B41FA5}">
                      <a16:colId xmlns:a16="http://schemas.microsoft.com/office/drawing/2014/main" val="3761910184"/>
                    </a:ext>
                  </a:extLst>
                </a:gridCol>
                <a:gridCol w="644236">
                  <a:extLst>
                    <a:ext uri="{9D8B030D-6E8A-4147-A177-3AD203B41FA5}">
                      <a16:colId xmlns:a16="http://schemas.microsoft.com/office/drawing/2014/main" val="1295893247"/>
                    </a:ext>
                  </a:extLst>
                </a:gridCol>
                <a:gridCol w="644236">
                  <a:extLst>
                    <a:ext uri="{9D8B030D-6E8A-4147-A177-3AD203B41FA5}">
                      <a16:colId xmlns:a16="http://schemas.microsoft.com/office/drawing/2014/main" val="3568621153"/>
                    </a:ext>
                  </a:extLst>
                </a:gridCol>
                <a:gridCol w="644236">
                  <a:extLst>
                    <a:ext uri="{9D8B030D-6E8A-4147-A177-3AD203B41FA5}">
                      <a16:colId xmlns:a16="http://schemas.microsoft.com/office/drawing/2014/main" val="3587628401"/>
                    </a:ext>
                  </a:extLst>
                </a:gridCol>
                <a:gridCol w="592283">
                  <a:extLst>
                    <a:ext uri="{9D8B030D-6E8A-4147-A177-3AD203B41FA5}">
                      <a16:colId xmlns:a16="http://schemas.microsoft.com/office/drawing/2014/main" val="3542715972"/>
                    </a:ext>
                  </a:extLst>
                </a:gridCol>
                <a:gridCol w="642541">
                  <a:extLst>
                    <a:ext uri="{9D8B030D-6E8A-4147-A177-3AD203B41FA5}">
                      <a16:colId xmlns:a16="http://schemas.microsoft.com/office/drawing/2014/main" val="2484051211"/>
                    </a:ext>
                  </a:extLst>
                </a:gridCol>
                <a:gridCol w="642541">
                  <a:extLst>
                    <a:ext uri="{9D8B030D-6E8A-4147-A177-3AD203B41FA5}">
                      <a16:colId xmlns:a16="http://schemas.microsoft.com/office/drawing/2014/main" val="2028466005"/>
                    </a:ext>
                  </a:extLst>
                </a:gridCol>
                <a:gridCol w="642541">
                  <a:extLst>
                    <a:ext uri="{9D8B030D-6E8A-4147-A177-3AD203B41FA5}">
                      <a16:colId xmlns:a16="http://schemas.microsoft.com/office/drawing/2014/main" val="742797492"/>
                    </a:ext>
                  </a:extLst>
                </a:gridCol>
                <a:gridCol w="642541">
                  <a:extLst>
                    <a:ext uri="{9D8B030D-6E8A-4147-A177-3AD203B41FA5}">
                      <a16:colId xmlns:a16="http://schemas.microsoft.com/office/drawing/2014/main" val="1521681761"/>
                    </a:ext>
                  </a:extLst>
                </a:gridCol>
                <a:gridCol w="642541">
                  <a:extLst>
                    <a:ext uri="{9D8B030D-6E8A-4147-A177-3AD203B41FA5}">
                      <a16:colId xmlns:a16="http://schemas.microsoft.com/office/drawing/2014/main" val="223172216"/>
                    </a:ext>
                  </a:extLst>
                </a:gridCol>
                <a:gridCol w="642541">
                  <a:extLst>
                    <a:ext uri="{9D8B030D-6E8A-4147-A177-3AD203B41FA5}">
                      <a16:colId xmlns:a16="http://schemas.microsoft.com/office/drawing/2014/main" val="3393191057"/>
                    </a:ext>
                  </a:extLst>
                </a:gridCol>
                <a:gridCol w="675187">
                  <a:extLst>
                    <a:ext uri="{9D8B030D-6E8A-4147-A177-3AD203B41FA5}">
                      <a16:colId xmlns:a16="http://schemas.microsoft.com/office/drawing/2014/main" val="3969955088"/>
                    </a:ext>
                  </a:extLst>
                </a:gridCol>
              </a:tblGrid>
              <a:tr h="0">
                <a:tc rowSpan="2">
                  <a:txBody>
                    <a:bodyPr/>
                    <a:lstStyle/>
                    <a:p>
                      <a:pPr algn="ctr" rtl="0" fontAlgn="ctr"/>
                      <a:r>
                        <a:rPr lang="ja-JP" altLang="en-US" sz="2000" b="1" i="0" u="none" strike="noStrike" dirty="0">
                          <a:solidFill>
                            <a:srgbClr val="000000"/>
                          </a:solidFill>
                          <a:effectLst/>
                          <a:latin typeface="+mn-ea"/>
                          <a:ea typeface="+mn-ea"/>
                        </a:rPr>
                        <a:t>鍵となる学会名</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3">
                  <a:txBody>
                    <a:bodyPr/>
                    <a:lstStyle/>
                    <a:p>
                      <a:pPr algn="ctr" fontAlgn="ctr"/>
                      <a:r>
                        <a:rPr lang="ja-JP" altLang="en-US" sz="2000" b="1" i="0" u="none" strike="noStrike" dirty="0">
                          <a:solidFill>
                            <a:srgbClr val="000000"/>
                          </a:solidFill>
                          <a:effectLst/>
                          <a:latin typeface="+mn-ea"/>
                          <a:ea typeface="+mn-ea"/>
                        </a:rPr>
                        <a:t>対象者</a:t>
                      </a:r>
                      <a:endParaRPr lang="en-US" altLang="ja-JP"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gridSpan="8">
                  <a:txBody>
                    <a:bodyPr/>
                    <a:lstStyle/>
                    <a:p>
                      <a:pPr algn="ctr" fontAlgn="ctr"/>
                      <a:r>
                        <a:rPr lang="ja-JP" altLang="en-US" sz="2000" b="1" i="0" u="none" strike="noStrike" dirty="0">
                          <a:solidFill>
                            <a:srgbClr val="000000"/>
                          </a:solidFill>
                          <a:effectLst/>
                          <a:latin typeface="+mn-ea"/>
                          <a:ea typeface="+mn-ea"/>
                        </a:rPr>
                        <a:t>更新の状況</a:t>
                      </a:r>
                    </a:p>
                    <a:p>
                      <a:pPr algn="ctr" fontAlgn="ctr"/>
                      <a:r>
                        <a:rPr lang="en-US" altLang="ja-JP" sz="2000" b="1" i="0" u="none" strike="noStrike" dirty="0">
                          <a:solidFill>
                            <a:srgbClr val="000000"/>
                          </a:solidFill>
                          <a:effectLst/>
                          <a:latin typeface="+mn-ea"/>
                          <a:ea typeface="+mn-ea"/>
                        </a:rPr>
                        <a:t>(2022.3.6</a:t>
                      </a:r>
                      <a:r>
                        <a:rPr lang="ja-JP" altLang="en-US" sz="2000" b="1" i="0" u="none" strike="noStrike" dirty="0">
                          <a:solidFill>
                            <a:srgbClr val="000000"/>
                          </a:solidFill>
                          <a:effectLst/>
                          <a:latin typeface="+mn-ea"/>
                          <a:ea typeface="+mn-ea"/>
                        </a:rPr>
                        <a:t>時点</a:t>
                      </a: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2678670"/>
                  </a:ext>
                </a:extLst>
              </a:tr>
              <a:tr h="250251">
                <a:tc vMerge="1">
                  <a:txBody>
                    <a:bodyPr/>
                    <a:lstStyle/>
                    <a:p>
                      <a:endParaRPr kumimoji="1" lang="ja-JP" altLang="en-US"/>
                    </a:p>
                  </a:txBody>
                  <a:tcPr/>
                </a:tc>
                <a:tc>
                  <a:txBody>
                    <a:bodyPr/>
                    <a:lstStyle/>
                    <a:p>
                      <a:pPr algn="ctr" rtl="0" fontAlgn="ctr"/>
                      <a:r>
                        <a:rPr lang="ja-JP" altLang="en-US" sz="1600" b="1" i="0" u="none" strike="noStrike" dirty="0">
                          <a:solidFill>
                            <a:srgbClr val="000000"/>
                          </a:solidFill>
                          <a:effectLst/>
                          <a:latin typeface="+mn-ea"/>
                          <a:ea typeface="+mn-ea"/>
                        </a:rPr>
                        <a:t>指導医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専門医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更新</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600" b="1" i="0" u="none" strike="noStrike" dirty="0">
                          <a:solidFill>
                            <a:srgbClr val="000000"/>
                          </a:solidFill>
                          <a:effectLst/>
                          <a:latin typeface="+mn-ea"/>
                          <a:ea typeface="+mn-ea"/>
                        </a:rPr>
                        <a:t>(</a:t>
                      </a:r>
                      <a:r>
                        <a:rPr lang="ja-JP" altLang="en-US" sz="1600" b="1" i="0" u="none" strike="noStrike" dirty="0">
                          <a:solidFill>
                            <a:srgbClr val="000000"/>
                          </a:solidFill>
                          <a:effectLst/>
                          <a:latin typeface="+mn-ea"/>
                          <a:ea typeface="+mn-ea"/>
                        </a:rPr>
                        <a:t>割合</a:t>
                      </a:r>
                      <a:r>
                        <a:rPr lang="en-US" altLang="ja-JP" sz="1600" b="1" i="0" u="none" strike="noStrike" dirty="0">
                          <a:solidFill>
                            <a:srgbClr val="000000"/>
                          </a:solidFill>
                          <a:effectLst/>
                          <a:latin typeface="+mn-ea"/>
                          <a:ea typeface="+mn-ea"/>
                        </a:rPr>
                        <a:t>)</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延長</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保留</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辞退</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逝去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未反応</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6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8763843"/>
                  </a:ext>
                </a:extLst>
              </a:tr>
              <a:tr h="250251">
                <a:tc>
                  <a:txBody>
                    <a:bodyPr/>
                    <a:lstStyle/>
                    <a:p>
                      <a:pPr algn="l" rtl="0" fontAlgn="ctr"/>
                      <a:r>
                        <a:rPr lang="ja-JP" altLang="en-US" b="1" dirty="0"/>
                        <a:t>日本衛生学会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32</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(41%)</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2028691"/>
                  </a:ext>
                </a:extLst>
              </a:tr>
              <a:tr h="250251">
                <a:tc>
                  <a:txBody>
                    <a:bodyPr/>
                    <a:lstStyle/>
                    <a:p>
                      <a:pPr algn="l" rtl="0" fontAlgn="ctr"/>
                      <a:r>
                        <a:rPr lang="ja-JP" altLang="en-US" b="1" dirty="0"/>
                        <a:t>日本医療情報学会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35</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9097520"/>
                  </a:ext>
                </a:extLst>
              </a:tr>
              <a:tr h="250251">
                <a:tc>
                  <a:txBody>
                    <a:bodyPr/>
                    <a:lstStyle/>
                    <a:p>
                      <a:pPr algn="l" rtl="0" fontAlgn="ctr"/>
                      <a:r>
                        <a:rPr lang="ja-JP" altLang="en-US" b="1" dirty="0"/>
                        <a:t>日本産業衛生学会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672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66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738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190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745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4109980"/>
                  </a:ext>
                </a:extLst>
              </a:tr>
              <a:tr h="250251">
                <a:tc>
                  <a:txBody>
                    <a:bodyPr/>
                    <a:lstStyle/>
                    <a:p>
                      <a:pPr algn="l" rtl="0" fontAlgn="ctr"/>
                      <a:r>
                        <a:rPr lang="ja-JP" altLang="en-US" b="1" dirty="0"/>
                        <a:t>日本疫学会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125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58</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124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4687430"/>
                  </a:ext>
                </a:extLst>
              </a:tr>
              <a:tr h="250251">
                <a:tc>
                  <a:txBody>
                    <a:bodyPr/>
                    <a:lstStyle/>
                    <a:p>
                      <a:pPr algn="l" rtl="0" fontAlgn="ctr"/>
                      <a:r>
                        <a:rPr lang="ja-JP" altLang="en-US" b="1" dirty="0"/>
                        <a:t>日本公衆衛生学会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877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27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904</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(44%)</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306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909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2963734"/>
                  </a:ext>
                </a:extLst>
              </a:tr>
              <a:tr h="250251">
                <a:tc>
                  <a:txBody>
                    <a:bodyPr/>
                    <a:lstStyle/>
                    <a:p>
                      <a:pPr algn="l" rtl="0" fontAlgn="ctr"/>
                      <a:r>
                        <a:rPr lang="ja-JP" altLang="en-US" b="1" dirty="0"/>
                        <a:t>日本災害医学会</a:t>
                      </a:r>
                      <a:endParaRPr lang="zh-CN" altLang="en-US" b="1" dirty="0"/>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316</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55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137</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57</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371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48828982"/>
                  </a:ext>
                </a:extLst>
              </a:tr>
              <a:tr h="250251">
                <a:tc>
                  <a:txBody>
                    <a:bodyPr/>
                    <a:lstStyle/>
                    <a:p>
                      <a:pPr algn="l" rtl="0" fontAlgn="ctr"/>
                      <a:r>
                        <a:rPr lang="ja-JP" altLang="en-US" b="1"/>
                        <a:t>日本医療・病院管理学会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79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(45%)</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29</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88</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9070909"/>
                  </a:ext>
                </a:extLst>
              </a:tr>
              <a:tr h="250251">
                <a:tc>
                  <a:txBody>
                    <a:bodyPr/>
                    <a:lstStyle/>
                    <a:p>
                      <a:pPr algn="l" rtl="0" fontAlgn="ctr"/>
                      <a:r>
                        <a:rPr lang="ja-JP" altLang="en-US" b="1" dirty="0"/>
                        <a:t>日本職業・災害医学会</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(100)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1648425"/>
                  </a:ext>
                </a:extLst>
              </a:tr>
              <a:tr h="250251">
                <a:tc>
                  <a:txBody>
                    <a:bodyPr/>
                    <a:lstStyle/>
                    <a:p>
                      <a:pPr algn="l" rtl="0" fontAlgn="ctr"/>
                      <a:r>
                        <a:rPr lang="ja-JP" altLang="en-US" sz="2000" b="1" i="0" u="none" strike="noStrike">
                          <a:solidFill>
                            <a:srgbClr val="000000"/>
                          </a:solidFill>
                          <a:effectLst/>
                          <a:latin typeface="+mn-ea"/>
                          <a:ea typeface="+mn-ea"/>
                        </a:rPr>
                        <a:t>不明</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2000" b="1" i="0" u="none" strike="noStrike" dirty="0">
                          <a:solidFill>
                            <a:srgbClr val="000000"/>
                          </a:solidFill>
                          <a:effectLst/>
                          <a:latin typeface="+mn-ea"/>
                          <a:ea typeface="+mn-ea"/>
                        </a:rPr>
                        <a:t>-</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1</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2</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2000" b="1" i="0" u="none" strike="noStrike" dirty="0">
                          <a:solidFill>
                            <a:srgbClr val="000000"/>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3494484"/>
                  </a:ext>
                </a:extLst>
              </a:tr>
              <a:tr h="108434">
                <a:tc>
                  <a:txBody>
                    <a:bodyPr/>
                    <a:lstStyle/>
                    <a:p>
                      <a:pPr algn="ctr" rtl="0" fontAlgn="ctr"/>
                      <a:r>
                        <a:rPr lang="ja-JP" altLang="en-US" sz="2000" b="1" i="0" u="none" strike="noStrike" dirty="0">
                          <a:solidFill>
                            <a:schemeClr val="tx1"/>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2,213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180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2,393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1,134</a:t>
                      </a:r>
                    </a:p>
                  </a:txBody>
                  <a:tcPr marL="7583" marR="7583" marT="758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(47%)</a:t>
                      </a:r>
                    </a:p>
                  </a:txBody>
                  <a:tcPr marL="7583" marR="7583" marT="758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753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250</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2000" b="1" i="0" u="none" strike="noStrike" dirty="0">
                          <a:solidFill>
                            <a:schemeClr val="tx1"/>
                          </a:solidFill>
                          <a:effectLst/>
                          <a:latin typeface="+mn-ea"/>
                          <a:ea typeface="+mn-ea"/>
                        </a:rPr>
                        <a:t>243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chemeClr val="tx1"/>
                          </a:solidFill>
                          <a:effectLst/>
                          <a:latin typeface="+mn-ea"/>
                          <a:ea typeface="+mn-ea"/>
                        </a:rPr>
                        <a:t>2,403</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7418401"/>
                  </a:ext>
                </a:extLst>
              </a:tr>
            </a:tbl>
          </a:graphicData>
        </a:graphic>
      </p:graphicFrame>
      <p:graphicFrame>
        <p:nvGraphicFramePr>
          <p:cNvPr id="8" name="表 7">
            <a:extLst>
              <a:ext uri="{FF2B5EF4-FFF2-40B4-BE49-F238E27FC236}">
                <a16:creationId xmlns:a16="http://schemas.microsoft.com/office/drawing/2014/main" id="{C60B8F5A-C54E-8770-F629-56472CFC7DEC}"/>
              </a:ext>
            </a:extLst>
          </p:cNvPr>
          <p:cNvGraphicFramePr>
            <a:graphicFrameLocks noGrp="1"/>
          </p:cNvGraphicFramePr>
          <p:nvPr>
            <p:extLst>
              <p:ext uri="{D42A27DB-BD31-4B8C-83A1-F6EECF244321}">
                <p14:modId xmlns:p14="http://schemas.microsoft.com/office/powerpoint/2010/main" val="2522390553"/>
              </p:ext>
            </p:extLst>
          </p:nvPr>
        </p:nvGraphicFramePr>
        <p:xfrm>
          <a:off x="0" y="5641937"/>
          <a:ext cx="9144002" cy="1242060"/>
        </p:xfrm>
        <a:graphic>
          <a:graphicData uri="http://schemas.openxmlformats.org/drawingml/2006/table">
            <a:tbl>
              <a:tblPr/>
              <a:tblGrid>
                <a:gridCol w="1306286">
                  <a:extLst>
                    <a:ext uri="{9D8B030D-6E8A-4147-A177-3AD203B41FA5}">
                      <a16:colId xmlns:a16="http://schemas.microsoft.com/office/drawing/2014/main" val="831976261"/>
                    </a:ext>
                  </a:extLst>
                </a:gridCol>
                <a:gridCol w="1306286">
                  <a:extLst>
                    <a:ext uri="{9D8B030D-6E8A-4147-A177-3AD203B41FA5}">
                      <a16:colId xmlns:a16="http://schemas.microsoft.com/office/drawing/2014/main" val="2198652950"/>
                    </a:ext>
                  </a:extLst>
                </a:gridCol>
                <a:gridCol w="1306286">
                  <a:extLst>
                    <a:ext uri="{9D8B030D-6E8A-4147-A177-3AD203B41FA5}">
                      <a16:colId xmlns:a16="http://schemas.microsoft.com/office/drawing/2014/main" val="3009449625"/>
                    </a:ext>
                  </a:extLst>
                </a:gridCol>
                <a:gridCol w="1306286">
                  <a:extLst>
                    <a:ext uri="{9D8B030D-6E8A-4147-A177-3AD203B41FA5}">
                      <a16:colId xmlns:a16="http://schemas.microsoft.com/office/drawing/2014/main" val="1001924321"/>
                    </a:ext>
                  </a:extLst>
                </a:gridCol>
                <a:gridCol w="1306286">
                  <a:extLst>
                    <a:ext uri="{9D8B030D-6E8A-4147-A177-3AD203B41FA5}">
                      <a16:colId xmlns:a16="http://schemas.microsoft.com/office/drawing/2014/main" val="1343970523"/>
                    </a:ext>
                  </a:extLst>
                </a:gridCol>
                <a:gridCol w="1306286">
                  <a:extLst>
                    <a:ext uri="{9D8B030D-6E8A-4147-A177-3AD203B41FA5}">
                      <a16:colId xmlns:a16="http://schemas.microsoft.com/office/drawing/2014/main" val="1208129830"/>
                    </a:ext>
                  </a:extLst>
                </a:gridCol>
                <a:gridCol w="1306286">
                  <a:extLst>
                    <a:ext uri="{9D8B030D-6E8A-4147-A177-3AD203B41FA5}">
                      <a16:colId xmlns:a16="http://schemas.microsoft.com/office/drawing/2014/main" val="4174398200"/>
                    </a:ext>
                  </a:extLst>
                </a:gridCol>
              </a:tblGrid>
              <a:tr h="280002">
                <a:tc gridSpan="7">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更新の状況</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(2022.3.31</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時点</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969336540"/>
                  </a:ext>
                </a:extLst>
              </a:tr>
              <a:tr h="553174">
                <a:tc>
                  <a:txBody>
                    <a:bodyPr/>
                    <a:lstStyle/>
                    <a:p>
                      <a:pPr algn="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割合</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延長</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保留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辞退または逝去</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未反応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90845327"/>
                  </a:ext>
                </a:extLst>
              </a:tr>
              <a:tr h="280002">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1,134</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(47%)</a:t>
                      </a:r>
                    </a:p>
                  </a:txBody>
                  <a:tcPr marL="7620" marR="7620" marT="762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807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309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FF0000"/>
                          </a:solidFill>
                          <a:effectLst/>
                          <a:latin typeface="游ゴシック" panose="020B0400000000000000" pitchFamily="50" charset="-128"/>
                          <a:ea typeface="游ゴシック" panose="020B0400000000000000" pitchFamily="50" charset="-128"/>
                        </a:rPr>
                        <a:t>133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2,403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97168006"/>
                  </a:ext>
                </a:extLst>
              </a:tr>
            </a:tbl>
          </a:graphicData>
        </a:graphic>
      </p:graphicFrame>
      <p:sp>
        <p:nvSpPr>
          <p:cNvPr id="9" name="矢印: 下 8">
            <a:extLst>
              <a:ext uri="{FF2B5EF4-FFF2-40B4-BE49-F238E27FC236}">
                <a16:creationId xmlns:a16="http://schemas.microsoft.com/office/drawing/2014/main" id="{2A68692E-99BC-3A41-0375-6ABADB827BBB}"/>
              </a:ext>
            </a:extLst>
          </p:cNvPr>
          <p:cNvSpPr/>
          <p:nvPr/>
        </p:nvSpPr>
        <p:spPr>
          <a:xfrm>
            <a:off x="3648268" y="5127480"/>
            <a:ext cx="1847461" cy="489204"/>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3264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C9F48FC5-93D7-E8D9-14D1-8C46BCCDF041}"/>
              </a:ext>
            </a:extLst>
          </p:cNvPr>
          <p:cNvGraphicFramePr>
            <a:graphicFrameLocks noGrp="1"/>
          </p:cNvGraphicFramePr>
          <p:nvPr>
            <p:extLst>
              <p:ext uri="{D42A27DB-BD31-4B8C-83A1-F6EECF244321}">
                <p14:modId xmlns:p14="http://schemas.microsoft.com/office/powerpoint/2010/main" val="3806667711"/>
              </p:ext>
            </p:extLst>
          </p:nvPr>
        </p:nvGraphicFramePr>
        <p:xfrm>
          <a:off x="5733" y="461665"/>
          <a:ext cx="9138268" cy="5097889"/>
        </p:xfrm>
        <a:graphic>
          <a:graphicData uri="http://schemas.openxmlformats.org/drawingml/2006/table">
            <a:tbl>
              <a:tblPr/>
              <a:tblGrid>
                <a:gridCol w="2467303">
                  <a:extLst>
                    <a:ext uri="{9D8B030D-6E8A-4147-A177-3AD203B41FA5}">
                      <a16:colId xmlns:a16="http://schemas.microsoft.com/office/drawing/2014/main" val="3761910184"/>
                    </a:ext>
                  </a:extLst>
                </a:gridCol>
                <a:gridCol w="561109">
                  <a:extLst>
                    <a:ext uri="{9D8B030D-6E8A-4147-A177-3AD203B41FA5}">
                      <a16:colId xmlns:a16="http://schemas.microsoft.com/office/drawing/2014/main" val="1295893247"/>
                    </a:ext>
                  </a:extLst>
                </a:gridCol>
                <a:gridCol w="561109">
                  <a:extLst>
                    <a:ext uri="{9D8B030D-6E8A-4147-A177-3AD203B41FA5}">
                      <a16:colId xmlns:a16="http://schemas.microsoft.com/office/drawing/2014/main" val="3568621153"/>
                    </a:ext>
                  </a:extLst>
                </a:gridCol>
                <a:gridCol w="561109">
                  <a:extLst>
                    <a:ext uri="{9D8B030D-6E8A-4147-A177-3AD203B41FA5}">
                      <a16:colId xmlns:a16="http://schemas.microsoft.com/office/drawing/2014/main" val="3587628401"/>
                    </a:ext>
                  </a:extLst>
                </a:gridCol>
                <a:gridCol w="623454">
                  <a:extLst>
                    <a:ext uri="{9D8B030D-6E8A-4147-A177-3AD203B41FA5}">
                      <a16:colId xmlns:a16="http://schemas.microsoft.com/office/drawing/2014/main" val="3542715972"/>
                    </a:ext>
                  </a:extLst>
                </a:gridCol>
                <a:gridCol w="706582">
                  <a:extLst>
                    <a:ext uri="{9D8B030D-6E8A-4147-A177-3AD203B41FA5}">
                      <a16:colId xmlns:a16="http://schemas.microsoft.com/office/drawing/2014/main" val="1510407165"/>
                    </a:ext>
                  </a:extLst>
                </a:gridCol>
                <a:gridCol w="561109">
                  <a:extLst>
                    <a:ext uri="{9D8B030D-6E8A-4147-A177-3AD203B41FA5}">
                      <a16:colId xmlns:a16="http://schemas.microsoft.com/office/drawing/2014/main" val="2028466005"/>
                    </a:ext>
                  </a:extLst>
                </a:gridCol>
                <a:gridCol w="613064">
                  <a:extLst>
                    <a:ext uri="{9D8B030D-6E8A-4147-A177-3AD203B41FA5}">
                      <a16:colId xmlns:a16="http://schemas.microsoft.com/office/drawing/2014/main" val="742797492"/>
                    </a:ext>
                  </a:extLst>
                </a:gridCol>
                <a:gridCol w="519545">
                  <a:extLst>
                    <a:ext uri="{9D8B030D-6E8A-4147-A177-3AD203B41FA5}">
                      <a16:colId xmlns:a16="http://schemas.microsoft.com/office/drawing/2014/main" val="977856364"/>
                    </a:ext>
                  </a:extLst>
                </a:gridCol>
                <a:gridCol w="556702">
                  <a:extLst>
                    <a:ext uri="{9D8B030D-6E8A-4147-A177-3AD203B41FA5}">
                      <a16:colId xmlns:a16="http://schemas.microsoft.com/office/drawing/2014/main" val="1521681761"/>
                    </a:ext>
                  </a:extLst>
                </a:gridCol>
                <a:gridCol w="703591">
                  <a:extLst>
                    <a:ext uri="{9D8B030D-6E8A-4147-A177-3AD203B41FA5}">
                      <a16:colId xmlns:a16="http://schemas.microsoft.com/office/drawing/2014/main" val="3393191057"/>
                    </a:ext>
                  </a:extLst>
                </a:gridCol>
                <a:gridCol w="703591">
                  <a:extLst>
                    <a:ext uri="{9D8B030D-6E8A-4147-A177-3AD203B41FA5}">
                      <a16:colId xmlns:a16="http://schemas.microsoft.com/office/drawing/2014/main" val="3969955088"/>
                    </a:ext>
                  </a:extLst>
                </a:gridCol>
              </a:tblGrid>
              <a:tr h="418270">
                <a:tc rowSpan="3">
                  <a:txBody>
                    <a:bodyPr/>
                    <a:lstStyle/>
                    <a:p>
                      <a:pPr algn="ctr" rtl="0" fontAlgn="ctr"/>
                      <a:r>
                        <a:rPr lang="ja-JP" altLang="en-US" sz="1800" b="1" i="0" u="none" strike="noStrike" dirty="0">
                          <a:solidFill>
                            <a:srgbClr val="000000"/>
                          </a:solidFill>
                          <a:effectLst/>
                          <a:latin typeface="+mn-ea"/>
                          <a:ea typeface="+mn-ea"/>
                        </a:rPr>
                        <a:t>鍵となる学会名</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gridSpan="3">
                  <a:txBody>
                    <a:bodyPr/>
                    <a:lstStyle/>
                    <a:p>
                      <a:pPr algn="ctr" fontAlgn="ctr"/>
                      <a:r>
                        <a:rPr lang="ja-JP" altLang="en-US" sz="1800" b="1" i="0" u="none" strike="noStrike" dirty="0">
                          <a:solidFill>
                            <a:srgbClr val="000000"/>
                          </a:solidFill>
                          <a:effectLst/>
                          <a:latin typeface="+mn-ea"/>
                          <a:ea typeface="+mn-ea"/>
                        </a:rPr>
                        <a:t>対象者</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hMerge="1">
                  <a:txBody>
                    <a:bodyPr/>
                    <a:lstStyle/>
                    <a:p>
                      <a:endParaRPr kumimoji="1" lang="ja-JP" altLang="en-US"/>
                    </a:p>
                  </a:txBody>
                  <a:tcPr/>
                </a:tc>
                <a:tc rowSpan="2" hMerge="1">
                  <a:txBody>
                    <a:bodyPr/>
                    <a:lstStyle/>
                    <a:p>
                      <a:endParaRPr kumimoji="1" lang="ja-JP" altLang="en-US"/>
                    </a:p>
                  </a:txBody>
                  <a:tcPr/>
                </a:tc>
                <a:tc gridSpan="8">
                  <a:txBody>
                    <a:bodyPr/>
                    <a:lstStyle/>
                    <a:p>
                      <a:pPr algn="ctr" fontAlgn="ctr"/>
                      <a:r>
                        <a:rPr lang="ja-JP" altLang="en-US" sz="1800" b="1" i="0" u="none" strike="noStrike" dirty="0">
                          <a:solidFill>
                            <a:srgbClr val="000000"/>
                          </a:solidFill>
                          <a:effectLst/>
                          <a:latin typeface="+mn-ea"/>
                          <a:ea typeface="+mn-ea"/>
                        </a:rPr>
                        <a:t>更新の状況</a:t>
                      </a:r>
                      <a:r>
                        <a:rPr lang="en-US" altLang="ja-JP" sz="1800" b="1" i="0" u="none" strike="noStrike" dirty="0">
                          <a:solidFill>
                            <a:srgbClr val="000000"/>
                          </a:solidFill>
                          <a:effectLst/>
                          <a:latin typeface="+mn-ea"/>
                          <a:ea typeface="+mn-ea"/>
                        </a:rPr>
                        <a:t>(2023.3.13</a:t>
                      </a:r>
                      <a:r>
                        <a:rPr lang="ja-JP" altLang="en-US" sz="1800" b="1" i="0" u="none" strike="noStrike" dirty="0">
                          <a:solidFill>
                            <a:srgbClr val="000000"/>
                          </a:solidFill>
                          <a:effectLst/>
                          <a:latin typeface="+mn-ea"/>
                          <a:ea typeface="+mn-ea"/>
                        </a:rPr>
                        <a:t>時点</a:t>
                      </a:r>
                      <a:r>
                        <a:rPr lang="en-US" altLang="ja-JP" sz="1800" b="1" i="0" u="none" strike="noStrike" dirty="0">
                          <a:solidFill>
                            <a:srgbClr val="000000"/>
                          </a:solidFill>
                          <a:effectLst/>
                          <a:latin typeface="+mn-ea"/>
                          <a:ea typeface="+mn-ea"/>
                        </a:rPr>
                        <a:t>)</a:t>
                      </a:r>
                    </a:p>
                  </a:txBody>
                  <a:tcPr marL="5687" marR="5687" marT="56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702678670"/>
                  </a:ext>
                </a:extLst>
              </a:tr>
              <a:tr h="411772">
                <a:tc vMerge="1">
                  <a:txBody>
                    <a:bodyPr/>
                    <a:lstStyle/>
                    <a:p>
                      <a:endParaRPr kumimoji="1" lang="ja-JP" altLang="en-US"/>
                    </a:p>
                  </a:txBody>
                  <a:tcPr/>
                </a:tc>
                <a:tc gridSpan="3"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vMerge="1">
                  <a:txBody>
                    <a:bodyPr/>
                    <a:lstStyle/>
                    <a:p>
                      <a:pPr algn="ctr" rtl="0"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gridSpan="4">
                  <a:txBody>
                    <a:bodyPr/>
                    <a:lstStyle/>
                    <a:p>
                      <a:pPr algn="ctr" fontAlgn="ctr"/>
                      <a:r>
                        <a:rPr lang="ja-JP" altLang="en-US" sz="1800" b="1" i="0" u="none" strike="noStrike" dirty="0">
                          <a:solidFill>
                            <a:srgbClr val="000000"/>
                          </a:solidFill>
                          <a:effectLst/>
                          <a:latin typeface="+mn-ea"/>
                          <a:ea typeface="+mn-ea"/>
                        </a:rPr>
                        <a:t>更新申請</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pPr algn="ctr"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pPr algn="ctr" fontAlgn="ctr"/>
                      <a:endParaRPr lang="ja-JP" altLang="en-US" sz="2000" b="1" i="0" u="none" strike="noStrike" dirty="0">
                        <a:solidFill>
                          <a:srgbClr val="000000"/>
                        </a:solidFill>
                        <a:effectLst/>
                        <a:latin typeface="+mn-ea"/>
                        <a:ea typeface="+mn-ea"/>
                      </a:endParaRP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延長</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辞退</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未反応</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ja-JP" altLang="en-US" sz="1800" b="1" i="0" u="none" strike="noStrike" dirty="0">
                          <a:solidFill>
                            <a:srgbClr val="000000"/>
                          </a:solidFill>
                          <a:effectLst/>
                          <a:latin typeface="+mn-ea"/>
                          <a:ea typeface="+mn-ea"/>
                        </a:rPr>
                        <a:t>合計</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33976449"/>
                  </a:ext>
                </a:extLst>
              </a:tr>
              <a:tr h="58251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ctr" rtl="0" fontAlgn="ctr"/>
                      <a:r>
                        <a:rPr lang="ja-JP" altLang="en-US" sz="1800" b="1" i="0" u="none" strike="noStrike" dirty="0">
                          <a:solidFill>
                            <a:srgbClr val="000000"/>
                          </a:solidFill>
                          <a:effectLst/>
                          <a:latin typeface="+mn-ea"/>
                          <a:ea typeface="+mn-ea"/>
                        </a:rPr>
                        <a:t>合計</a:t>
                      </a:r>
                    </a:p>
                  </a:txBody>
                  <a:tcPr marL="5687" marR="5687" marT="568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800" b="1" i="0" u="none" strike="noStrike" dirty="0">
                          <a:solidFill>
                            <a:srgbClr val="000000"/>
                          </a:solidFill>
                          <a:effectLst/>
                          <a:latin typeface="+mn-ea"/>
                          <a:ea typeface="+mn-ea"/>
                        </a:rPr>
                        <a:t>指導医</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rtl="0" fontAlgn="ctr"/>
                      <a:r>
                        <a:rPr lang="ja-JP" altLang="en-US" sz="1800" b="1" i="0" u="none" strike="noStrike" dirty="0">
                          <a:solidFill>
                            <a:srgbClr val="000000"/>
                          </a:solidFill>
                          <a:effectLst/>
                          <a:latin typeface="+mn-ea"/>
                          <a:ea typeface="+mn-ea"/>
                        </a:rPr>
                        <a:t>専門医</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rgbClr val="000000"/>
                          </a:solidFill>
                          <a:effectLst/>
                          <a:latin typeface="+mn-ea"/>
                          <a:ea typeface="+mn-ea"/>
                        </a:rPr>
                        <a:t>申請</a:t>
                      </a:r>
                      <a:endParaRPr lang="en-US" altLang="ja-JP" sz="1800" b="1" i="0" u="none" strike="noStrike" dirty="0">
                        <a:solidFill>
                          <a:srgbClr val="000000"/>
                        </a:solidFill>
                        <a:effectLst/>
                        <a:latin typeface="+mn-ea"/>
                        <a:ea typeface="+mn-ea"/>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1" i="0" u="none" strike="noStrike" dirty="0">
                          <a:solidFill>
                            <a:srgbClr val="000000"/>
                          </a:solidFill>
                          <a:effectLst/>
                          <a:latin typeface="+mn-ea"/>
                          <a:ea typeface="+mn-ea"/>
                        </a:rPr>
                        <a:t>件数</a:t>
                      </a:r>
                      <a:endParaRPr lang="en-US" altLang="ja-JP" sz="1800" b="1" i="0" u="none" strike="noStrike" dirty="0">
                        <a:solidFill>
                          <a:srgbClr val="000000"/>
                        </a:solidFill>
                        <a:effectLst/>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800" b="1" i="0" u="none" strike="noStrike" dirty="0">
                          <a:solidFill>
                            <a:srgbClr val="000000"/>
                          </a:solidFill>
                          <a:effectLst/>
                          <a:latin typeface="+mn-ea"/>
                          <a:ea typeface="+mn-ea"/>
                        </a:rPr>
                        <a:t>(</a:t>
                      </a:r>
                      <a:r>
                        <a:rPr lang="ja-JP" altLang="en-US" sz="1800" b="1" i="0" u="none" strike="noStrike" dirty="0">
                          <a:solidFill>
                            <a:srgbClr val="000000"/>
                          </a:solidFill>
                          <a:effectLst/>
                          <a:latin typeface="+mn-ea"/>
                          <a:ea typeface="+mn-ea"/>
                        </a:rPr>
                        <a:t>割合</a:t>
                      </a:r>
                      <a:r>
                        <a:rPr lang="en-US" altLang="ja-JP" sz="1800" b="1" i="0" u="none" strike="noStrike" dirty="0">
                          <a:solidFill>
                            <a:srgbClr val="000000"/>
                          </a:solidFill>
                          <a:effectLst/>
                          <a:latin typeface="+mn-ea"/>
                          <a:ea typeface="+mn-ea"/>
                        </a:rPr>
                        <a:t>)</a:t>
                      </a:r>
                    </a:p>
                  </a:txBody>
                  <a:tcPr marL="5687" marR="5687" marT="5687" marB="0" anchor="ctr">
                    <a:lnL w="12700"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更新</a:t>
                      </a:r>
                    </a:p>
                    <a:p>
                      <a:pPr algn="ctr" fontAlgn="ctr"/>
                      <a:r>
                        <a:rPr lang="ja-JP" altLang="en-US" sz="1800" b="1" i="0" u="none" strike="noStrike" dirty="0">
                          <a:solidFill>
                            <a:srgbClr val="000000"/>
                          </a:solidFill>
                          <a:effectLst/>
                          <a:latin typeface="+mn-ea"/>
                          <a:ea typeface="+mn-ea"/>
                        </a:rPr>
                        <a:t>可能</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1800" b="1" i="0" u="none" strike="noStrike" dirty="0">
                          <a:solidFill>
                            <a:srgbClr val="000000"/>
                          </a:solidFill>
                          <a:effectLst/>
                          <a:latin typeface="+mn-ea"/>
                          <a:ea typeface="+mn-ea"/>
                        </a:rPr>
                        <a:t>保留</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延長</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辞退・</a:t>
                      </a:r>
                      <a:endParaRPr lang="en-US" altLang="ja-JP" sz="2000" b="1" i="0" u="none" strike="noStrike" dirty="0">
                        <a:solidFill>
                          <a:srgbClr val="000000"/>
                        </a:solidFill>
                        <a:effectLst/>
                        <a:latin typeface="+mn-ea"/>
                        <a:ea typeface="+mn-ea"/>
                      </a:endParaRPr>
                    </a:p>
                    <a:p>
                      <a:pPr algn="ctr" fontAlgn="ctr"/>
                      <a:r>
                        <a:rPr lang="ja-JP" altLang="en-US" sz="2000" b="1" i="0" u="none" strike="noStrike" dirty="0">
                          <a:solidFill>
                            <a:srgbClr val="000000"/>
                          </a:solidFill>
                          <a:effectLst/>
                          <a:latin typeface="+mn-ea"/>
                          <a:ea typeface="+mn-ea"/>
                        </a:rPr>
                        <a:t>逝去</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未反応</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vMerge="1">
                  <a:txBody>
                    <a:bodyPr/>
                    <a:lstStyle/>
                    <a:p>
                      <a:pPr algn="ctr" fontAlgn="ctr"/>
                      <a:r>
                        <a:rPr lang="ja-JP" altLang="en-US" sz="2000" b="1" i="0" u="none" strike="noStrike" dirty="0">
                          <a:solidFill>
                            <a:srgbClr val="000000"/>
                          </a:solidFill>
                          <a:effectLst/>
                          <a:latin typeface="+mn-ea"/>
                          <a:ea typeface="+mn-ea"/>
                        </a:rPr>
                        <a:t>合計</a:t>
                      </a:r>
                    </a:p>
                  </a:txBody>
                  <a:tcPr marL="7583" marR="7583" marT="75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8763843"/>
                  </a:ext>
                </a:extLst>
              </a:tr>
              <a:tr h="363729">
                <a:tc>
                  <a:txBody>
                    <a:bodyPr/>
                    <a:lstStyle/>
                    <a:p>
                      <a:pPr algn="l" rtl="0" fontAlgn="ctr"/>
                      <a:r>
                        <a:rPr lang="ja-JP" altLang="en-US" sz="1800" b="1" dirty="0">
                          <a:latin typeface="+mn-ea"/>
                          <a:ea typeface="+mn-ea"/>
                        </a:rPr>
                        <a:t>日本衛生学会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(41%)</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82028691"/>
                  </a:ext>
                </a:extLst>
              </a:tr>
              <a:tr h="363729">
                <a:tc>
                  <a:txBody>
                    <a:bodyPr/>
                    <a:lstStyle/>
                    <a:p>
                      <a:pPr algn="l" rtl="0" fontAlgn="ctr"/>
                      <a:r>
                        <a:rPr lang="ja-JP" altLang="en-US" sz="1800" b="1" dirty="0">
                          <a:latin typeface="+mn-ea"/>
                          <a:ea typeface="+mn-ea"/>
                        </a:rPr>
                        <a:t>日本医療情報学会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(44%)</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9097520"/>
                  </a:ext>
                </a:extLst>
              </a:tr>
              <a:tr h="363729">
                <a:tc>
                  <a:txBody>
                    <a:bodyPr/>
                    <a:lstStyle/>
                    <a:p>
                      <a:pPr algn="l" rtl="0" fontAlgn="ctr"/>
                      <a:r>
                        <a:rPr lang="ja-JP" altLang="en-US" sz="1800" b="1" dirty="0">
                          <a:latin typeface="+mn-ea"/>
                          <a:ea typeface="+mn-ea"/>
                        </a:rPr>
                        <a:t>日本産業衛生学会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356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290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66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176</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(49%)</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174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120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4109980"/>
                  </a:ext>
                </a:extLst>
              </a:tr>
              <a:tr h="363729">
                <a:tc>
                  <a:txBody>
                    <a:bodyPr/>
                    <a:lstStyle/>
                    <a:p>
                      <a:pPr algn="l" rtl="0" fontAlgn="ctr"/>
                      <a:r>
                        <a:rPr lang="ja-JP" altLang="en-US" sz="1800" b="1" dirty="0">
                          <a:latin typeface="+mn-ea"/>
                          <a:ea typeface="+mn-ea"/>
                        </a:rPr>
                        <a:t>日本疫学会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79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62</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34</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(43%)</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79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84687430"/>
                  </a:ext>
                </a:extLst>
              </a:tr>
              <a:tr h="363729">
                <a:tc>
                  <a:txBody>
                    <a:bodyPr/>
                    <a:lstStyle/>
                    <a:p>
                      <a:pPr algn="l" rtl="0" fontAlgn="ctr"/>
                      <a:r>
                        <a:rPr lang="ja-JP" altLang="en-US" sz="1800" b="1" dirty="0">
                          <a:latin typeface="+mn-ea"/>
                          <a:ea typeface="+mn-ea"/>
                        </a:rPr>
                        <a:t>日本公衆衛生学会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474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217</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(42%)</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214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109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189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2963734"/>
                  </a:ext>
                </a:extLst>
              </a:tr>
              <a:tr h="363729">
                <a:tc>
                  <a:txBody>
                    <a:bodyPr/>
                    <a:lstStyle/>
                    <a:p>
                      <a:pPr algn="l" rtl="0" fontAlgn="ctr"/>
                      <a:r>
                        <a:rPr lang="ja-JP" altLang="en-US" sz="1800" b="1" dirty="0">
                          <a:latin typeface="+mn-ea"/>
                          <a:ea typeface="+mn-ea"/>
                        </a:rPr>
                        <a:t>日本災害医学会</a:t>
                      </a:r>
                      <a:endParaRPr lang="zh-CN" altLang="en-US" sz="1800" b="1" dirty="0">
                        <a:latin typeface="+mn-ea"/>
                        <a:ea typeface="+mn-ea"/>
                      </a:endParaRP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173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82</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(37%)</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98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221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48828982"/>
                  </a:ext>
                </a:extLst>
              </a:tr>
              <a:tr h="363729">
                <a:tc>
                  <a:txBody>
                    <a:bodyPr/>
                    <a:lstStyle/>
                    <a:p>
                      <a:pPr algn="l" rtl="0" fontAlgn="ctr"/>
                      <a:r>
                        <a:rPr lang="ja-JP" altLang="en-US" sz="1800" b="1">
                          <a:latin typeface="+mn-ea"/>
                          <a:ea typeface="+mn-ea"/>
                        </a:rPr>
                        <a:t>日本医療・病院管理学会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50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(30%)</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14</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20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29070909"/>
                  </a:ext>
                </a:extLst>
              </a:tr>
              <a:tr h="363729">
                <a:tc>
                  <a:txBody>
                    <a:bodyPr/>
                    <a:lstStyle/>
                    <a:p>
                      <a:pPr algn="l" rtl="0" fontAlgn="ctr"/>
                      <a:r>
                        <a:rPr lang="ja-JP" altLang="en-US" sz="1800" b="1" dirty="0">
                          <a:latin typeface="+mn-ea"/>
                          <a:ea typeface="+mn-ea"/>
                        </a:rPr>
                        <a:t>日本職業・災害医学会</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127</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28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58</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(37%)</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3</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9</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88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155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81648425"/>
                  </a:ext>
                </a:extLst>
              </a:tr>
              <a:tr h="363729">
                <a:tc>
                  <a:txBody>
                    <a:bodyPr/>
                    <a:lstStyle/>
                    <a:p>
                      <a:pPr algn="l" rtl="0" fontAlgn="ctr"/>
                      <a:r>
                        <a:rPr lang="ja-JP" altLang="en-US" sz="1800" b="1" i="0" u="none" strike="noStrike" dirty="0">
                          <a:solidFill>
                            <a:srgbClr val="000000"/>
                          </a:solidFill>
                          <a:effectLst/>
                          <a:latin typeface="+mn-ea"/>
                          <a:ea typeface="+mn-ea"/>
                        </a:rPr>
                        <a:t>不明</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0"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a:r>
                        <a:rPr lang="en-US" altLang="ja-JP" sz="1800" b="1" i="0" u="none" strike="noStrike" dirty="0">
                          <a:solidFill>
                            <a:srgbClr val="000000"/>
                          </a:solidFill>
                          <a:effectLst/>
                          <a:latin typeface="+mn-ea"/>
                          <a:ea typeface="+mn-ea"/>
                        </a:rPr>
                        <a:t>(100%)</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altLang="ja-JP" sz="1800" b="1" i="0" u="none" strike="noStrike" dirty="0">
                          <a:solidFill>
                            <a:srgbClr val="000000"/>
                          </a:solidFill>
                          <a:effectLst/>
                          <a:latin typeface="+mn-ea"/>
                          <a:ea typeface="+mn-ea"/>
                        </a:rPr>
                        <a:t>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33494484"/>
                  </a:ext>
                </a:extLst>
              </a:tr>
              <a:tr h="411772">
                <a:tc>
                  <a:txBody>
                    <a:bodyPr/>
                    <a:lstStyle/>
                    <a:p>
                      <a:pPr algn="ctr" rtl="0" fontAlgn="ctr"/>
                      <a:r>
                        <a:rPr lang="ja-JP" altLang="en-US" sz="1800" b="1" i="0" u="none" strike="noStrike" dirty="0">
                          <a:solidFill>
                            <a:schemeClr val="tx1"/>
                          </a:solidFill>
                          <a:effectLst/>
                          <a:latin typeface="+mn-ea"/>
                          <a:ea typeface="+mn-ea"/>
                        </a:rPr>
                        <a:t>合計</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1,481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1,256</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225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625</a:t>
                      </a:r>
                    </a:p>
                  </a:txBody>
                  <a:tcPr marL="5687" marR="5687" marT="568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a:r>
                        <a:rPr lang="en-US" altLang="ja-JP" sz="1800" b="1" i="0" u="none" strike="noStrike" dirty="0">
                          <a:solidFill>
                            <a:schemeClr val="tx1"/>
                          </a:solidFill>
                          <a:effectLst/>
                          <a:latin typeface="+mn-ea"/>
                          <a:ea typeface="+mn-ea"/>
                        </a:rPr>
                        <a:t>(42%)</a:t>
                      </a:r>
                      <a:endParaRPr kumimoji="1" lang="ja-JP" altLang="en-US" sz="1800" dirty="0">
                        <a:latin typeface="+mn-ea"/>
                        <a:ea typeface="+mn-ea"/>
                      </a:endParaRPr>
                    </a:p>
                  </a:txBody>
                  <a:tcPr marL="5687" marR="5687" marT="568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615</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258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18</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rtl="0" fontAlgn="ctr"/>
                      <a:r>
                        <a:rPr lang="en-US" altLang="ja-JP" sz="1800" b="1" i="0" u="none" strike="noStrike" dirty="0">
                          <a:solidFill>
                            <a:schemeClr val="tx1"/>
                          </a:solidFill>
                          <a:effectLst/>
                          <a:latin typeface="+mn-ea"/>
                          <a:ea typeface="+mn-ea"/>
                        </a:rPr>
                        <a:t>580</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1800" b="1" i="0" u="none" strike="noStrike" dirty="0">
                          <a:solidFill>
                            <a:schemeClr val="tx1"/>
                          </a:solidFill>
                          <a:effectLst/>
                          <a:latin typeface="+mn-ea"/>
                          <a:ea typeface="+mn-ea"/>
                        </a:rPr>
                        <a:t>1,481</a:t>
                      </a:r>
                    </a:p>
                  </a:txBody>
                  <a:tcPr marL="5687" marR="5687" marT="56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7418401"/>
                  </a:ext>
                </a:extLst>
              </a:tr>
            </a:tbl>
          </a:graphicData>
        </a:graphic>
      </p:graphicFrame>
      <p:graphicFrame>
        <p:nvGraphicFramePr>
          <p:cNvPr id="4" name="表 3">
            <a:extLst>
              <a:ext uri="{FF2B5EF4-FFF2-40B4-BE49-F238E27FC236}">
                <a16:creationId xmlns:a16="http://schemas.microsoft.com/office/drawing/2014/main" id="{12FA78DE-54B6-C968-5A43-5A34FD717703}"/>
              </a:ext>
            </a:extLst>
          </p:cNvPr>
          <p:cNvGraphicFramePr>
            <a:graphicFrameLocks noGrp="1"/>
          </p:cNvGraphicFramePr>
          <p:nvPr>
            <p:extLst>
              <p:ext uri="{D42A27DB-BD31-4B8C-83A1-F6EECF244321}">
                <p14:modId xmlns:p14="http://schemas.microsoft.com/office/powerpoint/2010/main" val="2376331348"/>
              </p:ext>
            </p:extLst>
          </p:nvPr>
        </p:nvGraphicFramePr>
        <p:xfrm>
          <a:off x="5733" y="5926455"/>
          <a:ext cx="9138267" cy="931545"/>
        </p:xfrm>
        <a:graphic>
          <a:graphicData uri="http://schemas.openxmlformats.org/drawingml/2006/table">
            <a:tbl>
              <a:tblPr/>
              <a:tblGrid>
                <a:gridCol w="1194955">
                  <a:extLst>
                    <a:ext uri="{9D8B030D-6E8A-4147-A177-3AD203B41FA5}">
                      <a16:colId xmlns:a16="http://schemas.microsoft.com/office/drawing/2014/main" val="831976261"/>
                    </a:ext>
                  </a:extLst>
                </a:gridCol>
                <a:gridCol w="835771">
                  <a:extLst>
                    <a:ext uri="{9D8B030D-6E8A-4147-A177-3AD203B41FA5}">
                      <a16:colId xmlns:a16="http://schemas.microsoft.com/office/drawing/2014/main" val="2198652950"/>
                    </a:ext>
                  </a:extLst>
                </a:gridCol>
                <a:gridCol w="1169674">
                  <a:extLst>
                    <a:ext uri="{9D8B030D-6E8A-4147-A177-3AD203B41FA5}">
                      <a16:colId xmlns:a16="http://schemas.microsoft.com/office/drawing/2014/main" val="2251870383"/>
                    </a:ext>
                  </a:extLst>
                </a:gridCol>
                <a:gridCol w="861052">
                  <a:extLst>
                    <a:ext uri="{9D8B030D-6E8A-4147-A177-3AD203B41FA5}">
                      <a16:colId xmlns:a16="http://schemas.microsoft.com/office/drawing/2014/main" val="3009449625"/>
                    </a:ext>
                  </a:extLst>
                </a:gridCol>
                <a:gridCol w="1015363">
                  <a:extLst>
                    <a:ext uri="{9D8B030D-6E8A-4147-A177-3AD203B41FA5}">
                      <a16:colId xmlns:a16="http://schemas.microsoft.com/office/drawing/2014/main" val="1001924321"/>
                    </a:ext>
                  </a:extLst>
                </a:gridCol>
                <a:gridCol w="1015363">
                  <a:extLst>
                    <a:ext uri="{9D8B030D-6E8A-4147-A177-3AD203B41FA5}">
                      <a16:colId xmlns:a16="http://schemas.microsoft.com/office/drawing/2014/main" val="1343970523"/>
                    </a:ext>
                  </a:extLst>
                </a:gridCol>
                <a:gridCol w="1015363">
                  <a:extLst>
                    <a:ext uri="{9D8B030D-6E8A-4147-A177-3AD203B41FA5}">
                      <a16:colId xmlns:a16="http://schemas.microsoft.com/office/drawing/2014/main" val="1208129830"/>
                    </a:ext>
                  </a:extLst>
                </a:gridCol>
                <a:gridCol w="1153232">
                  <a:extLst>
                    <a:ext uri="{9D8B030D-6E8A-4147-A177-3AD203B41FA5}">
                      <a16:colId xmlns:a16="http://schemas.microsoft.com/office/drawing/2014/main" val="1942215963"/>
                    </a:ext>
                  </a:extLst>
                </a:gridCol>
                <a:gridCol w="877494">
                  <a:extLst>
                    <a:ext uri="{9D8B030D-6E8A-4147-A177-3AD203B41FA5}">
                      <a16:colId xmlns:a16="http://schemas.microsoft.com/office/drawing/2014/main" val="4174398200"/>
                    </a:ext>
                  </a:extLst>
                </a:gridCol>
              </a:tblGrid>
              <a:tr h="298145">
                <a:tc gridSpan="9">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更新の状況</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(2023.6.9</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時点</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969336540"/>
                  </a:ext>
                </a:extLst>
              </a:tr>
              <a:tr h="298145">
                <a:tc>
                  <a:txBody>
                    <a:bodyPr/>
                    <a:lstStyle/>
                    <a:p>
                      <a:pPr algn="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申請件数</a:t>
                      </a:r>
                    </a:p>
                  </a:txBody>
                  <a:tcPr marL="5715" marR="5715" marT="571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割合</a:t>
                      </a: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5715" marR="5715" marT="571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更新可能</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保留</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延長</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辞退</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未反応</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活動休止</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rPr>
                        <a:t>合計</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90845327"/>
                  </a:ext>
                </a:extLst>
              </a:tr>
              <a:tr h="298145">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633</a:t>
                      </a:r>
                    </a:p>
                  </a:txBody>
                  <a:tcPr marL="5715" marR="5715" marT="571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(43%)</a:t>
                      </a:r>
                    </a:p>
                  </a:txBody>
                  <a:tcPr marL="5715" marR="5715" marT="571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629</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4</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410</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101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336</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chemeClr val="tx1"/>
                          </a:solidFill>
                          <a:effectLst/>
                          <a:latin typeface="游ゴシック" panose="020B0400000000000000" pitchFamily="50" charset="-128"/>
                          <a:ea typeface="游ゴシック" panose="020B0400000000000000" pitchFamily="50" charset="-128"/>
                        </a:rPr>
                        <a:t>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rPr>
                        <a:t>1,481</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97168006"/>
                  </a:ext>
                </a:extLst>
              </a:tr>
            </a:tbl>
          </a:graphicData>
        </a:graphic>
      </p:graphicFrame>
      <p:sp>
        <p:nvSpPr>
          <p:cNvPr id="5" name="矢印: 下 4">
            <a:extLst>
              <a:ext uri="{FF2B5EF4-FFF2-40B4-BE49-F238E27FC236}">
                <a16:creationId xmlns:a16="http://schemas.microsoft.com/office/drawing/2014/main" id="{E2DC1E00-D598-4DB2-B845-F06D87168D83}"/>
              </a:ext>
            </a:extLst>
          </p:cNvPr>
          <p:cNvSpPr/>
          <p:nvPr/>
        </p:nvSpPr>
        <p:spPr>
          <a:xfrm>
            <a:off x="3879202" y="5559552"/>
            <a:ext cx="1385596" cy="366903"/>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p>
        </p:txBody>
      </p:sp>
      <p:sp>
        <p:nvSpPr>
          <p:cNvPr id="6" name="テキスト ボックス 5">
            <a:extLst>
              <a:ext uri="{FF2B5EF4-FFF2-40B4-BE49-F238E27FC236}">
                <a16:creationId xmlns:a16="http://schemas.microsoft.com/office/drawing/2014/main" id="{360EF1FB-ED72-99BB-9CD5-E2709369EA09}"/>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2022</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4151278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76563A1B-8769-9595-0AB1-37AE19CA3518}"/>
              </a:ext>
            </a:extLst>
          </p:cNvPr>
          <p:cNvGraphicFramePr>
            <a:graphicFrameLocks noGrp="1"/>
          </p:cNvGraphicFramePr>
          <p:nvPr>
            <p:extLst>
              <p:ext uri="{D42A27DB-BD31-4B8C-83A1-F6EECF244321}">
                <p14:modId xmlns:p14="http://schemas.microsoft.com/office/powerpoint/2010/main" val="1877085934"/>
              </p:ext>
            </p:extLst>
          </p:nvPr>
        </p:nvGraphicFramePr>
        <p:xfrm>
          <a:off x="0" y="461665"/>
          <a:ext cx="9144002" cy="6376046"/>
        </p:xfrm>
        <a:graphic>
          <a:graphicData uri="http://schemas.openxmlformats.org/drawingml/2006/table">
            <a:tbl>
              <a:tblPr firstRow="1" bandRow="1"/>
              <a:tblGrid>
                <a:gridCol w="2649682">
                  <a:extLst>
                    <a:ext uri="{9D8B030D-6E8A-4147-A177-3AD203B41FA5}">
                      <a16:colId xmlns:a16="http://schemas.microsoft.com/office/drawing/2014/main" val="128153701"/>
                    </a:ext>
                  </a:extLst>
                </a:gridCol>
                <a:gridCol w="1298864">
                  <a:extLst>
                    <a:ext uri="{9D8B030D-6E8A-4147-A177-3AD203B41FA5}">
                      <a16:colId xmlns:a16="http://schemas.microsoft.com/office/drawing/2014/main" val="3790514"/>
                    </a:ext>
                  </a:extLst>
                </a:gridCol>
                <a:gridCol w="1298864">
                  <a:extLst>
                    <a:ext uri="{9D8B030D-6E8A-4147-A177-3AD203B41FA5}">
                      <a16:colId xmlns:a16="http://schemas.microsoft.com/office/drawing/2014/main" val="19536615"/>
                    </a:ext>
                  </a:extLst>
                </a:gridCol>
                <a:gridCol w="1298864">
                  <a:extLst>
                    <a:ext uri="{9D8B030D-6E8A-4147-A177-3AD203B41FA5}">
                      <a16:colId xmlns:a16="http://schemas.microsoft.com/office/drawing/2014/main" val="2564998086"/>
                    </a:ext>
                  </a:extLst>
                </a:gridCol>
                <a:gridCol w="1298864">
                  <a:extLst>
                    <a:ext uri="{9D8B030D-6E8A-4147-A177-3AD203B41FA5}">
                      <a16:colId xmlns:a16="http://schemas.microsoft.com/office/drawing/2014/main" val="3829957356"/>
                    </a:ext>
                  </a:extLst>
                </a:gridCol>
                <a:gridCol w="1298864">
                  <a:extLst>
                    <a:ext uri="{9D8B030D-6E8A-4147-A177-3AD203B41FA5}">
                      <a16:colId xmlns:a16="http://schemas.microsoft.com/office/drawing/2014/main" val="1615911453"/>
                    </a:ext>
                  </a:extLst>
                </a:gridCol>
              </a:tblGrid>
              <a:tr h="623008">
                <a:tc>
                  <a:txBody>
                    <a:bodyPr/>
                    <a:lstStyle/>
                    <a:p>
                      <a:pPr algn="ctr"/>
                      <a:r>
                        <a:rPr lang="ja-JP" altLang="en-US" b="1" dirty="0">
                          <a:latin typeface="+mn-ea"/>
                          <a:ea typeface="+mn-ea"/>
                        </a:rPr>
                        <a:t>鍵となる学会名</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対象者</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更新申請</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延長・休会</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辞退</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ctr"/>
                      <a:r>
                        <a:rPr lang="ja-JP" altLang="en-US" b="1" dirty="0">
                          <a:latin typeface="+mn-ea"/>
                          <a:ea typeface="+mn-ea"/>
                        </a:rPr>
                        <a:t>未反応</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8116669"/>
                  </a:ext>
                </a:extLst>
              </a:tr>
              <a:tr h="623008">
                <a:tc>
                  <a:txBody>
                    <a:bodyPr/>
                    <a:lstStyle/>
                    <a:p>
                      <a:pPr algn="l" rtl="0" fontAlgn="ctr"/>
                      <a:r>
                        <a:rPr lang="ja-JP" altLang="en-US" sz="1800" b="1" dirty="0">
                          <a:latin typeface="+mn-ea"/>
                          <a:ea typeface="+mn-ea"/>
                        </a:rPr>
                        <a:t>日本衛生学会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19</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83894317"/>
                  </a:ext>
                </a:extLst>
              </a:tr>
              <a:tr h="623008">
                <a:tc>
                  <a:txBody>
                    <a:bodyPr/>
                    <a:lstStyle/>
                    <a:p>
                      <a:pPr algn="l" rtl="0" fontAlgn="ctr"/>
                      <a:r>
                        <a:rPr lang="ja-JP" altLang="en-US" sz="1800" b="1" dirty="0">
                          <a:latin typeface="+mn-ea"/>
                          <a:ea typeface="+mn-ea"/>
                        </a:rPr>
                        <a:t>日本医療情報学会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27</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5611513"/>
                  </a:ext>
                </a:extLst>
              </a:tr>
              <a:tr h="623008">
                <a:tc>
                  <a:txBody>
                    <a:bodyPr/>
                    <a:lstStyle/>
                    <a:p>
                      <a:pPr algn="l" rtl="0" fontAlgn="ctr"/>
                      <a:r>
                        <a:rPr lang="ja-JP" altLang="en-US" sz="1800" b="1" dirty="0">
                          <a:latin typeface="+mn-ea"/>
                          <a:ea typeface="+mn-ea"/>
                        </a:rPr>
                        <a:t>日本産業衛生学会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199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48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129</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57255014"/>
                  </a:ext>
                </a:extLst>
              </a:tr>
              <a:tr h="623008">
                <a:tc>
                  <a:txBody>
                    <a:bodyPr/>
                    <a:lstStyle/>
                    <a:p>
                      <a:pPr algn="l" rtl="0" fontAlgn="ctr"/>
                      <a:r>
                        <a:rPr lang="ja-JP" altLang="en-US" sz="1800" b="1" dirty="0">
                          <a:latin typeface="+mn-ea"/>
                          <a:ea typeface="+mn-ea"/>
                        </a:rPr>
                        <a:t>日本疫学会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49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35</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33456933"/>
                  </a:ext>
                </a:extLst>
              </a:tr>
              <a:tr h="623008">
                <a:tc>
                  <a:txBody>
                    <a:bodyPr/>
                    <a:lstStyle/>
                    <a:p>
                      <a:pPr algn="l" rtl="0" fontAlgn="ctr"/>
                      <a:r>
                        <a:rPr lang="ja-JP" altLang="en-US" sz="1800" b="1" dirty="0">
                          <a:latin typeface="+mn-ea"/>
                          <a:ea typeface="+mn-ea"/>
                        </a:rPr>
                        <a:t>日本公衆衛生学会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290</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59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203</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81937570"/>
                  </a:ext>
                </a:extLst>
              </a:tr>
              <a:tr h="652842">
                <a:tc>
                  <a:txBody>
                    <a:bodyPr/>
                    <a:lstStyle/>
                    <a:p>
                      <a:pPr algn="l" rtl="0" fontAlgn="ctr"/>
                      <a:r>
                        <a:rPr lang="ja-JP" altLang="en-US" sz="1800" b="1" dirty="0">
                          <a:latin typeface="+mn-ea"/>
                          <a:ea typeface="+mn-ea"/>
                        </a:rPr>
                        <a:t>日本災害医学会</a:t>
                      </a:r>
                      <a:endParaRPr lang="zh-CN" altLang="en-US" sz="1800" b="1" dirty="0">
                        <a:latin typeface="+mn-ea"/>
                        <a:ea typeface="+mn-ea"/>
                      </a:endParaRP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122</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18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96</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8713696"/>
                  </a:ext>
                </a:extLst>
              </a:tr>
              <a:tr h="623008">
                <a:tc>
                  <a:txBody>
                    <a:bodyPr/>
                    <a:lstStyle/>
                    <a:p>
                      <a:pPr algn="l" rtl="0" fontAlgn="ctr"/>
                      <a:r>
                        <a:rPr lang="ja-JP" altLang="en-US" sz="1800" b="1">
                          <a:latin typeface="+mn-ea"/>
                          <a:ea typeface="+mn-ea"/>
                        </a:rPr>
                        <a:t>日本医療・病院管理学会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32</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6</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25</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40044065"/>
                  </a:ext>
                </a:extLst>
              </a:tr>
              <a:tr h="623008">
                <a:tc>
                  <a:txBody>
                    <a:bodyPr/>
                    <a:lstStyle/>
                    <a:p>
                      <a:pPr algn="l" rtl="0" fontAlgn="ctr"/>
                      <a:r>
                        <a:rPr lang="ja-JP" altLang="en-US" sz="1800" b="1" dirty="0">
                          <a:latin typeface="+mn-ea"/>
                          <a:ea typeface="+mn-ea"/>
                        </a:rPr>
                        <a:t>日本職業・災害医学会</a:t>
                      </a:r>
                    </a:p>
                  </a:txBody>
                  <a:tcPr marL="5687" marR="5687" marT="568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79</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3</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3</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73</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705651748"/>
                  </a:ext>
                </a:extLst>
              </a:tr>
              <a:tr h="623008">
                <a:tc>
                  <a:txBody>
                    <a:bodyPr/>
                    <a:lstStyle/>
                    <a:p>
                      <a:pPr algn="ctr"/>
                      <a:r>
                        <a:rPr lang="ja-JP" altLang="en-US" b="1" dirty="0">
                          <a:latin typeface="+mn-ea"/>
                          <a:ea typeface="+mn-ea"/>
                        </a:rPr>
                        <a:t>計</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820</a:t>
                      </a:r>
                      <a:endParaRPr lang="ja-JP" altLang="en-US" sz="2400" b="1">
                        <a:latin typeface="+mn-ea"/>
                        <a:ea typeface="+mn-ea"/>
                      </a:endParaRPr>
                    </a:p>
                    <a:p>
                      <a:pPr algn="r"/>
                      <a:r>
                        <a:rPr lang="en-US" sz="2400" b="1">
                          <a:latin typeface="+mn-ea"/>
                          <a:ea typeface="+mn-ea"/>
                        </a:rPr>
                        <a:t>(100%)</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144</a:t>
                      </a:r>
                      <a:endParaRPr lang="ja-JP" altLang="en-US" sz="2400" b="1" dirty="0">
                        <a:latin typeface="+mn-ea"/>
                        <a:ea typeface="+mn-ea"/>
                      </a:endParaRPr>
                    </a:p>
                    <a:p>
                      <a:pPr algn="r"/>
                      <a:r>
                        <a:rPr lang="en-US" sz="2400" b="1" dirty="0">
                          <a:latin typeface="+mn-ea"/>
                          <a:ea typeface="+mn-ea"/>
                        </a:rPr>
                        <a:t>(18%)</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a:latin typeface="+mn-ea"/>
                          <a:ea typeface="+mn-ea"/>
                        </a:rPr>
                        <a:t>65</a:t>
                      </a:r>
                      <a:endParaRPr lang="ja-JP" altLang="en-US" sz="2400" b="1">
                        <a:latin typeface="+mn-ea"/>
                        <a:ea typeface="+mn-ea"/>
                      </a:endParaRPr>
                    </a:p>
                    <a:p>
                      <a:pPr algn="r"/>
                      <a:r>
                        <a:rPr lang="en-US" sz="2400" b="1">
                          <a:latin typeface="+mn-ea"/>
                          <a:ea typeface="+mn-ea"/>
                        </a:rPr>
                        <a:t>(8%)</a:t>
                      </a:r>
                      <a:endParaRPr lang="ja-JP" altLang="en-US" sz="2400" b="1">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4</a:t>
                      </a:r>
                      <a:endParaRPr lang="ja-JP" altLang="en-US" sz="2400" b="1" dirty="0">
                        <a:latin typeface="+mn-ea"/>
                        <a:ea typeface="+mn-ea"/>
                      </a:endParaRPr>
                    </a:p>
                    <a:p>
                      <a:pPr algn="r"/>
                      <a:r>
                        <a:rPr lang="en-US" sz="2400" b="1" dirty="0">
                          <a:latin typeface="+mn-ea"/>
                          <a:ea typeface="+mn-ea"/>
                        </a:rPr>
                        <a:t>(0%)</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r"/>
                      <a:r>
                        <a:rPr lang="en-US" sz="2400" b="1" dirty="0">
                          <a:latin typeface="+mn-ea"/>
                          <a:ea typeface="+mn-ea"/>
                        </a:rPr>
                        <a:t>607</a:t>
                      </a:r>
                      <a:endParaRPr lang="ja-JP" altLang="en-US" sz="2400" b="1" dirty="0">
                        <a:latin typeface="+mn-ea"/>
                        <a:ea typeface="+mn-ea"/>
                      </a:endParaRPr>
                    </a:p>
                    <a:p>
                      <a:pPr algn="r"/>
                      <a:r>
                        <a:rPr lang="en-US" sz="2400" b="1" dirty="0">
                          <a:latin typeface="+mn-ea"/>
                          <a:ea typeface="+mn-ea"/>
                        </a:rPr>
                        <a:t>(74%)</a:t>
                      </a:r>
                      <a:endParaRPr lang="ja-JP" altLang="en-US" sz="2400" b="1" dirty="0">
                        <a:latin typeface="+mn-ea"/>
                        <a:ea typeface="+mn-ea"/>
                      </a:endParaRP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13144934"/>
                  </a:ext>
                </a:extLst>
              </a:tr>
            </a:tbl>
          </a:graphicData>
        </a:graphic>
      </p:graphicFrame>
      <p:sp>
        <p:nvSpPr>
          <p:cNvPr id="3" name="テキスト ボックス 2">
            <a:extLst>
              <a:ext uri="{FF2B5EF4-FFF2-40B4-BE49-F238E27FC236}">
                <a16:creationId xmlns:a16="http://schemas.microsoft.com/office/drawing/2014/main" id="{554BB2AC-7D40-7B65-E6AA-8BFCA5529ED1}"/>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2023</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3870096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6256A30-96EC-68CA-FECE-D05D1320663E}"/>
              </a:ext>
            </a:extLst>
          </p:cNvPr>
          <p:cNvSpPr txBox="1"/>
          <p:nvPr/>
        </p:nvSpPr>
        <p:spPr>
          <a:xfrm>
            <a:off x="193587" y="630248"/>
            <a:ext cx="6097554" cy="400110"/>
          </a:xfrm>
          <a:prstGeom prst="rect">
            <a:avLst/>
          </a:prstGeom>
          <a:noFill/>
        </p:spPr>
        <p:txBody>
          <a:bodyPr wrap="square">
            <a:spAutoFit/>
          </a:bodyPr>
          <a:lstStyle/>
          <a:p>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更新申請の状況</a:t>
            </a:r>
            <a:r>
              <a:rPr lang="ja-JP" altLang="en-US" b="1" dirty="0">
                <a:solidFill>
                  <a:srgbClr val="000000"/>
                </a:solidFill>
                <a:latin typeface="游ゴシック" panose="020B0400000000000000" pitchFamily="50" charset="-128"/>
                <a:ea typeface="游ゴシック" panose="020B0400000000000000" pitchFamily="50" charset="-128"/>
              </a:rPr>
              <a:t>（認定年度別）</a:t>
            </a:r>
            <a:endParaRPr lang="ja-JP" altLang="en-US" dirty="0">
              <a:latin typeface="游ゴシック" panose="020B0400000000000000" pitchFamily="50" charset="-128"/>
              <a:ea typeface="游ゴシック" panose="020B0400000000000000" pitchFamily="50" charset="-128"/>
            </a:endParaRPr>
          </a:p>
        </p:txBody>
      </p:sp>
      <p:graphicFrame>
        <p:nvGraphicFramePr>
          <p:cNvPr id="2" name="表 1">
            <a:extLst>
              <a:ext uri="{FF2B5EF4-FFF2-40B4-BE49-F238E27FC236}">
                <a16:creationId xmlns:a16="http://schemas.microsoft.com/office/drawing/2014/main" id="{609C7407-CD28-C1C9-27D1-DB34E3FE3B34}"/>
              </a:ext>
            </a:extLst>
          </p:cNvPr>
          <p:cNvGraphicFramePr>
            <a:graphicFrameLocks noGrp="1"/>
          </p:cNvGraphicFramePr>
          <p:nvPr>
            <p:extLst>
              <p:ext uri="{D42A27DB-BD31-4B8C-83A1-F6EECF244321}">
                <p14:modId xmlns:p14="http://schemas.microsoft.com/office/powerpoint/2010/main" val="1719057318"/>
              </p:ext>
            </p:extLst>
          </p:nvPr>
        </p:nvGraphicFramePr>
        <p:xfrm>
          <a:off x="193587" y="1155659"/>
          <a:ext cx="8742594" cy="4962678"/>
        </p:xfrm>
        <a:graphic>
          <a:graphicData uri="http://schemas.openxmlformats.org/drawingml/2006/table">
            <a:tbl>
              <a:tblPr firstRow="1" bandRow="1">
                <a:tableStyleId>{21E4AEA4-8DFA-4A89-87EB-49C32662AFE0}</a:tableStyleId>
              </a:tblPr>
              <a:tblGrid>
                <a:gridCol w="1457099">
                  <a:extLst>
                    <a:ext uri="{9D8B030D-6E8A-4147-A177-3AD203B41FA5}">
                      <a16:colId xmlns:a16="http://schemas.microsoft.com/office/drawing/2014/main" val="2232088934"/>
                    </a:ext>
                  </a:extLst>
                </a:gridCol>
                <a:gridCol w="1457099">
                  <a:extLst>
                    <a:ext uri="{9D8B030D-6E8A-4147-A177-3AD203B41FA5}">
                      <a16:colId xmlns:a16="http://schemas.microsoft.com/office/drawing/2014/main" val="3482453634"/>
                    </a:ext>
                  </a:extLst>
                </a:gridCol>
                <a:gridCol w="1457099">
                  <a:extLst>
                    <a:ext uri="{9D8B030D-6E8A-4147-A177-3AD203B41FA5}">
                      <a16:colId xmlns:a16="http://schemas.microsoft.com/office/drawing/2014/main" val="882822012"/>
                    </a:ext>
                  </a:extLst>
                </a:gridCol>
                <a:gridCol w="1457099">
                  <a:extLst>
                    <a:ext uri="{9D8B030D-6E8A-4147-A177-3AD203B41FA5}">
                      <a16:colId xmlns:a16="http://schemas.microsoft.com/office/drawing/2014/main" val="982786378"/>
                    </a:ext>
                  </a:extLst>
                </a:gridCol>
                <a:gridCol w="1457099">
                  <a:extLst>
                    <a:ext uri="{9D8B030D-6E8A-4147-A177-3AD203B41FA5}">
                      <a16:colId xmlns:a16="http://schemas.microsoft.com/office/drawing/2014/main" val="2870700648"/>
                    </a:ext>
                  </a:extLst>
                </a:gridCol>
                <a:gridCol w="1457099">
                  <a:extLst>
                    <a:ext uri="{9D8B030D-6E8A-4147-A177-3AD203B41FA5}">
                      <a16:colId xmlns:a16="http://schemas.microsoft.com/office/drawing/2014/main" val="1688061280"/>
                    </a:ext>
                  </a:extLst>
                </a:gridCol>
              </a:tblGrid>
              <a:tr h="827113">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認定年度</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対象</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更新申請</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延長・休会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辞退</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未反応</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846346127"/>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2017</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405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309</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224434131"/>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2018</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zh-CN"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231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420224518"/>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2019</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zh-CN"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365292918"/>
                  </a:ext>
                </a:extLst>
              </a:tr>
              <a:tr h="827113">
                <a:tc>
                  <a:txBody>
                    <a:bodyPr/>
                    <a:lstStyle/>
                    <a:p>
                      <a:pPr algn="ct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2020</a:t>
                      </a: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年</a:t>
                      </a:r>
                      <a:endParaRPr lang="ja-JP" alt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152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509104371"/>
                  </a:ext>
                </a:extLst>
              </a:tr>
              <a:tr h="827113">
                <a:tc>
                  <a:txBody>
                    <a:bodyPr/>
                    <a:lstStyle/>
                    <a:p>
                      <a:pPr algn="ctr"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計</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872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endParaRP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571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254721365"/>
                  </a:ext>
                </a:extLst>
              </a:tr>
            </a:tbl>
          </a:graphicData>
        </a:graphic>
      </p:graphicFrame>
      <p:sp>
        <p:nvSpPr>
          <p:cNvPr id="5" name="テキスト ボックス 4">
            <a:extLst>
              <a:ext uri="{FF2B5EF4-FFF2-40B4-BE49-F238E27FC236}">
                <a16:creationId xmlns:a16="http://schemas.microsoft.com/office/drawing/2014/main" id="{0FF611F8-3AF7-F53B-484E-701F9448F98A}"/>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1744812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3CFA73A-6C08-FCEB-519A-D294DD2F8F1C}"/>
              </a:ext>
            </a:extLst>
          </p:cNvPr>
          <p:cNvSpPr txBox="1"/>
          <p:nvPr/>
        </p:nvSpPr>
        <p:spPr>
          <a:xfrm>
            <a:off x="7232072" y="92333"/>
            <a:ext cx="1911927" cy="369332"/>
          </a:xfrm>
          <a:prstGeom prst="rect">
            <a:avLst/>
          </a:prstGeom>
          <a:noFill/>
        </p:spPr>
        <p:txBody>
          <a:bodyPr wrap="square">
            <a:spAutoFit/>
          </a:bodyPr>
          <a:lstStyle/>
          <a:p>
            <a:r>
              <a:rPr lang="ja-JP" altLang="en-US" sz="1800" b="1" i="0" u="none" strike="noStrike" dirty="0">
                <a:solidFill>
                  <a:srgbClr val="000000"/>
                </a:solidFill>
                <a:effectLst/>
                <a:latin typeface="游ゴシック" panose="020B0400000000000000" pitchFamily="50" charset="-128"/>
                <a:ea typeface="游ゴシック" panose="020B0400000000000000" pitchFamily="50" charset="-128"/>
              </a:rPr>
              <a:t>（所属学会別）</a:t>
            </a:r>
            <a:endParaRPr lang="ja-JP" altLang="en-US" dirty="0"/>
          </a:p>
        </p:txBody>
      </p:sp>
      <p:graphicFrame>
        <p:nvGraphicFramePr>
          <p:cNvPr id="3" name="表 2">
            <a:extLst>
              <a:ext uri="{FF2B5EF4-FFF2-40B4-BE49-F238E27FC236}">
                <a16:creationId xmlns:a16="http://schemas.microsoft.com/office/drawing/2014/main" id="{0A63126C-BF40-262B-79B8-D01B682BF165}"/>
              </a:ext>
            </a:extLst>
          </p:cNvPr>
          <p:cNvGraphicFramePr>
            <a:graphicFrameLocks noGrp="1"/>
          </p:cNvGraphicFramePr>
          <p:nvPr>
            <p:extLst>
              <p:ext uri="{D42A27DB-BD31-4B8C-83A1-F6EECF244321}">
                <p14:modId xmlns:p14="http://schemas.microsoft.com/office/powerpoint/2010/main" val="3552191870"/>
              </p:ext>
            </p:extLst>
          </p:nvPr>
        </p:nvGraphicFramePr>
        <p:xfrm>
          <a:off x="124690" y="668590"/>
          <a:ext cx="8894619" cy="6097077"/>
        </p:xfrm>
        <a:graphic>
          <a:graphicData uri="http://schemas.openxmlformats.org/drawingml/2006/table">
            <a:tbl>
              <a:tblPr firstRow="1" bandRow="1">
                <a:tableStyleId>{21E4AEA4-8DFA-4A89-87EB-49C32662AFE0}</a:tableStyleId>
              </a:tblPr>
              <a:tblGrid>
                <a:gridCol w="2358735">
                  <a:extLst>
                    <a:ext uri="{9D8B030D-6E8A-4147-A177-3AD203B41FA5}">
                      <a16:colId xmlns:a16="http://schemas.microsoft.com/office/drawing/2014/main" val="2232088934"/>
                    </a:ext>
                  </a:extLst>
                </a:gridCol>
                <a:gridCol w="1207424">
                  <a:extLst>
                    <a:ext uri="{9D8B030D-6E8A-4147-A177-3AD203B41FA5}">
                      <a16:colId xmlns:a16="http://schemas.microsoft.com/office/drawing/2014/main" val="3482453634"/>
                    </a:ext>
                  </a:extLst>
                </a:gridCol>
                <a:gridCol w="1332115">
                  <a:extLst>
                    <a:ext uri="{9D8B030D-6E8A-4147-A177-3AD203B41FA5}">
                      <a16:colId xmlns:a16="http://schemas.microsoft.com/office/drawing/2014/main" val="882822012"/>
                    </a:ext>
                  </a:extLst>
                </a:gridCol>
                <a:gridCol w="1332115">
                  <a:extLst>
                    <a:ext uri="{9D8B030D-6E8A-4147-A177-3AD203B41FA5}">
                      <a16:colId xmlns:a16="http://schemas.microsoft.com/office/drawing/2014/main" val="982786378"/>
                    </a:ext>
                  </a:extLst>
                </a:gridCol>
                <a:gridCol w="1332115">
                  <a:extLst>
                    <a:ext uri="{9D8B030D-6E8A-4147-A177-3AD203B41FA5}">
                      <a16:colId xmlns:a16="http://schemas.microsoft.com/office/drawing/2014/main" val="2870700648"/>
                    </a:ext>
                  </a:extLst>
                </a:gridCol>
                <a:gridCol w="1332115">
                  <a:extLst>
                    <a:ext uri="{9D8B030D-6E8A-4147-A177-3AD203B41FA5}">
                      <a16:colId xmlns:a16="http://schemas.microsoft.com/office/drawing/2014/main" val="1688061280"/>
                    </a:ext>
                  </a:extLst>
                </a:gridCol>
              </a:tblGrid>
              <a:tr h="396000">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所属学会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対象</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更新申請</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延長・休会</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辞退</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ctr" fontAlgn="ctr"/>
                      <a:r>
                        <a:rPr lang="ja-JP" altLang="en-US" sz="1600" b="1" u="none" strike="noStrike" dirty="0">
                          <a:solidFill>
                            <a:schemeClr val="tx1"/>
                          </a:solidFill>
                          <a:effectLst/>
                          <a:latin typeface="游ゴシック" panose="020B0400000000000000" pitchFamily="50" charset="-128"/>
                          <a:ea typeface="游ゴシック" panose="020B0400000000000000" pitchFamily="50" charset="-128"/>
                        </a:rPr>
                        <a:t>未反応</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846346127"/>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日本衛生学会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16</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②</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348340892"/>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日本医療情報学会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27</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③</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305137722"/>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日本産業衛生学会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127</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4028819101"/>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日本疫学会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②</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400806314"/>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日本公衆衛生学会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90</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③</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461082391"/>
                  </a:ext>
                </a:extLst>
              </a:tr>
              <a:tr h="633453">
                <a:tc>
                  <a:txBody>
                    <a:bodyPr/>
                    <a:lstStyle/>
                    <a:p>
                      <a:pPr algn="l" fontAlgn="ctr"/>
                      <a:r>
                        <a:rPr lang="zh-CN" altLang="en-US" sz="1600" b="1" u="none" strike="noStrike" dirty="0">
                          <a:solidFill>
                            <a:srgbClr val="000000"/>
                          </a:solidFill>
                          <a:effectLst/>
                          <a:latin typeface="游ゴシック" panose="020B0400000000000000" pitchFamily="50" charset="-128"/>
                          <a:ea typeface="游ゴシック" panose="020B0400000000000000" pitchFamily="50" charset="-128"/>
                        </a:rPr>
                        <a:t>日本災害医学会</a:t>
                      </a:r>
                      <a:endParaRPr lang="zh-CN"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119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20</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96</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948764782"/>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日本医療・病院管理学会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27</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(78%)</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3224434131"/>
                  </a:ext>
                </a:extLst>
              </a:tr>
              <a:tr h="633453">
                <a:tc>
                  <a:txBody>
                    <a:bodyPr/>
                    <a:lstStyle/>
                    <a:p>
                      <a:pPr algn="l"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日本職業・災害医学会</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76</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4</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69</a:t>
                      </a:r>
                    </a:p>
                    <a:p>
                      <a:pPr algn="r" fontAlgn="ctr"/>
                      <a:r>
                        <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(91%)</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2269697614"/>
                  </a:ext>
                </a:extLst>
              </a:tr>
              <a:tr h="633453">
                <a:tc>
                  <a:txBody>
                    <a:bodyPr/>
                    <a:lstStyle/>
                    <a:p>
                      <a:pPr algn="ctr" fontAlgn="ctr"/>
                      <a:r>
                        <a:rPr lang="ja-JP" altLang="en-US" sz="1600" b="1" u="none" strike="noStrike" dirty="0">
                          <a:solidFill>
                            <a:srgbClr val="000000"/>
                          </a:solidFill>
                          <a:effectLst/>
                          <a:latin typeface="游ゴシック" panose="020B0400000000000000" pitchFamily="50" charset="-128"/>
                          <a:ea typeface="游ゴシック" panose="020B0400000000000000" pitchFamily="50" charset="-128"/>
                        </a:rPr>
                        <a:t>計</a:t>
                      </a: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872</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(100%)</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254</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29</a:t>
                      </a:r>
                      <a:endParaRPr lang="ja-JP" altLang="en-US" sz="2000" b="1" u="none" strike="noStrike" dirty="0">
                        <a:solidFill>
                          <a:srgbClr val="000000"/>
                        </a:solidFill>
                        <a:effectLst/>
                        <a:latin typeface="游ゴシック" panose="020B0400000000000000" pitchFamily="50" charset="-128"/>
                        <a:ea typeface="游ゴシック" panose="020B0400000000000000" pitchFamily="50" charset="-128"/>
                      </a:endParaRP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(3%)</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18</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(2%)</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tc>
                  <a:txBody>
                    <a:bodyPr/>
                    <a:lstStyle/>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571</a:t>
                      </a:r>
                    </a:p>
                    <a:p>
                      <a:pPr algn="r" fontAlgn="ctr"/>
                      <a:r>
                        <a:rPr lang="en-US" altLang="ja-JP" sz="2000" b="1" u="none" strike="noStrike" dirty="0">
                          <a:solidFill>
                            <a:srgbClr val="000000"/>
                          </a:solidFill>
                          <a:effectLst/>
                          <a:latin typeface="游ゴシック" panose="020B0400000000000000" pitchFamily="50" charset="-128"/>
                          <a:ea typeface="游ゴシック" panose="020B0400000000000000" pitchFamily="50" charset="-128"/>
                        </a:rPr>
                        <a:t>(65%)</a:t>
                      </a:r>
                      <a:endParaRPr lang="en-US" altLang="ja-JP"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tc>
                <a:extLst>
                  <a:ext uri="{0D108BD9-81ED-4DB2-BD59-A6C34878D82A}">
                    <a16:rowId xmlns:a16="http://schemas.microsoft.com/office/drawing/2014/main" val="1254721365"/>
                  </a:ext>
                </a:extLst>
              </a:tr>
            </a:tbl>
          </a:graphicData>
        </a:graphic>
      </p:graphicFrame>
      <p:sp>
        <p:nvSpPr>
          <p:cNvPr id="5" name="テキスト ボックス 4">
            <a:extLst>
              <a:ext uri="{FF2B5EF4-FFF2-40B4-BE49-F238E27FC236}">
                <a16:creationId xmlns:a16="http://schemas.microsoft.com/office/drawing/2014/main" id="{56A5DAF3-C38F-47B4-6D6A-935A2E1ACDCC}"/>
              </a:ext>
            </a:extLst>
          </p:cNvPr>
          <p:cNvSpPr txBox="1"/>
          <p:nvPr/>
        </p:nvSpPr>
        <p:spPr>
          <a:xfrm>
            <a:off x="0" y="0"/>
            <a:ext cx="6993082" cy="461665"/>
          </a:xfrm>
          <a:prstGeom prst="rect">
            <a:avLst/>
          </a:prstGeom>
          <a:solidFill>
            <a:srgbClr val="FFC000"/>
          </a:solidFill>
        </p:spPr>
        <p:txBody>
          <a:bodyPr wrap="square" rtlCol="0">
            <a:spAutoFit/>
          </a:bodyPr>
          <a:lstStyle/>
          <a:p>
            <a:r>
              <a:rPr lang="ja-JP" altLang="en-US" sz="2400" b="1" dirty="0">
                <a:solidFill>
                  <a:srgbClr val="000000"/>
                </a:solidFill>
                <a:latin typeface="游ゴシック" panose="020B0400000000000000" pitchFamily="50" charset="-128"/>
                <a:ea typeface="游ゴシック" panose="020B0400000000000000" pitchFamily="50" charset="-128"/>
              </a:rPr>
              <a:t>指導医及び専門医の更新状況（</a:t>
            </a:r>
            <a:r>
              <a:rPr lang="en-US" altLang="ja-JP" sz="2400" b="1" dirty="0">
                <a:solidFill>
                  <a:srgbClr val="000000"/>
                </a:solidFill>
                <a:latin typeface="游ゴシック" panose="020B0400000000000000" pitchFamily="50" charset="-128"/>
                <a:ea typeface="游ゴシック" panose="020B0400000000000000" pitchFamily="50" charset="-128"/>
              </a:rPr>
              <a:t>2024</a:t>
            </a:r>
            <a:r>
              <a:rPr lang="ja-JP" altLang="en-US" sz="2400" b="1" dirty="0">
                <a:solidFill>
                  <a:srgbClr val="000000"/>
                </a:solidFill>
                <a:latin typeface="游ゴシック" panose="020B0400000000000000" pitchFamily="50" charset="-128"/>
                <a:ea typeface="游ゴシック" panose="020B0400000000000000" pitchFamily="50" charset="-128"/>
              </a:rPr>
              <a:t>年度の実績）</a:t>
            </a:r>
          </a:p>
        </p:txBody>
      </p:sp>
    </p:spTree>
    <p:extLst>
      <p:ext uri="{BB962C8B-B14F-4D97-AF65-F5344CB8AC3E}">
        <p14:creationId xmlns:p14="http://schemas.microsoft.com/office/powerpoint/2010/main" val="38357821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033" y="457489"/>
            <a:ext cx="7651888" cy="635000"/>
          </a:xfrm>
        </p:spPr>
        <p:txBody>
          <a:bodyPr/>
          <a:lstStyle/>
          <a:p>
            <a:pPr lvl="1"/>
            <a:r>
              <a:rPr lang="en-US" altLang="ja-JP" sz="3200" dirty="0"/>
              <a:t>(1) WEB</a:t>
            </a:r>
            <a:r>
              <a:rPr lang="ja-JP" altLang="en-US" sz="3200" dirty="0"/>
              <a:t>フォームに入力</a:t>
            </a:r>
            <a:endParaRPr lang="en-US" altLang="ja-JP" sz="3200" dirty="0"/>
          </a:p>
        </p:txBody>
      </p:sp>
      <p:sp>
        <p:nvSpPr>
          <p:cNvPr id="3" name="コンテンツ プレースホルダー 2"/>
          <p:cNvSpPr>
            <a:spLocks noGrp="1"/>
          </p:cNvSpPr>
          <p:nvPr>
            <p:ph idx="1"/>
          </p:nvPr>
        </p:nvSpPr>
        <p:spPr>
          <a:xfrm>
            <a:off x="171450" y="1635309"/>
            <a:ext cx="8772525" cy="4678362"/>
          </a:xfrm>
        </p:spPr>
        <p:txBody>
          <a:bodyPr/>
          <a:lstStyle/>
          <a:p>
            <a:r>
              <a:rPr lang="ja-JP" altLang="ja-JP" dirty="0"/>
              <a:t>認定の更新</a:t>
            </a:r>
            <a:r>
              <a:rPr lang="ja-JP" altLang="en-US" dirty="0"/>
              <a:t>のために更新申請</a:t>
            </a:r>
            <a:r>
              <a:rPr lang="en-US" altLang="ja-JP" dirty="0"/>
              <a:t>WEB</a:t>
            </a:r>
            <a:r>
              <a:rPr lang="ja-JP" altLang="en-US" dirty="0"/>
              <a:t>フォームに入力</a:t>
            </a:r>
            <a:endParaRPr lang="en-US" altLang="ja-JP" dirty="0"/>
          </a:p>
          <a:p>
            <a:r>
              <a:rPr lang="ja-JP" altLang="en-US" dirty="0"/>
              <a:t>更新申請</a:t>
            </a:r>
            <a:r>
              <a:rPr lang="en-US" altLang="ja-JP" dirty="0"/>
              <a:t>WEB</a:t>
            </a:r>
            <a:r>
              <a:rPr lang="ja-JP" altLang="en-US" dirty="0"/>
              <a:t>フォームのプリントアウト（第</a:t>
            </a:r>
            <a:r>
              <a:rPr lang="en-US" altLang="ja-JP" dirty="0"/>
              <a:t>1</a:t>
            </a:r>
            <a:r>
              <a:rPr lang="ja-JP" altLang="en-US" dirty="0"/>
              <a:t>号様式）を提出</a:t>
            </a:r>
            <a:endParaRPr lang="en-US" altLang="ja-JP" dirty="0"/>
          </a:p>
          <a:p>
            <a:r>
              <a:rPr lang="en-US" altLang="ja-JP" dirty="0"/>
              <a:t>WEB</a:t>
            </a:r>
            <a:r>
              <a:rPr lang="ja-JP" altLang="en-US" dirty="0"/>
              <a:t>フォーム</a:t>
            </a:r>
            <a:r>
              <a:rPr kumimoji="1" lang="ja-JP" altLang="en-US" dirty="0"/>
              <a:t>は、ホームページからアクセス可能</a:t>
            </a: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0" y="6313671"/>
            <a:ext cx="4309355" cy="265078"/>
          </a:xfrm>
          <a:prstGeom prst="rect">
            <a:avLst/>
          </a:prstGeom>
        </p:spPr>
      </p:pic>
    </p:spTree>
    <p:extLst>
      <p:ext uri="{BB962C8B-B14F-4D97-AF65-F5344CB8AC3E}">
        <p14:creationId xmlns:p14="http://schemas.microsoft.com/office/powerpoint/2010/main" val="522620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2C2233E-BAFD-49F6-0E91-CF2F858AC144}"/>
              </a:ext>
            </a:extLst>
          </p:cNvPr>
          <p:cNvSpPr txBox="1"/>
          <p:nvPr/>
        </p:nvSpPr>
        <p:spPr>
          <a:xfrm>
            <a:off x="0" y="0"/>
            <a:ext cx="3532909" cy="523220"/>
          </a:xfrm>
          <a:prstGeom prst="rect">
            <a:avLst/>
          </a:prstGeom>
          <a:solidFill>
            <a:srgbClr val="FFFF00"/>
          </a:solidFill>
        </p:spPr>
        <p:txBody>
          <a:bodyPr wrap="square">
            <a:spAutoFit/>
          </a:bodyPr>
          <a:lstStyle/>
          <a:p>
            <a:r>
              <a:rPr lang="ja-JP" altLang="en-US" sz="2800" b="0" i="0" dirty="0">
                <a:effectLst/>
                <a:latin typeface="+mn-ea"/>
                <a:ea typeface="+mn-ea"/>
              </a:rPr>
              <a:t>第</a:t>
            </a:r>
            <a:r>
              <a:rPr lang="en-US" altLang="ja-JP" sz="2800" b="0" i="0" dirty="0">
                <a:effectLst/>
                <a:latin typeface="+mn-ea"/>
                <a:ea typeface="+mn-ea"/>
              </a:rPr>
              <a:t>1</a:t>
            </a:r>
            <a:r>
              <a:rPr lang="ja-JP" altLang="en-US" sz="2800" b="0" i="0" dirty="0">
                <a:effectLst/>
                <a:latin typeface="+mn-ea"/>
                <a:ea typeface="+mn-ea"/>
              </a:rPr>
              <a:t>号様式　入力画面</a:t>
            </a:r>
            <a:endParaRPr lang="ja-JP" altLang="en-US" sz="2800" dirty="0">
              <a:latin typeface="+mn-ea"/>
              <a:ea typeface="+mn-ea"/>
            </a:endParaRPr>
          </a:p>
        </p:txBody>
      </p:sp>
      <p:pic>
        <p:nvPicPr>
          <p:cNvPr id="3" name="図 2">
            <a:extLst>
              <a:ext uri="{FF2B5EF4-FFF2-40B4-BE49-F238E27FC236}">
                <a16:creationId xmlns:a16="http://schemas.microsoft.com/office/drawing/2014/main" id="{66591C67-5CA9-1108-C2C5-74118B193003}"/>
              </a:ext>
            </a:extLst>
          </p:cNvPr>
          <p:cNvPicPr>
            <a:picLocks noChangeAspect="1"/>
          </p:cNvPicPr>
          <p:nvPr/>
        </p:nvPicPr>
        <p:blipFill>
          <a:blip r:embed="rId2"/>
          <a:stretch>
            <a:fillRect/>
          </a:stretch>
        </p:blipFill>
        <p:spPr>
          <a:xfrm>
            <a:off x="0" y="523220"/>
            <a:ext cx="4480698" cy="6334780"/>
          </a:xfrm>
          <a:prstGeom prst="rect">
            <a:avLst/>
          </a:prstGeom>
        </p:spPr>
      </p:pic>
      <p:pic>
        <p:nvPicPr>
          <p:cNvPr id="6" name="図 5">
            <a:extLst>
              <a:ext uri="{FF2B5EF4-FFF2-40B4-BE49-F238E27FC236}">
                <a16:creationId xmlns:a16="http://schemas.microsoft.com/office/drawing/2014/main" id="{08EDDE4E-4587-CF78-2C09-78BD7293E25A}"/>
              </a:ext>
            </a:extLst>
          </p:cNvPr>
          <p:cNvPicPr>
            <a:picLocks noChangeAspect="1"/>
          </p:cNvPicPr>
          <p:nvPr/>
        </p:nvPicPr>
        <p:blipFill>
          <a:blip r:embed="rId3"/>
          <a:stretch>
            <a:fillRect/>
          </a:stretch>
        </p:blipFill>
        <p:spPr>
          <a:xfrm>
            <a:off x="4663303" y="508671"/>
            <a:ext cx="4480698" cy="6349329"/>
          </a:xfrm>
          <a:prstGeom prst="rect">
            <a:avLst/>
          </a:prstGeom>
        </p:spPr>
      </p:pic>
      <p:sp>
        <p:nvSpPr>
          <p:cNvPr id="7" name="テキスト ボックス 6">
            <a:extLst>
              <a:ext uri="{FF2B5EF4-FFF2-40B4-BE49-F238E27FC236}">
                <a16:creationId xmlns:a16="http://schemas.microsoft.com/office/drawing/2014/main" id="{E9532F39-6D6C-4331-10E1-42108821BEDD}"/>
              </a:ext>
            </a:extLst>
          </p:cNvPr>
          <p:cNvSpPr txBox="1"/>
          <p:nvPr/>
        </p:nvSpPr>
        <p:spPr>
          <a:xfrm>
            <a:off x="1996441" y="3229304"/>
            <a:ext cx="2575560" cy="1200329"/>
          </a:xfrm>
          <a:prstGeom prst="rect">
            <a:avLst/>
          </a:prstGeom>
          <a:solidFill>
            <a:srgbClr val="FFFF00"/>
          </a:solidFill>
        </p:spPr>
        <p:txBody>
          <a:bodyPr wrap="square">
            <a:spAutoFit/>
          </a:bodyPr>
          <a:lstStyle/>
          <a:p>
            <a:r>
              <a:rPr lang="en-US" altLang="ja-JP" sz="2400" dirty="0"/>
              <a:t>WEB</a:t>
            </a:r>
            <a:r>
              <a:rPr lang="ja-JP" altLang="en-US" sz="2400" dirty="0"/>
              <a:t>フォームに入力の上、プリントアウト</a:t>
            </a:r>
            <a:r>
              <a:rPr lang="ja-JP" altLang="en-US" sz="2400" b="0" i="0" dirty="0">
                <a:solidFill>
                  <a:srgbClr val="000000"/>
                </a:solidFill>
                <a:effectLst/>
                <a:latin typeface="小塚ゴシック Pro"/>
              </a:rPr>
              <a:t>してください。</a:t>
            </a:r>
            <a:endParaRPr lang="ja-JP" altLang="en-US" sz="2400" dirty="0"/>
          </a:p>
        </p:txBody>
      </p:sp>
    </p:spTree>
    <p:extLst>
      <p:ext uri="{BB962C8B-B14F-4D97-AF65-F5344CB8AC3E}">
        <p14:creationId xmlns:p14="http://schemas.microsoft.com/office/powerpoint/2010/main" val="12151330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専門医の使命</a:t>
            </a:r>
            <a:endParaRPr kumimoji="1" lang="ja-JP" altLang="en-US" dirty="0"/>
          </a:p>
        </p:txBody>
      </p:sp>
      <p:sp>
        <p:nvSpPr>
          <p:cNvPr id="3" name="コンテンツ プレースホルダー 2"/>
          <p:cNvSpPr>
            <a:spLocks noGrp="1"/>
          </p:cNvSpPr>
          <p:nvPr>
            <p:ph idx="1"/>
          </p:nvPr>
        </p:nvSpPr>
        <p:spPr>
          <a:xfrm>
            <a:off x="809626" y="1462088"/>
            <a:ext cx="8012828" cy="4678362"/>
          </a:xfrm>
        </p:spPr>
        <p:txBody>
          <a:bodyPr>
            <a:normAutofit lnSpcReduction="10000"/>
          </a:bodyPr>
          <a:lstStyle/>
          <a:p>
            <a:pPr>
              <a:lnSpc>
                <a:spcPct val="110000"/>
              </a:lnSpc>
            </a:pPr>
            <a:r>
              <a:rPr lang="ja-JP" altLang="ja-JP" dirty="0"/>
              <a:t>本領域の専門医は、医師としての使命感、倫理性、人権尊重の意識、公共への責任感を持ち、</a:t>
            </a:r>
            <a:r>
              <a:rPr lang="ja-JP" altLang="ja-JP" u="sng" dirty="0">
                <a:solidFill>
                  <a:srgbClr val="FF0000"/>
                </a:solidFill>
              </a:rPr>
              <a:t>医学を基盤として保健・医療・福祉サービス、環境リスク管理および社会システムに関する広範囲の専門的知識・技術・能力を駆使</a:t>
            </a:r>
            <a:r>
              <a:rPr lang="ja-JP" altLang="ja-JP" dirty="0"/>
              <a:t>し、人々の命と健康を守ることを使命とする。</a:t>
            </a:r>
            <a:endParaRPr kumimoji="1" lang="ja-JP" altLang="en-US" dirty="0"/>
          </a:p>
        </p:txBody>
      </p:sp>
      <p:pic>
        <p:nvPicPr>
          <p:cNvPr id="4" name="図 3"/>
          <p:cNvPicPr>
            <a:picLocks noChangeAspect="1"/>
          </p:cNvPicPr>
          <p:nvPr/>
        </p:nvPicPr>
        <p:blipFill>
          <a:blip r:embed="rId2"/>
          <a:stretch>
            <a:fillRect/>
          </a:stretch>
        </p:blipFill>
        <p:spPr>
          <a:xfrm>
            <a:off x="4562271" y="6359391"/>
            <a:ext cx="4309355" cy="265078"/>
          </a:xfrm>
          <a:prstGeom prst="rect">
            <a:avLst/>
          </a:prstGeom>
        </p:spPr>
      </p:pic>
    </p:spTree>
    <p:extLst>
      <p:ext uri="{BB962C8B-B14F-4D97-AF65-F5344CB8AC3E}">
        <p14:creationId xmlns:p14="http://schemas.microsoft.com/office/powerpoint/2010/main" val="3842245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1CD4D4-42F4-4EFD-0D7F-4A7829520E23}"/>
              </a:ext>
            </a:extLst>
          </p:cNvPr>
          <p:cNvPicPr>
            <a:picLocks noChangeAspect="1"/>
          </p:cNvPicPr>
          <p:nvPr/>
        </p:nvPicPr>
        <p:blipFill>
          <a:blip r:embed="rId2"/>
          <a:stretch>
            <a:fillRect/>
          </a:stretch>
        </p:blipFill>
        <p:spPr>
          <a:xfrm>
            <a:off x="1" y="145473"/>
            <a:ext cx="4704674" cy="6712527"/>
          </a:xfrm>
          <a:prstGeom prst="rect">
            <a:avLst/>
          </a:prstGeom>
        </p:spPr>
      </p:pic>
      <p:pic>
        <p:nvPicPr>
          <p:cNvPr id="5" name="図 4">
            <a:extLst>
              <a:ext uri="{FF2B5EF4-FFF2-40B4-BE49-F238E27FC236}">
                <a16:creationId xmlns:a16="http://schemas.microsoft.com/office/drawing/2014/main" id="{7EDF61CE-B541-F970-1F15-D5DD736F27EB}"/>
              </a:ext>
            </a:extLst>
          </p:cNvPr>
          <p:cNvPicPr>
            <a:picLocks noChangeAspect="1"/>
          </p:cNvPicPr>
          <p:nvPr/>
        </p:nvPicPr>
        <p:blipFill>
          <a:blip r:embed="rId3"/>
          <a:stretch>
            <a:fillRect/>
          </a:stretch>
        </p:blipFill>
        <p:spPr>
          <a:xfrm>
            <a:off x="4683720" y="145473"/>
            <a:ext cx="4460279" cy="2535382"/>
          </a:xfrm>
          <a:prstGeom prst="rect">
            <a:avLst/>
          </a:prstGeom>
        </p:spPr>
      </p:pic>
      <p:sp>
        <p:nvSpPr>
          <p:cNvPr id="6" name="テキスト ボックス 5">
            <a:extLst>
              <a:ext uri="{FF2B5EF4-FFF2-40B4-BE49-F238E27FC236}">
                <a16:creationId xmlns:a16="http://schemas.microsoft.com/office/drawing/2014/main" id="{D5AA5A68-99A7-DAEF-CEB1-FDE91F1665B3}"/>
              </a:ext>
            </a:extLst>
          </p:cNvPr>
          <p:cNvSpPr txBox="1"/>
          <p:nvPr/>
        </p:nvSpPr>
        <p:spPr>
          <a:xfrm>
            <a:off x="0" y="0"/>
            <a:ext cx="3532909" cy="523220"/>
          </a:xfrm>
          <a:prstGeom prst="rect">
            <a:avLst/>
          </a:prstGeom>
          <a:solidFill>
            <a:srgbClr val="FFFF00"/>
          </a:solidFill>
        </p:spPr>
        <p:txBody>
          <a:bodyPr wrap="square">
            <a:spAutoFit/>
          </a:bodyPr>
          <a:lstStyle/>
          <a:p>
            <a:r>
              <a:rPr lang="ja-JP" altLang="en-US" sz="2800" b="0" i="0" dirty="0">
                <a:effectLst/>
                <a:latin typeface="+mn-ea"/>
                <a:ea typeface="+mn-ea"/>
              </a:rPr>
              <a:t>第</a:t>
            </a:r>
            <a:r>
              <a:rPr lang="en-US" altLang="ja-JP" sz="2800" b="0" i="0" dirty="0">
                <a:effectLst/>
                <a:latin typeface="+mn-ea"/>
                <a:ea typeface="+mn-ea"/>
              </a:rPr>
              <a:t>1</a:t>
            </a:r>
            <a:r>
              <a:rPr lang="ja-JP" altLang="en-US" sz="2800" b="0" i="0" dirty="0">
                <a:effectLst/>
                <a:latin typeface="+mn-ea"/>
                <a:ea typeface="+mn-ea"/>
              </a:rPr>
              <a:t>号様式　</a:t>
            </a:r>
            <a:r>
              <a:rPr lang="ja-JP" altLang="en-US" sz="2800" dirty="0">
                <a:latin typeface="+mn-ea"/>
                <a:ea typeface="+mn-ea"/>
              </a:rPr>
              <a:t>印刷</a:t>
            </a:r>
            <a:r>
              <a:rPr lang="ja-JP" altLang="en-US" sz="2800" b="0" i="0" dirty="0">
                <a:effectLst/>
                <a:latin typeface="+mn-ea"/>
                <a:ea typeface="+mn-ea"/>
              </a:rPr>
              <a:t>画面</a:t>
            </a:r>
            <a:endParaRPr lang="ja-JP" altLang="en-US" sz="2800" dirty="0">
              <a:latin typeface="+mn-ea"/>
              <a:ea typeface="+mn-ea"/>
            </a:endParaRPr>
          </a:p>
        </p:txBody>
      </p:sp>
      <p:sp>
        <p:nvSpPr>
          <p:cNvPr id="7" name="テキスト ボックス 6">
            <a:extLst>
              <a:ext uri="{FF2B5EF4-FFF2-40B4-BE49-F238E27FC236}">
                <a16:creationId xmlns:a16="http://schemas.microsoft.com/office/drawing/2014/main" id="{62C12AFB-806F-7253-6CEE-3606796372A1}"/>
              </a:ext>
            </a:extLst>
          </p:cNvPr>
          <p:cNvSpPr txBox="1"/>
          <p:nvPr/>
        </p:nvSpPr>
        <p:spPr>
          <a:xfrm>
            <a:off x="5486397" y="6027003"/>
            <a:ext cx="3657602" cy="830997"/>
          </a:xfrm>
          <a:prstGeom prst="rect">
            <a:avLst/>
          </a:prstGeom>
          <a:solidFill>
            <a:srgbClr val="FFFF00"/>
          </a:solidFill>
        </p:spPr>
        <p:txBody>
          <a:bodyPr wrap="square">
            <a:spAutoFit/>
          </a:bodyPr>
          <a:lstStyle/>
          <a:p>
            <a:r>
              <a:rPr lang="en-US" altLang="ja-JP" sz="2400" dirty="0"/>
              <a:t>WEB</a:t>
            </a:r>
            <a:r>
              <a:rPr lang="ja-JP" altLang="en-US" sz="2400" dirty="0"/>
              <a:t>フォームに入力の上、プリントアウト</a:t>
            </a:r>
            <a:r>
              <a:rPr lang="ja-JP" altLang="en-US" sz="2400" b="0" i="0" dirty="0">
                <a:solidFill>
                  <a:srgbClr val="000000"/>
                </a:solidFill>
                <a:effectLst/>
                <a:latin typeface="小塚ゴシック Pro"/>
              </a:rPr>
              <a:t>してください。</a:t>
            </a:r>
            <a:endParaRPr lang="ja-JP" altLang="en-US" sz="2400" dirty="0"/>
          </a:p>
        </p:txBody>
      </p:sp>
    </p:spTree>
    <p:extLst>
      <p:ext uri="{BB962C8B-B14F-4D97-AF65-F5344CB8AC3E}">
        <p14:creationId xmlns:p14="http://schemas.microsoft.com/office/powerpoint/2010/main" val="1197205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359" y="576028"/>
            <a:ext cx="8452253" cy="635000"/>
          </a:xfrm>
        </p:spPr>
        <p:txBody>
          <a:bodyPr/>
          <a:lstStyle/>
          <a:p>
            <a:pPr lvl="1"/>
            <a:r>
              <a:rPr lang="en-US" altLang="ja-JP" sz="3200" dirty="0"/>
              <a:t>(2)</a:t>
            </a:r>
            <a:r>
              <a:rPr lang="ja-JP" altLang="en-US" sz="3200" dirty="0"/>
              <a:t>社会医学系分野での活動実績の申告</a:t>
            </a:r>
            <a:r>
              <a:rPr lang="ja-JP" altLang="en-US" dirty="0"/>
              <a:t>	　</a:t>
            </a:r>
            <a:r>
              <a:rPr lang="ja-JP" altLang="en-US" sz="2400" dirty="0">
                <a:solidFill>
                  <a:srgbClr val="333399"/>
                </a:solidFill>
              </a:rPr>
              <a:t>その１</a:t>
            </a:r>
            <a:endParaRPr lang="en-US" altLang="ja-JP" sz="2400" dirty="0"/>
          </a:p>
        </p:txBody>
      </p:sp>
      <p:sp>
        <p:nvSpPr>
          <p:cNvPr id="3" name="コンテンツ プレースホルダー 2"/>
          <p:cNvSpPr>
            <a:spLocks noGrp="1"/>
          </p:cNvSpPr>
          <p:nvPr>
            <p:ph idx="1"/>
          </p:nvPr>
        </p:nvSpPr>
        <p:spPr>
          <a:xfrm>
            <a:off x="528321" y="1303379"/>
            <a:ext cx="8148320" cy="5528451"/>
          </a:xfrm>
        </p:spPr>
        <p:txBody>
          <a:bodyPr>
            <a:noAutofit/>
          </a:bodyPr>
          <a:lstStyle/>
          <a:p>
            <a:pPr>
              <a:lnSpc>
                <a:spcPct val="115000"/>
              </a:lnSpc>
            </a:pPr>
            <a:r>
              <a:rPr lang="ja-JP" altLang="ja-JP" sz="2800" dirty="0"/>
              <a:t>社会医学系活動を認定期間に継続</a:t>
            </a:r>
            <a:r>
              <a:rPr lang="ja-JP" altLang="en-US" sz="2800" dirty="0"/>
              <a:t>すること</a:t>
            </a:r>
            <a:r>
              <a:rPr lang="ja-JP" altLang="ja-JP" sz="2800" dirty="0"/>
              <a:t>が更新の前提</a:t>
            </a:r>
            <a:endParaRPr lang="en-US" altLang="ja-JP" sz="2800" dirty="0"/>
          </a:p>
          <a:p>
            <a:pPr>
              <a:lnSpc>
                <a:spcPct val="115000"/>
              </a:lnSpc>
            </a:pPr>
            <a:r>
              <a:rPr lang="en-US" altLang="ja-JP" sz="2800" dirty="0"/>
              <a:t>6</a:t>
            </a:r>
            <a:r>
              <a:rPr lang="ja-JP" altLang="ja-JP" sz="2800" dirty="0"/>
              <a:t>項目のうち、少なくとも</a:t>
            </a:r>
            <a:r>
              <a:rPr lang="en-US" altLang="ja-JP" sz="2800" dirty="0"/>
              <a:t>2</a:t>
            </a:r>
            <a:r>
              <a:rPr lang="ja-JP" altLang="ja-JP" sz="2800" dirty="0"/>
              <a:t>項目での</a:t>
            </a:r>
            <a:r>
              <a:rPr lang="en-US" altLang="ja-JP" sz="2800" dirty="0"/>
              <a:t>5</a:t>
            </a:r>
            <a:r>
              <a:rPr lang="ja-JP" altLang="ja-JP" sz="2800" dirty="0"/>
              <a:t>年間の継続的な活動</a:t>
            </a:r>
            <a:r>
              <a:rPr lang="ja-JP" altLang="en-US" sz="2800" dirty="0"/>
              <a:t>が</a:t>
            </a:r>
            <a:r>
              <a:rPr lang="ja-JP" altLang="ja-JP" sz="2800" dirty="0"/>
              <a:t>必須（別途規則に沿って病欠、産休などの例外は認める）</a:t>
            </a:r>
            <a:endParaRPr lang="en-US" altLang="ja-JP" sz="2800" dirty="0"/>
          </a:p>
          <a:p>
            <a:pPr marL="984250" lvl="1" indent="-482600">
              <a:lnSpc>
                <a:spcPct val="115000"/>
              </a:lnSpc>
              <a:buNone/>
            </a:pPr>
            <a:r>
              <a:rPr lang="en-US" altLang="ja-JP" sz="2000" dirty="0">
                <a:latin typeface="+mj-ea"/>
              </a:rPr>
              <a:t>(1)</a:t>
            </a:r>
            <a:r>
              <a:rPr lang="ja-JP" altLang="en-US" sz="2000" dirty="0">
                <a:latin typeface="+mj-ea"/>
              </a:rPr>
              <a:t> </a:t>
            </a:r>
            <a:r>
              <a:rPr lang="ja-JP" altLang="ja-JP" sz="2000" dirty="0"/>
              <a:t>教育・研究活動</a:t>
            </a:r>
            <a:endParaRPr lang="en-US" altLang="ja-JP" sz="2000" dirty="0"/>
          </a:p>
          <a:p>
            <a:pPr marL="984250" lvl="1" indent="-482600">
              <a:lnSpc>
                <a:spcPct val="115000"/>
              </a:lnSpc>
              <a:buNone/>
            </a:pPr>
            <a:r>
              <a:rPr lang="en-US" altLang="ja-JP" sz="2000" dirty="0">
                <a:latin typeface="+mj-ea"/>
              </a:rPr>
              <a:t>(2) </a:t>
            </a:r>
            <a:r>
              <a:rPr lang="ja-JP" altLang="ja-JP" sz="2000" dirty="0"/>
              <a:t>産業保健活動</a:t>
            </a:r>
            <a:endParaRPr lang="en-US" altLang="ja-JP" sz="2000" dirty="0"/>
          </a:p>
          <a:p>
            <a:pPr marL="984250" lvl="1" indent="-482600">
              <a:lnSpc>
                <a:spcPct val="115000"/>
              </a:lnSpc>
              <a:buNone/>
            </a:pPr>
            <a:r>
              <a:rPr lang="en-US" altLang="ja-JP" sz="2000" dirty="0">
                <a:latin typeface="+mj-ea"/>
              </a:rPr>
              <a:t>(3) </a:t>
            </a:r>
            <a:r>
              <a:rPr lang="ja-JP" altLang="ja-JP" sz="2000" dirty="0"/>
              <a:t>行政関連活動</a:t>
            </a:r>
            <a:endParaRPr lang="en-US" altLang="ja-JP" sz="2000" dirty="0"/>
          </a:p>
          <a:p>
            <a:pPr marL="984250" lvl="1" indent="-482600">
              <a:lnSpc>
                <a:spcPct val="115000"/>
              </a:lnSpc>
              <a:buNone/>
            </a:pPr>
            <a:r>
              <a:rPr lang="en-US" altLang="ja-JP" sz="2000" dirty="0">
                <a:latin typeface="+mj-ea"/>
              </a:rPr>
              <a:t>(4) </a:t>
            </a:r>
            <a:r>
              <a:rPr lang="ja-JP" altLang="ja-JP" sz="2000" dirty="0"/>
              <a:t>医療管理関連活動</a:t>
            </a:r>
            <a:endParaRPr lang="en-US" altLang="ja-JP" sz="2000" dirty="0"/>
          </a:p>
          <a:p>
            <a:pPr marL="984250" lvl="1" indent="-482600">
              <a:lnSpc>
                <a:spcPct val="115000"/>
              </a:lnSpc>
              <a:buNone/>
            </a:pPr>
            <a:r>
              <a:rPr lang="en-US" altLang="ja-JP" sz="2000" dirty="0">
                <a:latin typeface="+mj-ea"/>
              </a:rPr>
              <a:t>(5) </a:t>
            </a:r>
            <a:r>
              <a:rPr lang="ja-JP" altLang="ja-JP" sz="2000" dirty="0"/>
              <a:t>災害時・健康危機管理対応</a:t>
            </a:r>
            <a:endParaRPr lang="en-US" altLang="ja-JP" sz="2000" dirty="0"/>
          </a:p>
          <a:p>
            <a:pPr marL="893763" lvl="1" indent="-392113">
              <a:lnSpc>
                <a:spcPct val="115000"/>
              </a:lnSpc>
              <a:buNone/>
            </a:pPr>
            <a:r>
              <a:rPr lang="en-US" altLang="ja-JP" sz="2000" dirty="0">
                <a:latin typeface="+mj-ea"/>
              </a:rPr>
              <a:t>(6) </a:t>
            </a:r>
            <a:r>
              <a:rPr lang="ja-JP" altLang="ja-JP" sz="2000" dirty="0"/>
              <a:t>社会医学系専門医制度における専攻医の専門研修及び制度発展に係る実績</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08960" y="6566753"/>
            <a:ext cx="4309355" cy="265078"/>
          </a:xfrm>
          <a:prstGeom prst="rect">
            <a:avLst/>
          </a:prstGeom>
        </p:spPr>
      </p:pic>
    </p:spTree>
    <p:extLst>
      <p:ext uri="{BB962C8B-B14F-4D97-AF65-F5344CB8AC3E}">
        <p14:creationId xmlns:p14="http://schemas.microsoft.com/office/powerpoint/2010/main" val="2947129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38991" y="1462088"/>
            <a:ext cx="8728364" cy="5445608"/>
          </a:xfrm>
        </p:spPr>
        <p:txBody>
          <a:bodyPr>
            <a:normAutofit fontScale="62500" lnSpcReduction="20000"/>
          </a:bodyPr>
          <a:lstStyle/>
          <a:p>
            <a:pPr marL="0" indent="0">
              <a:buNone/>
              <a:tabLst>
                <a:tab pos="268288" algn="l"/>
              </a:tabLst>
            </a:pPr>
            <a:r>
              <a:rPr lang="en-US" altLang="ja-JP" sz="4500" dirty="0">
                <a:solidFill>
                  <a:srgbClr val="0000FF"/>
                </a:solidFill>
              </a:rPr>
              <a:t>(1)</a:t>
            </a:r>
            <a:r>
              <a:rPr lang="ja-JP" altLang="ja-JP" sz="4500" dirty="0">
                <a:solidFill>
                  <a:srgbClr val="0000FF"/>
                </a:solidFill>
              </a:rPr>
              <a:t>教育・研究活動</a:t>
            </a:r>
          </a:p>
          <a:p>
            <a:pPr marL="0" indent="0">
              <a:buNone/>
              <a:tabLst>
                <a:tab pos="268288" algn="l"/>
              </a:tabLst>
            </a:pPr>
            <a:r>
              <a:rPr lang="en-US" altLang="ja-JP" b="1" dirty="0"/>
              <a:t>	</a:t>
            </a:r>
            <a:r>
              <a:rPr lang="ja-JP" altLang="ja-JP" b="1" dirty="0"/>
              <a:t>（大学等での教育活動）</a:t>
            </a:r>
            <a:endParaRPr lang="ja-JP" altLang="ja-JP" sz="2800" b="1" dirty="0"/>
          </a:p>
          <a:p>
            <a:pPr marL="536575" indent="0">
              <a:buNone/>
              <a:tabLst>
                <a:tab pos="268288" algn="l"/>
              </a:tabLst>
            </a:pPr>
            <a:r>
              <a:rPr lang="ja-JP" altLang="ja-JP" dirty="0"/>
              <a:t>大学や専門学校等での人材育成や講義</a:t>
            </a:r>
            <a:endParaRPr lang="en-US" altLang="ja-JP" dirty="0"/>
          </a:p>
          <a:p>
            <a:pPr marL="536575" indent="0">
              <a:buNone/>
              <a:tabLst>
                <a:tab pos="268288" algn="l"/>
              </a:tabLst>
            </a:pPr>
            <a:r>
              <a:rPr lang="ja-JP" altLang="ja-JP" dirty="0"/>
              <a:t>担当授業科目名や授業時間</a:t>
            </a:r>
            <a:endParaRPr lang="en-US" altLang="ja-JP" dirty="0"/>
          </a:p>
          <a:p>
            <a:pPr marL="536575" indent="0">
              <a:buNone/>
              <a:tabLst>
                <a:tab pos="268288" algn="l"/>
              </a:tabLst>
            </a:pPr>
            <a:r>
              <a:rPr lang="ja-JP" altLang="ja-JP" dirty="0"/>
              <a:t>市民公開講座や各種の研修会・学会・研究会等の教育講演等の講師歴など</a:t>
            </a:r>
            <a:endParaRPr lang="ja-JP" altLang="ja-JP" sz="2800" dirty="0"/>
          </a:p>
          <a:p>
            <a:pPr marL="0" indent="0">
              <a:buNone/>
              <a:tabLst>
                <a:tab pos="268288" algn="l"/>
              </a:tabLst>
            </a:pPr>
            <a:r>
              <a:rPr lang="en-US" altLang="ja-JP" b="1" dirty="0"/>
              <a:t>	</a:t>
            </a:r>
            <a:r>
              <a:rPr lang="ja-JP" altLang="ja-JP" b="1" dirty="0"/>
              <a:t>（研究活動）</a:t>
            </a:r>
            <a:endParaRPr lang="ja-JP" altLang="ja-JP" sz="2800" b="1" dirty="0"/>
          </a:p>
          <a:p>
            <a:pPr marL="536575" indent="0">
              <a:buNone/>
              <a:tabLst>
                <a:tab pos="268288" algn="l"/>
              </a:tabLst>
            </a:pPr>
            <a:r>
              <a:rPr lang="ja-JP" altLang="ja-JP" dirty="0"/>
              <a:t>研究テーマ、研究報告書の概要、研究資金獲得状況など</a:t>
            </a:r>
            <a:endParaRPr lang="en-US" altLang="ja-JP" dirty="0"/>
          </a:p>
          <a:p>
            <a:pPr marL="536575" indent="0">
              <a:buNone/>
              <a:tabLst>
                <a:tab pos="268288" algn="l"/>
              </a:tabLst>
            </a:pPr>
            <a:endParaRPr lang="ja-JP" altLang="ja-JP" sz="1100" dirty="0"/>
          </a:p>
          <a:p>
            <a:pPr marL="0" indent="0">
              <a:buNone/>
              <a:tabLst>
                <a:tab pos="268288" algn="l"/>
              </a:tabLst>
            </a:pPr>
            <a:r>
              <a:rPr lang="en-US" altLang="ja-JP" sz="4500" dirty="0">
                <a:solidFill>
                  <a:srgbClr val="0000FF"/>
                </a:solidFill>
              </a:rPr>
              <a:t>(2)</a:t>
            </a:r>
            <a:r>
              <a:rPr lang="ja-JP" altLang="ja-JP" sz="4500" dirty="0">
                <a:solidFill>
                  <a:srgbClr val="0000FF"/>
                </a:solidFill>
              </a:rPr>
              <a:t>産業保健活動</a:t>
            </a:r>
            <a:endParaRPr lang="en-US" altLang="ja-JP" sz="4500" dirty="0">
              <a:solidFill>
                <a:srgbClr val="0000FF"/>
              </a:solidFill>
            </a:endParaRPr>
          </a:p>
          <a:p>
            <a:pPr marL="536575" indent="0">
              <a:buNone/>
              <a:tabLst>
                <a:tab pos="268288" algn="l"/>
              </a:tabLst>
            </a:pPr>
            <a:r>
              <a:rPr lang="ja-JP" altLang="ja-JP" dirty="0"/>
              <a:t>担当事業所名、作業環境管理・作業管理・健康管理、労働衛生教育・統括管理の実績など</a:t>
            </a:r>
            <a:endParaRPr lang="en-US" altLang="ja-JP" dirty="0"/>
          </a:p>
          <a:p>
            <a:pPr marL="536575" indent="0">
              <a:buNone/>
              <a:tabLst>
                <a:tab pos="268288" algn="l"/>
              </a:tabLst>
            </a:pPr>
            <a:endParaRPr lang="ja-JP" altLang="ja-JP" sz="1000" dirty="0"/>
          </a:p>
          <a:p>
            <a:pPr marL="0" indent="0">
              <a:buNone/>
              <a:tabLst>
                <a:tab pos="268288" algn="l"/>
              </a:tabLst>
            </a:pPr>
            <a:r>
              <a:rPr lang="en-US" altLang="ja-JP" sz="4500" dirty="0">
                <a:solidFill>
                  <a:srgbClr val="0000FF"/>
                </a:solidFill>
              </a:rPr>
              <a:t>(3)</a:t>
            </a:r>
            <a:r>
              <a:rPr lang="ja-JP" altLang="ja-JP" sz="4500" dirty="0">
                <a:solidFill>
                  <a:srgbClr val="0000FF"/>
                </a:solidFill>
              </a:rPr>
              <a:t>行政関連活動</a:t>
            </a:r>
          </a:p>
          <a:p>
            <a:pPr marL="536575" indent="0">
              <a:buNone/>
              <a:tabLst>
                <a:tab pos="268288" algn="l"/>
              </a:tabLst>
            </a:pPr>
            <a:r>
              <a:rPr lang="ja-JP" altLang="ja-JP" dirty="0"/>
              <a:t>担当行政分野名、行政機関主催の会議やイベント出席、行政機関設置の委員会や検討会等での委員歴など</a:t>
            </a:r>
            <a:endParaRPr lang="ja-JP" altLang="ja-JP" sz="28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733476" y="6592922"/>
            <a:ext cx="4309355" cy="265078"/>
          </a:xfrm>
          <a:prstGeom prst="rect">
            <a:avLst/>
          </a:prstGeom>
        </p:spPr>
      </p:pic>
      <p:sp>
        <p:nvSpPr>
          <p:cNvPr id="7" name="タイトル 1"/>
          <p:cNvSpPr txBox="1">
            <a:spLocks/>
          </p:cNvSpPr>
          <p:nvPr/>
        </p:nvSpPr>
        <p:spPr bwMode="auto">
          <a:xfrm>
            <a:off x="238991" y="562631"/>
            <a:ext cx="8572500"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lvl1pPr algn="l" defTabSz="1001713" rtl="0" eaLnBrk="0" fontAlgn="base" hangingPunct="0">
              <a:spcBef>
                <a:spcPct val="0"/>
              </a:spcBef>
              <a:spcAft>
                <a:spcPct val="0"/>
              </a:spcAft>
              <a:defRPr kumimoji="1" sz="32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pPr marL="0" lvl="1"/>
            <a:r>
              <a:rPr lang="en-US" altLang="ja-JP" sz="3200" kern="0" dirty="0"/>
              <a:t>(2)</a:t>
            </a:r>
            <a:r>
              <a:rPr lang="ja-JP" altLang="en-US" sz="3200" kern="0" dirty="0"/>
              <a:t>社会医学系分野での活動実績の申告　</a:t>
            </a:r>
            <a:r>
              <a:rPr lang="ja-JP" altLang="en-US" sz="2400" kern="0" dirty="0">
                <a:solidFill>
                  <a:srgbClr val="333399"/>
                </a:solidFill>
              </a:rPr>
              <a:t>その</a:t>
            </a:r>
            <a:r>
              <a:rPr lang="en-US" altLang="ja-JP" sz="2400" kern="0" dirty="0">
                <a:solidFill>
                  <a:srgbClr val="333399"/>
                </a:solidFill>
              </a:rPr>
              <a:t>2</a:t>
            </a:r>
            <a:endParaRPr lang="en-US" altLang="ja-JP" sz="2400" kern="0" dirty="0"/>
          </a:p>
        </p:txBody>
      </p:sp>
    </p:spTree>
    <p:extLst>
      <p:ext uri="{BB962C8B-B14F-4D97-AF65-F5344CB8AC3E}">
        <p14:creationId xmlns:p14="http://schemas.microsoft.com/office/powerpoint/2010/main" val="2473835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72375" y="1462087"/>
            <a:ext cx="8694980" cy="5475425"/>
          </a:xfrm>
        </p:spPr>
        <p:txBody>
          <a:bodyPr>
            <a:normAutofit fontScale="55000" lnSpcReduction="20000"/>
          </a:bodyPr>
          <a:lstStyle/>
          <a:p>
            <a:pPr marL="0" indent="0">
              <a:buNone/>
              <a:tabLst>
                <a:tab pos="268288" algn="l"/>
              </a:tabLst>
            </a:pPr>
            <a:r>
              <a:rPr lang="en-US" altLang="ja-JP" sz="4500" dirty="0">
                <a:solidFill>
                  <a:srgbClr val="0000FF"/>
                </a:solidFill>
              </a:rPr>
              <a:t>(4)</a:t>
            </a:r>
            <a:r>
              <a:rPr lang="ja-JP" altLang="en-US" sz="4500" dirty="0">
                <a:solidFill>
                  <a:srgbClr val="0000FF"/>
                </a:solidFill>
              </a:rPr>
              <a:t>医療管理関連</a:t>
            </a:r>
            <a:r>
              <a:rPr lang="ja-JP" altLang="ja-JP" sz="4500" dirty="0">
                <a:solidFill>
                  <a:srgbClr val="0000FF"/>
                </a:solidFill>
              </a:rPr>
              <a:t>活動</a:t>
            </a:r>
          </a:p>
          <a:p>
            <a:pPr marL="536575" indent="0">
              <a:buNone/>
              <a:tabLst>
                <a:tab pos="268288" algn="l"/>
              </a:tabLst>
            </a:pPr>
            <a:r>
              <a:rPr lang="ja-JP" altLang="en-US" dirty="0"/>
              <a:t>医療管理・病院管理、医療情報システム開発や運用管理、医療安全管理に係る実績など</a:t>
            </a:r>
            <a:endParaRPr lang="en-US" altLang="ja-JP" dirty="0"/>
          </a:p>
          <a:p>
            <a:pPr marL="536575" indent="0">
              <a:buNone/>
              <a:tabLst>
                <a:tab pos="268288" algn="l"/>
              </a:tabLst>
            </a:pPr>
            <a:endParaRPr lang="ja-JP" altLang="en-US" sz="1100" dirty="0"/>
          </a:p>
          <a:p>
            <a:pPr marL="0" indent="0">
              <a:buNone/>
              <a:tabLst>
                <a:tab pos="268288" algn="l"/>
              </a:tabLst>
            </a:pPr>
            <a:r>
              <a:rPr lang="en-US" altLang="ja-JP" sz="4500" dirty="0">
                <a:solidFill>
                  <a:srgbClr val="0000FF"/>
                </a:solidFill>
              </a:rPr>
              <a:t>(5)</a:t>
            </a:r>
            <a:r>
              <a:rPr lang="ja-JP" altLang="en-US" sz="4500" dirty="0">
                <a:solidFill>
                  <a:srgbClr val="0000FF"/>
                </a:solidFill>
              </a:rPr>
              <a:t>災害時・健康危機管理対応</a:t>
            </a:r>
            <a:endParaRPr lang="en-US" altLang="ja-JP" sz="4500" dirty="0">
              <a:solidFill>
                <a:srgbClr val="0000FF"/>
              </a:solidFill>
            </a:endParaRPr>
          </a:p>
          <a:p>
            <a:pPr marL="536575" indent="0">
              <a:buNone/>
              <a:tabLst>
                <a:tab pos="268288" algn="l"/>
              </a:tabLst>
            </a:pPr>
            <a:r>
              <a:rPr lang="ja-JP" altLang="en-US" dirty="0"/>
              <a:t>災害被災地での活動内容、防災訓練への参加、感染症のアウトブレイクや食中毒への対応など</a:t>
            </a:r>
            <a:endParaRPr lang="en-US" altLang="ja-JP" dirty="0"/>
          </a:p>
          <a:p>
            <a:pPr marL="536575" indent="0">
              <a:buNone/>
              <a:tabLst>
                <a:tab pos="268288" algn="l"/>
              </a:tabLst>
            </a:pPr>
            <a:endParaRPr lang="ja-JP" altLang="ja-JP" sz="1100" dirty="0"/>
          </a:p>
          <a:p>
            <a:pPr marL="0" indent="0">
              <a:lnSpc>
                <a:spcPct val="120000"/>
              </a:lnSpc>
              <a:buNone/>
              <a:tabLst>
                <a:tab pos="268288" algn="l"/>
              </a:tabLst>
            </a:pPr>
            <a:r>
              <a:rPr lang="en-US" altLang="ja-JP" sz="4500" dirty="0">
                <a:solidFill>
                  <a:srgbClr val="0000FF"/>
                </a:solidFill>
              </a:rPr>
              <a:t>(6)</a:t>
            </a:r>
            <a:r>
              <a:rPr lang="ja-JP" altLang="en-US" sz="4500" dirty="0">
                <a:solidFill>
                  <a:srgbClr val="0000FF"/>
                </a:solidFill>
              </a:rPr>
              <a:t>社会医学系専門医制度における専攻医の専門研修</a:t>
            </a:r>
            <a:endParaRPr lang="en-US" altLang="ja-JP" sz="4500" dirty="0">
              <a:solidFill>
                <a:srgbClr val="0000FF"/>
              </a:solidFill>
            </a:endParaRPr>
          </a:p>
          <a:p>
            <a:pPr marL="0" indent="0">
              <a:lnSpc>
                <a:spcPct val="120000"/>
              </a:lnSpc>
              <a:buNone/>
              <a:tabLst>
                <a:tab pos="268288" algn="l"/>
              </a:tabLst>
            </a:pPr>
            <a:r>
              <a:rPr lang="ja-JP" altLang="en-US" sz="4500" dirty="0">
                <a:solidFill>
                  <a:srgbClr val="0000FF"/>
                </a:solidFill>
              </a:rPr>
              <a:t>　　及び制度発展に係る実績</a:t>
            </a:r>
            <a:endParaRPr lang="en-US" altLang="ja-JP" sz="4500" dirty="0">
              <a:solidFill>
                <a:srgbClr val="0000FF"/>
              </a:solidFill>
            </a:endParaRPr>
          </a:p>
          <a:p>
            <a:pPr marL="0" indent="0">
              <a:buNone/>
              <a:tabLst>
                <a:tab pos="268288" algn="l"/>
              </a:tabLst>
            </a:pPr>
            <a:r>
              <a:rPr lang="en-US" altLang="ja-JP" sz="4500" b="1" dirty="0">
                <a:solidFill>
                  <a:srgbClr val="0000FF"/>
                </a:solidFill>
              </a:rPr>
              <a:t>	</a:t>
            </a:r>
            <a:r>
              <a:rPr lang="ja-JP" altLang="en-US" b="1" dirty="0"/>
              <a:t>（専攻医の研修への参画）</a:t>
            </a:r>
          </a:p>
          <a:p>
            <a:pPr marL="536575" indent="0">
              <a:buNone/>
              <a:tabLst>
                <a:tab pos="268288" algn="l"/>
              </a:tabLst>
            </a:pPr>
            <a:r>
              <a:rPr lang="ja-JP" altLang="en-US" dirty="0"/>
              <a:t>専攻医の担当指導医の実績、専門研修プログラムの連携施設・協力施設での研修協力、専門研修プログラム管理委員会の委員など</a:t>
            </a:r>
            <a:endParaRPr lang="en-US" altLang="ja-JP" dirty="0"/>
          </a:p>
          <a:p>
            <a:pPr marL="0" indent="0">
              <a:buNone/>
              <a:tabLst>
                <a:tab pos="268288" algn="l"/>
              </a:tabLst>
            </a:pPr>
            <a:r>
              <a:rPr lang="en-US" altLang="ja-JP" b="1" dirty="0"/>
              <a:t>	</a:t>
            </a:r>
            <a:r>
              <a:rPr lang="ja-JP" altLang="en-US" b="1" dirty="0"/>
              <a:t>（社会医学系専門医協会活動への参画）</a:t>
            </a:r>
          </a:p>
          <a:p>
            <a:pPr marL="536575" indent="0">
              <a:buNone/>
              <a:tabLst>
                <a:tab pos="268288" algn="l"/>
              </a:tabLst>
            </a:pPr>
            <a:r>
              <a:rPr lang="ja-JP" altLang="en-US" dirty="0"/>
              <a:t>協会主催講習会</a:t>
            </a:r>
            <a:r>
              <a:rPr lang="en-US" altLang="ja-JP" dirty="0"/>
              <a:t>(</a:t>
            </a:r>
            <a:r>
              <a:rPr lang="ja-JP" altLang="en-US" dirty="0"/>
              <a:t>基本プログラム、指導医講習会等</a:t>
            </a:r>
            <a:r>
              <a:rPr lang="en-US" altLang="ja-JP" dirty="0"/>
              <a:t>)</a:t>
            </a:r>
            <a:r>
              <a:rPr lang="ja-JP" altLang="en-US" dirty="0"/>
              <a:t>の講師、協会設置の委員会委員としての活動、理事としての活動など</a:t>
            </a:r>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562271" y="6566753"/>
            <a:ext cx="4309355" cy="265078"/>
          </a:xfrm>
          <a:prstGeom prst="rect">
            <a:avLst/>
          </a:prstGeom>
        </p:spPr>
      </p:pic>
      <p:sp>
        <p:nvSpPr>
          <p:cNvPr id="7" name="タイトル 1"/>
          <p:cNvSpPr txBox="1">
            <a:spLocks/>
          </p:cNvSpPr>
          <p:nvPr/>
        </p:nvSpPr>
        <p:spPr bwMode="auto">
          <a:xfrm>
            <a:off x="262646" y="562631"/>
            <a:ext cx="8599250" cy="635000"/>
          </a:xfrm>
          <a:prstGeom prst="rect">
            <a:avLst/>
          </a:prstGeom>
          <a:noFill/>
          <a:ln w="9525">
            <a:noFill/>
            <a:miter lim="800000"/>
            <a:headEnd/>
            <a:tailEnd/>
          </a:ln>
        </p:spPr>
        <p:txBody>
          <a:bodyPr vert="horz" wrap="square" lIns="100330" tIns="50165" rIns="100330" bIns="50165" numCol="1" anchor="b" anchorCtr="0" compatLnSpc="1">
            <a:prstTxWarp prst="textNoShape">
              <a:avLst/>
            </a:prstTxWarp>
          </a:bodyPr>
          <a:lstStyle>
            <a:lvl1pPr algn="l" defTabSz="1001713" rtl="0" eaLnBrk="0" fontAlgn="base" hangingPunct="0">
              <a:spcBef>
                <a:spcPct val="0"/>
              </a:spcBef>
              <a:spcAft>
                <a:spcPct val="0"/>
              </a:spcAft>
              <a:defRPr kumimoji="1" sz="3200">
                <a:solidFill>
                  <a:schemeClr val="tx2"/>
                </a:solidFill>
                <a:latin typeface="+mj-lt"/>
                <a:ea typeface="+mj-ea"/>
                <a:cs typeface="+mj-cs"/>
              </a:defRPr>
            </a:lvl1pPr>
            <a:lvl2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2pPr>
            <a:lvl3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3pPr>
            <a:lvl4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4pPr>
            <a:lvl5pPr algn="l" defTabSz="1001713" rtl="0" eaLnBrk="0" fontAlgn="base" hangingPunct="0">
              <a:spcBef>
                <a:spcPct val="0"/>
              </a:spcBef>
              <a:spcAft>
                <a:spcPct val="0"/>
              </a:spcAft>
              <a:defRPr kumimoji="1" sz="4800">
                <a:solidFill>
                  <a:schemeClr val="tx2"/>
                </a:solidFill>
                <a:latin typeface="Tahoma" pitchFamily="34" charset="0"/>
                <a:ea typeface="ＭＳ Ｐゴシック" pitchFamily="50" charset="-128"/>
              </a:defRPr>
            </a:lvl5pPr>
            <a:lvl6pPr marL="4572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6pPr>
            <a:lvl7pPr marL="9144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7pPr>
            <a:lvl8pPr marL="13716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8pPr>
            <a:lvl9pPr marL="1828800" algn="l" defTabSz="1001713" rtl="0" fontAlgn="base">
              <a:spcBef>
                <a:spcPct val="0"/>
              </a:spcBef>
              <a:spcAft>
                <a:spcPct val="0"/>
              </a:spcAft>
              <a:defRPr kumimoji="1" sz="4800">
                <a:solidFill>
                  <a:schemeClr val="tx2"/>
                </a:solidFill>
                <a:latin typeface="Tahoma" pitchFamily="34" charset="0"/>
                <a:ea typeface="ＭＳ Ｐゴシック" pitchFamily="50" charset="-128"/>
              </a:defRPr>
            </a:lvl9pPr>
          </a:lstStyle>
          <a:p>
            <a:pPr marL="363538" lvl="1" indent="-363538"/>
            <a:r>
              <a:rPr lang="en-US" altLang="ja-JP" sz="3200" kern="0" dirty="0"/>
              <a:t>(2)</a:t>
            </a:r>
            <a:r>
              <a:rPr lang="ja-JP" altLang="en-US" sz="3200" kern="0" dirty="0"/>
              <a:t>社会医学系分野での活動実績の申告　</a:t>
            </a:r>
            <a:r>
              <a:rPr lang="ja-JP" altLang="en-US" sz="2400" kern="0" dirty="0">
                <a:solidFill>
                  <a:srgbClr val="333399"/>
                </a:solidFill>
              </a:rPr>
              <a:t>その</a:t>
            </a:r>
            <a:r>
              <a:rPr lang="en-US" altLang="ja-JP" sz="2400" kern="0" dirty="0">
                <a:solidFill>
                  <a:srgbClr val="333399"/>
                </a:solidFill>
              </a:rPr>
              <a:t>3</a:t>
            </a:r>
            <a:endParaRPr lang="en-US" altLang="ja-JP" sz="2400" kern="0" dirty="0"/>
          </a:p>
        </p:txBody>
      </p:sp>
    </p:spTree>
    <p:extLst>
      <p:ext uri="{BB962C8B-B14F-4D97-AF65-F5344CB8AC3E}">
        <p14:creationId xmlns:p14="http://schemas.microsoft.com/office/powerpoint/2010/main" val="3517822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0555" y="301625"/>
            <a:ext cx="8663420" cy="635000"/>
          </a:xfrm>
        </p:spPr>
        <p:txBody>
          <a:bodyPr/>
          <a:lstStyle/>
          <a:p>
            <a:pPr lvl="1"/>
            <a:r>
              <a:rPr lang="en-US" altLang="ja-JP" sz="3200" dirty="0"/>
              <a:t>(3)</a:t>
            </a:r>
            <a:r>
              <a:rPr lang="ja-JP" altLang="en-US" sz="3200" dirty="0"/>
              <a:t>社会医学系分野に関連する講習の受講</a:t>
            </a:r>
            <a:endParaRPr lang="en-US" altLang="ja-JP" sz="3200" dirty="0"/>
          </a:p>
        </p:txBody>
      </p:sp>
      <p:sp>
        <p:nvSpPr>
          <p:cNvPr id="3" name="コンテンツ プレースホルダー 2"/>
          <p:cNvSpPr>
            <a:spLocks noGrp="1"/>
          </p:cNvSpPr>
          <p:nvPr>
            <p:ph idx="1"/>
          </p:nvPr>
        </p:nvSpPr>
        <p:spPr>
          <a:xfrm>
            <a:off x="280555" y="1085005"/>
            <a:ext cx="8663420" cy="5640456"/>
          </a:xfrm>
        </p:spPr>
        <p:txBody>
          <a:bodyPr>
            <a:noAutofit/>
          </a:bodyPr>
          <a:lstStyle/>
          <a:p>
            <a:r>
              <a:rPr lang="ja-JP" altLang="ja-JP" sz="2400" dirty="0"/>
              <a:t>１コマ</a:t>
            </a:r>
            <a:r>
              <a:rPr lang="en-US" altLang="ja-JP" sz="2400" dirty="0"/>
              <a:t>(</a:t>
            </a:r>
            <a:r>
              <a:rPr lang="ja-JP" altLang="ja-JP" sz="2400" dirty="0"/>
              <a:t>約</a:t>
            </a:r>
            <a:r>
              <a:rPr lang="en-US" altLang="ja-JP" sz="2400" dirty="0"/>
              <a:t>1</a:t>
            </a:r>
            <a:r>
              <a:rPr lang="ja-JP" altLang="ja-JP" sz="2400" dirty="0"/>
              <a:t>～</a:t>
            </a:r>
            <a:r>
              <a:rPr lang="en-US" altLang="ja-JP" sz="2400" dirty="0"/>
              <a:t>2</a:t>
            </a:r>
            <a:r>
              <a:rPr lang="ja-JP" altLang="ja-JP" sz="2400" dirty="0"/>
              <a:t>時間</a:t>
            </a:r>
            <a:r>
              <a:rPr lang="en-US" altLang="ja-JP" sz="2400" dirty="0"/>
              <a:t>)</a:t>
            </a:r>
            <a:r>
              <a:rPr lang="ja-JP" altLang="ja-JP" sz="2400" dirty="0"/>
              <a:t>１受講を１単位（クレジット）として、下記の必須受講項目及び選択受講項目と合わせ、</a:t>
            </a:r>
            <a:r>
              <a:rPr lang="en-US" altLang="ja-JP" sz="2400" dirty="0"/>
              <a:t>5</a:t>
            </a:r>
            <a:r>
              <a:rPr lang="ja-JP" altLang="ja-JP" sz="2400" dirty="0"/>
              <a:t>年間で</a:t>
            </a:r>
            <a:r>
              <a:rPr lang="en-US" altLang="ja-JP" sz="2400" dirty="0"/>
              <a:t>10</a:t>
            </a:r>
            <a:r>
              <a:rPr lang="ja-JP" altLang="ja-JP" sz="2400" dirty="0"/>
              <a:t>単位以上の取得を必須とする</a:t>
            </a:r>
            <a:r>
              <a:rPr lang="ja-JP" altLang="en-US" sz="2400" dirty="0"/>
              <a:t>（</a:t>
            </a:r>
            <a:r>
              <a:rPr lang="en-US" altLang="ja-JP" sz="2400" dirty="0"/>
              <a:t>K</a:t>
            </a:r>
            <a:r>
              <a:rPr lang="ja-JP" altLang="en-US" sz="2400" dirty="0"/>
              <a:t>単位）</a:t>
            </a:r>
            <a:r>
              <a:rPr lang="ja-JP" altLang="en-US" sz="2400" dirty="0">
                <a:solidFill>
                  <a:srgbClr val="FF0000"/>
                </a:solidFill>
              </a:rPr>
              <a:t>Ｑ＆Ａを参照</a:t>
            </a:r>
            <a:endParaRPr lang="en-US" altLang="ja-JP" sz="2400" dirty="0">
              <a:solidFill>
                <a:srgbClr val="FF0000"/>
              </a:solidFill>
            </a:endParaRPr>
          </a:p>
          <a:p>
            <a:pPr marL="0" indent="0">
              <a:buNone/>
            </a:pPr>
            <a:r>
              <a:rPr lang="en-US" altLang="ja-JP" sz="2400" dirty="0">
                <a:solidFill>
                  <a:srgbClr val="0000FF"/>
                </a:solidFill>
              </a:rPr>
              <a:t>(1)</a:t>
            </a:r>
            <a:r>
              <a:rPr lang="zh-TW" altLang="en-US" sz="2400" dirty="0">
                <a:solidFill>
                  <a:srgbClr val="0000FF"/>
                </a:solidFill>
              </a:rPr>
              <a:t>必須受講項目</a:t>
            </a:r>
            <a:endParaRPr lang="en-US" altLang="zh-TW" sz="2400" dirty="0">
              <a:solidFill>
                <a:srgbClr val="0000FF"/>
              </a:solidFill>
            </a:endParaRPr>
          </a:p>
          <a:p>
            <a:pPr marL="0" indent="0">
              <a:buNone/>
              <a:tabLst>
                <a:tab pos="268288" algn="l"/>
              </a:tabLst>
            </a:pPr>
            <a:r>
              <a:rPr lang="en-US" altLang="ja-JP" sz="2000" b="1" dirty="0"/>
              <a:t>	</a:t>
            </a:r>
            <a:r>
              <a:rPr lang="ja-JP" altLang="ja-JP" sz="2000" b="1" dirty="0"/>
              <a:t>（倫理・安全等）</a:t>
            </a:r>
          </a:p>
          <a:p>
            <a:pPr marL="536575" indent="0">
              <a:buNone/>
              <a:tabLst>
                <a:tab pos="268288" algn="l"/>
              </a:tabLst>
            </a:pPr>
            <a:r>
              <a:rPr lang="ja-JP" altLang="ja-JP" sz="2000" dirty="0">
                <a:solidFill>
                  <a:srgbClr val="FF0000"/>
                </a:solidFill>
              </a:rPr>
              <a:t>「医療倫理」「感染対策」「医療安全」の</a:t>
            </a:r>
            <a:r>
              <a:rPr lang="en-US" altLang="ja-JP" sz="2000" b="1" dirty="0">
                <a:solidFill>
                  <a:srgbClr val="FF0000"/>
                </a:solidFill>
              </a:rPr>
              <a:t>3</a:t>
            </a:r>
            <a:r>
              <a:rPr lang="ja-JP" altLang="ja-JP" sz="2000" b="1" dirty="0">
                <a:solidFill>
                  <a:srgbClr val="FF0000"/>
                </a:solidFill>
              </a:rPr>
              <a:t>項目は受講</a:t>
            </a:r>
            <a:r>
              <a:rPr lang="ja-JP" altLang="en-US" sz="2000" b="1" dirty="0">
                <a:solidFill>
                  <a:srgbClr val="FF0000"/>
                </a:solidFill>
              </a:rPr>
              <a:t>が必須</a:t>
            </a:r>
            <a:endParaRPr lang="en-US" altLang="ja-JP" sz="2000" b="1" dirty="0">
              <a:solidFill>
                <a:srgbClr val="FF0000"/>
              </a:solidFill>
            </a:endParaRPr>
          </a:p>
          <a:p>
            <a:pPr marL="804863" indent="-268288">
              <a:buNone/>
              <a:tabLst>
                <a:tab pos="268288" algn="l"/>
              </a:tabLst>
            </a:pPr>
            <a:r>
              <a:rPr lang="en-US" altLang="ja-JP" sz="1800" dirty="0"/>
              <a:t>※</a:t>
            </a:r>
            <a:r>
              <a:rPr lang="ja-JP" altLang="ja-JP" sz="1800" dirty="0"/>
              <a:t>臨床系専門医制度で「共通講習」として位置づけられているものでも可。</a:t>
            </a:r>
            <a:endParaRPr lang="en-US" altLang="ja-JP" sz="1800" dirty="0"/>
          </a:p>
          <a:p>
            <a:pPr marL="804863" indent="-268288">
              <a:buNone/>
              <a:tabLst>
                <a:tab pos="268288" algn="l"/>
              </a:tabLst>
            </a:pPr>
            <a:r>
              <a:rPr lang="ja-JP" altLang="en-US" sz="1800" dirty="0"/>
              <a:t>　 </a:t>
            </a:r>
            <a:r>
              <a:rPr lang="ja-JP" altLang="ja-JP" sz="1800" dirty="0"/>
              <a:t>受講においてはｅラーニングや施設内講習なども認める</a:t>
            </a:r>
            <a:r>
              <a:rPr lang="ja-JP" altLang="en-US" sz="1800" dirty="0"/>
              <a:t>。</a:t>
            </a:r>
            <a:endParaRPr lang="en-US" altLang="ja-JP" sz="1800" dirty="0"/>
          </a:p>
          <a:p>
            <a:pPr marL="0" indent="0">
              <a:buNone/>
              <a:tabLst>
                <a:tab pos="268288" algn="l"/>
              </a:tabLst>
            </a:pPr>
            <a:r>
              <a:rPr lang="en-US" altLang="ja-JP" sz="2000" b="1" dirty="0"/>
              <a:t>	</a:t>
            </a:r>
            <a:r>
              <a:rPr lang="ja-JP" altLang="ja-JP" sz="2000" b="1" dirty="0"/>
              <a:t>（指導医講習会）</a:t>
            </a:r>
          </a:p>
          <a:p>
            <a:pPr marL="536575" indent="0">
              <a:buNone/>
              <a:tabLst>
                <a:tab pos="268288" algn="l"/>
              </a:tabLst>
            </a:pPr>
            <a:r>
              <a:rPr lang="ja-JP" altLang="ja-JP" sz="2000" u="sng" dirty="0">
                <a:solidFill>
                  <a:srgbClr val="FF0000"/>
                </a:solidFill>
              </a:rPr>
              <a:t>指導医の更新に</a:t>
            </a:r>
            <a:r>
              <a:rPr lang="ja-JP" altLang="en-US" sz="2000" u="sng" dirty="0">
                <a:solidFill>
                  <a:srgbClr val="FF0000"/>
                </a:solidFill>
              </a:rPr>
              <a:t>おいて</a:t>
            </a:r>
            <a:r>
              <a:rPr lang="ja-JP" altLang="ja-JP" sz="2000" u="sng" dirty="0">
                <a:solidFill>
                  <a:srgbClr val="FF0000"/>
                </a:solidFill>
              </a:rPr>
              <a:t>は</a:t>
            </a:r>
            <a:r>
              <a:rPr lang="ja-JP" altLang="ja-JP" sz="2000" dirty="0">
                <a:solidFill>
                  <a:srgbClr val="FF0000"/>
                </a:solidFill>
              </a:rPr>
              <a:t>、協会または構成学会･団体が主催</a:t>
            </a:r>
            <a:r>
              <a:rPr lang="ja-JP" altLang="en-US" sz="2000" dirty="0">
                <a:solidFill>
                  <a:srgbClr val="FF0000"/>
                </a:solidFill>
              </a:rPr>
              <a:t>する</a:t>
            </a:r>
            <a:r>
              <a:rPr lang="ja-JP" altLang="ja-JP" sz="2000" dirty="0">
                <a:solidFill>
                  <a:srgbClr val="FF0000"/>
                </a:solidFill>
              </a:rPr>
              <a:t>「指導医講習会」</a:t>
            </a:r>
            <a:r>
              <a:rPr lang="ja-JP" altLang="en-US" sz="2000" dirty="0">
                <a:solidFill>
                  <a:srgbClr val="FF0000"/>
                </a:solidFill>
              </a:rPr>
              <a:t>の</a:t>
            </a:r>
            <a:r>
              <a:rPr lang="en-US" altLang="ja-JP" sz="2000" b="1" dirty="0">
                <a:solidFill>
                  <a:srgbClr val="FF0000"/>
                </a:solidFill>
              </a:rPr>
              <a:t>2</a:t>
            </a:r>
            <a:r>
              <a:rPr lang="ja-JP" altLang="ja-JP" sz="2000" b="1" dirty="0">
                <a:solidFill>
                  <a:srgbClr val="FF0000"/>
                </a:solidFill>
              </a:rPr>
              <a:t>回以上</a:t>
            </a:r>
            <a:r>
              <a:rPr lang="ja-JP" altLang="en-US" sz="2000" b="1" dirty="0">
                <a:solidFill>
                  <a:srgbClr val="FF0000"/>
                </a:solidFill>
              </a:rPr>
              <a:t>の</a:t>
            </a:r>
            <a:r>
              <a:rPr lang="ja-JP" altLang="ja-JP" sz="2000" b="1" dirty="0">
                <a:solidFill>
                  <a:srgbClr val="FF0000"/>
                </a:solidFill>
              </a:rPr>
              <a:t>受講</a:t>
            </a:r>
            <a:r>
              <a:rPr lang="ja-JP" altLang="en-US" sz="2000" b="1" dirty="0">
                <a:solidFill>
                  <a:srgbClr val="FF0000"/>
                </a:solidFill>
              </a:rPr>
              <a:t>が</a:t>
            </a:r>
            <a:r>
              <a:rPr lang="ja-JP" altLang="ja-JP" sz="2000" b="1" dirty="0">
                <a:solidFill>
                  <a:srgbClr val="FF0000"/>
                </a:solidFill>
              </a:rPr>
              <a:t>必須</a:t>
            </a:r>
            <a:r>
              <a:rPr lang="en-US" altLang="ja-JP" sz="2000" b="1" dirty="0">
                <a:solidFill>
                  <a:srgbClr val="FF0000"/>
                </a:solidFill>
              </a:rPr>
              <a:t> </a:t>
            </a:r>
            <a:r>
              <a:rPr lang="ja-JP" altLang="en-US" sz="1800" dirty="0"/>
              <a:t>（毎年</a:t>
            </a:r>
            <a:r>
              <a:rPr lang="en-US" altLang="ja-JP" sz="1800" dirty="0"/>
              <a:t>1</a:t>
            </a:r>
            <a:r>
              <a:rPr lang="ja-JP" altLang="en-US" sz="1800" dirty="0"/>
              <a:t>回の受講を推奨）</a:t>
            </a:r>
            <a:endParaRPr lang="en-US" altLang="ja-JP" sz="1800" dirty="0"/>
          </a:p>
          <a:p>
            <a:pPr marL="804863" indent="-268288">
              <a:buNone/>
              <a:tabLst>
                <a:tab pos="268288" algn="l"/>
              </a:tabLst>
            </a:pPr>
            <a:r>
              <a:rPr lang="en-US" altLang="ja-JP" sz="1800" dirty="0"/>
              <a:t>※</a:t>
            </a:r>
            <a:r>
              <a:rPr lang="ja-JP" altLang="ja-JP" sz="1800" dirty="0"/>
              <a:t>指導医講習会に専門医が参加した際には、選択受講科目としてカウント</a:t>
            </a:r>
            <a:endParaRPr lang="en-US" altLang="ja-JP" sz="1800" dirty="0"/>
          </a:p>
          <a:p>
            <a:pPr marL="536575" indent="0">
              <a:buNone/>
              <a:tabLst>
                <a:tab pos="268288" algn="l"/>
              </a:tabLst>
            </a:pPr>
            <a:endParaRPr lang="ja-JP" altLang="ja-JP" sz="600" dirty="0"/>
          </a:p>
          <a:p>
            <a:pPr marL="0" indent="0">
              <a:buNone/>
              <a:tabLst>
                <a:tab pos="268288" algn="l"/>
              </a:tabLst>
            </a:pPr>
            <a:r>
              <a:rPr lang="en-US" altLang="ja-JP" sz="2400" dirty="0">
                <a:solidFill>
                  <a:srgbClr val="0000FF"/>
                </a:solidFill>
              </a:rPr>
              <a:t>(2)</a:t>
            </a:r>
            <a:r>
              <a:rPr lang="zh-TW" altLang="en-US" sz="2400" dirty="0">
                <a:solidFill>
                  <a:srgbClr val="0000FF"/>
                </a:solidFill>
              </a:rPr>
              <a:t>選択受講項目</a:t>
            </a:r>
            <a:endParaRPr lang="en-US" altLang="ja-JP" sz="2400" dirty="0">
              <a:solidFill>
                <a:srgbClr val="0000FF"/>
              </a:solidFill>
            </a:endParaRPr>
          </a:p>
          <a:p>
            <a:pPr marL="536575" indent="0">
              <a:buNone/>
              <a:tabLst>
                <a:tab pos="268288" algn="l"/>
              </a:tabLst>
            </a:pPr>
            <a:r>
              <a:rPr lang="ja-JP" altLang="ja-JP" sz="2000" dirty="0"/>
              <a:t>協会加盟の学会及び団体が指定する研修会、講習会、セミナー、年次総会時の教育講演等の受講</a:t>
            </a:r>
            <a:endParaRPr lang="en-US" altLang="ja-JP" sz="2000" dirty="0"/>
          </a:p>
        </p:txBody>
      </p:sp>
      <p:sp>
        <p:nvSpPr>
          <p:cNvPr id="4" name="角丸四角形 3"/>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834645" y="6592922"/>
            <a:ext cx="4309355" cy="265078"/>
          </a:xfrm>
          <a:prstGeom prst="rect">
            <a:avLst/>
          </a:prstGeom>
        </p:spPr>
      </p:pic>
    </p:spTree>
    <p:extLst>
      <p:ext uri="{BB962C8B-B14F-4D97-AF65-F5344CB8AC3E}">
        <p14:creationId xmlns:p14="http://schemas.microsoft.com/office/powerpoint/2010/main" val="26206219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D6717D1-0CF3-4732-A3E0-79E9554FAF5E}"/>
              </a:ext>
            </a:extLst>
          </p:cNvPr>
          <p:cNvSpPr txBox="1"/>
          <p:nvPr/>
        </p:nvSpPr>
        <p:spPr>
          <a:xfrm>
            <a:off x="4608838" y="5664902"/>
            <a:ext cx="4547862"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で作成の上、シートごとにプリントアウトしてください。</a:t>
            </a:r>
            <a:endParaRPr lang="ja-JP" altLang="en-US" sz="2800" dirty="0"/>
          </a:p>
        </p:txBody>
      </p:sp>
      <p:sp>
        <p:nvSpPr>
          <p:cNvPr id="5" name="テキスト ボックス 4">
            <a:extLst>
              <a:ext uri="{FF2B5EF4-FFF2-40B4-BE49-F238E27FC236}">
                <a16:creationId xmlns:a16="http://schemas.microsoft.com/office/drawing/2014/main" id="{F322A2A6-92D3-4ED0-BA63-98C051648C91}"/>
              </a:ext>
            </a:extLst>
          </p:cNvPr>
          <p:cNvSpPr txBox="1"/>
          <p:nvPr/>
        </p:nvSpPr>
        <p:spPr>
          <a:xfrm>
            <a:off x="4559300" y="376836"/>
            <a:ext cx="4572000" cy="1569660"/>
          </a:xfrm>
          <a:prstGeom prst="rect">
            <a:avLst/>
          </a:prstGeom>
          <a:solidFill>
            <a:srgbClr val="FFFF00"/>
          </a:solidFill>
        </p:spPr>
        <p:txBody>
          <a:bodyPr wrap="square">
            <a:spAutoFit/>
          </a:bodyPr>
          <a:lstStyle/>
          <a:p>
            <a:r>
              <a:rPr lang="ja-JP" altLang="ja-JP" sz="2400" dirty="0"/>
              <a:t>様式</a:t>
            </a:r>
            <a:r>
              <a:rPr lang="ja-JP" altLang="en-US" sz="2400" dirty="0"/>
              <a:t>２</a:t>
            </a:r>
            <a:r>
              <a:rPr lang="ja-JP" altLang="ja-JP" sz="2400" dirty="0"/>
              <a:t>に沿って、</a:t>
            </a:r>
            <a:r>
              <a:rPr lang="en-US" altLang="ja-JP" sz="2400" dirty="0"/>
              <a:t>5</a:t>
            </a:r>
            <a:r>
              <a:rPr lang="ja-JP" altLang="ja-JP" sz="2400" dirty="0"/>
              <a:t>年間の期間中に</a:t>
            </a:r>
            <a:r>
              <a:rPr lang="ja-JP" altLang="en-US" sz="2400" dirty="0"/>
              <a:t>おける必須受講項目と選択受講項目</a:t>
            </a:r>
            <a:r>
              <a:rPr lang="ja-JP" altLang="ja-JP" sz="2400" dirty="0"/>
              <a:t>の</a:t>
            </a:r>
            <a:r>
              <a:rPr lang="ja-JP" altLang="en-US" sz="2400" dirty="0"/>
              <a:t>講習会名、開催日、単位数</a:t>
            </a:r>
            <a:r>
              <a:rPr lang="ja-JP" altLang="ja-JP" sz="2400" dirty="0"/>
              <a:t>を記載</a:t>
            </a:r>
            <a:endParaRPr lang="ja-JP" altLang="en-US" sz="2400" dirty="0"/>
          </a:p>
        </p:txBody>
      </p:sp>
      <p:sp>
        <p:nvSpPr>
          <p:cNvPr id="7" name="テキスト ボックス 6">
            <a:extLst>
              <a:ext uri="{FF2B5EF4-FFF2-40B4-BE49-F238E27FC236}">
                <a16:creationId xmlns:a16="http://schemas.microsoft.com/office/drawing/2014/main" id="{03FE3D3F-167B-4601-BEB7-BC9993BBC044}"/>
              </a:ext>
            </a:extLst>
          </p:cNvPr>
          <p:cNvSpPr txBox="1"/>
          <p:nvPr/>
        </p:nvSpPr>
        <p:spPr>
          <a:xfrm>
            <a:off x="4559300" y="3618843"/>
            <a:ext cx="4597400"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a:t>
            </a:r>
            <a:r>
              <a:rPr lang="en-US" altLang="ja-JP" sz="2800" b="0" i="0" dirty="0">
                <a:solidFill>
                  <a:srgbClr val="000000"/>
                </a:solidFill>
                <a:effectLst/>
                <a:latin typeface="小塚ゴシック Pro"/>
              </a:rPr>
              <a:t>K</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pic>
        <p:nvPicPr>
          <p:cNvPr id="3" name="図 2">
            <a:extLst>
              <a:ext uri="{FF2B5EF4-FFF2-40B4-BE49-F238E27FC236}">
                <a16:creationId xmlns:a16="http://schemas.microsoft.com/office/drawing/2014/main" id="{50AC4010-DB49-DB89-D7BC-25DD167A810B}"/>
              </a:ext>
            </a:extLst>
          </p:cNvPr>
          <p:cNvPicPr>
            <a:picLocks noChangeAspect="1"/>
          </p:cNvPicPr>
          <p:nvPr/>
        </p:nvPicPr>
        <p:blipFill>
          <a:blip r:embed="rId2"/>
          <a:stretch>
            <a:fillRect/>
          </a:stretch>
        </p:blipFill>
        <p:spPr>
          <a:xfrm>
            <a:off x="12699" y="0"/>
            <a:ext cx="4568451" cy="6858000"/>
          </a:xfrm>
          <a:prstGeom prst="rect">
            <a:avLst/>
          </a:prstGeom>
        </p:spPr>
      </p:pic>
    </p:spTree>
    <p:extLst>
      <p:ext uri="{BB962C8B-B14F-4D97-AF65-F5344CB8AC3E}">
        <p14:creationId xmlns:p14="http://schemas.microsoft.com/office/powerpoint/2010/main" val="1217994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342CA57-AB15-8F7F-2FD4-20917E9CEF60}"/>
              </a:ext>
            </a:extLst>
          </p:cNvPr>
          <p:cNvPicPr>
            <a:picLocks noChangeAspect="1"/>
          </p:cNvPicPr>
          <p:nvPr/>
        </p:nvPicPr>
        <p:blipFill>
          <a:blip r:embed="rId2"/>
          <a:stretch>
            <a:fillRect/>
          </a:stretch>
        </p:blipFill>
        <p:spPr>
          <a:xfrm>
            <a:off x="0" y="0"/>
            <a:ext cx="4510454" cy="6858000"/>
          </a:xfrm>
          <a:prstGeom prst="rect">
            <a:avLst/>
          </a:prstGeom>
        </p:spPr>
      </p:pic>
      <p:pic>
        <p:nvPicPr>
          <p:cNvPr id="11" name="図 10">
            <a:extLst>
              <a:ext uri="{FF2B5EF4-FFF2-40B4-BE49-F238E27FC236}">
                <a16:creationId xmlns:a16="http://schemas.microsoft.com/office/drawing/2014/main" id="{2506E542-9F59-B1F3-AB0D-61A89AE7EBDA}"/>
              </a:ext>
            </a:extLst>
          </p:cNvPr>
          <p:cNvPicPr>
            <a:picLocks noChangeAspect="1"/>
          </p:cNvPicPr>
          <p:nvPr/>
        </p:nvPicPr>
        <p:blipFill>
          <a:blip r:embed="rId3"/>
          <a:stretch>
            <a:fillRect/>
          </a:stretch>
        </p:blipFill>
        <p:spPr>
          <a:xfrm>
            <a:off x="4633549" y="-1"/>
            <a:ext cx="4343764" cy="6747795"/>
          </a:xfrm>
          <a:prstGeom prst="rect">
            <a:avLst/>
          </a:prstGeom>
        </p:spPr>
      </p:pic>
    </p:spTree>
    <p:extLst>
      <p:ext uri="{BB962C8B-B14F-4D97-AF65-F5344CB8AC3E}">
        <p14:creationId xmlns:p14="http://schemas.microsoft.com/office/powerpoint/2010/main" val="12695288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418" y="420894"/>
            <a:ext cx="8707582" cy="635000"/>
          </a:xfrm>
        </p:spPr>
        <p:txBody>
          <a:bodyPr/>
          <a:lstStyle/>
          <a:p>
            <a:pPr lvl="1"/>
            <a:r>
              <a:rPr lang="en-US" altLang="ja-JP" sz="2800" dirty="0"/>
              <a:t>(4)</a:t>
            </a:r>
            <a:r>
              <a:rPr lang="ja-JP" altLang="en-US" sz="2800" dirty="0"/>
              <a:t>社会医学系分野に関連する学会・団体活動の実績等</a:t>
            </a:r>
            <a:endParaRPr lang="en-US" altLang="ja-JP" sz="2800" dirty="0"/>
          </a:p>
        </p:txBody>
      </p:sp>
      <p:sp>
        <p:nvSpPr>
          <p:cNvPr id="3" name="コンテンツ プレースホルダー 2"/>
          <p:cNvSpPr>
            <a:spLocks noGrp="1"/>
          </p:cNvSpPr>
          <p:nvPr>
            <p:ph idx="1"/>
          </p:nvPr>
        </p:nvSpPr>
        <p:spPr>
          <a:xfrm>
            <a:off x="675449" y="1217544"/>
            <a:ext cx="8006381" cy="5640456"/>
          </a:xfrm>
        </p:spPr>
        <p:txBody>
          <a:bodyPr>
            <a:noAutofit/>
          </a:bodyPr>
          <a:lstStyle/>
          <a:p>
            <a:r>
              <a:rPr lang="ja-JP" altLang="en-US" sz="2400" dirty="0"/>
              <a:t>社会医学系分野における能動的な貢献を評価するために学会等への参加や発表などを必要とし，次スライドの基準をもとに</a:t>
            </a:r>
            <a:r>
              <a:rPr lang="en-US" altLang="ja-JP" sz="2400" dirty="0"/>
              <a:t>5</a:t>
            </a:r>
            <a:r>
              <a:rPr lang="ja-JP" altLang="en-US" sz="2400" dirty="0"/>
              <a:t>年間で</a:t>
            </a:r>
            <a:r>
              <a:rPr lang="en-US" altLang="ja-JP" sz="2400" dirty="0"/>
              <a:t>10</a:t>
            </a:r>
            <a:r>
              <a:rPr lang="ja-JP" altLang="en-US" sz="2400" dirty="0"/>
              <a:t>単位以上の取得を必須とする（</a:t>
            </a:r>
            <a:r>
              <a:rPr lang="en-US" altLang="ja-JP" sz="2400" dirty="0"/>
              <a:t>G</a:t>
            </a:r>
            <a:r>
              <a:rPr lang="ja-JP" altLang="en-US" sz="2400" dirty="0"/>
              <a:t>単位）</a:t>
            </a:r>
            <a:endParaRPr lang="en-US" altLang="ja-JP" sz="2400" dirty="0"/>
          </a:p>
          <a:p>
            <a:pPr marL="447675" indent="-266700">
              <a:buNone/>
            </a:pPr>
            <a:r>
              <a:rPr lang="en-US" altLang="ja-JP" sz="2400" dirty="0">
                <a:solidFill>
                  <a:srgbClr val="FF0000"/>
                </a:solidFill>
              </a:rPr>
              <a:t>※</a:t>
            </a:r>
            <a:r>
              <a:rPr lang="ja-JP" altLang="en-US" sz="2400" dirty="0">
                <a:solidFill>
                  <a:srgbClr val="FF0000"/>
                </a:solidFill>
              </a:rPr>
              <a:t>講習の受講（</a:t>
            </a:r>
            <a:r>
              <a:rPr lang="en-US" altLang="ja-JP" sz="2400" dirty="0">
                <a:solidFill>
                  <a:srgbClr val="FF0000"/>
                </a:solidFill>
              </a:rPr>
              <a:t>10</a:t>
            </a:r>
            <a:r>
              <a:rPr lang="ja-JP" altLang="en-US" sz="2400" dirty="0">
                <a:solidFill>
                  <a:srgbClr val="FF0000"/>
                </a:solidFill>
              </a:rPr>
              <a:t>単位）とは別に取得しなければいけないことに留意</a:t>
            </a:r>
            <a:endParaRPr lang="en-US" altLang="ja-JP" sz="2400" dirty="0">
              <a:solidFill>
                <a:srgbClr val="FF0000"/>
              </a:solidFill>
            </a:endParaRPr>
          </a:p>
          <a:p>
            <a:pPr marL="447675" indent="-266700">
              <a:buNone/>
            </a:pPr>
            <a:endParaRPr lang="en-US" altLang="ja-JP" sz="2400" dirty="0">
              <a:solidFill>
                <a:srgbClr val="FF0000"/>
              </a:solidFill>
            </a:endParaRPr>
          </a:p>
          <a:p>
            <a:pPr marL="0" indent="0">
              <a:buNone/>
              <a:tabLst>
                <a:tab pos="268288" algn="l"/>
              </a:tabLst>
            </a:pPr>
            <a:r>
              <a:rPr lang="en-US" altLang="ja-JP" sz="2400" dirty="0">
                <a:solidFill>
                  <a:srgbClr val="0000FF"/>
                </a:solidFill>
              </a:rPr>
              <a:t>【</a:t>
            </a:r>
            <a:r>
              <a:rPr lang="ja-JP" altLang="en-US" sz="2400" dirty="0">
                <a:solidFill>
                  <a:srgbClr val="0000FF"/>
                </a:solidFill>
              </a:rPr>
              <a:t>留意事項</a:t>
            </a:r>
            <a:r>
              <a:rPr lang="en-US" altLang="ja-JP" sz="2400" dirty="0">
                <a:solidFill>
                  <a:srgbClr val="0000FF"/>
                </a:solidFill>
              </a:rPr>
              <a:t>】</a:t>
            </a:r>
          </a:p>
          <a:p>
            <a:pPr marL="268288" indent="-268288">
              <a:buFont typeface="Wingdings" panose="05000000000000000000" pitchFamily="2" charset="2"/>
              <a:buChar char="l"/>
              <a:tabLst>
                <a:tab pos="268288" algn="l"/>
              </a:tabLst>
            </a:pPr>
            <a:r>
              <a:rPr lang="ja-JP" altLang="en-US" sz="2400" dirty="0"/>
              <a:t>学会等への参加回数については，以下に留意すること</a:t>
            </a:r>
            <a:endParaRPr lang="en-US" altLang="ja-JP" sz="2400" dirty="0"/>
          </a:p>
          <a:p>
            <a:pPr marL="536575" lvl="1" indent="-179388">
              <a:buFont typeface="Wingdings" panose="05000000000000000000" pitchFamily="2" charset="2"/>
              <a:buChar char="l"/>
              <a:tabLst>
                <a:tab pos="804863" algn="l"/>
              </a:tabLst>
            </a:pPr>
            <a:r>
              <a:rPr lang="ja-JP" altLang="en-US" sz="2400" dirty="0"/>
              <a:t>協会の構成学会の年次総会や構成団体の研究協議会等に</a:t>
            </a:r>
            <a:r>
              <a:rPr lang="en-US" altLang="ja-JP" sz="2400" dirty="0">
                <a:solidFill>
                  <a:srgbClr val="FF0000"/>
                </a:solidFill>
              </a:rPr>
              <a:t>5</a:t>
            </a:r>
            <a:r>
              <a:rPr lang="ja-JP" altLang="en-US" sz="2400" dirty="0">
                <a:solidFill>
                  <a:srgbClr val="FF0000"/>
                </a:solidFill>
              </a:rPr>
              <a:t>年間で</a:t>
            </a:r>
            <a:r>
              <a:rPr lang="en-US" altLang="ja-JP" sz="2400" dirty="0">
                <a:solidFill>
                  <a:srgbClr val="FF0000"/>
                </a:solidFill>
              </a:rPr>
              <a:t>3</a:t>
            </a:r>
            <a:r>
              <a:rPr lang="ja-JP" altLang="en-US" sz="2400" dirty="0">
                <a:solidFill>
                  <a:srgbClr val="FF0000"/>
                </a:solidFill>
              </a:rPr>
              <a:t>回以上</a:t>
            </a:r>
            <a:r>
              <a:rPr lang="ja-JP" altLang="en-US" sz="2400" dirty="0"/>
              <a:t>の参加が必須</a:t>
            </a:r>
            <a:endParaRPr lang="en-US" altLang="ja-JP" sz="2400" dirty="0"/>
          </a:p>
          <a:p>
            <a:pPr marL="536575" lvl="1" indent="-179388">
              <a:buFont typeface="Wingdings" panose="05000000000000000000" pitchFamily="2" charset="2"/>
              <a:buChar char="l"/>
              <a:tabLst>
                <a:tab pos="804863" algn="l"/>
              </a:tabLst>
            </a:pPr>
            <a:r>
              <a:rPr lang="ja-JP" altLang="en-US" sz="2400" dirty="0"/>
              <a:t>うち，</a:t>
            </a:r>
            <a:r>
              <a:rPr lang="ja-JP" altLang="en-US" sz="2400" dirty="0">
                <a:solidFill>
                  <a:srgbClr val="FF0000"/>
                </a:solidFill>
              </a:rPr>
              <a:t>鍵となる協会構成学会の年次総会には</a:t>
            </a:r>
            <a:r>
              <a:rPr lang="en-US" altLang="ja-JP" sz="2400" dirty="0">
                <a:solidFill>
                  <a:srgbClr val="FF0000"/>
                </a:solidFill>
              </a:rPr>
              <a:t>2</a:t>
            </a:r>
            <a:r>
              <a:rPr lang="ja-JP" altLang="en-US" sz="2400" dirty="0">
                <a:solidFill>
                  <a:srgbClr val="FF0000"/>
                </a:solidFill>
              </a:rPr>
              <a:t>回以上</a:t>
            </a:r>
            <a:r>
              <a:rPr lang="ja-JP" altLang="en-US" sz="2400" dirty="0"/>
              <a:t>の参加が必須</a:t>
            </a:r>
            <a:endParaRPr lang="en-US" altLang="ja-JP" sz="2400" dirty="0"/>
          </a:p>
          <a:p>
            <a:pPr marL="268288" indent="-268288">
              <a:buNone/>
              <a:tabLst>
                <a:tab pos="268288" algn="l"/>
              </a:tabLst>
            </a:pPr>
            <a:endParaRPr lang="ja-JP" altLang="ja-JP" sz="600" dirty="0"/>
          </a:p>
        </p:txBody>
      </p:sp>
      <p:sp>
        <p:nvSpPr>
          <p:cNvPr id="4" name="角丸四角形 3"/>
          <p:cNvSpPr/>
          <p:nvPr/>
        </p:nvSpPr>
        <p:spPr bwMode="auto">
          <a:xfrm>
            <a:off x="7553739" y="0"/>
            <a:ext cx="1540566" cy="198783"/>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200" dirty="0">
                <a:solidFill>
                  <a:srgbClr val="000099"/>
                </a:solidFill>
              </a:rPr>
              <a:t>更新ルールについて</a:t>
            </a:r>
            <a:endParaRPr kumimoji="1" lang="ja-JP" altLang="en-US" sz="1200" b="0" i="0" u="none" strike="noStrike" cap="none" normalizeH="0" baseline="0" dirty="0">
              <a:ln>
                <a:noFill/>
              </a:ln>
              <a:solidFill>
                <a:srgbClr val="000099"/>
              </a:solidFill>
              <a:effectLst/>
            </a:endParaRPr>
          </a:p>
        </p:txBody>
      </p:sp>
      <p:pic>
        <p:nvPicPr>
          <p:cNvPr id="5" name="図 4"/>
          <p:cNvPicPr>
            <a:picLocks noChangeAspect="1"/>
          </p:cNvPicPr>
          <p:nvPr/>
        </p:nvPicPr>
        <p:blipFill>
          <a:blip r:embed="rId2"/>
          <a:stretch>
            <a:fillRect/>
          </a:stretch>
        </p:blipFill>
        <p:spPr>
          <a:xfrm>
            <a:off x="4699021" y="6536273"/>
            <a:ext cx="4309355" cy="265078"/>
          </a:xfrm>
          <a:prstGeom prst="rect">
            <a:avLst/>
          </a:prstGeom>
        </p:spPr>
      </p:pic>
    </p:spTree>
    <p:extLst>
      <p:ext uri="{BB962C8B-B14F-4D97-AF65-F5344CB8AC3E}">
        <p14:creationId xmlns:p14="http://schemas.microsoft.com/office/powerpoint/2010/main" val="837427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500" y="298175"/>
            <a:ext cx="7656858" cy="635000"/>
          </a:xfrm>
        </p:spPr>
        <p:txBody>
          <a:bodyPr/>
          <a:lstStyle/>
          <a:p>
            <a:r>
              <a:rPr lang="ja-JP" altLang="ja-JP" dirty="0"/>
              <a:t>学会・団体活動等の実績の単位</a:t>
            </a:r>
            <a:r>
              <a:rPr lang="en-US" altLang="ja-JP" dirty="0"/>
              <a:t>(</a:t>
            </a:r>
            <a:r>
              <a:rPr lang="ja-JP" altLang="ja-JP" dirty="0"/>
              <a:t>クレジット</a:t>
            </a:r>
            <a:r>
              <a:rPr lang="en-US" altLang="ja-JP" dirty="0"/>
              <a:t>)</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3599550577"/>
              </p:ext>
            </p:extLst>
          </p:nvPr>
        </p:nvGraphicFramePr>
        <p:xfrm>
          <a:off x="571500" y="1331843"/>
          <a:ext cx="8011391" cy="4149066"/>
        </p:xfrm>
        <a:graphic>
          <a:graphicData uri="http://schemas.openxmlformats.org/drawingml/2006/table">
            <a:tbl>
              <a:tblPr firstRow="1" bandRow="1">
                <a:tableStyleId>{5C22544A-7EE6-4342-B048-85BDC9FD1C3A}</a:tableStyleId>
              </a:tblPr>
              <a:tblGrid>
                <a:gridCol w="5953991">
                  <a:extLst>
                    <a:ext uri="{9D8B030D-6E8A-4147-A177-3AD203B41FA5}">
                      <a16:colId xmlns:a16="http://schemas.microsoft.com/office/drawing/2014/main" val="3864110331"/>
                    </a:ext>
                  </a:extLst>
                </a:gridCol>
                <a:gridCol w="2057400">
                  <a:extLst>
                    <a:ext uri="{9D8B030D-6E8A-4147-A177-3AD203B41FA5}">
                      <a16:colId xmlns:a16="http://schemas.microsoft.com/office/drawing/2014/main" val="1072056004"/>
                    </a:ext>
                  </a:extLst>
                </a:gridCol>
              </a:tblGrid>
              <a:tr h="268356">
                <a:tc>
                  <a:txBody>
                    <a:bodyPr/>
                    <a:lstStyle/>
                    <a:p>
                      <a:pPr algn="ctr"/>
                      <a:r>
                        <a:rPr kumimoji="1" lang="ja-JP" altLang="ja-JP" sz="1800" b="1" kern="1200" dirty="0">
                          <a:solidFill>
                            <a:schemeClr val="lt1"/>
                          </a:solidFill>
                          <a:effectLst/>
                          <a:latin typeface="+mn-lt"/>
                          <a:ea typeface="+mn-ea"/>
                          <a:cs typeface="+mn-cs"/>
                        </a:rPr>
                        <a:t>学会・団体活動等</a:t>
                      </a:r>
                      <a:r>
                        <a:rPr kumimoji="1" lang="ja-JP" altLang="en-US" sz="1800" b="1" kern="1200" dirty="0">
                          <a:solidFill>
                            <a:schemeClr val="lt1"/>
                          </a:solidFill>
                          <a:effectLst/>
                          <a:latin typeface="+mn-lt"/>
                          <a:ea typeface="+mn-ea"/>
                          <a:cs typeface="+mn-cs"/>
                        </a:rPr>
                        <a:t>の内容</a:t>
                      </a:r>
                      <a:endParaRPr kumimoji="1" lang="ja-JP" altLang="en-US" sz="1800" dirty="0"/>
                    </a:p>
                  </a:txBody>
                  <a:tcPr/>
                </a:tc>
                <a:tc>
                  <a:txBody>
                    <a:bodyPr/>
                    <a:lstStyle/>
                    <a:p>
                      <a:pPr algn="ctr"/>
                      <a:r>
                        <a:rPr kumimoji="1" lang="ja-JP" altLang="en-US" sz="18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鍵となる協会の構成学会の年次総会への参加</a:t>
                      </a:r>
                      <a:endParaRPr kumimoji="1" lang="ja-JP" altLang="en-US" dirty="0"/>
                    </a:p>
                  </a:txBody>
                  <a:tcPr/>
                </a:tc>
                <a:tc>
                  <a:txBody>
                    <a:bodyPr/>
                    <a:lstStyle/>
                    <a:p>
                      <a:pPr algn="ctr"/>
                      <a:r>
                        <a:rPr kumimoji="1" lang="en-US" altLang="ja-JP" dirty="0"/>
                        <a:t>   2</a:t>
                      </a:r>
                      <a:r>
                        <a:rPr kumimoji="1" lang="ja-JP" altLang="en-US" dirty="0"/>
                        <a:t>単位／回</a:t>
                      </a:r>
                      <a:endParaRPr kumimoji="1" lang="en-US" altLang="ja-JP" dirty="0"/>
                    </a:p>
                    <a:p>
                      <a:pPr algn="ctr"/>
                      <a:r>
                        <a:rPr kumimoji="1" lang="ja-JP" altLang="en-US" sz="1800" b="0" i="0" kern="1200" dirty="0">
                          <a:solidFill>
                            <a:schemeClr val="dk1"/>
                          </a:solidFill>
                          <a:effectLst/>
                          <a:latin typeface="+mn-lt"/>
                          <a:ea typeface="+mn-ea"/>
                          <a:cs typeface="+mn-cs"/>
                        </a:rPr>
                        <a:t> </a:t>
                      </a:r>
                      <a:r>
                        <a:rPr kumimoji="1" lang="en-US" altLang="ja-JP" sz="1800" b="0" i="0" kern="1200" dirty="0">
                          <a:solidFill>
                            <a:schemeClr val="dk1"/>
                          </a:solidFill>
                          <a:effectLst/>
                          <a:latin typeface="+mn-lt"/>
                          <a:ea typeface="+mn-ea"/>
                          <a:cs typeface="+mn-cs"/>
                        </a:rPr>
                        <a:t>(</a:t>
                      </a:r>
                      <a:r>
                        <a:rPr kumimoji="1" lang="ja-JP" altLang="en-US" sz="1800" b="0" i="0" kern="1200" dirty="0">
                          <a:solidFill>
                            <a:schemeClr val="dk1"/>
                          </a:solidFill>
                          <a:effectLst/>
                          <a:latin typeface="+mn-lt"/>
                          <a:ea typeface="+mn-ea"/>
                          <a:cs typeface="+mn-cs"/>
                        </a:rPr>
                        <a:t>年 </a:t>
                      </a:r>
                      <a:r>
                        <a:rPr kumimoji="1" lang="en-US" altLang="ja-JP" sz="1800" b="0" i="0" kern="1200" dirty="0">
                          <a:solidFill>
                            <a:schemeClr val="dk1"/>
                          </a:solidFill>
                          <a:effectLst/>
                          <a:latin typeface="+mn-lt"/>
                          <a:ea typeface="+mn-ea"/>
                          <a:cs typeface="+mn-cs"/>
                        </a:rPr>
                        <a:t>1 </a:t>
                      </a:r>
                      <a:r>
                        <a:rPr kumimoji="1" lang="ja-JP" altLang="en-US" sz="1800" b="0" i="0" kern="1200" dirty="0">
                          <a:solidFill>
                            <a:schemeClr val="dk1"/>
                          </a:solidFill>
                          <a:effectLst/>
                          <a:latin typeface="+mn-lt"/>
                          <a:ea typeface="+mn-ea"/>
                          <a:cs typeface="+mn-cs"/>
                        </a:rPr>
                        <a:t>回まで</a:t>
                      </a:r>
                      <a:r>
                        <a:rPr kumimoji="1" lang="en-US" altLang="ja-JP" sz="1800" b="0" i="0" kern="1200" dirty="0">
                          <a:solidFill>
                            <a:schemeClr val="dk1"/>
                          </a:solidFill>
                          <a:effectLst/>
                          <a:latin typeface="+mn-lt"/>
                          <a:ea typeface="+mn-ea"/>
                          <a:cs typeface="+mn-cs"/>
                        </a:rPr>
                        <a:t>)</a:t>
                      </a:r>
                      <a:endParaRPr kumimoji="1" lang="en-US" altLang="ja-JP" dirty="0"/>
                    </a:p>
                  </a:txBody>
                  <a:tcPr/>
                </a:tc>
                <a:extLst>
                  <a:ext uri="{0D108BD9-81ED-4DB2-BD59-A6C34878D82A}">
                    <a16:rowId xmlns:a16="http://schemas.microsoft.com/office/drawing/2014/main" val="1104848885"/>
                  </a:ext>
                </a:extLst>
              </a:tr>
              <a:tr h="367022">
                <a:tc>
                  <a:txBody>
                    <a:bodyPr/>
                    <a:lstStyle/>
                    <a:p>
                      <a:r>
                        <a:rPr kumimoji="1" lang="ja-JP" altLang="en-US" sz="1800" b="0" i="0" kern="1200" dirty="0">
                          <a:solidFill>
                            <a:schemeClr val="dk1"/>
                          </a:solidFill>
                          <a:effectLst/>
                          <a:latin typeface="+mn-lt"/>
                          <a:ea typeface="+mn-ea"/>
                          <a:cs typeface="+mn-cs"/>
                        </a:rPr>
                        <a:t>構成学会の地方会への参加</a:t>
                      </a:r>
                      <a:endParaRPr kumimoji="1" lang="en-US" altLang="ja-JP" sz="1800" kern="1200" dirty="0">
                        <a:solidFill>
                          <a:schemeClr val="dk1"/>
                        </a:solidFill>
                        <a:effectLst/>
                        <a:latin typeface="+mn-lt"/>
                        <a:ea typeface="+mn-ea"/>
                        <a:cs typeface="+mn-cs"/>
                      </a:endParaRPr>
                    </a:p>
                    <a:p>
                      <a:r>
                        <a:rPr kumimoji="1" lang="ja-JP" altLang="en-US" sz="1800" b="0" i="0" kern="1200" dirty="0">
                          <a:solidFill>
                            <a:schemeClr val="dk1"/>
                          </a:solidFill>
                          <a:effectLst/>
                          <a:latin typeface="+mn-lt"/>
                          <a:ea typeface="+mn-ea"/>
                          <a:cs typeface="+mn-cs"/>
                        </a:rPr>
                        <a:t> </a:t>
                      </a:r>
                      <a:r>
                        <a:rPr kumimoji="1" lang="en-US" altLang="ja-JP" sz="1800" b="0" i="0" kern="1200" dirty="0">
                          <a:solidFill>
                            <a:schemeClr val="dk1"/>
                          </a:solidFill>
                          <a:effectLst/>
                          <a:latin typeface="+mn-lt"/>
                          <a:ea typeface="+mn-ea"/>
                          <a:cs typeface="+mn-cs"/>
                        </a:rPr>
                        <a:t>(</a:t>
                      </a:r>
                      <a:r>
                        <a:rPr kumimoji="1" lang="ja-JP" altLang="en-US" sz="1800" b="0" i="0" kern="1200" dirty="0">
                          <a:solidFill>
                            <a:schemeClr val="dk1"/>
                          </a:solidFill>
                          <a:effectLst/>
                          <a:latin typeface="+mn-lt"/>
                          <a:ea typeface="+mn-ea"/>
                          <a:cs typeface="+mn-cs"/>
                        </a:rPr>
                        <a:t>日本産業衛生学会地方会、日本医療情報学会支部会、</a:t>
                      </a:r>
                      <a:endParaRPr kumimoji="1" lang="en-US" altLang="ja-JP" sz="1800" b="0" i="0" kern="1200" dirty="0">
                        <a:solidFill>
                          <a:schemeClr val="dk1"/>
                        </a:solidFill>
                        <a:effectLst/>
                        <a:latin typeface="+mn-lt"/>
                        <a:ea typeface="+mn-ea"/>
                        <a:cs typeface="+mn-cs"/>
                      </a:endParaRPr>
                    </a:p>
                    <a:p>
                      <a:pPr marL="0" indent="176213"/>
                      <a:r>
                        <a:rPr kumimoji="1" lang="ja-JP" altLang="en-US" sz="1800" b="0" i="0" kern="1200" dirty="0">
                          <a:solidFill>
                            <a:schemeClr val="dk1"/>
                          </a:solidFill>
                          <a:effectLst/>
                          <a:latin typeface="+mn-lt"/>
                          <a:ea typeface="+mn-ea"/>
                          <a:cs typeface="+mn-cs"/>
                        </a:rPr>
                        <a:t>日本医療・病院管理学会例会</a:t>
                      </a:r>
                      <a:r>
                        <a:rPr kumimoji="1" lang="en-US" altLang="ja-JP" sz="1800" b="0" i="0" kern="1200" dirty="0">
                          <a:solidFill>
                            <a:schemeClr val="dk1"/>
                          </a:solidFill>
                          <a:effectLst/>
                          <a:latin typeface="+mn-lt"/>
                          <a:ea typeface="+mn-ea"/>
                          <a:cs typeface="+mn-cs"/>
                        </a:rPr>
                        <a:t>)</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0.5 </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032499180"/>
                  </a:ext>
                </a:extLst>
              </a:tr>
              <a:tr h="367022">
                <a:tc>
                  <a:txBody>
                    <a:bodyPr/>
                    <a:lstStyle/>
                    <a:p>
                      <a:pPr fontAlgn="ctr"/>
                      <a:r>
                        <a:rPr lang="ja-JP" altLang="en-US" dirty="0">
                          <a:effectLst/>
                        </a:rPr>
                        <a:t>協会の構成団体の研究協議会等への参加</a:t>
                      </a:r>
                    </a:p>
                  </a:txBody>
                  <a:tcPr marL="190500" marR="190500" marT="76200" marB="76200" anchor="ctr"/>
                </a:tc>
                <a:tc>
                  <a:txBody>
                    <a:bodyPr/>
                    <a:lstStyle/>
                    <a:p>
                      <a:pPr algn="ctr" fontAlgn="ctr"/>
                      <a:r>
                        <a:rPr lang="en-US" altLang="ja-JP" dirty="0">
                          <a:effectLst/>
                        </a:rPr>
                        <a:t>1</a:t>
                      </a:r>
                      <a:r>
                        <a:rPr lang="ja-JP" altLang="en-US" dirty="0">
                          <a:effectLst/>
                        </a:rPr>
                        <a:t>単位／回</a:t>
                      </a:r>
                    </a:p>
                  </a:txBody>
                  <a:tcPr marL="190500" marR="190500" marT="76200" marB="76200" anchor="ctr"/>
                </a:tc>
                <a:extLst>
                  <a:ext uri="{0D108BD9-81ED-4DB2-BD59-A6C34878D82A}">
                    <a16:rowId xmlns:a16="http://schemas.microsoft.com/office/drawing/2014/main" val="723580143"/>
                  </a:ext>
                </a:extLst>
              </a:tr>
              <a:tr h="367022">
                <a:tc>
                  <a:txBody>
                    <a:bodyPr/>
                    <a:lstStyle/>
                    <a:p>
                      <a:pPr fontAlgn="ctr"/>
                      <a:r>
                        <a:rPr lang="ja-JP" altLang="en-US" dirty="0">
                          <a:effectLst/>
                        </a:rPr>
                        <a:t>協会の構成団体の研究協議会地方会への参加</a:t>
                      </a:r>
                      <a:endParaRPr lang="en-US" altLang="ja-JP" dirty="0">
                        <a:effectLst/>
                      </a:endParaRPr>
                    </a:p>
                    <a:p>
                      <a:pPr fontAlgn="ctr"/>
                      <a:r>
                        <a:rPr lang="ja-JP" altLang="en-US" dirty="0">
                          <a:effectLst/>
                        </a:rPr>
                        <a:t> </a:t>
                      </a:r>
                      <a:r>
                        <a:rPr lang="en-US" altLang="ja-JP" dirty="0">
                          <a:effectLst/>
                        </a:rPr>
                        <a:t>(</a:t>
                      </a:r>
                      <a:r>
                        <a:rPr lang="ja-JP" altLang="en-US" dirty="0">
                          <a:effectLst/>
                        </a:rPr>
                        <a:t>地方衛生研究所全国協議会地方会）</a:t>
                      </a:r>
                    </a:p>
                  </a:txBody>
                  <a:tcPr marL="190500" marR="190500" marT="76200" marB="76200" anchor="ctr"/>
                </a:tc>
                <a:tc>
                  <a:txBody>
                    <a:bodyPr/>
                    <a:lstStyle/>
                    <a:p>
                      <a:pPr algn="ctr" fontAlgn="ctr"/>
                      <a:r>
                        <a:rPr lang="en-US" altLang="ja-JP" dirty="0">
                          <a:effectLst/>
                        </a:rPr>
                        <a:t>0.5 </a:t>
                      </a:r>
                      <a:r>
                        <a:rPr lang="ja-JP" altLang="en-US" dirty="0">
                          <a:effectLst/>
                        </a:rPr>
                        <a:t>単位／回</a:t>
                      </a:r>
                    </a:p>
                  </a:txBody>
                  <a:tcPr marL="190500" marR="190500" marT="76200" marB="76200" anchor="ctr"/>
                </a:tc>
                <a:extLst>
                  <a:ext uri="{0D108BD9-81ED-4DB2-BD59-A6C34878D82A}">
                    <a16:rowId xmlns:a16="http://schemas.microsoft.com/office/drawing/2014/main" val="2172407976"/>
                  </a:ext>
                </a:extLst>
              </a:tr>
              <a:tr h="367022">
                <a:tc>
                  <a:txBody>
                    <a:bodyPr/>
                    <a:lstStyle/>
                    <a:p>
                      <a:r>
                        <a:rPr kumimoji="1" lang="ja-JP" altLang="ja-JP" sz="1800" kern="1200" dirty="0">
                          <a:solidFill>
                            <a:schemeClr val="dk1"/>
                          </a:solidFill>
                          <a:effectLst/>
                          <a:latin typeface="+mn-lt"/>
                          <a:ea typeface="+mn-ea"/>
                          <a:cs typeface="+mn-cs"/>
                        </a:rPr>
                        <a:t>鍵でない協会の構成学会の年次総会への参加</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協会の構成学会の論文筆頭著者</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3</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ja-JP" sz="1800" kern="1200" dirty="0">
                          <a:solidFill>
                            <a:schemeClr val="dk1"/>
                          </a:solidFill>
                          <a:effectLst/>
                          <a:latin typeface="+mn-lt"/>
                          <a:ea typeface="+mn-ea"/>
                          <a:cs typeface="+mn-cs"/>
                        </a:rPr>
                        <a:t>協会の構成学会の論文共同著者</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Tree>
    <p:extLst>
      <p:ext uri="{BB962C8B-B14F-4D97-AF65-F5344CB8AC3E}">
        <p14:creationId xmlns:p14="http://schemas.microsoft.com/office/powerpoint/2010/main" val="20156515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4830" y="438006"/>
            <a:ext cx="7656858" cy="531023"/>
          </a:xfrm>
        </p:spPr>
        <p:txBody>
          <a:bodyPr/>
          <a:lstStyle/>
          <a:p>
            <a:r>
              <a:rPr lang="ja-JP" altLang="ja-JP" dirty="0"/>
              <a:t>学会・団体活動等の実績の単位</a:t>
            </a:r>
            <a:r>
              <a:rPr lang="en-US" altLang="ja-JP" dirty="0"/>
              <a:t>(</a:t>
            </a:r>
            <a:r>
              <a:rPr lang="ja-JP" altLang="ja-JP" dirty="0"/>
              <a:t>クレジット</a:t>
            </a:r>
            <a:r>
              <a:rPr lang="en-US" altLang="ja-JP" dirty="0"/>
              <a:t>)</a:t>
            </a:r>
            <a:endParaRPr kumimoji="1" lang="ja-JP" altLang="en-US" dirty="0">
              <a:solidFill>
                <a:srgbClr val="FF0000"/>
              </a:solidFill>
            </a:endParaRPr>
          </a:p>
        </p:txBody>
      </p:sp>
      <p:graphicFrame>
        <p:nvGraphicFramePr>
          <p:cNvPr id="7" name="表 6"/>
          <p:cNvGraphicFramePr>
            <a:graphicFrameLocks noGrp="1"/>
          </p:cNvGraphicFramePr>
          <p:nvPr>
            <p:extLst>
              <p:ext uri="{D42A27DB-BD31-4B8C-83A1-F6EECF244321}">
                <p14:modId xmlns:p14="http://schemas.microsoft.com/office/powerpoint/2010/main" val="2090659723"/>
              </p:ext>
            </p:extLst>
          </p:nvPr>
        </p:nvGraphicFramePr>
        <p:xfrm>
          <a:off x="694830" y="1167525"/>
          <a:ext cx="7991969" cy="3667696"/>
        </p:xfrm>
        <a:graphic>
          <a:graphicData uri="http://schemas.openxmlformats.org/drawingml/2006/table">
            <a:tbl>
              <a:tblPr firstRow="1" bandRow="1">
                <a:tableStyleId>{5C22544A-7EE6-4342-B048-85BDC9FD1C3A}</a:tableStyleId>
              </a:tblPr>
              <a:tblGrid>
                <a:gridCol w="6277470">
                  <a:extLst>
                    <a:ext uri="{9D8B030D-6E8A-4147-A177-3AD203B41FA5}">
                      <a16:colId xmlns:a16="http://schemas.microsoft.com/office/drawing/2014/main" val="3864110331"/>
                    </a:ext>
                  </a:extLst>
                </a:gridCol>
                <a:gridCol w="1714499">
                  <a:extLst>
                    <a:ext uri="{9D8B030D-6E8A-4147-A177-3AD203B41FA5}">
                      <a16:colId xmlns:a16="http://schemas.microsoft.com/office/drawing/2014/main" val="1072056004"/>
                    </a:ext>
                  </a:extLst>
                </a:gridCol>
              </a:tblGrid>
              <a:tr h="268356">
                <a:tc>
                  <a:txBody>
                    <a:bodyPr/>
                    <a:lstStyle/>
                    <a:p>
                      <a:pPr algn="ctr"/>
                      <a:r>
                        <a:rPr kumimoji="1" lang="ja-JP" altLang="ja-JP" sz="1800" b="1" kern="1200" dirty="0">
                          <a:solidFill>
                            <a:schemeClr val="lt1"/>
                          </a:solidFill>
                          <a:effectLst/>
                          <a:latin typeface="+mn-lt"/>
                          <a:ea typeface="+mn-ea"/>
                          <a:cs typeface="+mn-cs"/>
                        </a:rPr>
                        <a:t>学会・団体活動等</a:t>
                      </a:r>
                      <a:r>
                        <a:rPr kumimoji="1" lang="ja-JP" altLang="en-US" sz="1800" b="1" kern="1200" dirty="0">
                          <a:solidFill>
                            <a:schemeClr val="lt1"/>
                          </a:solidFill>
                          <a:effectLst/>
                          <a:latin typeface="+mn-lt"/>
                          <a:ea typeface="+mn-ea"/>
                          <a:cs typeface="+mn-cs"/>
                        </a:rPr>
                        <a:t>の内容</a:t>
                      </a:r>
                      <a:endParaRPr kumimoji="1" lang="ja-JP" altLang="en-US" sz="1800" dirty="0"/>
                    </a:p>
                  </a:txBody>
                  <a:tcPr/>
                </a:tc>
                <a:tc>
                  <a:txBody>
                    <a:bodyPr/>
                    <a:lstStyle/>
                    <a:p>
                      <a:r>
                        <a:rPr kumimoji="1" lang="ja-JP" altLang="en-US" sz="1800" dirty="0"/>
                        <a:t>付与される単位</a:t>
                      </a:r>
                    </a:p>
                  </a:txBody>
                  <a:tcPr/>
                </a:tc>
                <a:extLst>
                  <a:ext uri="{0D108BD9-81ED-4DB2-BD59-A6C34878D82A}">
                    <a16:rowId xmlns:a16="http://schemas.microsoft.com/office/drawing/2014/main" val="1810672851"/>
                  </a:ext>
                </a:extLst>
              </a:tr>
              <a:tr h="0">
                <a:tc>
                  <a:txBody>
                    <a:bodyPr/>
                    <a:lstStyle/>
                    <a:p>
                      <a:r>
                        <a:rPr kumimoji="1" lang="ja-JP" altLang="ja-JP" sz="1800" kern="1200" dirty="0">
                          <a:solidFill>
                            <a:schemeClr val="dk1"/>
                          </a:solidFill>
                          <a:effectLst/>
                          <a:latin typeface="+mn-lt"/>
                          <a:ea typeface="+mn-ea"/>
                          <a:cs typeface="+mn-cs"/>
                        </a:rPr>
                        <a:t>協会の構成学会の年次総会特別講演・教育講演等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1104848885"/>
                  </a:ext>
                </a:extLst>
              </a:tr>
              <a:tr h="367022">
                <a:tc>
                  <a:txBody>
                    <a:bodyPr/>
                    <a:lstStyle/>
                    <a:p>
                      <a:r>
                        <a:rPr kumimoji="1" lang="ja-JP" altLang="ja-JP" sz="1800" kern="1200" dirty="0">
                          <a:solidFill>
                            <a:schemeClr val="dk1"/>
                          </a:solidFill>
                          <a:effectLst/>
                          <a:latin typeface="+mn-lt"/>
                          <a:ea typeface="+mn-ea"/>
                          <a:cs typeface="+mn-cs"/>
                        </a:rPr>
                        <a:t>協会の構成学会の年次総会シンポジスト・座長</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086514673"/>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協会の構成学会の年次総会一般演題筆頭演者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148868341"/>
                  </a:ext>
                </a:extLst>
              </a:tr>
              <a:tr h="367022">
                <a:tc>
                  <a:txBody>
                    <a:bodyPr/>
                    <a:lstStyle/>
                    <a:p>
                      <a:r>
                        <a:rPr kumimoji="1" lang="ja-JP" altLang="ja-JP" sz="1800" kern="1200" dirty="0">
                          <a:solidFill>
                            <a:schemeClr val="dk1"/>
                          </a:solidFill>
                          <a:effectLst/>
                          <a:latin typeface="+mn-lt"/>
                          <a:ea typeface="+mn-ea"/>
                          <a:cs typeface="+mn-cs"/>
                        </a:rPr>
                        <a:t>協会の構成学会の年次総会一般演題共同演者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231875258"/>
                  </a:ext>
                </a:extLst>
              </a:tr>
              <a:tr h="367022">
                <a:tc>
                  <a:txBody>
                    <a:bodyPr/>
                    <a:lstStyle/>
                    <a:p>
                      <a:r>
                        <a:rPr kumimoji="1" lang="ja-JP" altLang="ja-JP" sz="1800" kern="1200" dirty="0">
                          <a:solidFill>
                            <a:schemeClr val="dk1"/>
                          </a:solidFill>
                          <a:effectLst/>
                          <a:latin typeface="+mn-lt"/>
                          <a:ea typeface="+mn-ea"/>
                          <a:cs typeface="+mn-cs"/>
                        </a:rPr>
                        <a:t>協会の構成学会や団体の役員、委員会委員等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3043031739"/>
                  </a:ext>
                </a:extLst>
              </a:tr>
              <a:tr h="367022">
                <a:tc>
                  <a:txBody>
                    <a:bodyPr/>
                    <a:lstStyle/>
                    <a:p>
                      <a:r>
                        <a:rPr kumimoji="1" lang="ja-JP" altLang="ja-JP" sz="1800" kern="1200" dirty="0">
                          <a:solidFill>
                            <a:schemeClr val="dk1"/>
                          </a:solidFill>
                          <a:effectLst/>
                          <a:latin typeface="+mn-lt"/>
                          <a:ea typeface="+mn-ea"/>
                          <a:cs typeface="+mn-cs"/>
                        </a:rPr>
                        <a:t>行政機関設置の審議会、検討会等の委員等</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2</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単位／年</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3951931969"/>
                  </a:ext>
                </a:extLst>
              </a:tr>
              <a:tr h="367022">
                <a:tc>
                  <a:txBody>
                    <a:bodyPr/>
                    <a:lstStyle/>
                    <a:p>
                      <a:r>
                        <a:rPr kumimoji="1" lang="ja-JP" altLang="ja-JP" sz="1800" kern="1200" dirty="0">
                          <a:solidFill>
                            <a:schemeClr val="dk1"/>
                          </a:solidFill>
                          <a:effectLst/>
                          <a:latin typeface="+mn-lt"/>
                          <a:ea typeface="+mn-ea"/>
                          <a:cs typeface="+mn-cs"/>
                        </a:rPr>
                        <a:t>行政機関主催の会議等への説明担当等の役割を有する参加</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単位／回</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2514428347"/>
                  </a:ext>
                </a:extLst>
              </a:tr>
              <a:tr h="367022">
                <a:tc>
                  <a:txBody>
                    <a:bodyPr/>
                    <a:lstStyle/>
                    <a:p>
                      <a:r>
                        <a:rPr kumimoji="1" lang="ja-JP" altLang="ja-JP" sz="1800" kern="1200" dirty="0">
                          <a:solidFill>
                            <a:schemeClr val="dk1"/>
                          </a:solidFill>
                          <a:effectLst/>
                          <a:latin typeface="+mn-lt"/>
                          <a:ea typeface="+mn-ea"/>
                          <a:cs typeface="+mn-cs"/>
                        </a:rPr>
                        <a:t>社会医学系の論文筆頭著者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   1</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1932529089"/>
                  </a:ext>
                </a:extLst>
              </a:tr>
              <a:tr h="367022">
                <a:tc>
                  <a:txBody>
                    <a:bodyPr/>
                    <a:lstStyle/>
                    <a:p>
                      <a:r>
                        <a:rPr kumimoji="1" lang="ja-JP" altLang="ja-JP" sz="1800" kern="1200" dirty="0">
                          <a:solidFill>
                            <a:schemeClr val="dk1"/>
                          </a:solidFill>
                          <a:effectLst/>
                          <a:latin typeface="+mn-lt"/>
                          <a:ea typeface="+mn-ea"/>
                          <a:cs typeface="+mn-cs"/>
                        </a:rPr>
                        <a:t>社会医学系の論文共同著者</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rPr>
                        <a:t>0.5</a:t>
                      </a:r>
                      <a:r>
                        <a:rPr kumimoji="1" lang="ja-JP" altLang="en-US" sz="1800" b="0" i="0" u="none" strike="noStrike" kern="1200" cap="none" spc="0" normalizeH="0" baseline="0" noProof="0" dirty="0">
                          <a:ln>
                            <a:noFill/>
                          </a:ln>
                          <a:solidFill>
                            <a:srgbClr val="000000"/>
                          </a:solidFill>
                          <a:effectLst/>
                          <a:uLnTx/>
                          <a:uFillTx/>
                          <a:latin typeface="Tahoma"/>
                          <a:ea typeface="ＭＳ Ｐゴシック"/>
                          <a:cs typeface="+mn-cs"/>
                        </a:rPr>
                        <a:t>単位／件</a:t>
                      </a:r>
                      <a:endParaRPr kumimoji="1" lang="en-US" altLang="ja-JP" sz="1800" b="0" i="0" u="none" strike="noStrike" kern="1200" cap="none" spc="0" normalizeH="0" baseline="0" noProof="0" dirty="0">
                        <a:ln>
                          <a:noFill/>
                        </a:ln>
                        <a:solidFill>
                          <a:srgbClr val="000000"/>
                        </a:solidFill>
                        <a:effectLst/>
                        <a:uLnTx/>
                        <a:uFillTx/>
                        <a:latin typeface="Tahoma"/>
                        <a:ea typeface="ＭＳ Ｐゴシック"/>
                        <a:cs typeface="+mn-cs"/>
                      </a:endParaRPr>
                    </a:p>
                  </a:txBody>
                  <a:tcPr/>
                </a:tc>
                <a:extLst>
                  <a:ext uri="{0D108BD9-81ED-4DB2-BD59-A6C34878D82A}">
                    <a16:rowId xmlns:a16="http://schemas.microsoft.com/office/drawing/2014/main" val="4123865617"/>
                  </a:ext>
                </a:extLst>
              </a:tr>
            </a:tbl>
          </a:graphicData>
        </a:graphic>
      </p:graphicFrame>
      <p:sp>
        <p:nvSpPr>
          <p:cNvPr id="8" name="角丸四角形 7"/>
          <p:cNvSpPr/>
          <p:nvPr/>
        </p:nvSpPr>
        <p:spPr bwMode="auto">
          <a:xfrm>
            <a:off x="7335079" y="59635"/>
            <a:ext cx="1769165" cy="238540"/>
          </a:xfrm>
          <a:prstGeom prst="roundRect">
            <a:avLst/>
          </a:prstGeom>
          <a:ln>
            <a:solidFill>
              <a:srgbClr val="000099"/>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defTabSz="1001713" eaLnBrk="1" hangingPunct="1"/>
            <a:r>
              <a:rPr lang="ja-JP" altLang="en-US" sz="1400" dirty="0">
                <a:solidFill>
                  <a:srgbClr val="000099"/>
                </a:solidFill>
              </a:rPr>
              <a:t>更新ルールについて</a:t>
            </a:r>
            <a:endParaRPr kumimoji="1" lang="ja-JP" altLang="en-US" sz="1400" b="0" i="0" u="none" strike="noStrike" cap="none" normalizeH="0" baseline="0" dirty="0">
              <a:ln>
                <a:noFill/>
              </a:ln>
              <a:solidFill>
                <a:srgbClr val="000099"/>
              </a:solidFill>
              <a:effectLst/>
            </a:endParaRPr>
          </a:p>
        </p:txBody>
      </p:sp>
      <p:sp>
        <p:nvSpPr>
          <p:cNvPr id="3" name="テキスト ボックス 2"/>
          <p:cNvSpPr txBox="1"/>
          <p:nvPr/>
        </p:nvSpPr>
        <p:spPr>
          <a:xfrm>
            <a:off x="260962" y="5033717"/>
            <a:ext cx="8646919" cy="830997"/>
          </a:xfrm>
          <a:prstGeom prst="rect">
            <a:avLst/>
          </a:prstGeom>
          <a:solidFill>
            <a:srgbClr val="FFFF00"/>
          </a:solidFill>
        </p:spPr>
        <p:txBody>
          <a:bodyPr wrap="none" rtlCol="0">
            <a:spAutoFit/>
          </a:bodyPr>
          <a:lstStyle/>
          <a:p>
            <a:r>
              <a:rPr kumimoji="1" lang="ja-JP" altLang="en-US" sz="2400" dirty="0">
                <a:solidFill>
                  <a:srgbClr val="FF0000"/>
                </a:solidFill>
              </a:rPr>
              <a:t>協会構成学会・団体で更新単位を指定する講習会等については、</a:t>
            </a:r>
            <a:endParaRPr kumimoji="1" lang="en-US" altLang="ja-JP" sz="2400" dirty="0">
              <a:solidFill>
                <a:srgbClr val="FF0000"/>
              </a:solidFill>
            </a:endParaRPr>
          </a:p>
          <a:p>
            <a:r>
              <a:rPr lang="ja-JP" altLang="en-US" sz="2400" dirty="0">
                <a:solidFill>
                  <a:srgbClr val="FF0000"/>
                </a:solidFill>
              </a:rPr>
              <a:t>社会医学系専門医協会</a:t>
            </a:r>
            <a:r>
              <a:rPr lang="en-US" altLang="ja-JP" sz="2400" dirty="0">
                <a:solidFill>
                  <a:srgbClr val="FF0000"/>
                </a:solidFill>
              </a:rPr>
              <a:t>Web</a:t>
            </a:r>
            <a:r>
              <a:rPr lang="ja-JP" altLang="en-US" sz="2400" dirty="0">
                <a:solidFill>
                  <a:srgbClr val="FF0000"/>
                </a:solidFill>
              </a:rPr>
              <a:t>ページに順次掲載されます。</a:t>
            </a:r>
            <a:endParaRPr kumimoji="1" lang="ja-JP" altLang="en-US" sz="2400" dirty="0">
              <a:solidFill>
                <a:srgbClr val="FF0000"/>
              </a:solidFill>
            </a:endParaRPr>
          </a:p>
        </p:txBody>
      </p:sp>
      <p:sp>
        <p:nvSpPr>
          <p:cNvPr id="4" name="テキスト ボックス 3"/>
          <p:cNvSpPr txBox="1"/>
          <p:nvPr/>
        </p:nvSpPr>
        <p:spPr>
          <a:xfrm>
            <a:off x="954579" y="5906366"/>
            <a:ext cx="5489003" cy="830997"/>
          </a:xfrm>
          <a:prstGeom prst="rect">
            <a:avLst/>
          </a:prstGeom>
          <a:noFill/>
        </p:spPr>
        <p:txBody>
          <a:bodyPr wrap="none" rtlCol="0">
            <a:spAutoFit/>
          </a:bodyPr>
          <a:lstStyle/>
          <a:p>
            <a:r>
              <a:rPr lang="ja-JP" altLang="en-US" sz="2400" dirty="0">
                <a:latin typeface="+mj-ea"/>
                <a:ea typeface="+mj-ea"/>
              </a:rPr>
              <a:t>説明会・講習会</a:t>
            </a:r>
            <a:endParaRPr lang="en-US" altLang="ja-JP" sz="2400" dirty="0">
              <a:latin typeface="+mj-ea"/>
              <a:ea typeface="+mj-ea"/>
            </a:endParaRPr>
          </a:p>
          <a:p>
            <a:r>
              <a:rPr lang="en-US" altLang="ja-JP" sz="2400" dirty="0">
                <a:latin typeface="+mj-ea"/>
                <a:ea typeface="+mj-ea"/>
              </a:rPr>
              <a:t>http://shakai-senmon-i.umin.jp/seminar/</a:t>
            </a:r>
            <a:endParaRPr lang="ja-JP" altLang="en-US" sz="2400" dirty="0">
              <a:latin typeface="+mj-ea"/>
              <a:ea typeface="+mj-ea"/>
            </a:endParaRPr>
          </a:p>
        </p:txBody>
      </p:sp>
    </p:spTree>
    <p:extLst>
      <p:ext uri="{BB962C8B-B14F-4D97-AF65-F5344CB8AC3E}">
        <p14:creationId xmlns:p14="http://schemas.microsoft.com/office/powerpoint/2010/main" val="21959506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77857" y="425864"/>
            <a:ext cx="7497762" cy="635000"/>
          </a:xfrm>
        </p:spPr>
        <p:txBody>
          <a:bodyPr/>
          <a:lstStyle/>
          <a:p>
            <a:r>
              <a:rPr lang="ja-JP" altLang="ja-JP" dirty="0"/>
              <a:t>本領域の専門医のコア・コンピテンシー</a:t>
            </a:r>
            <a:r>
              <a:rPr lang="ja-JP" altLang="en-US" dirty="0"/>
              <a:t>と有すべき専門知識</a:t>
            </a:r>
            <a:endParaRPr kumimoji="1" lang="ja-JP" altLang="en-US" dirty="0"/>
          </a:p>
        </p:txBody>
      </p:sp>
      <p:sp>
        <p:nvSpPr>
          <p:cNvPr id="4" name="角丸四角形 3"/>
          <p:cNvSpPr/>
          <p:nvPr/>
        </p:nvSpPr>
        <p:spPr bwMode="auto">
          <a:xfrm>
            <a:off x="238543" y="2067340"/>
            <a:ext cx="4880113" cy="4507395"/>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ja-JP" sz="2600" kern="0" dirty="0">
                <a:solidFill>
                  <a:srgbClr val="000000"/>
                </a:solidFill>
              </a:rPr>
              <a:t>１．基礎的な臨床能力</a:t>
            </a:r>
            <a:endParaRPr lang="en-US" altLang="ja-JP" sz="2600" kern="0" dirty="0">
              <a:solidFill>
                <a:srgbClr val="000000"/>
              </a:solidFill>
            </a:endParaRPr>
          </a:p>
          <a:p>
            <a:pPr lvl="0" defTabSz="1001713">
              <a:spcBef>
                <a:spcPct val="20000"/>
              </a:spcBef>
              <a:buClr>
                <a:srgbClr val="3333CC"/>
              </a:buClr>
              <a:buSzPct val="60000"/>
            </a:pPr>
            <a:r>
              <a:rPr lang="ja-JP" altLang="ja-JP" sz="2600" kern="0" dirty="0">
                <a:solidFill>
                  <a:srgbClr val="000000"/>
                </a:solidFill>
              </a:rPr>
              <a:t>２．分析評価能力</a:t>
            </a:r>
          </a:p>
          <a:p>
            <a:pPr lvl="0" defTabSz="1001713">
              <a:spcBef>
                <a:spcPct val="20000"/>
              </a:spcBef>
              <a:buClr>
                <a:srgbClr val="3333CC"/>
              </a:buClr>
              <a:buSzPct val="60000"/>
            </a:pPr>
            <a:r>
              <a:rPr lang="ja-JP" altLang="ja-JP" sz="2600" kern="0" dirty="0">
                <a:solidFill>
                  <a:srgbClr val="000000"/>
                </a:solidFill>
              </a:rPr>
              <a:t>３．</a:t>
            </a:r>
            <a:r>
              <a:rPr lang="ja-JP" altLang="en-US" sz="2600" kern="0" dirty="0">
                <a:solidFill>
                  <a:schemeClr val="tx1"/>
                </a:solidFill>
              </a:rPr>
              <a:t>事業・組織管理</a:t>
            </a:r>
            <a:r>
              <a:rPr lang="ja-JP" altLang="ja-JP" sz="2600" kern="0" dirty="0">
                <a:solidFill>
                  <a:schemeClr val="tx1"/>
                </a:solidFill>
              </a:rPr>
              <a:t>能力</a:t>
            </a:r>
          </a:p>
          <a:p>
            <a:pPr lvl="0" defTabSz="1001713">
              <a:spcBef>
                <a:spcPct val="20000"/>
              </a:spcBef>
              <a:buClr>
                <a:srgbClr val="3333CC"/>
              </a:buClr>
              <a:buSzPct val="60000"/>
            </a:pPr>
            <a:r>
              <a:rPr lang="ja-JP" altLang="ja-JP" sz="2600" kern="0" dirty="0">
                <a:solidFill>
                  <a:srgbClr val="000000"/>
                </a:solidFill>
              </a:rPr>
              <a:t>４．コミュニケーション能力</a:t>
            </a:r>
          </a:p>
          <a:p>
            <a:pPr lvl="0" defTabSz="1001713">
              <a:spcBef>
                <a:spcPct val="20000"/>
              </a:spcBef>
              <a:buClr>
                <a:srgbClr val="3333CC"/>
              </a:buClr>
              <a:buSzPct val="60000"/>
            </a:pPr>
            <a:r>
              <a:rPr lang="ja-JP" altLang="ja-JP" sz="2600" kern="0" dirty="0">
                <a:solidFill>
                  <a:srgbClr val="000000"/>
                </a:solidFill>
              </a:rPr>
              <a:t>５．パートナーシップの構築能力</a:t>
            </a:r>
          </a:p>
          <a:p>
            <a:pPr lvl="0" defTabSz="1001713">
              <a:spcBef>
                <a:spcPct val="20000"/>
              </a:spcBef>
              <a:buClr>
                <a:srgbClr val="3333CC"/>
              </a:buClr>
              <a:buSzPct val="60000"/>
            </a:pPr>
            <a:r>
              <a:rPr lang="ja-JP" altLang="ja-JP" sz="2600" kern="0" dirty="0">
                <a:solidFill>
                  <a:srgbClr val="000000"/>
                </a:solidFill>
              </a:rPr>
              <a:t>６．教育・指導能力</a:t>
            </a:r>
          </a:p>
          <a:p>
            <a:pPr lvl="0" defTabSz="1001713">
              <a:spcBef>
                <a:spcPct val="20000"/>
              </a:spcBef>
              <a:buClr>
                <a:srgbClr val="3333CC"/>
              </a:buClr>
              <a:buSzPct val="60000"/>
            </a:pPr>
            <a:r>
              <a:rPr lang="ja-JP" altLang="ja-JP" sz="2600" kern="0" dirty="0">
                <a:solidFill>
                  <a:srgbClr val="000000"/>
                </a:solidFill>
              </a:rPr>
              <a:t>７．研究推進と成果の還元能力</a:t>
            </a:r>
          </a:p>
          <a:p>
            <a:pPr lvl="0" defTabSz="1001713">
              <a:spcBef>
                <a:spcPct val="20000"/>
              </a:spcBef>
              <a:buClr>
                <a:srgbClr val="3333CC"/>
              </a:buClr>
              <a:buSzPct val="60000"/>
            </a:pPr>
            <a:r>
              <a:rPr lang="ja-JP" altLang="ja-JP" sz="2600" kern="0" dirty="0">
                <a:solidFill>
                  <a:srgbClr val="000000"/>
                </a:solidFill>
              </a:rPr>
              <a:t>８．倫理的行動能力</a:t>
            </a:r>
          </a:p>
        </p:txBody>
      </p:sp>
      <p:sp>
        <p:nvSpPr>
          <p:cNvPr id="6" name="角丸四角形 5"/>
          <p:cNvSpPr/>
          <p:nvPr/>
        </p:nvSpPr>
        <p:spPr bwMode="auto">
          <a:xfrm>
            <a:off x="5441669" y="2067341"/>
            <a:ext cx="3457160" cy="4333460"/>
          </a:xfrm>
          <a:prstGeom prst="roundRect">
            <a:avLst>
              <a:gd name="adj" fmla="val 9418"/>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lvl="0" defTabSz="1001713">
              <a:spcBef>
                <a:spcPct val="20000"/>
              </a:spcBef>
              <a:buClr>
                <a:srgbClr val="3333CC"/>
              </a:buClr>
              <a:buSzPct val="60000"/>
            </a:pPr>
            <a:r>
              <a:rPr lang="ja-JP" altLang="en-US" sz="2600" kern="0" dirty="0">
                <a:solidFill>
                  <a:srgbClr val="000000"/>
                </a:solidFill>
              </a:rPr>
              <a:t>１．公衆衛生総論</a:t>
            </a:r>
          </a:p>
          <a:p>
            <a:pPr lvl="0" defTabSz="1001713">
              <a:spcBef>
                <a:spcPct val="20000"/>
              </a:spcBef>
              <a:buClr>
                <a:srgbClr val="3333CC"/>
              </a:buClr>
              <a:buSzPct val="60000"/>
            </a:pPr>
            <a:r>
              <a:rPr lang="ja-JP" altLang="en-US" sz="2600" kern="0" dirty="0">
                <a:solidFill>
                  <a:srgbClr val="000000"/>
                </a:solidFill>
              </a:rPr>
              <a:t>２．保健医療政策</a:t>
            </a:r>
          </a:p>
          <a:p>
            <a:pPr lvl="0" defTabSz="1001713">
              <a:spcBef>
                <a:spcPct val="20000"/>
              </a:spcBef>
              <a:buClr>
                <a:srgbClr val="3333CC"/>
              </a:buClr>
              <a:buSzPct val="60000"/>
            </a:pPr>
            <a:r>
              <a:rPr lang="ja-JP" altLang="en-US" sz="2600" kern="0" dirty="0">
                <a:solidFill>
                  <a:srgbClr val="000000"/>
                </a:solidFill>
              </a:rPr>
              <a:t>３．疫学・医学統計学</a:t>
            </a:r>
          </a:p>
          <a:p>
            <a:pPr lvl="0" defTabSz="1001713">
              <a:spcBef>
                <a:spcPct val="20000"/>
              </a:spcBef>
              <a:buClr>
                <a:srgbClr val="3333CC"/>
              </a:buClr>
              <a:buSzPct val="60000"/>
            </a:pPr>
            <a:r>
              <a:rPr lang="ja-JP" altLang="en-US" sz="2600" kern="0" dirty="0">
                <a:solidFill>
                  <a:srgbClr val="000000"/>
                </a:solidFill>
              </a:rPr>
              <a:t>４．行動科学</a:t>
            </a:r>
          </a:p>
          <a:p>
            <a:pPr lvl="0" defTabSz="1001713">
              <a:spcBef>
                <a:spcPct val="20000"/>
              </a:spcBef>
              <a:buClr>
                <a:srgbClr val="3333CC"/>
              </a:buClr>
              <a:buSzPct val="60000"/>
            </a:pPr>
            <a:r>
              <a:rPr lang="ja-JP" altLang="en-US" sz="2600" kern="0" dirty="0">
                <a:solidFill>
                  <a:srgbClr val="000000"/>
                </a:solidFill>
              </a:rPr>
              <a:t>５．組織経営・管理</a:t>
            </a:r>
          </a:p>
          <a:p>
            <a:pPr lvl="0" defTabSz="1001713">
              <a:spcBef>
                <a:spcPct val="20000"/>
              </a:spcBef>
              <a:buClr>
                <a:srgbClr val="3333CC"/>
              </a:buClr>
              <a:buSzPct val="60000"/>
            </a:pPr>
            <a:r>
              <a:rPr lang="ja-JP" altLang="en-US" sz="2600" kern="0" dirty="0">
                <a:solidFill>
                  <a:srgbClr val="000000"/>
                </a:solidFill>
              </a:rPr>
              <a:t>６．健康危機管理</a:t>
            </a:r>
          </a:p>
          <a:p>
            <a:pPr lvl="0" defTabSz="1001713">
              <a:spcBef>
                <a:spcPct val="20000"/>
              </a:spcBef>
              <a:buClr>
                <a:srgbClr val="3333CC"/>
              </a:buClr>
              <a:buSzPct val="60000"/>
            </a:pPr>
            <a:r>
              <a:rPr lang="ja-JP" altLang="en-US" sz="2600" kern="0" dirty="0">
                <a:solidFill>
                  <a:srgbClr val="000000"/>
                </a:solidFill>
              </a:rPr>
              <a:t>７．環境・産業保健</a:t>
            </a:r>
          </a:p>
        </p:txBody>
      </p:sp>
      <p:sp>
        <p:nvSpPr>
          <p:cNvPr id="7" name="正方形/長方形 6"/>
          <p:cNvSpPr/>
          <p:nvPr/>
        </p:nvSpPr>
        <p:spPr>
          <a:xfrm>
            <a:off x="1054890" y="1424993"/>
            <a:ext cx="3602268" cy="584775"/>
          </a:xfrm>
          <a:prstGeom prst="rect">
            <a:avLst/>
          </a:prstGeom>
        </p:spPr>
        <p:txBody>
          <a:bodyPr wrap="none">
            <a:spAutoFit/>
          </a:bodyPr>
          <a:lstStyle/>
          <a:p>
            <a:r>
              <a:rPr lang="ja-JP" altLang="ja-JP" sz="3200" dirty="0"/>
              <a:t>コア・コンピテンシー</a:t>
            </a:r>
            <a:endParaRPr lang="ja-JP" altLang="en-US" sz="3200" dirty="0"/>
          </a:p>
        </p:txBody>
      </p:sp>
      <p:sp>
        <p:nvSpPr>
          <p:cNvPr id="8" name="正方形/長方形 7"/>
          <p:cNvSpPr/>
          <p:nvPr/>
        </p:nvSpPr>
        <p:spPr>
          <a:xfrm>
            <a:off x="5461448" y="1405114"/>
            <a:ext cx="3387466" cy="584775"/>
          </a:xfrm>
          <a:prstGeom prst="rect">
            <a:avLst/>
          </a:prstGeom>
        </p:spPr>
        <p:txBody>
          <a:bodyPr wrap="none">
            <a:spAutoFit/>
          </a:bodyPr>
          <a:lstStyle/>
          <a:p>
            <a:r>
              <a:rPr lang="ja-JP" altLang="en-US" sz="3200" dirty="0"/>
              <a:t>有すべき専門知識</a:t>
            </a:r>
          </a:p>
        </p:txBody>
      </p:sp>
      <p:pic>
        <p:nvPicPr>
          <p:cNvPr id="9" name="図 8"/>
          <p:cNvPicPr>
            <a:picLocks noChangeAspect="1"/>
          </p:cNvPicPr>
          <p:nvPr/>
        </p:nvPicPr>
        <p:blipFill>
          <a:blip r:embed="rId3"/>
          <a:stretch>
            <a:fillRect/>
          </a:stretch>
        </p:blipFill>
        <p:spPr>
          <a:xfrm>
            <a:off x="4650876" y="6548566"/>
            <a:ext cx="4309355" cy="265078"/>
          </a:xfrm>
          <a:prstGeom prst="rect">
            <a:avLst/>
          </a:prstGeom>
        </p:spPr>
      </p:pic>
    </p:spTree>
    <p:extLst>
      <p:ext uri="{BB962C8B-B14F-4D97-AF65-F5344CB8AC3E}">
        <p14:creationId xmlns:p14="http://schemas.microsoft.com/office/powerpoint/2010/main" val="2718762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5495645-C7A5-451B-952F-824DC61A8A86}"/>
              </a:ext>
            </a:extLst>
          </p:cNvPr>
          <p:cNvSpPr txBox="1"/>
          <p:nvPr/>
        </p:nvSpPr>
        <p:spPr>
          <a:xfrm>
            <a:off x="4187536" y="354654"/>
            <a:ext cx="4882788" cy="1200329"/>
          </a:xfrm>
          <a:prstGeom prst="rect">
            <a:avLst/>
          </a:prstGeom>
          <a:solidFill>
            <a:srgbClr val="FFFF00"/>
          </a:solidFill>
        </p:spPr>
        <p:txBody>
          <a:bodyPr wrap="square">
            <a:spAutoFit/>
          </a:bodyPr>
          <a:lstStyle/>
          <a:p>
            <a:r>
              <a:rPr lang="ja-JP" altLang="ja-JP" sz="2400" dirty="0"/>
              <a:t>様式</a:t>
            </a:r>
            <a:r>
              <a:rPr lang="ja-JP" altLang="en-US" sz="2400" dirty="0"/>
              <a:t>３</a:t>
            </a:r>
            <a:r>
              <a:rPr lang="ja-JP" altLang="ja-JP" sz="2400" dirty="0"/>
              <a:t>に沿って、</a:t>
            </a:r>
            <a:r>
              <a:rPr lang="en-US" altLang="ja-JP" sz="2400" dirty="0"/>
              <a:t>5</a:t>
            </a:r>
            <a:r>
              <a:rPr lang="ja-JP" altLang="ja-JP" sz="2400" dirty="0"/>
              <a:t>年間の期間中に</a:t>
            </a:r>
            <a:r>
              <a:rPr lang="ja-JP" altLang="en-US" sz="2400" dirty="0"/>
              <a:t>おける参加学会名、活動実績、開催日、単位数</a:t>
            </a:r>
            <a:r>
              <a:rPr lang="ja-JP" altLang="ja-JP" sz="2400" dirty="0"/>
              <a:t>を記載</a:t>
            </a:r>
            <a:endParaRPr lang="ja-JP" altLang="en-US" sz="2400" dirty="0"/>
          </a:p>
        </p:txBody>
      </p:sp>
      <p:sp>
        <p:nvSpPr>
          <p:cNvPr id="7" name="テキスト ボックス 6">
            <a:extLst>
              <a:ext uri="{FF2B5EF4-FFF2-40B4-BE49-F238E27FC236}">
                <a16:creationId xmlns:a16="http://schemas.microsoft.com/office/drawing/2014/main" id="{F6B80990-B9DF-462C-8DF5-3DED52B12CD3}"/>
              </a:ext>
            </a:extLst>
          </p:cNvPr>
          <p:cNvSpPr txBox="1"/>
          <p:nvPr/>
        </p:nvSpPr>
        <p:spPr>
          <a:xfrm>
            <a:off x="4187536" y="2979871"/>
            <a:ext cx="4763422" cy="1815882"/>
          </a:xfrm>
          <a:prstGeom prst="rect">
            <a:avLst/>
          </a:prstGeom>
          <a:solidFill>
            <a:schemeClr val="accent1">
              <a:lumMod val="60000"/>
              <a:lumOff val="40000"/>
            </a:schemeClr>
          </a:solidFill>
        </p:spPr>
        <p:txBody>
          <a:bodyPr wrap="square">
            <a:spAutoFit/>
          </a:bodyPr>
          <a:lstStyle/>
          <a:p>
            <a:r>
              <a:rPr lang="ja-JP" altLang="en-US" sz="2800" b="0" i="0" dirty="0">
                <a:solidFill>
                  <a:srgbClr val="000000"/>
                </a:solidFill>
                <a:effectLst/>
                <a:latin typeface="小塚ゴシック Pro"/>
              </a:rPr>
              <a:t>申請時期以降の学会・講習会の</a:t>
            </a:r>
            <a:r>
              <a:rPr lang="en-US" altLang="ja-JP" sz="2800" b="0" i="0" dirty="0">
                <a:solidFill>
                  <a:srgbClr val="000000"/>
                </a:solidFill>
                <a:effectLst/>
                <a:latin typeface="小塚ゴシック Pro"/>
              </a:rPr>
              <a:t>G</a:t>
            </a:r>
            <a:r>
              <a:rPr lang="ja-JP" altLang="en-US" sz="2800" b="0" i="0" dirty="0">
                <a:solidFill>
                  <a:srgbClr val="000000"/>
                </a:solidFill>
                <a:effectLst/>
                <a:latin typeface="小塚ゴシック Pro"/>
              </a:rPr>
              <a:t>単位の申請につきましては、「開催日」欄に「参加見込み」と記載してください。</a:t>
            </a:r>
            <a:endParaRPr lang="ja-JP" altLang="en-US" sz="2800" dirty="0"/>
          </a:p>
        </p:txBody>
      </p:sp>
      <p:sp>
        <p:nvSpPr>
          <p:cNvPr id="9" name="テキスト ボックス 8">
            <a:extLst>
              <a:ext uri="{FF2B5EF4-FFF2-40B4-BE49-F238E27FC236}">
                <a16:creationId xmlns:a16="http://schemas.microsoft.com/office/drawing/2014/main" id="{DD6717D1-0CF3-4732-A3E0-79E9554FAF5E}"/>
              </a:ext>
            </a:extLst>
          </p:cNvPr>
          <p:cNvSpPr txBox="1"/>
          <p:nvPr/>
        </p:nvSpPr>
        <p:spPr>
          <a:xfrm>
            <a:off x="4187536" y="4927980"/>
            <a:ext cx="4882788" cy="954107"/>
          </a:xfrm>
          <a:prstGeom prst="rect">
            <a:avLst/>
          </a:prstGeom>
          <a:solidFill>
            <a:srgbClr val="FFFF00"/>
          </a:solidFill>
        </p:spPr>
        <p:txBody>
          <a:bodyPr wrap="square">
            <a:spAutoFit/>
          </a:bodyPr>
          <a:lstStyle/>
          <a:p>
            <a:r>
              <a:rPr lang="en-US" altLang="ja-JP" sz="2800" b="0" i="0" dirty="0">
                <a:solidFill>
                  <a:srgbClr val="000000"/>
                </a:solidFill>
                <a:effectLst/>
                <a:latin typeface="小塚ゴシック Pro"/>
              </a:rPr>
              <a:t>Excel</a:t>
            </a:r>
            <a:r>
              <a:rPr lang="ja-JP" altLang="en-US" sz="2800" b="0" i="0" dirty="0">
                <a:solidFill>
                  <a:srgbClr val="000000"/>
                </a:solidFill>
                <a:effectLst/>
                <a:latin typeface="小塚ゴシック Pro"/>
              </a:rPr>
              <a:t>で作成の上、シートごとにプリントアウトしてください。</a:t>
            </a:r>
            <a:endParaRPr lang="ja-JP" altLang="en-US" sz="2800" dirty="0"/>
          </a:p>
        </p:txBody>
      </p:sp>
      <p:sp>
        <p:nvSpPr>
          <p:cNvPr id="10" name="テキスト ボックス 9">
            <a:extLst>
              <a:ext uri="{FF2B5EF4-FFF2-40B4-BE49-F238E27FC236}">
                <a16:creationId xmlns:a16="http://schemas.microsoft.com/office/drawing/2014/main" id="{CD09374F-F04A-47CD-B884-FB7251E51404}"/>
              </a:ext>
            </a:extLst>
          </p:cNvPr>
          <p:cNvSpPr txBox="1"/>
          <p:nvPr/>
        </p:nvSpPr>
        <p:spPr>
          <a:xfrm>
            <a:off x="355599" y="6112498"/>
            <a:ext cx="8595359" cy="707886"/>
          </a:xfrm>
          <a:prstGeom prst="rect">
            <a:avLst/>
          </a:prstGeom>
          <a:solidFill>
            <a:srgbClr val="66FF66"/>
          </a:solidFill>
        </p:spPr>
        <p:txBody>
          <a:bodyPr wrap="square">
            <a:spAutoFit/>
          </a:bodyPr>
          <a:lstStyle/>
          <a:p>
            <a:r>
              <a:rPr lang="ja-JP" altLang="en-US" b="0" i="0" u="sng" dirty="0">
                <a:solidFill>
                  <a:srgbClr val="FF0000"/>
                </a:solidFill>
                <a:effectLst/>
                <a:latin typeface="小塚ゴシック Pro"/>
              </a:rPr>
              <a:t>提出いただいた書類は返却いたしません。</a:t>
            </a:r>
            <a:endParaRPr lang="en-US" altLang="ja-JP" b="0" i="0" u="sng" dirty="0">
              <a:solidFill>
                <a:srgbClr val="FF0000"/>
              </a:solidFill>
              <a:effectLst/>
              <a:latin typeface="小塚ゴシック Pro"/>
            </a:endParaRPr>
          </a:p>
          <a:p>
            <a:r>
              <a:rPr lang="ja-JP" altLang="en-US" b="0" i="0" dirty="0">
                <a:solidFill>
                  <a:srgbClr val="000000"/>
                </a:solidFill>
                <a:effectLst/>
                <a:latin typeface="小塚ゴシック Pro"/>
              </a:rPr>
              <a:t>一定期間経過後に社会医学系専門医協会事務局において処分いたします。</a:t>
            </a:r>
            <a:endParaRPr lang="ja-JP" altLang="en-US" dirty="0"/>
          </a:p>
        </p:txBody>
      </p:sp>
      <p:pic>
        <p:nvPicPr>
          <p:cNvPr id="2" name="図 1">
            <a:extLst>
              <a:ext uri="{FF2B5EF4-FFF2-40B4-BE49-F238E27FC236}">
                <a16:creationId xmlns:a16="http://schemas.microsoft.com/office/drawing/2014/main" id="{C61F12D9-655A-17F6-F64F-4AF3FA740010}"/>
              </a:ext>
            </a:extLst>
          </p:cNvPr>
          <p:cNvPicPr>
            <a:picLocks noChangeAspect="1"/>
          </p:cNvPicPr>
          <p:nvPr/>
        </p:nvPicPr>
        <p:blipFill>
          <a:blip r:embed="rId2"/>
          <a:stretch>
            <a:fillRect/>
          </a:stretch>
        </p:blipFill>
        <p:spPr>
          <a:xfrm>
            <a:off x="73676" y="37616"/>
            <a:ext cx="3995703" cy="6074882"/>
          </a:xfrm>
          <a:prstGeom prst="rect">
            <a:avLst/>
          </a:prstGeom>
        </p:spPr>
      </p:pic>
    </p:spTree>
    <p:extLst>
      <p:ext uri="{BB962C8B-B14F-4D97-AF65-F5344CB8AC3E}">
        <p14:creationId xmlns:p14="http://schemas.microsoft.com/office/powerpoint/2010/main" val="154243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D6E924-1603-B18D-60D2-6B24FC526B08}"/>
              </a:ext>
            </a:extLst>
          </p:cNvPr>
          <p:cNvPicPr>
            <a:picLocks noChangeAspect="1"/>
          </p:cNvPicPr>
          <p:nvPr/>
        </p:nvPicPr>
        <p:blipFill>
          <a:blip r:embed="rId2"/>
          <a:stretch>
            <a:fillRect/>
          </a:stretch>
        </p:blipFill>
        <p:spPr>
          <a:xfrm>
            <a:off x="0" y="0"/>
            <a:ext cx="4560870" cy="6858000"/>
          </a:xfrm>
          <a:prstGeom prst="rect">
            <a:avLst/>
          </a:prstGeom>
        </p:spPr>
      </p:pic>
      <p:pic>
        <p:nvPicPr>
          <p:cNvPr id="6" name="図 5">
            <a:extLst>
              <a:ext uri="{FF2B5EF4-FFF2-40B4-BE49-F238E27FC236}">
                <a16:creationId xmlns:a16="http://schemas.microsoft.com/office/drawing/2014/main" id="{8AD56B52-393A-6D83-13D6-87DA4A2F3B3A}"/>
              </a:ext>
            </a:extLst>
          </p:cNvPr>
          <p:cNvPicPr>
            <a:picLocks noChangeAspect="1"/>
          </p:cNvPicPr>
          <p:nvPr/>
        </p:nvPicPr>
        <p:blipFill>
          <a:blip r:embed="rId3"/>
          <a:stretch>
            <a:fillRect/>
          </a:stretch>
        </p:blipFill>
        <p:spPr>
          <a:xfrm>
            <a:off x="4748645" y="-1"/>
            <a:ext cx="4395355" cy="6827939"/>
          </a:xfrm>
          <a:prstGeom prst="rect">
            <a:avLst/>
          </a:prstGeom>
        </p:spPr>
      </p:pic>
    </p:spTree>
    <p:extLst>
      <p:ext uri="{BB962C8B-B14F-4D97-AF65-F5344CB8AC3E}">
        <p14:creationId xmlns:p14="http://schemas.microsoft.com/office/powerpoint/2010/main" val="19988981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78E56A69-A14A-412D-9E97-55F33FDB0794}"/>
              </a:ext>
            </a:extLst>
          </p:cNvPr>
          <p:cNvGraphicFramePr>
            <a:graphicFrameLocks noGrp="1"/>
          </p:cNvGraphicFramePr>
          <p:nvPr>
            <p:extLst>
              <p:ext uri="{D42A27DB-BD31-4B8C-83A1-F6EECF244321}">
                <p14:modId xmlns:p14="http://schemas.microsoft.com/office/powerpoint/2010/main" val="594464431"/>
              </p:ext>
            </p:extLst>
          </p:nvPr>
        </p:nvGraphicFramePr>
        <p:xfrm>
          <a:off x="166254" y="744722"/>
          <a:ext cx="8769927" cy="5999008"/>
        </p:xfrm>
        <a:graphic>
          <a:graphicData uri="http://schemas.openxmlformats.org/drawingml/2006/table">
            <a:tbl>
              <a:tblPr firstRow="1" firstCol="1" bandRow="1">
                <a:tableStyleId>{5C22544A-7EE6-4342-B048-85BDC9FD1C3A}</a:tableStyleId>
              </a:tblPr>
              <a:tblGrid>
                <a:gridCol w="2110135">
                  <a:extLst>
                    <a:ext uri="{9D8B030D-6E8A-4147-A177-3AD203B41FA5}">
                      <a16:colId xmlns:a16="http://schemas.microsoft.com/office/drawing/2014/main" val="159248455"/>
                    </a:ext>
                  </a:extLst>
                </a:gridCol>
                <a:gridCol w="3329896">
                  <a:extLst>
                    <a:ext uri="{9D8B030D-6E8A-4147-A177-3AD203B41FA5}">
                      <a16:colId xmlns:a16="http://schemas.microsoft.com/office/drawing/2014/main" val="164464278"/>
                    </a:ext>
                  </a:extLst>
                </a:gridCol>
                <a:gridCol w="3329896">
                  <a:extLst>
                    <a:ext uri="{9D8B030D-6E8A-4147-A177-3AD203B41FA5}">
                      <a16:colId xmlns:a16="http://schemas.microsoft.com/office/drawing/2014/main" val="2034687199"/>
                    </a:ext>
                  </a:extLst>
                </a:gridCol>
              </a:tblGrid>
              <a:tr h="348498">
                <a:tc>
                  <a:txBody>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学会名</a:t>
                      </a:r>
                    </a:p>
                  </a:txBody>
                  <a:tcPr marL="51435" marR="51435"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年度</a:t>
                      </a:r>
                    </a:p>
                  </a:txBody>
                  <a:tcPr marL="51435" marR="51435"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年度</a:t>
                      </a:r>
                    </a:p>
                  </a:txBody>
                  <a:tcPr marL="51435" marR="51435" marT="0" marB="0" anchor="ctr">
                    <a:solidFill>
                      <a:schemeClr val="accent1">
                        <a:lumMod val="40000"/>
                        <a:lumOff val="60000"/>
                      </a:schemeClr>
                    </a:solidFill>
                  </a:tcPr>
                </a:tc>
                <a:extLst>
                  <a:ext uri="{0D108BD9-81ED-4DB2-BD59-A6C34878D82A}">
                    <a16:rowId xmlns:a16="http://schemas.microsoft.com/office/drawing/2014/main" val="3240962594"/>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日本衛生学会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21</a:t>
                      </a:r>
                      <a:r>
                        <a:rPr lang="ja-JP" altLang="en-US" sz="1400" b="1" dirty="0">
                          <a:solidFill>
                            <a:schemeClr val="tx1"/>
                          </a:solidFill>
                          <a:latin typeface="游ゴシック" panose="020B0400000000000000" pitchFamily="50" charset="-128"/>
                          <a:ea typeface="游ゴシック" panose="020B0400000000000000" pitchFamily="50" charset="-128"/>
                        </a:rPr>
                        <a:t>日（栃木）</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時期未定（大阪）</a:t>
                      </a:r>
                    </a:p>
                  </a:txBody>
                  <a:tcPr marL="51435" marR="51435" marT="0" marB="0" anchor="ctr">
                    <a:solidFill>
                      <a:schemeClr val="accent2">
                        <a:lumMod val="20000"/>
                        <a:lumOff val="80000"/>
                      </a:schemeClr>
                    </a:solidFill>
                  </a:tcPr>
                </a:tc>
                <a:extLst>
                  <a:ext uri="{0D108BD9-81ED-4DB2-BD59-A6C34878D82A}">
                    <a16:rowId xmlns:a16="http://schemas.microsoft.com/office/drawing/2014/main" val="2091532923"/>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日本医療情報学会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12</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15</a:t>
                      </a:r>
                      <a:r>
                        <a:rPr lang="ja-JP" altLang="en-US" sz="1400" b="1" dirty="0">
                          <a:solidFill>
                            <a:schemeClr val="tx1"/>
                          </a:solidFill>
                          <a:latin typeface="游ゴシック" panose="020B0400000000000000" pitchFamily="50" charset="-128"/>
                          <a:ea typeface="游ゴシック" panose="020B0400000000000000" pitchFamily="50" charset="-128"/>
                        </a:rPr>
                        <a:t>日（兵庫・姫路）</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12</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15</a:t>
                      </a:r>
                      <a:r>
                        <a:rPr lang="ja-JP" altLang="en-US" sz="1400" b="1" dirty="0">
                          <a:latin typeface="游ゴシック" panose="020B0400000000000000" pitchFamily="50" charset="-128"/>
                          <a:ea typeface="游ゴシック" panose="020B0400000000000000" pitchFamily="50" charset="-128"/>
                        </a:rPr>
                        <a:t>日（札幌）</a:t>
                      </a:r>
                    </a:p>
                  </a:txBody>
                  <a:tcPr marL="51435" marR="51435" marT="0" marB="0" anchor="ctr">
                    <a:solidFill>
                      <a:schemeClr val="accent2">
                        <a:lumMod val="20000"/>
                        <a:lumOff val="80000"/>
                      </a:schemeClr>
                    </a:solidFill>
                  </a:tcPr>
                </a:tc>
                <a:extLst>
                  <a:ext uri="{0D108BD9-81ED-4DB2-BD59-A6C34878D82A}">
                    <a16:rowId xmlns:a16="http://schemas.microsoft.com/office/drawing/2014/main" val="3909456806"/>
                  </a:ext>
                </a:extLst>
              </a:tr>
              <a:tr h="426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日本医療情報学会</a:t>
                      </a:r>
                      <a:endParaRPr lang="en-US" altLang="zh-CN" sz="1400" b="1"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春季学術大会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7</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日（仙台）</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6</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13</a:t>
                      </a:r>
                      <a:r>
                        <a:rPr lang="ja-JP" altLang="en-US" sz="1400" b="1" dirty="0">
                          <a:latin typeface="游ゴシック" panose="020B0400000000000000" pitchFamily="50" charset="-128"/>
                          <a:ea typeface="游ゴシック" panose="020B0400000000000000" pitchFamily="50" charset="-128"/>
                        </a:rPr>
                        <a:t>日（宇都宮）</a:t>
                      </a:r>
                    </a:p>
                  </a:txBody>
                  <a:tcPr marL="51435" marR="51435" marT="0" marB="0" anchor="ctr">
                    <a:solidFill>
                      <a:schemeClr val="accent2">
                        <a:lumMod val="20000"/>
                        <a:lumOff val="80000"/>
                      </a:schemeClr>
                    </a:solidFill>
                  </a:tcPr>
                </a:tc>
                <a:extLst>
                  <a:ext uri="{0D108BD9-81ED-4DB2-BD59-A6C34878D82A}">
                    <a16:rowId xmlns:a16="http://schemas.microsoft.com/office/drawing/2014/main" val="3992073422"/>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日本産業衛生学会</a:t>
                      </a:r>
                    </a:p>
                  </a:txBody>
                  <a:tcPr marL="51435" marR="51435" marT="0" marB="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14</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17</a:t>
                      </a:r>
                      <a:r>
                        <a:rPr lang="ja-JP" altLang="en-US" sz="1400" b="1" dirty="0">
                          <a:solidFill>
                            <a:schemeClr val="tx1"/>
                          </a:solidFill>
                          <a:latin typeface="游ゴシック" panose="020B0400000000000000" pitchFamily="50" charset="-128"/>
                          <a:ea typeface="游ゴシック" panose="020B0400000000000000" pitchFamily="50" charset="-128"/>
                        </a:rPr>
                        <a:t>日（仙台）</a:t>
                      </a:r>
                      <a:endParaRPr lang="en-US" altLang="ja-JP"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27</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30</a:t>
                      </a:r>
                      <a:r>
                        <a:rPr lang="ja-JP" altLang="en-US" sz="1400" b="1" dirty="0">
                          <a:latin typeface="游ゴシック" panose="020B0400000000000000" pitchFamily="50" charset="-128"/>
                          <a:ea typeface="游ゴシック" panose="020B0400000000000000" pitchFamily="50" charset="-128"/>
                        </a:rPr>
                        <a:t>日（大阪）</a:t>
                      </a:r>
                      <a:endParaRPr lang="en-US" altLang="ja-JP" sz="1400" b="1" dirty="0">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1679001109"/>
                  </a:ext>
                </a:extLst>
              </a:tr>
              <a:tr h="426278">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日本産業衛生学会</a:t>
                      </a:r>
                    </a:p>
                    <a:p>
                      <a:pPr algn="l"/>
                      <a:r>
                        <a:rPr lang="ja-JP" altLang="en-US" sz="1400" b="1" dirty="0">
                          <a:solidFill>
                            <a:schemeClr val="tx1"/>
                          </a:solidFill>
                          <a:latin typeface="游ゴシック" panose="020B0400000000000000" pitchFamily="50" charset="-128"/>
                          <a:ea typeface="游ゴシック" panose="020B0400000000000000" pitchFamily="50" charset="-128"/>
                        </a:rPr>
                        <a:t>全国協議会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27</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29</a:t>
                      </a:r>
                      <a:r>
                        <a:rPr lang="ja-JP" altLang="en-US" sz="1400" b="1" dirty="0">
                          <a:solidFill>
                            <a:schemeClr val="tx1"/>
                          </a:solidFill>
                          <a:latin typeface="游ゴシック" panose="020B0400000000000000" pitchFamily="50" charset="-128"/>
                          <a:ea typeface="游ゴシック" panose="020B0400000000000000" pitchFamily="50" charset="-128"/>
                        </a:rPr>
                        <a:t>日（徳島）</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11</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5</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日（岡山・倉敷）</a:t>
                      </a:r>
                    </a:p>
                  </a:txBody>
                  <a:tcPr marL="51435" marR="51435" marT="0" marB="0" anchor="ctr">
                    <a:solidFill>
                      <a:schemeClr val="accent2">
                        <a:lumMod val="20000"/>
                        <a:lumOff val="80000"/>
                      </a:schemeClr>
                    </a:solidFill>
                  </a:tcPr>
                </a:tc>
                <a:extLst>
                  <a:ext uri="{0D108BD9-81ED-4DB2-BD59-A6C34878D82A}">
                    <a16:rowId xmlns:a16="http://schemas.microsoft.com/office/drawing/2014/main" val="869519442"/>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日本疫学会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28</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30</a:t>
                      </a:r>
                      <a:r>
                        <a:rPr lang="ja-JP" altLang="en-US" sz="1400" b="1" dirty="0">
                          <a:solidFill>
                            <a:schemeClr val="tx1"/>
                          </a:solidFill>
                          <a:latin typeface="游ゴシック" panose="020B0400000000000000" pitchFamily="50" charset="-128"/>
                          <a:ea typeface="游ゴシック" panose="020B0400000000000000" pitchFamily="50" charset="-128"/>
                        </a:rPr>
                        <a:t>日（長崎）</a:t>
                      </a:r>
                      <a:endParaRPr lang="en-US" altLang="ja-JP"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2027</a:t>
                      </a:r>
                      <a:r>
                        <a:rPr lang="ja-JP" altLang="en-US" sz="1400" b="1" dirty="0">
                          <a:latin typeface="游ゴシック" panose="020B0400000000000000" pitchFamily="50" charset="-128"/>
                          <a:ea typeface="游ゴシック" panose="020B0400000000000000" pitchFamily="50" charset="-128"/>
                        </a:rPr>
                        <a:t>年２月（東京）</a:t>
                      </a:r>
                      <a:endParaRPr lang="en-US" altLang="ja-JP" sz="1400" b="1" dirty="0">
                        <a:latin typeface="游ゴシック" panose="020B0400000000000000" pitchFamily="50" charset="-128"/>
                        <a:ea typeface="游ゴシック" panose="020B0400000000000000" pitchFamily="50" charset="-128"/>
                      </a:endParaRPr>
                    </a:p>
                  </a:txBody>
                  <a:tcPr marL="51435" marR="51435" marT="0" marB="0" anchor="ctr">
                    <a:solidFill>
                      <a:schemeClr val="accent2">
                        <a:lumMod val="20000"/>
                        <a:lumOff val="80000"/>
                      </a:schemeClr>
                    </a:solidFill>
                  </a:tcPr>
                </a:tc>
                <a:extLst>
                  <a:ext uri="{0D108BD9-81ED-4DB2-BD59-A6C34878D82A}">
                    <a16:rowId xmlns:a16="http://schemas.microsoft.com/office/drawing/2014/main" val="4021712172"/>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日本公衆衛生学会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10</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31</a:t>
                      </a:r>
                      <a:r>
                        <a:rPr lang="ja-JP" altLang="en-US" sz="1400" b="1" dirty="0">
                          <a:solidFill>
                            <a:schemeClr val="tx1"/>
                          </a:solidFill>
                          <a:latin typeface="游ゴシック" panose="020B0400000000000000" pitchFamily="50" charset="-128"/>
                          <a:ea typeface="游ゴシック" panose="020B0400000000000000" pitchFamily="50" charset="-128"/>
                        </a:rPr>
                        <a:t>日（静岡）</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10</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29</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31</a:t>
                      </a:r>
                      <a:r>
                        <a:rPr lang="ja-JP" altLang="en-US" sz="1400" b="1" dirty="0">
                          <a:latin typeface="游ゴシック" panose="020B0400000000000000" pitchFamily="50" charset="-128"/>
                          <a:ea typeface="游ゴシック" panose="020B0400000000000000" pitchFamily="50" charset="-128"/>
                        </a:rPr>
                        <a:t>日（東京）</a:t>
                      </a:r>
                    </a:p>
                  </a:txBody>
                  <a:tcPr marL="51435" marR="51435" marT="0" marB="0" anchor="ctr">
                    <a:solidFill>
                      <a:schemeClr val="accent2">
                        <a:lumMod val="20000"/>
                        <a:lumOff val="80000"/>
                      </a:schemeClr>
                    </a:solidFill>
                  </a:tcPr>
                </a:tc>
                <a:extLst>
                  <a:ext uri="{0D108BD9-81ED-4DB2-BD59-A6C34878D82A}">
                    <a16:rowId xmlns:a16="http://schemas.microsoft.com/office/drawing/2014/main" val="3753138828"/>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日本災害医学会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2026</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19</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21</a:t>
                      </a:r>
                      <a:r>
                        <a:rPr lang="ja-JP" altLang="en-US" sz="1400" b="1" dirty="0">
                          <a:solidFill>
                            <a:schemeClr val="tx1"/>
                          </a:solidFill>
                          <a:latin typeface="游ゴシック" panose="020B0400000000000000" pitchFamily="50" charset="-128"/>
                          <a:ea typeface="游ゴシック" panose="020B0400000000000000" pitchFamily="50" charset="-128"/>
                        </a:rPr>
                        <a:t>日（新潟）</a:t>
                      </a:r>
                    </a:p>
                  </a:txBody>
                  <a:tcPr marL="51435" marR="51435" marT="0" marB="0" anchor="ctr">
                    <a:solidFill>
                      <a:schemeClr val="accent2">
                        <a:lumMod val="20000"/>
                        <a:lumOff val="80000"/>
                      </a:schemeClr>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2027</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3</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18</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20</a:t>
                      </a:r>
                      <a:r>
                        <a:rPr lang="ja-JP" altLang="en-US" sz="1400" b="1" dirty="0">
                          <a:latin typeface="游ゴシック" panose="020B0400000000000000" pitchFamily="50" charset="-128"/>
                          <a:ea typeface="游ゴシック" panose="020B0400000000000000" pitchFamily="50" charset="-128"/>
                        </a:rPr>
                        <a:t>日（札幌）</a:t>
                      </a:r>
                    </a:p>
                  </a:txBody>
                  <a:tcPr marL="51435" marR="51435" marT="0" marB="0" anchor="ctr">
                    <a:solidFill>
                      <a:schemeClr val="accent2">
                        <a:lumMod val="20000"/>
                        <a:lumOff val="80000"/>
                      </a:schemeClr>
                    </a:solidFill>
                  </a:tcPr>
                </a:tc>
                <a:extLst>
                  <a:ext uri="{0D108BD9-81ED-4DB2-BD59-A6C34878D82A}">
                    <a16:rowId xmlns:a16="http://schemas.microsoft.com/office/drawing/2014/main" val="1277404268"/>
                  </a:ext>
                </a:extLst>
              </a:tr>
              <a:tr h="426278">
                <a:tc>
                  <a:txBody>
                    <a:bodyPr/>
                    <a:lstStyle/>
                    <a:p>
                      <a:pPr algn="l"/>
                      <a:r>
                        <a:rPr lang="ja-JP" altLang="en-US" sz="1400" b="1">
                          <a:solidFill>
                            <a:schemeClr val="tx1"/>
                          </a:solidFill>
                          <a:latin typeface="游ゴシック" panose="020B0400000000000000" pitchFamily="50" charset="-128"/>
                          <a:ea typeface="游ゴシック" panose="020B0400000000000000" pitchFamily="50" charset="-128"/>
                        </a:rPr>
                        <a:t>日本医療・病院管理学会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10</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4</a:t>
                      </a:r>
                      <a:r>
                        <a:rPr lang="ja-JP" altLang="en-US" sz="1400" b="1" dirty="0">
                          <a:solidFill>
                            <a:schemeClr val="tx1"/>
                          </a:solidFill>
                          <a:latin typeface="游ゴシック" panose="020B0400000000000000" pitchFamily="50" charset="-128"/>
                          <a:ea typeface="游ゴシック" panose="020B0400000000000000" pitchFamily="50" charset="-128"/>
                        </a:rPr>
                        <a:t>～</a:t>
                      </a:r>
                      <a:r>
                        <a:rPr lang="en-US" altLang="ja-JP" sz="1400" b="1" dirty="0">
                          <a:solidFill>
                            <a:schemeClr val="tx1"/>
                          </a:solidFill>
                          <a:latin typeface="游ゴシック" panose="020B0400000000000000" pitchFamily="50" charset="-128"/>
                          <a:ea typeface="游ゴシック" panose="020B0400000000000000" pitchFamily="50" charset="-128"/>
                        </a:rPr>
                        <a:t>5</a:t>
                      </a:r>
                      <a:r>
                        <a:rPr lang="ja-JP" altLang="en-US" sz="1400" b="1" dirty="0">
                          <a:solidFill>
                            <a:schemeClr val="tx1"/>
                          </a:solidFill>
                          <a:latin typeface="游ゴシック" panose="020B0400000000000000" pitchFamily="50" charset="-128"/>
                          <a:ea typeface="游ゴシック" panose="020B0400000000000000" pitchFamily="50" charset="-128"/>
                        </a:rPr>
                        <a:t>日（東京）</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時期未定（栃木）</a:t>
                      </a:r>
                    </a:p>
                  </a:txBody>
                  <a:tcPr marL="51435" marR="51435" marT="0" marB="0" anchor="ctr">
                    <a:solidFill>
                      <a:schemeClr val="accent2">
                        <a:lumMod val="20000"/>
                        <a:lumOff val="80000"/>
                      </a:schemeClr>
                    </a:solidFill>
                  </a:tcPr>
                </a:tc>
                <a:extLst>
                  <a:ext uri="{0D108BD9-81ED-4DB2-BD59-A6C34878D82A}">
                    <a16:rowId xmlns:a16="http://schemas.microsoft.com/office/drawing/2014/main" val="1277324609"/>
                  </a:ext>
                </a:extLst>
              </a:tr>
              <a:tr h="453281">
                <a:tc>
                  <a:txBody>
                    <a:bodyPr/>
                    <a:lstStyle/>
                    <a:p>
                      <a:pPr algn="l"/>
                      <a:r>
                        <a:rPr lang="ja-JP" altLang="en-US" sz="1400" b="1" dirty="0">
                          <a:solidFill>
                            <a:schemeClr val="tx1"/>
                          </a:solidFill>
                          <a:latin typeface="游ゴシック" panose="020B0400000000000000" pitchFamily="50" charset="-128"/>
                          <a:ea typeface="游ゴシック" panose="020B0400000000000000" pitchFamily="50" charset="-128"/>
                        </a:rPr>
                        <a:t>日本職業・災害医学会</a:t>
                      </a:r>
                    </a:p>
                  </a:txBody>
                  <a:tcPr marL="51435" marR="51435" marT="0" marB="0" anchor="ctr">
                    <a:solidFill>
                      <a:schemeClr val="accent2">
                        <a:lumMod val="20000"/>
                        <a:lumOff val="80000"/>
                      </a:schemeClr>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400" b="1" dirty="0">
                          <a:solidFill>
                            <a:schemeClr val="tx1"/>
                          </a:solidFill>
                          <a:latin typeface="游ゴシック" panose="020B0400000000000000" pitchFamily="50" charset="-128"/>
                          <a:ea typeface="游ゴシック" panose="020B0400000000000000" pitchFamily="50" charset="-128"/>
                        </a:rPr>
                        <a:t>日（横浜）</a:t>
                      </a:r>
                    </a:p>
                  </a:txBody>
                  <a:tcPr marL="51435" marR="51435" marT="0" marB="0" anchor="ctr">
                    <a:solidFill>
                      <a:schemeClr val="accent2">
                        <a:lumMod val="20000"/>
                        <a:lumOff val="80000"/>
                      </a:schemeClr>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chemeClr val="accent2">
                        <a:lumMod val="20000"/>
                        <a:lumOff val="80000"/>
                      </a:schemeClr>
                    </a:solidFill>
                  </a:tcPr>
                </a:tc>
                <a:extLst>
                  <a:ext uri="{0D108BD9-81ED-4DB2-BD59-A6C34878D82A}">
                    <a16:rowId xmlns:a16="http://schemas.microsoft.com/office/drawing/2014/main" val="1767164506"/>
                  </a:ext>
                </a:extLst>
              </a:tr>
              <a:tr h="453281">
                <a:tc>
                  <a:txBody>
                    <a:bodyPr/>
                    <a:lstStyle/>
                    <a:p>
                      <a:pPr algn="l"/>
                      <a:r>
                        <a:rPr lang="zh-CN" altLang="en-US" sz="1400" b="1" dirty="0">
                          <a:solidFill>
                            <a:schemeClr val="tx1"/>
                          </a:solidFill>
                          <a:latin typeface="游ゴシック" panose="020B0400000000000000" pitchFamily="50" charset="-128"/>
                          <a:ea typeface="游ゴシック" panose="020B0400000000000000" pitchFamily="50" charset="-128"/>
                        </a:rPr>
                        <a:t>日本医学教育学会</a:t>
                      </a:r>
                      <a:endParaRPr lang="ja-JP" altLang="en-US"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7</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25</a:t>
                      </a:r>
                      <a:r>
                        <a:rPr lang="ja-JP" altLang="en-US" sz="1400" b="1" dirty="0">
                          <a:solidFill>
                            <a:schemeClr val="tx1"/>
                          </a:solidFill>
                          <a:latin typeface="游ゴシック" panose="020B0400000000000000" pitchFamily="50" charset="-128"/>
                          <a:ea typeface="游ゴシック" panose="020B0400000000000000" pitchFamily="50" charset="-128"/>
                        </a:rPr>
                        <a:t>日～ </a:t>
                      </a:r>
                      <a:r>
                        <a:rPr lang="en-US" altLang="ja-JP" sz="1400" b="1" dirty="0">
                          <a:solidFill>
                            <a:schemeClr val="tx1"/>
                          </a:solidFill>
                          <a:latin typeface="游ゴシック" panose="020B0400000000000000" pitchFamily="50" charset="-128"/>
                          <a:ea typeface="游ゴシック" panose="020B0400000000000000" pitchFamily="50" charset="-128"/>
                        </a:rPr>
                        <a:t>27</a:t>
                      </a:r>
                      <a:r>
                        <a:rPr lang="ja-JP" altLang="en-US" sz="1400" b="1" dirty="0">
                          <a:solidFill>
                            <a:schemeClr val="tx1"/>
                          </a:solidFill>
                          <a:latin typeface="游ゴシック" panose="020B0400000000000000" pitchFamily="50" charset="-128"/>
                          <a:ea typeface="游ゴシック" panose="020B0400000000000000" pitchFamily="50" charset="-128"/>
                        </a:rPr>
                        <a:t>日（秋田）</a:t>
                      </a:r>
                    </a:p>
                  </a:txBody>
                  <a:tcPr marL="51435" marR="51435" marT="0" marB="0" anchor="ctr">
                    <a:solidFill>
                      <a:srgbClr val="CCCCFF"/>
                    </a:solidFill>
                  </a:tcPr>
                </a:tc>
                <a:tc>
                  <a:txBody>
                    <a:bodyPr/>
                    <a:lstStyle/>
                    <a:p>
                      <a:pPr algn="l"/>
                      <a:r>
                        <a:rPr lang="en-US" altLang="ja-JP" sz="1400" b="1" dirty="0">
                          <a:latin typeface="游ゴシック" panose="020B0400000000000000" pitchFamily="50" charset="-128"/>
                          <a:ea typeface="游ゴシック" panose="020B0400000000000000" pitchFamily="50" charset="-128"/>
                        </a:rPr>
                        <a:t>2026</a:t>
                      </a:r>
                      <a:r>
                        <a:rPr lang="ja-JP" altLang="en-US" sz="1400" b="1" dirty="0">
                          <a:latin typeface="游ゴシック" panose="020B0400000000000000" pitchFamily="50" charset="-128"/>
                          <a:ea typeface="游ゴシック" panose="020B0400000000000000" pitchFamily="50" charset="-128"/>
                        </a:rPr>
                        <a:t>年</a:t>
                      </a:r>
                      <a:r>
                        <a:rPr lang="en-US" altLang="ja-JP" sz="1400" b="1" dirty="0">
                          <a:latin typeface="游ゴシック" panose="020B0400000000000000" pitchFamily="50" charset="-128"/>
                          <a:ea typeface="游ゴシック" panose="020B0400000000000000" pitchFamily="50" charset="-128"/>
                        </a:rPr>
                        <a:t>7</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31</a:t>
                      </a:r>
                      <a:r>
                        <a:rPr lang="ja-JP" altLang="en-US" sz="1400" b="1" dirty="0">
                          <a:latin typeface="游ゴシック" panose="020B0400000000000000" pitchFamily="50" charset="-128"/>
                          <a:ea typeface="游ゴシック" panose="020B0400000000000000" pitchFamily="50" charset="-128"/>
                        </a:rPr>
                        <a:t>日～</a:t>
                      </a:r>
                      <a:r>
                        <a:rPr lang="en-US" altLang="ja-JP" sz="1400" b="1" dirty="0">
                          <a:latin typeface="游ゴシック" panose="020B0400000000000000" pitchFamily="50" charset="-128"/>
                          <a:ea typeface="游ゴシック" panose="020B0400000000000000" pitchFamily="50" charset="-128"/>
                        </a:rPr>
                        <a:t>8</a:t>
                      </a:r>
                      <a:r>
                        <a:rPr lang="ja-JP" altLang="en-US" sz="1400" b="1" dirty="0">
                          <a:latin typeface="游ゴシック" panose="020B0400000000000000" pitchFamily="50" charset="-128"/>
                          <a:ea typeface="游ゴシック" panose="020B0400000000000000" pitchFamily="50" charset="-128"/>
                        </a:rPr>
                        <a:t>月</a:t>
                      </a:r>
                      <a:r>
                        <a:rPr lang="en-US" altLang="ja-JP" sz="1400" b="1" dirty="0">
                          <a:latin typeface="游ゴシック" panose="020B0400000000000000" pitchFamily="50" charset="-128"/>
                          <a:ea typeface="游ゴシック" panose="020B0400000000000000" pitchFamily="50" charset="-128"/>
                        </a:rPr>
                        <a:t>2</a:t>
                      </a:r>
                      <a:r>
                        <a:rPr lang="ja-JP" altLang="en-US" sz="1400" b="1" dirty="0">
                          <a:latin typeface="游ゴシック" panose="020B0400000000000000" pitchFamily="50" charset="-128"/>
                          <a:ea typeface="游ゴシック" panose="020B0400000000000000" pitchFamily="50" charset="-128"/>
                        </a:rPr>
                        <a:t>日（富山）</a:t>
                      </a:r>
                    </a:p>
                  </a:txBody>
                  <a:tcPr marL="51435" marR="51435" marT="0" marB="0" anchor="ctr">
                    <a:solidFill>
                      <a:srgbClr val="CCCCFF"/>
                    </a:solidFill>
                  </a:tcPr>
                </a:tc>
                <a:extLst>
                  <a:ext uri="{0D108BD9-81ED-4DB2-BD59-A6C34878D82A}">
                    <a16:rowId xmlns:a16="http://schemas.microsoft.com/office/drawing/2014/main" val="3988429740"/>
                  </a:ext>
                </a:extLst>
              </a:tr>
              <a:tr h="453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游ゴシック" panose="020B0400000000000000" pitchFamily="50" charset="-128"/>
                          <a:ea typeface="游ゴシック" panose="020B0400000000000000" pitchFamily="50" charset="-128"/>
                        </a:rPr>
                        <a:t>日本国際保健医療学会</a:t>
                      </a: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〜2</a:t>
                      </a:r>
                      <a:r>
                        <a:rPr lang="ja-JP" altLang="en-US" sz="1400" b="1" dirty="0">
                          <a:solidFill>
                            <a:schemeClr val="tx1"/>
                          </a:solidFill>
                          <a:latin typeface="游ゴシック" panose="020B0400000000000000" pitchFamily="50" charset="-128"/>
                          <a:ea typeface="游ゴシック" panose="020B0400000000000000" pitchFamily="50" charset="-128"/>
                        </a:rPr>
                        <a:t>日（東京）</a:t>
                      </a:r>
                    </a:p>
                  </a:txBody>
                  <a:tcPr marL="51435" marR="51435" marT="0" marB="0" anchor="ctr">
                    <a:solidFill>
                      <a:srgbClr val="CCCCFF"/>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rgbClr val="CCCCFF"/>
                    </a:solidFill>
                  </a:tcPr>
                </a:tc>
                <a:extLst>
                  <a:ext uri="{0D108BD9-81ED-4DB2-BD59-A6C34878D82A}">
                    <a16:rowId xmlns:a16="http://schemas.microsoft.com/office/drawing/2014/main" val="364581167"/>
                  </a:ext>
                </a:extLst>
              </a:tr>
              <a:tr h="453281">
                <a:tc>
                  <a:txBody>
                    <a:bodyPr/>
                    <a:lstStyle/>
                    <a:p>
                      <a:pPr algn="l"/>
                      <a:r>
                        <a:rPr lang="zh-CN" altLang="en-US" sz="1400" b="1" dirty="0">
                          <a:solidFill>
                            <a:schemeClr val="tx1"/>
                          </a:solidFill>
                          <a:latin typeface="游ゴシック" panose="020B0400000000000000" pitchFamily="50" charset="-128"/>
                          <a:ea typeface="游ゴシック" panose="020B0400000000000000" pitchFamily="50" charset="-128"/>
                        </a:rPr>
                        <a:t>日本法医学会</a:t>
                      </a:r>
                      <a:endParaRPr lang="ja-JP" altLang="en-US" sz="1400" b="1" dirty="0">
                        <a:solidFill>
                          <a:schemeClr val="tx1"/>
                        </a:solidFill>
                        <a:latin typeface="游ゴシック" panose="020B0400000000000000" pitchFamily="50" charset="-128"/>
                        <a:ea typeface="游ゴシック" panose="020B0400000000000000" pitchFamily="50" charset="-128"/>
                      </a:endParaRPr>
                    </a:p>
                  </a:txBody>
                  <a:tcPr marL="51435" marR="51435" marT="0" marB="0" anchor="ctr">
                    <a:solidFill>
                      <a:srgbClr val="CCCCFF"/>
                    </a:solidFill>
                  </a:tcPr>
                </a:tc>
                <a:tc>
                  <a:txBody>
                    <a:bodyPr/>
                    <a:lstStyle/>
                    <a:p>
                      <a:pPr algn="l"/>
                      <a:r>
                        <a:rPr lang="en-US" altLang="ja-JP" sz="1400" b="1" dirty="0">
                          <a:solidFill>
                            <a:schemeClr val="tx1"/>
                          </a:solidFill>
                          <a:latin typeface="游ゴシック" panose="020B0400000000000000" pitchFamily="50" charset="-128"/>
                          <a:ea typeface="游ゴシック" panose="020B0400000000000000" pitchFamily="50" charset="-128"/>
                        </a:rPr>
                        <a:t>2025</a:t>
                      </a:r>
                      <a:r>
                        <a:rPr lang="ja-JP" altLang="en-US" sz="1400" b="1" dirty="0">
                          <a:solidFill>
                            <a:schemeClr val="tx1"/>
                          </a:solidFill>
                          <a:latin typeface="游ゴシック" panose="020B0400000000000000" pitchFamily="50" charset="-128"/>
                          <a:ea typeface="游ゴシック" panose="020B0400000000000000" pitchFamily="50" charset="-128"/>
                        </a:rPr>
                        <a:t>年</a:t>
                      </a:r>
                      <a:r>
                        <a:rPr lang="en-US" altLang="ja-JP" sz="1400" b="1" dirty="0">
                          <a:solidFill>
                            <a:schemeClr val="tx1"/>
                          </a:solidFill>
                          <a:latin typeface="游ゴシック" panose="020B0400000000000000" pitchFamily="50" charset="-128"/>
                          <a:ea typeface="游ゴシック" panose="020B0400000000000000" pitchFamily="50" charset="-128"/>
                        </a:rPr>
                        <a:t>6</a:t>
                      </a:r>
                      <a:r>
                        <a:rPr lang="ja-JP" altLang="en-US" sz="1400" b="1" dirty="0">
                          <a:solidFill>
                            <a:schemeClr val="tx1"/>
                          </a:solidFill>
                          <a:latin typeface="游ゴシック" panose="020B0400000000000000" pitchFamily="50" charset="-128"/>
                          <a:ea typeface="游ゴシック" panose="020B0400000000000000" pitchFamily="50" charset="-128"/>
                        </a:rPr>
                        <a:t>月</a:t>
                      </a:r>
                      <a:r>
                        <a:rPr lang="en-US" altLang="ja-JP" sz="1400" b="1" dirty="0">
                          <a:solidFill>
                            <a:schemeClr val="tx1"/>
                          </a:solidFill>
                          <a:latin typeface="游ゴシック" panose="020B0400000000000000" pitchFamily="50" charset="-128"/>
                          <a:ea typeface="游ゴシック" panose="020B0400000000000000" pitchFamily="50" charset="-128"/>
                        </a:rPr>
                        <a:t>11</a:t>
                      </a:r>
                      <a:r>
                        <a:rPr lang="ja-JP" altLang="en-US" sz="1400" b="1" dirty="0">
                          <a:solidFill>
                            <a:schemeClr val="tx1"/>
                          </a:solidFill>
                          <a:latin typeface="游ゴシック" panose="020B0400000000000000" pitchFamily="50" charset="-128"/>
                          <a:ea typeface="游ゴシック" panose="020B0400000000000000" pitchFamily="50" charset="-128"/>
                        </a:rPr>
                        <a:t>日～</a:t>
                      </a:r>
                      <a:r>
                        <a:rPr lang="en-US" altLang="ja-JP" sz="1400" b="1" dirty="0">
                          <a:solidFill>
                            <a:schemeClr val="tx1"/>
                          </a:solidFill>
                          <a:latin typeface="游ゴシック" panose="020B0400000000000000" pitchFamily="50" charset="-128"/>
                          <a:ea typeface="游ゴシック" panose="020B0400000000000000" pitchFamily="50" charset="-128"/>
                        </a:rPr>
                        <a:t>13</a:t>
                      </a:r>
                      <a:r>
                        <a:rPr lang="ja-JP" altLang="en-US" sz="1400" b="1" dirty="0">
                          <a:solidFill>
                            <a:schemeClr val="tx1"/>
                          </a:solidFill>
                          <a:latin typeface="游ゴシック" panose="020B0400000000000000" pitchFamily="50" charset="-128"/>
                          <a:ea typeface="游ゴシック" panose="020B0400000000000000" pitchFamily="50" charset="-128"/>
                        </a:rPr>
                        <a:t>日（福岡・久留米）</a:t>
                      </a:r>
                    </a:p>
                  </a:txBody>
                  <a:tcPr marL="51435" marR="51435" marT="0" marB="0" anchor="ctr">
                    <a:solidFill>
                      <a:srgbClr val="CCCCFF"/>
                    </a:solidFill>
                  </a:tcPr>
                </a:tc>
                <a:tc>
                  <a:txBody>
                    <a:bodyPr/>
                    <a:lstStyle/>
                    <a:p>
                      <a:pPr algn="l"/>
                      <a:r>
                        <a:rPr lang="ja-JP" altLang="en-US" sz="1400" b="1" dirty="0">
                          <a:latin typeface="游ゴシック" panose="020B0400000000000000" pitchFamily="50" charset="-128"/>
                          <a:ea typeface="游ゴシック" panose="020B0400000000000000" pitchFamily="50" charset="-128"/>
                        </a:rPr>
                        <a:t>未定</a:t>
                      </a:r>
                    </a:p>
                  </a:txBody>
                  <a:tcPr marL="51435" marR="51435" marT="0" marB="0" anchor="ctr">
                    <a:solidFill>
                      <a:srgbClr val="CCCCFF"/>
                    </a:solidFill>
                  </a:tcPr>
                </a:tc>
                <a:extLst>
                  <a:ext uri="{0D108BD9-81ED-4DB2-BD59-A6C34878D82A}">
                    <a16:rowId xmlns:a16="http://schemas.microsoft.com/office/drawing/2014/main" val="3510964672"/>
                  </a:ext>
                </a:extLst>
              </a:tr>
            </a:tbl>
          </a:graphicData>
        </a:graphic>
      </p:graphicFrame>
      <p:sp>
        <p:nvSpPr>
          <p:cNvPr id="7" name="Rectangle 1">
            <a:extLst>
              <a:ext uri="{FF2B5EF4-FFF2-40B4-BE49-F238E27FC236}">
                <a16:creationId xmlns:a16="http://schemas.microsoft.com/office/drawing/2014/main" id="{066704B3-C516-4B2B-B150-340A4F973CC2}"/>
              </a:ext>
            </a:extLst>
          </p:cNvPr>
          <p:cNvSpPr>
            <a:spLocks noChangeArrowheads="1"/>
          </p:cNvSpPr>
          <p:nvPr/>
        </p:nvSpPr>
        <p:spPr bwMode="auto">
          <a:xfrm>
            <a:off x="0" y="0"/>
            <a:ext cx="3729226"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ja-JP" altLang="ja-JP" sz="2800" dirty="0"/>
              <a:t>【学会総会の開催時期】</a:t>
            </a:r>
          </a:p>
        </p:txBody>
      </p:sp>
    </p:spTree>
    <p:extLst>
      <p:ext uri="{BB962C8B-B14F-4D97-AF65-F5344CB8AC3E}">
        <p14:creationId xmlns:p14="http://schemas.microsoft.com/office/powerpoint/2010/main" val="5477412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B440897-59B2-181A-89B1-781F0692F928}"/>
              </a:ext>
            </a:extLst>
          </p:cNvPr>
          <p:cNvPicPr>
            <a:picLocks noChangeAspect="1"/>
          </p:cNvPicPr>
          <p:nvPr/>
        </p:nvPicPr>
        <p:blipFill>
          <a:blip r:embed="rId3"/>
          <a:stretch>
            <a:fillRect/>
          </a:stretch>
        </p:blipFill>
        <p:spPr>
          <a:xfrm>
            <a:off x="667771" y="110722"/>
            <a:ext cx="7426747" cy="5734433"/>
          </a:xfrm>
          <a:prstGeom prst="rect">
            <a:avLst/>
          </a:prstGeom>
        </p:spPr>
      </p:pic>
      <p:sp>
        <p:nvSpPr>
          <p:cNvPr id="4" name="テキスト ボックス 3">
            <a:extLst>
              <a:ext uri="{FF2B5EF4-FFF2-40B4-BE49-F238E27FC236}">
                <a16:creationId xmlns:a16="http://schemas.microsoft.com/office/drawing/2014/main" id="{0F651437-5F54-32FC-E58B-9A5EDB6408FB}"/>
              </a:ext>
            </a:extLst>
          </p:cNvPr>
          <p:cNvSpPr txBox="1"/>
          <p:nvPr/>
        </p:nvSpPr>
        <p:spPr>
          <a:xfrm>
            <a:off x="0" y="5780782"/>
            <a:ext cx="9136363" cy="1077218"/>
          </a:xfrm>
          <a:prstGeom prst="rect">
            <a:avLst/>
          </a:prstGeom>
          <a:solidFill>
            <a:srgbClr val="99FFCC"/>
          </a:solidFill>
        </p:spPr>
        <p:txBody>
          <a:bodyPr wrap="square" rtlCol="0">
            <a:spAutoFit/>
          </a:bodyPr>
          <a:lstStyle/>
          <a:p>
            <a:r>
              <a:rPr lang="ja-JP" altLang="en-US" sz="3200" dirty="0"/>
              <a:t>社会医学系専門医協会</a:t>
            </a:r>
            <a:r>
              <a:rPr lang="en-US" altLang="ja-JP" sz="3200" dirty="0"/>
              <a:t>WEB</a:t>
            </a:r>
            <a:r>
              <a:rPr lang="ja-JP" altLang="en-US" sz="3200" dirty="0"/>
              <a:t>ページのトップに「シニア世代の方へ（医師免許取得後</a:t>
            </a:r>
            <a:r>
              <a:rPr lang="en-US" altLang="ja-JP" sz="3200" dirty="0"/>
              <a:t>20</a:t>
            </a:r>
            <a:r>
              <a:rPr kumimoji="1" lang="ja-JP" altLang="en-US" sz="3200" dirty="0"/>
              <a:t>年以上</a:t>
            </a:r>
            <a:r>
              <a:rPr lang="ja-JP" altLang="en-US" sz="3200" dirty="0"/>
              <a:t>）」を新設</a:t>
            </a:r>
          </a:p>
        </p:txBody>
      </p:sp>
      <p:sp>
        <p:nvSpPr>
          <p:cNvPr id="8" name="円: 塗りつぶしなし 7">
            <a:extLst>
              <a:ext uri="{FF2B5EF4-FFF2-40B4-BE49-F238E27FC236}">
                <a16:creationId xmlns:a16="http://schemas.microsoft.com/office/drawing/2014/main" id="{8EB1E492-512D-3D83-8A39-59B1C9E6898F}"/>
              </a:ext>
            </a:extLst>
          </p:cNvPr>
          <p:cNvSpPr/>
          <p:nvPr/>
        </p:nvSpPr>
        <p:spPr bwMode="auto">
          <a:xfrm>
            <a:off x="4308408" y="5229358"/>
            <a:ext cx="2019656" cy="748146"/>
          </a:xfrm>
          <a:prstGeom prst="donut">
            <a:avLst>
              <a:gd name="adj" fmla="val 9823"/>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a:ln>
                <a:noFill/>
              </a:ln>
              <a:solidFill>
                <a:srgbClr val="FFFF00"/>
              </a:solidFill>
              <a:effectLst/>
              <a:latin typeface="HG丸ｺﾞｼｯｸM-PRO" pitchFamily="49" charset="-128"/>
              <a:ea typeface="HG丸ｺﾞｼｯｸM-PRO" pitchFamily="49" charset="-128"/>
            </a:endParaRPr>
          </a:p>
        </p:txBody>
      </p:sp>
    </p:spTree>
    <p:custDataLst>
      <p:tags r:id="rId1"/>
    </p:custDataLst>
    <p:extLst>
      <p:ext uri="{BB962C8B-B14F-4D97-AF65-F5344CB8AC3E}">
        <p14:creationId xmlns:p14="http://schemas.microsoft.com/office/powerpoint/2010/main" val="7411590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87A326-9802-74A2-0396-21D91AEA965E}"/>
              </a:ext>
            </a:extLst>
          </p:cNvPr>
          <p:cNvSpPr txBox="1"/>
          <p:nvPr/>
        </p:nvSpPr>
        <p:spPr>
          <a:xfrm>
            <a:off x="249382" y="529489"/>
            <a:ext cx="8614063" cy="3952364"/>
          </a:xfrm>
          <a:prstGeom prst="rect">
            <a:avLst/>
          </a:prstGeom>
          <a:noFill/>
        </p:spPr>
        <p:txBody>
          <a:bodyPr wrap="square">
            <a:spAutoFit/>
          </a:bodyPr>
          <a:lstStyle/>
          <a:p>
            <a:pPr algn="ctr" fontAlgn="base">
              <a:buNone/>
            </a:pPr>
            <a:r>
              <a:rPr lang="ja-JP" altLang="en-US" b="1" i="0" dirty="0">
                <a:solidFill>
                  <a:srgbClr val="000000"/>
                </a:solidFill>
                <a:effectLst/>
                <a:latin typeface="小塚ゴシック Pro"/>
              </a:rPr>
              <a:t>特例措置による社会医学系専門医・指導医の募集について</a:t>
            </a:r>
          </a:p>
          <a:p>
            <a:pPr algn="r" fontAlgn="base">
              <a:spcBef>
                <a:spcPts val="450"/>
              </a:spcBef>
              <a:spcAft>
                <a:spcPts val="750"/>
              </a:spcAft>
              <a:buNone/>
            </a:pP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日</a:t>
            </a:r>
          </a:p>
          <a:p>
            <a:pPr algn="l" fontAlgn="base"/>
            <a:r>
              <a:rPr lang="ja-JP" altLang="en-US" b="0" i="0" dirty="0">
                <a:solidFill>
                  <a:srgbClr val="000000"/>
                </a:solidFill>
                <a:effectLst/>
                <a:latin typeface="小塚ゴシック Pro"/>
              </a:rPr>
              <a:t>このたび、社会医学系専門医協会が認定する社会医学系専門医・指導医に関し、シニア世代（医師免許取得後</a:t>
            </a:r>
            <a:r>
              <a:rPr lang="en-US" altLang="ja-JP" b="0" i="0" dirty="0">
                <a:solidFill>
                  <a:srgbClr val="000000"/>
                </a:solidFill>
                <a:effectLst/>
                <a:latin typeface="小塚ゴシック Pro"/>
              </a:rPr>
              <a:t>20</a:t>
            </a:r>
            <a:r>
              <a:rPr lang="ja-JP" altLang="en-US" b="0" i="0" dirty="0">
                <a:solidFill>
                  <a:srgbClr val="000000"/>
                </a:solidFill>
                <a:effectLst/>
                <a:latin typeface="小塚ゴシック Pro"/>
              </a:rPr>
              <a:t>年以上の方）向けに資格付与対象を拡大するために、特例措置による社会医学系専門医・指導医を募集することとし、</a:t>
            </a:r>
            <a:r>
              <a:rPr lang="en-US" altLang="ja-JP" b="0" i="0" dirty="0">
                <a:solidFill>
                  <a:srgbClr val="000000"/>
                </a:solidFill>
                <a:effectLst/>
                <a:latin typeface="小塚ゴシック Pro"/>
              </a:rPr>
              <a:t>2025</a:t>
            </a:r>
            <a:r>
              <a:rPr lang="ja-JP" altLang="en-US" b="0" i="0" dirty="0">
                <a:solidFill>
                  <a:srgbClr val="000000"/>
                </a:solidFill>
                <a:effectLst/>
                <a:latin typeface="小塚ゴシック Pro"/>
              </a:rPr>
              <a:t>年</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月</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日から受付を開始することとしました。</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ja-JP" altLang="en-US" b="1" i="0" u="sng" dirty="0">
                <a:solidFill>
                  <a:srgbClr val="000000"/>
                </a:solidFill>
                <a:effectLst/>
                <a:latin typeface="小塚ゴシック Pro"/>
              </a:rPr>
              <a:t>今回より、社会医学系専門医協会友好社員（日本医学教育学会、日本国際保健医療学会、日本法医学会）に所属する方も申請できます。</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algn="l" fontAlgn="base"/>
            <a:r>
              <a:rPr lang="en-US" altLang="ja-JP" b="0" i="0" dirty="0">
                <a:solidFill>
                  <a:srgbClr val="FF0000"/>
                </a:solidFill>
                <a:effectLst/>
                <a:latin typeface="小塚ゴシック Pro"/>
              </a:rPr>
              <a:t>※</a:t>
            </a:r>
            <a:r>
              <a:rPr lang="ja-JP" altLang="en-US" b="0" i="0" dirty="0">
                <a:solidFill>
                  <a:srgbClr val="FF0000"/>
                </a:solidFill>
                <a:effectLst/>
                <a:latin typeface="小塚ゴシック Pro"/>
              </a:rPr>
              <a:t>お問い合わせにつきましては、上記</a:t>
            </a:r>
            <a:r>
              <a:rPr lang="en-US" altLang="ja-JP" b="0" i="0" dirty="0">
                <a:solidFill>
                  <a:srgbClr val="FF0000"/>
                </a:solidFill>
                <a:effectLst/>
                <a:latin typeface="小塚ゴシック Pro"/>
              </a:rPr>
              <a:t>E-mail</a:t>
            </a:r>
            <a:r>
              <a:rPr lang="ja-JP" altLang="en-US" b="0" i="0" dirty="0">
                <a:solidFill>
                  <a:srgbClr val="FF0000"/>
                </a:solidFill>
                <a:effectLst/>
                <a:latin typeface="小塚ゴシック Pro"/>
              </a:rPr>
              <a:t>アドレス及び</a:t>
            </a:r>
            <a:r>
              <a:rPr lang="en-US" altLang="ja-JP" b="0" i="0" dirty="0">
                <a:solidFill>
                  <a:srgbClr val="FF0000"/>
                </a:solidFill>
                <a:effectLst/>
                <a:latin typeface="小塚ゴシック Pro"/>
              </a:rPr>
              <a:t>HP</a:t>
            </a:r>
            <a:r>
              <a:rPr lang="ja-JP" altLang="en-US" b="0" i="0" dirty="0">
                <a:solidFill>
                  <a:srgbClr val="FF0000"/>
                </a:solidFill>
                <a:effectLst/>
                <a:latin typeface="小塚ゴシック Pro"/>
              </a:rPr>
              <a:t>内の「お問い合わせ」のみ受け付けます。お電話では一切受け付けておりません。</a:t>
            </a:r>
            <a:endParaRPr lang="ja-JP" altLang="en-US" b="0" i="0" dirty="0">
              <a:solidFill>
                <a:srgbClr val="000000"/>
              </a:solidFill>
              <a:effectLst/>
              <a:latin typeface="小塚ゴシック Pro"/>
            </a:endParaRPr>
          </a:p>
        </p:txBody>
      </p:sp>
    </p:spTree>
    <p:extLst>
      <p:ext uri="{BB962C8B-B14F-4D97-AF65-F5344CB8AC3E}">
        <p14:creationId xmlns:p14="http://schemas.microsoft.com/office/powerpoint/2010/main" val="3502604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611CEB2-0581-2007-E2D1-5870DF0945B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9DF31B-EA62-9F26-4302-20105CA5231E}"/>
              </a:ext>
            </a:extLst>
          </p:cNvPr>
          <p:cNvSpPr txBox="1"/>
          <p:nvPr/>
        </p:nvSpPr>
        <p:spPr>
          <a:xfrm>
            <a:off x="343022" y="477928"/>
            <a:ext cx="8457955" cy="4708981"/>
          </a:xfrm>
          <a:prstGeom prst="rect">
            <a:avLst/>
          </a:prstGeom>
          <a:solidFill>
            <a:srgbClr val="FFFF00"/>
          </a:solidFill>
        </p:spPr>
        <p:txBody>
          <a:bodyPr wrap="square" rtlCol="0">
            <a:spAutoFit/>
          </a:bodyPr>
          <a:lstStyle/>
          <a:p>
            <a:pPr algn="ctr" fontAlgn="base">
              <a:buNone/>
            </a:pPr>
            <a:r>
              <a:rPr lang="en-US" altLang="ja-JP" b="1" i="0" dirty="0">
                <a:solidFill>
                  <a:srgbClr val="000000"/>
                </a:solidFill>
                <a:effectLst/>
                <a:latin typeface="小塚ゴシック Pro"/>
              </a:rPr>
              <a:t>【</a:t>
            </a:r>
            <a:r>
              <a:rPr lang="ja-JP" altLang="en-US" b="1" i="0" dirty="0">
                <a:solidFill>
                  <a:srgbClr val="000000"/>
                </a:solidFill>
                <a:effectLst/>
                <a:latin typeface="小塚ゴシック Pro"/>
              </a:rPr>
              <a:t>特例措置による社会医学系専門医・指導医の概要</a:t>
            </a:r>
            <a:r>
              <a:rPr lang="en-US" altLang="ja-JP" b="1" i="0" dirty="0">
                <a:solidFill>
                  <a:srgbClr val="000000"/>
                </a:solidFill>
                <a:effectLst/>
                <a:latin typeface="小塚ゴシック Pro"/>
              </a:rPr>
              <a:t>】</a:t>
            </a:r>
            <a:endParaRPr lang="ja-JP" altLang="en-US" b="0" i="0" dirty="0">
              <a:solidFill>
                <a:srgbClr val="000000"/>
              </a:solidFill>
              <a:effectLst/>
              <a:latin typeface="小塚ゴシック Pro"/>
            </a:endParaRP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．審査手続き</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申請書類を提出し、審査料（</a:t>
            </a:r>
            <a:r>
              <a:rPr lang="en-US" altLang="ja-JP" b="0" i="0" dirty="0">
                <a:solidFill>
                  <a:srgbClr val="000000"/>
                </a:solidFill>
                <a:effectLst/>
                <a:latin typeface="小塚ゴシック Pro"/>
              </a:rPr>
              <a:t>9,900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％込］）を納入したうえで、専門医・指導医認定委員会で審査を行う。</a:t>
            </a: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2</a:t>
            </a:r>
            <a:r>
              <a:rPr lang="ja-JP" altLang="en-US" b="1" i="0" dirty="0">
                <a:solidFill>
                  <a:srgbClr val="000000"/>
                </a:solidFill>
                <a:effectLst/>
                <a:latin typeface="小塚ゴシック Pro"/>
              </a:rPr>
              <a:t>．社会医学系専門医・指導医との関係</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）認定登録料（</a:t>
            </a:r>
            <a:r>
              <a:rPr lang="en-US" altLang="ja-JP" b="0" i="0" dirty="0">
                <a:solidFill>
                  <a:srgbClr val="000000"/>
                </a:solidFill>
                <a:effectLst/>
                <a:latin typeface="小塚ゴシック Pro"/>
              </a:rPr>
              <a:t>14,850</a:t>
            </a:r>
            <a:r>
              <a:rPr lang="ja-JP" altLang="en-US" b="0" i="0" dirty="0">
                <a:solidFill>
                  <a:srgbClr val="000000"/>
                </a:solidFill>
                <a:effectLst/>
                <a:latin typeface="小塚ゴシック Pro"/>
              </a:rPr>
              <a:t>円［消費税</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％込］）の振り込みを必要とし、理事長名の認定証を交付する</a:t>
            </a:r>
          </a:p>
          <a:p>
            <a:pPr lvl="1"/>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）年間登録料（</a:t>
            </a:r>
            <a:r>
              <a:rPr lang="en-US" altLang="ja-JP" b="0" i="0" dirty="0">
                <a:solidFill>
                  <a:srgbClr val="000000"/>
                </a:solidFill>
                <a:effectLst/>
                <a:latin typeface="小塚ゴシック Pro"/>
              </a:rPr>
              <a:t>5,000</a:t>
            </a:r>
            <a:r>
              <a:rPr lang="ja-JP" altLang="en-US" b="0" i="0" dirty="0">
                <a:solidFill>
                  <a:srgbClr val="000000"/>
                </a:solidFill>
                <a:effectLst/>
                <a:latin typeface="小塚ゴシック Pro"/>
              </a:rPr>
              <a:t>円）を毎年納入するものとする。</a:t>
            </a:r>
          </a:p>
          <a:p>
            <a:pPr algn="l" fontAlgn="base">
              <a:buNone/>
            </a:pPr>
            <a:endParaRPr lang="en-US" altLang="ja-JP" b="1" i="0" dirty="0">
              <a:solidFill>
                <a:srgbClr val="000000"/>
              </a:solidFill>
              <a:effectLst/>
              <a:latin typeface="小塚ゴシック Pro"/>
            </a:endParaRPr>
          </a:p>
          <a:p>
            <a:pPr algn="l" fontAlgn="base">
              <a:buNone/>
            </a:pPr>
            <a:r>
              <a:rPr lang="en-US" altLang="ja-JP" b="1" i="0" dirty="0">
                <a:solidFill>
                  <a:srgbClr val="000000"/>
                </a:solidFill>
                <a:effectLst/>
                <a:latin typeface="小塚ゴシック Pro"/>
              </a:rPr>
              <a:t>3</a:t>
            </a:r>
            <a:r>
              <a:rPr lang="ja-JP" altLang="en-US" b="1" i="0" dirty="0">
                <a:solidFill>
                  <a:srgbClr val="000000"/>
                </a:solidFill>
                <a:effectLst/>
                <a:latin typeface="小塚ゴシック Pro"/>
              </a:rPr>
              <a:t>．更新</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特例措置社会医学系専門医・指導医の有効期限は</a:t>
            </a:r>
            <a:r>
              <a:rPr lang="en-US" altLang="ja-JP" b="0" i="0" dirty="0">
                <a:solidFill>
                  <a:srgbClr val="000000"/>
                </a:solidFill>
                <a:effectLst/>
                <a:latin typeface="小塚ゴシック Pro"/>
              </a:rPr>
              <a:t>5</a:t>
            </a:r>
            <a:r>
              <a:rPr lang="ja-JP" altLang="en-US" b="0" i="0" dirty="0">
                <a:solidFill>
                  <a:srgbClr val="000000"/>
                </a:solidFill>
                <a:effectLst/>
                <a:latin typeface="小塚ゴシック Pro"/>
              </a:rPr>
              <a:t>年間とし、その更新手続きは、社会医学系専門医・指導医の更新手続きに準ずる。</a:t>
            </a:r>
          </a:p>
          <a:p>
            <a:endParaRPr kumimoji="1" lang="ja-JP" altLang="en-US" dirty="0"/>
          </a:p>
        </p:txBody>
      </p:sp>
    </p:spTree>
    <p:extLst>
      <p:ext uri="{BB962C8B-B14F-4D97-AF65-F5344CB8AC3E}">
        <p14:creationId xmlns:p14="http://schemas.microsoft.com/office/powerpoint/2010/main" val="27960575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5F2ABC-708B-B5F6-6D71-B444D198AF8C}"/>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A9EF9B4-92F2-BD0E-26A7-E05CBD24486E}"/>
              </a:ext>
            </a:extLst>
          </p:cNvPr>
          <p:cNvSpPr txBox="1"/>
          <p:nvPr/>
        </p:nvSpPr>
        <p:spPr>
          <a:xfrm>
            <a:off x="155864" y="351097"/>
            <a:ext cx="8801100" cy="6247864"/>
          </a:xfrm>
          <a:prstGeom prst="rect">
            <a:avLst/>
          </a:prstGeom>
          <a:noFill/>
        </p:spPr>
        <p:txBody>
          <a:bodyPr wrap="square">
            <a:spAutoFit/>
          </a:bodyPr>
          <a:lstStyle/>
          <a:p>
            <a:pPr algn="l" fontAlgn="base">
              <a:buNone/>
            </a:pP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．申請要件</a:t>
            </a:r>
            <a:endParaRPr lang="ja-JP" altLang="en-US" b="0" i="0" dirty="0">
              <a:solidFill>
                <a:srgbClr val="000000"/>
              </a:solidFill>
              <a:effectLst/>
              <a:latin typeface="小塚ゴシック Pro"/>
            </a:endParaRPr>
          </a:p>
          <a:p>
            <a:pPr lvl="1"/>
            <a:r>
              <a:rPr lang="ja-JP" altLang="en-US" b="0" i="0" dirty="0">
                <a:solidFill>
                  <a:srgbClr val="000000"/>
                </a:solidFill>
                <a:effectLst/>
                <a:latin typeface="小塚ゴシック Pro"/>
              </a:rPr>
              <a:t>下記の（</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）の全てを満たす場合には、特例措置による社会医学系専門医・指導医として、社会医学系専門医協会に申請できます。</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）指導医講習会を受講済であること</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）社会医学系専門医協会構成学会・団体の会員・所属歴が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年以上の者</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3</a:t>
            </a:r>
            <a:r>
              <a:rPr lang="ja-JP" altLang="en-US" b="0" i="0" dirty="0">
                <a:solidFill>
                  <a:srgbClr val="000000"/>
                </a:solidFill>
                <a:effectLst/>
                <a:latin typeface="小塚ゴシック Pro"/>
              </a:rPr>
              <a:t>）医師免許取得後</a:t>
            </a:r>
            <a:r>
              <a:rPr lang="en-US" altLang="ja-JP" b="0" i="0" dirty="0">
                <a:solidFill>
                  <a:srgbClr val="000000"/>
                </a:solidFill>
                <a:effectLst/>
                <a:latin typeface="小塚ゴシック Pro"/>
              </a:rPr>
              <a:t>20</a:t>
            </a:r>
            <a:r>
              <a:rPr lang="ja-JP" altLang="en-US" b="0" i="0" dirty="0">
                <a:solidFill>
                  <a:srgbClr val="000000"/>
                </a:solidFill>
                <a:effectLst/>
                <a:latin typeface="小塚ゴシック Pro"/>
              </a:rPr>
              <a:t>年以上経過していること</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4</a:t>
            </a:r>
            <a:r>
              <a:rPr lang="ja-JP" altLang="en-US" b="0" i="0" dirty="0">
                <a:solidFill>
                  <a:srgbClr val="000000"/>
                </a:solidFill>
                <a:effectLst/>
                <a:latin typeface="小塚ゴシック Pro"/>
              </a:rPr>
              <a:t>）社会医学系活動の経験が、通算</a:t>
            </a:r>
            <a:r>
              <a:rPr lang="en-US" altLang="ja-JP" b="0" i="0" dirty="0">
                <a:solidFill>
                  <a:srgbClr val="000000"/>
                </a:solidFill>
                <a:effectLst/>
                <a:latin typeface="小塚ゴシック Pro"/>
              </a:rPr>
              <a:t>10</a:t>
            </a:r>
            <a:r>
              <a:rPr lang="ja-JP" altLang="en-US" b="0" i="0" dirty="0">
                <a:solidFill>
                  <a:srgbClr val="000000"/>
                </a:solidFill>
                <a:effectLst/>
                <a:latin typeface="小塚ゴシック Pro"/>
              </a:rPr>
              <a:t>年以上あること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1</a:t>
            </a:r>
            <a:r>
              <a:rPr lang="ja-JP" altLang="en-US" b="0" i="0" dirty="0">
                <a:solidFill>
                  <a:srgbClr val="FF0000"/>
                </a:solidFill>
                <a:effectLst/>
                <a:latin typeface="小塚ゴシック Pro"/>
              </a:rPr>
              <a:t>］</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5</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名の推薦を受けること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2</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3</a:t>
            </a:r>
            <a:r>
              <a:rPr lang="ja-JP" altLang="en-US" b="0" i="0" dirty="0">
                <a:solidFill>
                  <a:srgbClr val="FF0000"/>
                </a:solidFill>
                <a:effectLst/>
                <a:latin typeface="小塚ゴシック Pro"/>
              </a:rPr>
              <a:t>］</a:t>
            </a:r>
          </a:p>
          <a:p>
            <a:pPr marL="893763" lvl="1" indent="-436563"/>
            <a:r>
              <a:rPr lang="ja-JP" altLang="en-US" b="0" i="0" dirty="0">
                <a:solidFill>
                  <a:srgbClr val="000000"/>
                </a:solidFill>
                <a:effectLst/>
                <a:latin typeface="小塚ゴシック Pro"/>
              </a:rPr>
              <a:t>（</a:t>
            </a:r>
            <a:r>
              <a:rPr lang="en-US" altLang="ja-JP" b="0" i="0" dirty="0">
                <a:solidFill>
                  <a:srgbClr val="000000"/>
                </a:solidFill>
                <a:effectLst/>
                <a:latin typeface="小塚ゴシック Pro"/>
              </a:rPr>
              <a:t>6</a:t>
            </a:r>
            <a:r>
              <a:rPr lang="ja-JP" altLang="en-US" b="0" i="0" dirty="0">
                <a:solidFill>
                  <a:srgbClr val="000000"/>
                </a:solidFill>
                <a:effectLst/>
                <a:latin typeface="小塚ゴシック Pro"/>
              </a:rPr>
              <a:t>）基本プログラム（</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科目</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時間＝</a:t>
            </a:r>
            <a:r>
              <a:rPr lang="en-US" altLang="ja-JP" b="0" i="0" dirty="0">
                <a:solidFill>
                  <a:srgbClr val="000000"/>
                </a:solidFill>
                <a:effectLst/>
                <a:latin typeface="小塚ゴシック Pro"/>
              </a:rPr>
              <a:t>49</a:t>
            </a:r>
            <a:r>
              <a:rPr lang="ja-JP" altLang="en-US" b="0" i="0" dirty="0">
                <a:solidFill>
                  <a:srgbClr val="000000"/>
                </a:solidFill>
                <a:effectLst/>
                <a:latin typeface="小塚ゴシック Pro"/>
              </a:rPr>
              <a:t>時間）を履修していること</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4</a:t>
            </a:r>
            <a:r>
              <a:rPr lang="ja-JP" altLang="en-US" b="0" i="0" dirty="0">
                <a:solidFill>
                  <a:srgbClr val="FF0000"/>
                </a:solidFill>
                <a:effectLst/>
                <a:latin typeface="小塚ゴシック Pro"/>
              </a:rPr>
              <a:t>］</a:t>
            </a:r>
            <a:endParaRPr lang="en-US" altLang="ja-JP" b="0" i="0" dirty="0">
              <a:solidFill>
                <a:srgbClr val="FF0000"/>
              </a:solidFill>
              <a:effectLst/>
              <a:latin typeface="小塚ゴシック Pro"/>
            </a:endParaRPr>
          </a:p>
          <a:p>
            <a:pPr marL="893763" lvl="1" indent="-436563"/>
            <a:endParaRPr lang="en-US" altLang="ja-JP" b="0" i="0" dirty="0">
              <a:solidFill>
                <a:srgbClr val="FF0000"/>
              </a:solidFill>
              <a:effectLst/>
              <a:latin typeface="小塚ゴシック Pro"/>
            </a:endParaRP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1</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「社会医学系活動の経験」とは、「社会医学系活動の実践例」（参考</a:t>
            </a: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）の活動を実践することをいう。</a:t>
            </a: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2</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所属時期が重なっていない場合に限り、所属歴の合算が可能。</a:t>
            </a:r>
            <a:endParaRPr lang="en-US" altLang="ja-JP" b="0" i="0" dirty="0">
              <a:solidFill>
                <a:srgbClr val="000000"/>
              </a:solidFill>
              <a:effectLst/>
              <a:latin typeface="小塚ゴシック Pro"/>
            </a:endParaRPr>
          </a:p>
          <a:p>
            <a:pPr marL="811213" algn="l" fontAlgn="base">
              <a:buNone/>
            </a:pPr>
            <a:r>
              <a:rPr lang="ja-JP" altLang="en-US" b="0" i="0" dirty="0">
                <a:solidFill>
                  <a:srgbClr val="000000"/>
                </a:solidFill>
                <a:effectLst/>
                <a:latin typeface="小塚ゴシック Pro"/>
              </a:rPr>
              <a:t>＜所属歴の合算方法＞</a:t>
            </a: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2</a:t>
            </a:r>
            <a:r>
              <a:rPr lang="ja-JP" altLang="en-US" b="0" i="0" dirty="0">
                <a:solidFill>
                  <a:srgbClr val="000000"/>
                </a:solidFill>
                <a:effectLst/>
                <a:latin typeface="小塚ゴシック Pro"/>
              </a:rPr>
              <a:t>つ以上の構成学会・団体における所属歴を合算する場合</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→所属歴を算出した学会・団体すべてにおいて、推薦を受けること。</a:t>
            </a:r>
          </a:p>
          <a:p>
            <a:pPr marL="811213" indent="-811213"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3</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年以上の学会・団体が友好社員の場合は、当該学会・団体から推薦された友好社員委員会の委員</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名の推薦を受けること</a:t>
            </a:r>
          </a:p>
          <a:p>
            <a:pPr marL="811213" indent="-811213" algn="l" fontAlgn="base"/>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4</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a:t>
            </a:r>
            <a:r>
              <a:rPr lang="ja-JP" altLang="en-US" b="0" i="0" u="sng" dirty="0">
                <a:solidFill>
                  <a:srgbClr val="000000"/>
                </a:solidFill>
                <a:effectLst/>
                <a:latin typeface="小塚ゴシック Pro"/>
              </a:rPr>
              <a:t>友好社員の場合</a:t>
            </a:r>
            <a:r>
              <a:rPr lang="ja-JP" altLang="en-US" b="0" i="0" dirty="0">
                <a:solidFill>
                  <a:srgbClr val="000000"/>
                </a:solidFill>
                <a:effectLst/>
                <a:latin typeface="小塚ゴシック Pro"/>
              </a:rPr>
              <a:t>に限る。</a:t>
            </a:r>
          </a:p>
        </p:txBody>
      </p:sp>
    </p:spTree>
    <p:extLst>
      <p:ext uri="{BB962C8B-B14F-4D97-AF65-F5344CB8AC3E}">
        <p14:creationId xmlns:p14="http://schemas.microsoft.com/office/powerpoint/2010/main" val="3022261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66FED0-D488-55BE-0C0F-074F1C30B49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947C8B3-6310-DE0E-D349-03FB5BAAA59A}"/>
              </a:ext>
            </a:extLst>
          </p:cNvPr>
          <p:cNvSpPr txBox="1"/>
          <p:nvPr/>
        </p:nvSpPr>
        <p:spPr>
          <a:xfrm>
            <a:off x="233795" y="103909"/>
            <a:ext cx="8676409" cy="4708981"/>
          </a:xfrm>
          <a:prstGeom prst="rect">
            <a:avLst/>
          </a:prstGeom>
          <a:noFill/>
        </p:spPr>
        <p:txBody>
          <a:bodyPr wrap="square">
            <a:spAutoFit/>
          </a:bodyPr>
          <a:lstStyle/>
          <a:p>
            <a:pPr algn="l" fontAlgn="base">
              <a:buNone/>
            </a:pPr>
            <a:r>
              <a:rPr lang="ja-JP" altLang="en-US" b="1" i="0" dirty="0">
                <a:solidFill>
                  <a:srgbClr val="000000"/>
                </a:solidFill>
                <a:effectLst/>
                <a:latin typeface="小塚ゴシック Pro"/>
              </a:rPr>
              <a:t>２．申請方法</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特例措置による社会医学系専門医・指導医の申請者は、以下の申請書類を電子媒体（メールの添付文書等）または郵送にて事務局に送付してください。</a:t>
            </a: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可能な限り電子媒体にてご提出ください。</a:t>
            </a:r>
          </a:p>
          <a:p>
            <a:pPr algn="l" fontAlgn="base">
              <a:buNone/>
            </a:pPr>
            <a:r>
              <a:rPr lang="ja-JP" altLang="en-US" b="1" i="0" u="sng" dirty="0">
                <a:solidFill>
                  <a:srgbClr val="FF0000"/>
                </a:solidFill>
                <a:effectLst/>
                <a:latin typeface="小塚ゴシック Pro"/>
              </a:rPr>
              <a:t>募集期間：</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4</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1</a:t>
            </a:r>
            <a:r>
              <a:rPr lang="ja-JP" altLang="en-US" b="1" i="0" u="sng" dirty="0">
                <a:solidFill>
                  <a:srgbClr val="FF0000"/>
                </a:solidFill>
                <a:effectLst/>
                <a:latin typeface="小塚ゴシック Pro"/>
              </a:rPr>
              <a:t>日から</a:t>
            </a:r>
            <a:r>
              <a:rPr lang="en-US" altLang="ja-JP" b="1" i="0" u="sng" dirty="0">
                <a:solidFill>
                  <a:srgbClr val="FF0000"/>
                </a:solidFill>
                <a:effectLst/>
                <a:latin typeface="小塚ゴシック Pro"/>
              </a:rPr>
              <a:t>2025</a:t>
            </a:r>
            <a:r>
              <a:rPr lang="ja-JP" altLang="en-US" b="1" i="0" u="sng" dirty="0">
                <a:solidFill>
                  <a:srgbClr val="FF0000"/>
                </a:solidFill>
                <a:effectLst/>
                <a:latin typeface="小塚ゴシック Pro"/>
              </a:rPr>
              <a:t>年</a:t>
            </a:r>
            <a:r>
              <a:rPr lang="en-US" altLang="ja-JP" b="1" i="0" u="sng" dirty="0">
                <a:solidFill>
                  <a:srgbClr val="FF0000"/>
                </a:solidFill>
                <a:effectLst/>
                <a:latin typeface="小塚ゴシック Pro"/>
              </a:rPr>
              <a:t>11</a:t>
            </a:r>
            <a:r>
              <a:rPr lang="ja-JP" altLang="en-US" b="1" i="0" u="sng" dirty="0">
                <a:solidFill>
                  <a:srgbClr val="FF0000"/>
                </a:solidFill>
                <a:effectLst/>
                <a:latin typeface="小塚ゴシック Pro"/>
              </a:rPr>
              <a:t>月</a:t>
            </a:r>
            <a:r>
              <a:rPr lang="en-US" altLang="ja-JP" b="1" i="0" u="sng" dirty="0">
                <a:solidFill>
                  <a:srgbClr val="FF0000"/>
                </a:solidFill>
                <a:effectLst/>
                <a:latin typeface="小塚ゴシック Pro"/>
              </a:rPr>
              <a:t>30</a:t>
            </a:r>
            <a:r>
              <a:rPr lang="ja-JP" altLang="en-US" b="1" i="0" u="sng" dirty="0">
                <a:solidFill>
                  <a:srgbClr val="FF0000"/>
                </a:solidFill>
                <a:effectLst/>
                <a:latin typeface="小塚ゴシック Pro"/>
              </a:rPr>
              <a:t>日まで</a:t>
            </a:r>
            <a:endParaRPr lang="ja-JP" altLang="en-US" b="0" i="0" dirty="0">
              <a:solidFill>
                <a:srgbClr val="000000"/>
              </a:solidFill>
              <a:effectLst/>
              <a:latin typeface="小塚ゴシック Pro"/>
            </a:endParaRPr>
          </a:p>
          <a:p>
            <a:pPr algn="l" fontAlgn="base">
              <a:buNone/>
            </a:pPr>
            <a:r>
              <a:rPr lang="ja-JP" altLang="en-US" b="0" i="0" dirty="0">
                <a:solidFill>
                  <a:srgbClr val="000000"/>
                </a:solidFill>
                <a:effectLst/>
                <a:latin typeface="小塚ゴシック Pro"/>
              </a:rPr>
              <a:t> </a:t>
            </a:r>
          </a:p>
          <a:p>
            <a:pPr algn="l" fontAlgn="base">
              <a:buNone/>
            </a:pPr>
            <a:r>
              <a:rPr lang="ja-JP" altLang="en-US" b="1" i="0" dirty="0">
                <a:solidFill>
                  <a:srgbClr val="000000"/>
                </a:solidFill>
                <a:effectLst/>
                <a:latin typeface="小塚ゴシック Pro"/>
              </a:rPr>
              <a:t>（</a:t>
            </a:r>
            <a:r>
              <a:rPr lang="en-US" altLang="ja-JP" b="1" i="0" dirty="0">
                <a:solidFill>
                  <a:srgbClr val="000000"/>
                </a:solidFill>
                <a:effectLst/>
                <a:latin typeface="小塚ゴシック Pro"/>
              </a:rPr>
              <a:t>1</a:t>
            </a:r>
            <a:r>
              <a:rPr lang="ja-JP" altLang="en-US" b="1" i="0" dirty="0">
                <a:solidFill>
                  <a:srgbClr val="000000"/>
                </a:solidFill>
                <a:effectLst/>
                <a:latin typeface="小塚ゴシック Pro"/>
              </a:rPr>
              <a:t>）申請書類（電子媒体での申請を推奨）</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①</a:t>
            </a:r>
            <a:r>
              <a:rPr lang="ja-JP" altLang="en-US" b="1" i="0" u="none" strike="noStrike" dirty="0">
                <a:solidFill>
                  <a:srgbClr val="006699"/>
                </a:solidFill>
                <a:effectLst/>
                <a:latin typeface="小塚ゴシック Pro"/>
                <a:hlinkClick r:id="rId2"/>
              </a:rPr>
              <a:t>特例措置による社会医学系専門医・指導医申請書</a:t>
            </a:r>
            <a:r>
              <a:rPr lang="ja-JP" altLang="en-US" b="0" i="0" dirty="0">
                <a:solidFill>
                  <a:srgbClr val="FF0000"/>
                </a:solidFill>
                <a:effectLst/>
                <a:latin typeface="小塚ゴシック Pro"/>
              </a:rPr>
              <a:t>（両面印刷してください。）</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②審査料振込のクレジット決済の返信メール又は審査料振込明細書のコピー</a:t>
            </a:r>
          </a:p>
          <a:p>
            <a:pPr marL="269875" indent="-269875" algn="l" fontAlgn="base">
              <a:buNone/>
            </a:pPr>
            <a:r>
              <a:rPr lang="ja-JP" altLang="en-US" b="0" i="0" dirty="0">
                <a:solidFill>
                  <a:srgbClr val="000000"/>
                </a:solidFill>
                <a:effectLst/>
                <a:latin typeface="小塚ゴシック Pro"/>
              </a:rPr>
              <a:t>③医師免許証のコピー</a:t>
            </a:r>
            <a:r>
              <a:rPr lang="ja-JP" altLang="en-US" b="0" i="0" dirty="0">
                <a:solidFill>
                  <a:srgbClr val="FF0000"/>
                </a:solidFill>
                <a:effectLst/>
                <a:latin typeface="小塚ゴシック Pro"/>
              </a:rPr>
              <a:t>（</a:t>
            </a:r>
            <a:r>
              <a:rPr lang="en-US" altLang="ja-JP" b="0" i="0" dirty="0">
                <a:solidFill>
                  <a:srgbClr val="FF0000"/>
                </a:solidFill>
                <a:effectLst/>
                <a:latin typeface="小塚ゴシック Pro"/>
              </a:rPr>
              <a:t>A4</a:t>
            </a:r>
            <a:r>
              <a:rPr lang="ja-JP" altLang="en-US" b="0" i="0" dirty="0">
                <a:solidFill>
                  <a:srgbClr val="FF0000"/>
                </a:solidFill>
                <a:effectLst/>
                <a:latin typeface="小塚ゴシック Pro"/>
              </a:rPr>
              <a:t>サイズに印刷し、ご提出ください。）</a:t>
            </a: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④指導医講習会の受講証のコピー</a:t>
            </a:r>
          </a:p>
          <a:p>
            <a:pPr marL="269875" indent="-269875" algn="l" fontAlgn="base">
              <a:buNone/>
            </a:pPr>
            <a:r>
              <a:rPr lang="ja-JP" altLang="en-US" b="0" i="0" dirty="0">
                <a:solidFill>
                  <a:srgbClr val="000000"/>
                </a:solidFill>
                <a:effectLst/>
                <a:latin typeface="小塚ゴシック Pro"/>
              </a:rPr>
              <a:t>⑤会員・所属歴が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年以上の学会・団体から推薦された社会医学系専門医協会理事の推薦書のコピー</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5</a:t>
            </a:r>
            <a:r>
              <a:rPr lang="ja-JP" altLang="en-US" b="0" i="0" dirty="0">
                <a:solidFill>
                  <a:srgbClr val="FF0000"/>
                </a:solidFill>
                <a:effectLst/>
                <a:latin typeface="小塚ゴシック Pro"/>
              </a:rPr>
              <a:t>］</a:t>
            </a:r>
          </a:p>
          <a:p>
            <a:pPr marL="269875" indent="-269875" algn="l" fontAlgn="base"/>
            <a:r>
              <a:rPr lang="ja-JP" altLang="en-US" b="0" i="0" dirty="0">
                <a:solidFill>
                  <a:srgbClr val="000000"/>
                </a:solidFill>
                <a:effectLst/>
                <a:latin typeface="小塚ゴシック Pro"/>
              </a:rPr>
              <a:t>⑥基本プログラムの</a:t>
            </a:r>
            <a:r>
              <a:rPr lang="en-US" altLang="ja-JP" b="0" i="0" u="none" strike="noStrike" dirty="0">
                <a:solidFill>
                  <a:srgbClr val="006699"/>
                </a:solidFill>
                <a:effectLst/>
                <a:latin typeface="小塚ゴシック Pro"/>
                <a:hlinkClick r:id="rId3"/>
              </a:rPr>
              <a:t>E-</a:t>
            </a:r>
            <a:r>
              <a:rPr lang="ja-JP" altLang="en-US" b="0" i="0" u="none" strike="noStrike" dirty="0">
                <a:solidFill>
                  <a:srgbClr val="006699"/>
                </a:solidFill>
                <a:effectLst/>
                <a:latin typeface="小塚ゴシック Pro"/>
                <a:hlinkClick r:id="rId3"/>
              </a:rPr>
              <a:t>ラーニング受講レポート</a:t>
            </a:r>
            <a:r>
              <a:rPr lang="en-US" altLang="ja-JP" b="0" i="0" dirty="0">
                <a:solidFill>
                  <a:srgbClr val="000000"/>
                </a:solidFill>
                <a:effectLst/>
                <a:latin typeface="小塚ゴシック Pro"/>
              </a:rPr>
              <a:t>49</a:t>
            </a:r>
            <a:r>
              <a:rPr lang="ja-JP" altLang="en-US" b="0" i="0" dirty="0">
                <a:solidFill>
                  <a:srgbClr val="000000"/>
                </a:solidFill>
                <a:effectLst/>
                <a:latin typeface="小塚ゴシック Pro"/>
              </a:rPr>
              <a:t>時間分（</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科目分を</a:t>
            </a:r>
            <a:r>
              <a:rPr lang="en-US" altLang="ja-JP" b="0" i="0" dirty="0">
                <a:solidFill>
                  <a:srgbClr val="000000"/>
                </a:solidFill>
                <a:effectLst/>
                <a:latin typeface="小塚ゴシック Pro"/>
              </a:rPr>
              <a:t>1</a:t>
            </a:r>
            <a:r>
              <a:rPr lang="ja-JP" altLang="en-US" b="0" i="0" dirty="0">
                <a:solidFill>
                  <a:srgbClr val="000000"/>
                </a:solidFill>
                <a:effectLst/>
                <a:latin typeface="小塚ゴシック Pro"/>
              </a:rPr>
              <a:t>枚に記載したもの）全</a:t>
            </a:r>
            <a:r>
              <a:rPr lang="en-US" altLang="ja-JP" b="0" i="0" dirty="0">
                <a:solidFill>
                  <a:srgbClr val="000000"/>
                </a:solidFill>
                <a:effectLst/>
                <a:latin typeface="小塚ゴシック Pro"/>
              </a:rPr>
              <a:t>7</a:t>
            </a:r>
            <a:r>
              <a:rPr lang="ja-JP" altLang="en-US" b="0" i="0" dirty="0">
                <a:solidFill>
                  <a:srgbClr val="000000"/>
                </a:solidFill>
                <a:effectLst/>
                <a:latin typeface="小塚ゴシック Pro"/>
              </a:rPr>
              <a:t>枚</a:t>
            </a: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6</a:t>
            </a:r>
            <a:r>
              <a:rPr lang="ja-JP" altLang="en-US" b="0" i="0" dirty="0">
                <a:solidFill>
                  <a:srgbClr val="FF0000"/>
                </a:solidFill>
                <a:effectLst/>
                <a:latin typeface="小塚ゴシック Pro"/>
              </a:rPr>
              <a:t>］</a:t>
            </a:r>
          </a:p>
        </p:txBody>
      </p:sp>
    </p:spTree>
    <p:extLst>
      <p:ext uri="{BB962C8B-B14F-4D97-AF65-F5344CB8AC3E}">
        <p14:creationId xmlns:p14="http://schemas.microsoft.com/office/powerpoint/2010/main" val="20416971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5FF70CC-0E0D-011F-B266-6A71D64AB56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D51407F-B0A5-7F08-1782-EBFAD14181F8}"/>
              </a:ext>
            </a:extLst>
          </p:cNvPr>
          <p:cNvSpPr txBox="1"/>
          <p:nvPr/>
        </p:nvSpPr>
        <p:spPr>
          <a:xfrm>
            <a:off x="223404" y="291674"/>
            <a:ext cx="8697191" cy="6555641"/>
          </a:xfrm>
          <a:prstGeom prst="rect">
            <a:avLst/>
          </a:prstGeom>
          <a:noFill/>
        </p:spPr>
        <p:txBody>
          <a:bodyPr wrap="square">
            <a:spAutoFit/>
          </a:bodyPr>
          <a:lstStyle/>
          <a:p>
            <a:pPr marL="623888" indent="-623888"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5</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年以上の学会・団体が友好社員の場合は、当該学会・団体から推薦された友好社員委員会の委員の推薦書のコピー</a:t>
            </a:r>
            <a:endParaRPr lang="en-US" altLang="ja-JP" b="0" i="0" dirty="0">
              <a:solidFill>
                <a:srgbClr val="000000"/>
              </a:solidFill>
              <a:effectLst/>
              <a:latin typeface="小塚ゴシック Pro"/>
            </a:endParaRPr>
          </a:p>
          <a:p>
            <a:pPr marL="623888" indent="-623888" algn="l" fontAlgn="base">
              <a:buNone/>
            </a:pPr>
            <a:r>
              <a:rPr lang="ja-JP" altLang="en-US" b="0" i="0" dirty="0">
                <a:solidFill>
                  <a:srgbClr val="FF0000"/>
                </a:solidFill>
                <a:effectLst/>
                <a:latin typeface="小塚ゴシック Pro"/>
              </a:rPr>
              <a:t>［注</a:t>
            </a:r>
            <a:r>
              <a:rPr lang="en-US" altLang="ja-JP" b="0" i="0" dirty="0">
                <a:solidFill>
                  <a:srgbClr val="FF0000"/>
                </a:solidFill>
                <a:effectLst/>
                <a:latin typeface="小塚ゴシック Pro"/>
              </a:rPr>
              <a:t>6</a:t>
            </a:r>
            <a:r>
              <a:rPr lang="ja-JP" altLang="en-US" b="0" i="0" dirty="0">
                <a:solidFill>
                  <a:srgbClr val="FF0000"/>
                </a:solidFill>
                <a:effectLst/>
                <a:latin typeface="小塚ゴシック Pro"/>
              </a:rPr>
              <a:t>］</a:t>
            </a: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年以上の学会・団体が友好社員の場合に限る。</a:t>
            </a:r>
          </a:p>
          <a:p>
            <a:pPr algn="l" fontAlgn="base">
              <a:buNone/>
            </a:pPr>
            <a:r>
              <a:rPr lang="ja-JP" altLang="en-US" b="0" i="0" dirty="0">
                <a:solidFill>
                  <a:srgbClr val="000000"/>
                </a:solidFill>
                <a:effectLst/>
                <a:latin typeface="小塚ゴシック Pro"/>
              </a:rPr>
              <a:t> </a:t>
            </a:r>
          </a:p>
          <a:p>
            <a:pPr marL="269875" indent="-269875" algn="l" fontAlgn="base">
              <a:buNone/>
            </a:pPr>
            <a:r>
              <a:rPr lang="ja-JP" altLang="en-US" b="0" i="0" dirty="0">
                <a:solidFill>
                  <a:srgbClr val="000000"/>
                </a:solidFill>
                <a:effectLst/>
                <a:latin typeface="小塚ゴシック Pro"/>
              </a:rPr>
              <a:t>☆書類は</a:t>
            </a:r>
            <a:r>
              <a:rPr lang="ja-JP" altLang="en-US" b="1" i="0" dirty="0">
                <a:solidFill>
                  <a:srgbClr val="000000"/>
                </a:solidFill>
                <a:effectLst/>
                <a:latin typeface="小塚ゴシック Pro"/>
              </a:rPr>
              <a:t>「</a:t>
            </a:r>
            <a:r>
              <a:rPr lang="ja-JP" altLang="en-US" b="1" i="0" u="none" strike="noStrike" dirty="0">
                <a:solidFill>
                  <a:srgbClr val="006699"/>
                </a:solidFill>
                <a:effectLst/>
                <a:latin typeface="小塚ゴシック Pro"/>
                <a:hlinkClick r:id="rId2"/>
              </a:rPr>
              <a:t>特例措置による社会医学系専門医・指導医申請書の記入上の注意</a:t>
            </a:r>
            <a:r>
              <a:rPr lang="ja-JP" altLang="en-US" b="1" i="0" dirty="0">
                <a:solidFill>
                  <a:srgbClr val="000000"/>
                </a:solidFill>
                <a:effectLst/>
                <a:latin typeface="小塚ゴシック Pro"/>
              </a:rPr>
              <a:t>」</a:t>
            </a:r>
            <a:r>
              <a:rPr lang="ja-JP" altLang="en-US" b="0" i="0" dirty="0">
                <a:solidFill>
                  <a:srgbClr val="000000"/>
                </a:solidFill>
                <a:effectLst/>
                <a:latin typeface="小塚ゴシック Pro"/>
              </a:rPr>
              <a:t>をご一読のうえご作成ください。</a:t>
            </a:r>
            <a:endParaRPr lang="en-US" altLang="ja-JP" b="0" i="0" dirty="0">
              <a:solidFill>
                <a:srgbClr val="000000"/>
              </a:solidFill>
              <a:effectLst/>
              <a:latin typeface="小塚ゴシック Pro"/>
            </a:endParaRPr>
          </a:p>
          <a:p>
            <a:pPr marL="269875" indent="-269875" algn="l" fontAlgn="base">
              <a:buNone/>
            </a:pPr>
            <a:endParaRPr lang="ja-JP" altLang="en-US"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年以上の学会・団体から推薦された社会医学系専門医協会理事の推薦書については、</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年以上所属されている社会医学系専門医協会構成学会・団体の事務局に推薦書の交付手続をしてください。</a:t>
            </a:r>
          </a:p>
          <a:p>
            <a:pPr marL="269875" indent="-269875" algn="l" fontAlgn="base">
              <a:buNone/>
            </a:pPr>
            <a:endParaRPr lang="en-US" altLang="ja-JP"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☆会員・所属歴が</a:t>
            </a:r>
            <a:r>
              <a:rPr lang="en-US" altLang="ja-JP" b="0" i="0" dirty="0">
                <a:solidFill>
                  <a:srgbClr val="000000"/>
                </a:solidFill>
                <a:effectLst/>
                <a:latin typeface="小塚ゴシック Pro"/>
              </a:rPr>
              <a:t>8</a:t>
            </a:r>
            <a:r>
              <a:rPr lang="ja-JP" altLang="en-US" b="0" i="0" dirty="0">
                <a:solidFill>
                  <a:srgbClr val="000000"/>
                </a:solidFill>
                <a:effectLst/>
                <a:latin typeface="小塚ゴシック Pro"/>
              </a:rPr>
              <a:t>年以上の学会が友好社員の場合は、当該学会から推薦された友好社員委員会の委員の推薦書が必要ですので、当該学会の事務局に推薦書の交付手続をしてください。</a:t>
            </a:r>
          </a:p>
          <a:p>
            <a:pPr marL="269875" indent="-269875" algn="l" fontAlgn="base">
              <a:buNone/>
            </a:pPr>
            <a:endParaRPr lang="en-US" altLang="ja-JP" b="0" i="0" dirty="0">
              <a:solidFill>
                <a:srgbClr val="000000"/>
              </a:solidFill>
              <a:effectLst/>
              <a:latin typeface="小塚ゴシック Pro"/>
            </a:endParaRPr>
          </a:p>
          <a:p>
            <a:pPr marL="269875" indent="-269875" algn="l" fontAlgn="base">
              <a:buNone/>
            </a:pPr>
            <a:r>
              <a:rPr lang="ja-JP" altLang="en-US" b="0" i="0" dirty="0">
                <a:solidFill>
                  <a:srgbClr val="000000"/>
                </a:solidFill>
                <a:effectLst/>
                <a:latin typeface="小塚ゴシック Pro"/>
              </a:rPr>
              <a:t>☆推薦書の受付時期、交付に要する標準処理期間、必要な手数料等については、各学会・団体において決定することとされておりますので、学会・団体の事務局にお尋ねください。</a:t>
            </a:r>
          </a:p>
          <a:p>
            <a:pPr marL="269875" indent="-269875" algn="l" fontAlgn="base"/>
            <a:endParaRPr lang="en-US" altLang="ja-JP" b="0" i="0" dirty="0">
              <a:solidFill>
                <a:srgbClr val="000000"/>
              </a:solidFill>
              <a:effectLst/>
              <a:latin typeface="小塚ゴシック Pro"/>
            </a:endParaRPr>
          </a:p>
          <a:p>
            <a:pPr marL="269875" indent="-269875" algn="l" fontAlgn="base"/>
            <a:r>
              <a:rPr lang="ja-JP" altLang="en-US" b="0" i="0" dirty="0">
                <a:solidFill>
                  <a:srgbClr val="000000"/>
                </a:solidFill>
                <a:effectLst/>
                <a:latin typeface="小塚ゴシック Pro"/>
              </a:rPr>
              <a:t>☆メール添付でご申請される際は、上記ファイルのご提出の際にパスワードをつけてご提出ください。</a:t>
            </a:r>
          </a:p>
        </p:txBody>
      </p:sp>
    </p:spTree>
    <p:extLst>
      <p:ext uri="{BB962C8B-B14F-4D97-AF65-F5344CB8AC3E}">
        <p14:creationId xmlns:p14="http://schemas.microsoft.com/office/powerpoint/2010/main" val="2016995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EEC1A8F-2519-4AAF-6DF7-C651DFE904CA}"/>
              </a:ext>
            </a:extLst>
          </p:cNvPr>
          <p:cNvSpPr txBox="1"/>
          <p:nvPr/>
        </p:nvSpPr>
        <p:spPr>
          <a:xfrm>
            <a:off x="275359" y="254574"/>
            <a:ext cx="8691996" cy="6247864"/>
          </a:xfrm>
          <a:prstGeom prst="rect">
            <a:avLst/>
          </a:prstGeom>
          <a:noFill/>
        </p:spPr>
        <p:txBody>
          <a:bodyPr wrap="square">
            <a:spAutoFit/>
          </a:bodyPr>
          <a:lstStyle/>
          <a:p>
            <a:pPr marL="269875" indent="-269875" algn="l" fontAlgn="base">
              <a:buNone/>
            </a:pPr>
            <a:r>
              <a:rPr lang="ja-JP" altLang="en-US" b="0" i="0" dirty="0">
                <a:solidFill>
                  <a:srgbClr val="000000"/>
                </a:solidFill>
                <a:effectLst/>
                <a:latin typeface="小塚ゴシック Pro"/>
              </a:rPr>
              <a:t>☆指導医講習会を</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ラーニング以外でご受講いただく場合、</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及び</a:t>
            </a:r>
            <a:r>
              <a:rPr lang="en-US" altLang="ja-JP" b="0" i="0" dirty="0">
                <a:solidFill>
                  <a:srgbClr val="000000"/>
                </a:solidFill>
                <a:effectLst/>
                <a:latin typeface="小塚ゴシック Pro"/>
              </a:rPr>
              <a:t>PW</a:t>
            </a:r>
            <a:r>
              <a:rPr lang="ja-JP" altLang="en-US" b="0" i="0" dirty="0">
                <a:solidFill>
                  <a:srgbClr val="000000"/>
                </a:solidFill>
                <a:effectLst/>
                <a:latin typeface="小塚ゴシック Pro"/>
              </a:rPr>
              <a:t>の発行は不要です。</a:t>
            </a:r>
            <a:br>
              <a:rPr lang="ja-JP" altLang="en-US" b="0" i="0" dirty="0">
                <a:solidFill>
                  <a:srgbClr val="000000"/>
                </a:solidFill>
                <a:effectLst/>
                <a:latin typeface="小塚ゴシック Pro"/>
              </a:rPr>
            </a:br>
            <a:r>
              <a:rPr lang="ja-JP" altLang="en-US" b="0" i="0" dirty="0">
                <a:solidFill>
                  <a:srgbClr val="000000"/>
                </a:solidFill>
                <a:effectLst/>
                <a:latin typeface="小塚ゴシック Pro"/>
              </a:rPr>
              <a:t>開催予定の指導医講習会は「</a:t>
            </a:r>
            <a:r>
              <a:rPr lang="ja-JP" altLang="en-US" b="0" i="0" u="none" strike="noStrike" dirty="0">
                <a:solidFill>
                  <a:srgbClr val="006699"/>
                </a:solidFill>
                <a:effectLst/>
                <a:latin typeface="小塚ゴシック Pro"/>
                <a:hlinkClick r:id="rId2"/>
              </a:rPr>
              <a:t> </a:t>
            </a:r>
            <a:r>
              <a:rPr lang="en-US" altLang="ja-JP" b="0" i="0" u="none" strike="noStrike" dirty="0">
                <a:solidFill>
                  <a:srgbClr val="006699"/>
                </a:solidFill>
                <a:effectLst/>
                <a:latin typeface="小塚ゴシック Pro"/>
                <a:hlinkClick r:id="rId2"/>
              </a:rPr>
              <a:t>&gt; </a:t>
            </a:r>
            <a:r>
              <a:rPr lang="ja-JP" altLang="en-US" b="0" i="0" u="none" strike="noStrike" dirty="0">
                <a:solidFill>
                  <a:srgbClr val="006699"/>
                </a:solidFill>
                <a:effectLst/>
                <a:latin typeface="小塚ゴシック Pro"/>
                <a:hlinkClick r:id="rId2"/>
              </a:rPr>
              <a:t>講習会情報</a:t>
            </a:r>
            <a:r>
              <a:rPr lang="ja-JP" altLang="en-US" b="0" i="0" dirty="0">
                <a:solidFill>
                  <a:srgbClr val="000000"/>
                </a:solidFill>
                <a:effectLst/>
                <a:latin typeface="小塚ゴシック Pro"/>
              </a:rPr>
              <a:t>」に掲載しておりますので、ご確認ください。</a:t>
            </a:r>
            <a:endParaRPr lang="en-US" altLang="ja-JP" b="0" i="0" dirty="0">
              <a:solidFill>
                <a:srgbClr val="000000"/>
              </a:solidFill>
              <a:effectLst/>
              <a:latin typeface="小塚ゴシック Pro"/>
            </a:endParaRPr>
          </a:p>
          <a:p>
            <a:pPr marL="269875" indent="-269875" algn="l" fontAlgn="base">
              <a:buNone/>
            </a:pP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ラーニングにてご受講いただく場合のみ</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発行申請が必要となります。</a:t>
            </a:r>
            <a:endParaRPr lang="en-US" altLang="ja-JP" b="0" i="0" dirty="0">
              <a:solidFill>
                <a:srgbClr val="000000"/>
              </a:solidFill>
              <a:effectLst/>
              <a:latin typeface="小塚ゴシック Pro"/>
            </a:endParaRPr>
          </a:p>
          <a:p>
            <a:pPr marL="269875" indent="-269875" algn="l" fontAlgn="base">
              <a:buNone/>
            </a:pPr>
            <a:endParaRPr lang="ja-JP" altLang="en-US" b="0" i="0" dirty="0">
              <a:solidFill>
                <a:srgbClr val="000000"/>
              </a:solidFill>
              <a:effectLst/>
              <a:latin typeface="小塚ゴシック Pro"/>
            </a:endParaRPr>
          </a:p>
          <a:p>
            <a:pPr marL="269875" indent="-269875" algn="l" fontAlgn="base"/>
            <a:r>
              <a:rPr lang="ja-JP" altLang="en-US" b="0" i="0" dirty="0">
                <a:solidFill>
                  <a:srgbClr val="000000"/>
                </a:solidFill>
                <a:effectLst/>
                <a:latin typeface="小塚ゴシック Pro"/>
              </a:rPr>
              <a:t>☆基本プログラム</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ラーニングコンテンツは、「</a:t>
            </a:r>
            <a:r>
              <a:rPr lang="ja-JP" altLang="en-US" b="0" i="0" u="none" strike="noStrike" dirty="0">
                <a:solidFill>
                  <a:srgbClr val="006699"/>
                </a:solidFill>
                <a:effectLst/>
                <a:latin typeface="小塚ゴシック Pro"/>
                <a:hlinkClick r:id="rId3"/>
              </a:rPr>
              <a:t> </a:t>
            </a:r>
            <a:r>
              <a:rPr lang="en-US" altLang="ja-JP" b="0" i="0" u="none" strike="noStrike" dirty="0">
                <a:solidFill>
                  <a:srgbClr val="006699"/>
                </a:solidFill>
                <a:effectLst/>
                <a:latin typeface="小塚ゴシック Pro"/>
                <a:hlinkClick r:id="rId3"/>
              </a:rPr>
              <a:t>&gt; e</a:t>
            </a:r>
            <a:r>
              <a:rPr lang="ja-JP" altLang="en-US" b="0" i="0" u="none" strike="noStrike" dirty="0">
                <a:solidFill>
                  <a:srgbClr val="006699"/>
                </a:solidFill>
                <a:effectLst/>
                <a:latin typeface="小塚ゴシック Pro"/>
                <a:hlinkClick r:id="rId3"/>
              </a:rPr>
              <a:t>ラーニングコンテンツ</a:t>
            </a:r>
            <a:r>
              <a:rPr lang="ja-JP" altLang="en-US" b="0" i="0" dirty="0">
                <a:solidFill>
                  <a:srgbClr val="000000"/>
                </a:solidFill>
                <a:effectLst/>
                <a:latin typeface="小塚ゴシック Pro"/>
              </a:rPr>
              <a:t>」に格納しています。社会医学系専門医の資格を持たない方が受講するには、仮登録手続きを行い、社会医学系</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ラーニングコンソーシアム事務局に</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を発行してもらいます。その手続きの窓口は社会医学系専門医協会事務局が担います。</a:t>
            </a:r>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発行手続きをご希望の場合、</a:t>
            </a:r>
            <a:r>
              <a:rPr lang="en-US" altLang="ja-JP" b="0" i="0" dirty="0">
                <a:solidFill>
                  <a:srgbClr val="000000"/>
                </a:solidFill>
                <a:effectLst/>
                <a:latin typeface="小塚ゴシック Pro"/>
              </a:rPr>
              <a:t>e</a:t>
            </a:r>
            <a:r>
              <a:rPr lang="ja-JP" altLang="en-US" b="0" i="0" dirty="0">
                <a:solidFill>
                  <a:srgbClr val="000000"/>
                </a:solidFill>
                <a:effectLst/>
                <a:latin typeface="小塚ゴシック Pro"/>
              </a:rPr>
              <a:t>ラーニング</a:t>
            </a:r>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発行申請フォームよりご申請ください。</a:t>
            </a:r>
            <a:endParaRPr lang="en-US" altLang="ja-JP" b="0" i="0" dirty="0">
              <a:solidFill>
                <a:srgbClr val="000000"/>
              </a:solidFill>
              <a:effectLst/>
              <a:latin typeface="小塚ゴシック Pro"/>
            </a:endParaRPr>
          </a:p>
          <a:p>
            <a:pPr marL="269875" indent="-269875" algn="l" fontAlgn="base"/>
            <a:br>
              <a:rPr lang="ja-JP" altLang="en-US" b="0" i="0" dirty="0">
                <a:solidFill>
                  <a:srgbClr val="000000"/>
                </a:solidFill>
                <a:effectLst/>
                <a:latin typeface="小塚ゴシック Pro"/>
              </a:rPr>
            </a:br>
            <a:r>
              <a:rPr lang="en-US" altLang="ja-JP" b="0" i="0" dirty="0">
                <a:solidFill>
                  <a:srgbClr val="000000"/>
                </a:solidFill>
                <a:effectLst/>
                <a:latin typeface="小塚ゴシック Pro"/>
              </a:rPr>
              <a:t>※</a:t>
            </a:r>
            <a:r>
              <a:rPr lang="ja-JP" altLang="en-US" b="0" i="0" dirty="0">
                <a:solidFill>
                  <a:srgbClr val="000000"/>
                </a:solidFill>
                <a:effectLst/>
                <a:latin typeface="小塚ゴシック Pro"/>
              </a:rPr>
              <a:t>申請フォームは「</a:t>
            </a:r>
            <a:r>
              <a:rPr lang="ja-JP" altLang="en-US" b="0" i="0" u="none" strike="noStrike" dirty="0">
                <a:solidFill>
                  <a:srgbClr val="006699"/>
                </a:solidFill>
                <a:effectLst/>
                <a:latin typeface="小塚ゴシック Pro"/>
                <a:hlinkClick r:id="rId4"/>
              </a:rPr>
              <a:t> </a:t>
            </a:r>
            <a:r>
              <a:rPr lang="en-US" altLang="ja-JP" b="0" i="0" u="none" strike="noStrike" dirty="0">
                <a:solidFill>
                  <a:srgbClr val="006699"/>
                </a:solidFill>
                <a:effectLst/>
                <a:latin typeface="小塚ゴシック Pro"/>
                <a:hlinkClick r:id="rId4"/>
              </a:rPr>
              <a:t>&gt; </a:t>
            </a:r>
            <a:r>
              <a:rPr lang="ja-JP" altLang="en-US" b="0" i="0" u="none" strike="noStrike" dirty="0">
                <a:solidFill>
                  <a:srgbClr val="006699"/>
                </a:solidFill>
                <a:effectLst/>
                <a:latin typeface="小塚ゴシック Pro"/>
                <a:hlinkClick r:id="rId4"/>
              </a:rPr>
              <a:t>社会医学系</a:t>
            </a:r>
            <a:r>
              <a:rPr lang="en-US" altLang="ja-JP" b="0" i="0" u="none" strike="noStrike" dirty="0">
                <a:solidFill>
                  <a:srgbClr val="006699"/>
                </a:solidFill>
                <a:effectLst/>
                <a:latin typeface="小塚ゴシック Pro"/>
                <a:hlinkClick r:id="rId4"/>
              </a:rPr>
              <a:t>E</a:t>
            </a:r>
            <a:r>
              <a:rPr lang="ja-JP" altLang="en-US" b="0" i="0" u="none" strike="noStrike" dirty="0">
                <a:solidFill>
                  <a:srgbClr val="006699"/>
                </a:solidFill>
                <a:effectLst/>
                <a:latin typeface="小塚ゴシック Pro"/>
                <a:hlinkClick r:id="rId4"/>
              </a:rPr>
              <a:t>ラーニングについて</a:t>
            </a:r>
            <a:r>
              <a:rPr lang="ja-JP" altLang="en-US" b="0" i="0" dirty="0">
                <a:solidFill>
                  <a:srgbClr val="000000"/>
                </a:solidFill>
                <a:effectLst/>
                <a:latin typeface="小塚ゴシック Pro"/>
              </a:rPr>
              <a:t>」をご確認ください。</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marL="539750" lvl="1" indent="-269875"/>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発行の際は、利用料の納入が必要となります。</a:t>
            </a:r>
            <a:br>
              <a:rPr lang="ja-JP" altLang="en-US" b="0" i="0" dirty="0">
                <a:solidFill>
                  <a:srgbClr val="000000"/>
                </a:solidFill>
                <a:effectLst/>
                <a:latin typeface="小塚ゴシック Pro"/>
              </a:rPr>
            </a:br>
            <a:endParaRPr lang="en-US" altLang="ja-JP" b="0" i="0" dirty="0">
              <a:solidFill>
                <a:srgbClr val="000000"/>
              </a:solidFill>
              <a:effectLst/>
              <a:latin typeface="小塚ゴシック Pro"/>
            </a:endParaRPr>
          </a:p>
          <a:p>
            <a:pPr marL="539750" lvl="1" indent="-269875"/>
            <a:r>
              <a:rPr lang="en-US" altLang="ja-JP" b="0" i="0" dirty="0">
                <a:solidFill>
                  <a:srgbClr val="000000"/>
                </a:solidFill>
                <a:effectLst/>
                <a:latin typeface="小塚ゴシック Pro"/>
              </a:rPr>
              <a:t>※ID</a:t>
            </a:r>
            <a:r>
              <a:rPr lang="ja-JP" altLang="en-US" b="0" i="0" dirty="0">
                <a:solidFill>
                  <a:srgbClr val="000000"/>
                </a:solidFill>
                <a:effectLst/>
                <a:latin typeface="小塚ゴシック Pro"/>
              </a:rPr>
              <a:t>発行までにお時間を要しますので、受講お日にちに余裕をもってご申請ください。</a:t>
            </a:r>
          </a:p>
        </p:txBody>
      </p:sp>
    </p:spTree>
    <p:extLst>
      <p:ext uri="{BB962C8B-B14F-4D97-AF65-F5344CB8AC3E}">
        <p14:creationId xmlns:p14="http://schemas.microsoft.com/office/powerpoint/2010/main" val="78047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Bounce&lt;/TransitionType&gt;&#10;  &lt;UniqueID&gt;0&lt;/UniqueID&gt;&#10;  &lt;ShowPreviews&gt;true&lt;/ShowPreviews&gt;&#10;  &lt;ShowReviews&gt;true&lt;/ShowReviews&gt;&#10;  &lt;ShowHeaderTitle&gt;true&lt;/ShowHeaderTitle&gt;&#10;  &lt;ShowHeaderNumber&gt;true&lt;/ShowHeaderNumber&gt;&#10;  &lt;SectionTemplate&gt;Template6&lt;/SectionTemplate&gt;&#10;  &lt;SectionTemplateColor&gt;&#10;    &lt;A&gt;255&lt;/A&gt;&#10;    &lt;R&gt;0&lt;/R&gt;&#10;    &lt;G&gt;0&lt;/G&gt;&#10;    &lt;B&gt;139&lt;/B&gt;&#10;    &lt;ScA&gt;1&lt;/ScA&gt;&#10;    &lt;ScR&gt;0&lt;/ScR&gt;&#10;    &lt;ScG&gt;0&lt;/ScG&gt;&#10;    &lt;ScB&gt;0.258182853&lt;/ScB&gt;&#10;  &lt;/SectionTemplateColor&gt;&#10;  &lt;SectionArrangement&gt;ZigZag&lt;/SectionArrangement&gt;&#10;&lt;/PresentationMetadata&gt;"/>
</p:tagLst>
</file>

<file path=ppt/tags/tag2.xml><?xml version="1.0" encoding="utf-8"?>
<p:tagLst xmlns:a="http://schemas.openxmlformats.org/drawingml/2006/main" xmlns:r="http://schemas.openxmlformats.org/officeDocument/2006/relationships" xmlns:p="http://schemas.openxmlformats.org/presentationml/2006/main">
  <p:tag name="TIMING" val="|3.1|3.9"/>
</p:tagLst>
</file>

<file path=ppt/tags/tag3.xml><?xml version="1.0" encoding="utf-8"?>
<p:tagLst xmlns:a="http://schemas.openxmlformats.org/drawingml/2006/main" xmlns:r="http://schemas.openxmlformats.org/officeDocument/2006/relationships" xmlns:p="http://schemas.openxmlformats.org/presentationml/2006/main">
  <p:tag name="TIMING" val="|3.1|3.9"/>
</p:tagLst>
</file>

<file path=ppt/tags/tag4.xml><?xml version="1.0" encoding="utf-8"?>
<p:tagLst xmlns:a="http://schemas.openxmlformats.org/drawingml/2006/main" xmlns:r="http://schemas.openxmlformats.org/officeDocument/2006/relationships" xmlns:p="http://schemas.openxmlformats.org/presentationml/2006/main">
  <p:tag name="TIMING" val="|3.1|3.9"/>
</p:tagLst>
</file>

<file path=ppt/theme/theme1.xml><?xml version="1.0" encoding="utf-8"?>
<a:theme xmlns:a="http://schemas.openxmlformats.org/drawingml/2006/main" name="2_Blends">
  <a:themeElements>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01713"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ahoma" pitchFamily="34" charset="0"/>
            <a:ea typeface="ＭＳ Ｐゴシック"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0" i="0" u="none" strike="noStrike" cap="none" normalizeH="0" baseline="0" smtClean="0">
            <a:ln>
              <a:noFill/>
            </a:ln>
            <a:solidFill>
              <a:srgbClr val="FFFF00"/>
            </a:solidFill>
            <a:effectLst/>
            <a:latin typeface="HG丸ｺﾞｼｯｸM-PRO" pitchFamily="49" charset="-128"/>
            <a:ea typeface="HG丸ｺﾞｼｯｸM-PRO"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TotalTime>
  <Words>12835</Words>
  <Application>Microsoft Office PowerPoint</Application>
  <PresentationFormat>画面に合わせる (4:3)</PresentationFormat>
  <Paragraphs>2034</Paragraphs>
  <Slides>131</Slides>
  <Notes>8</Notes>
  <HiddenSlides>0</HiddenSlides>
  <MMClips>0</MMClips>
  <ScaleCrop>false</ScaleCrop>
  <HeadingPairs>
    <vt:vector size="6" baseType="variant">
      <vt:variant>
        <vt:lpstr>使用されているフォント</vt:lpstr>
      </vt:variant>
      <vt:variant>
        <vt:i4>17</vt:i4>
      </vt:variant>
      <vt:variant>
        <vt:lpstr>テーマ</vt:lpstr>
      </vt:variant>
      <vt:variant>
        <vt:i4>4</vt:i4>
      </vt:variant>
      <vt:variant>
        <vt:lpstr>スライド タイトル</vt:lpstr>
      </vt:variant>
      <vt:variant>
        <vt:i4>131</vt:i4>
      </vt:variant>
    </vt:vector>
  </HeadingPairs>
  <TitlesOfParts>
    <vt:vector size="152" baseType="lpstr">
      <vt:lpstr>ＤＨＰ特太ゴシック体</vt:lpstr>
      <vt:lpstr>Google Sans</vt:lpstr>
      <vt:lpstr>HG丸ｺﾞｼｯｸM-PRO</vt:lpstr>
      <vt:lpstr>Meiryo UI</vt:lpstr>
      <vt:lpstr>ＭＳ Ｐゴシック</vt:lpstr>
      <vt:lpstr>ＭＳ ゴシック</vt:lpstr>
      <vt:lpstr>UD デジタル 教科書体 NK-R</vt:lpstr>
      <vt:lpstr>UD デジタル 教科書体 NP-B</vt:lpstr>
      <vt:lpstr>メイリオ</vt:lpstr>
      <vt:lpstr>小塚ゴシック Pro</vt:lpstr>
      <vt:lpstr>游ゴシック</vt:lpstr>
      <vt:lpstr>游ゴシック Light</vt:lpstr>
      <vt:lpstr>游明朝</vt:lpstr>
      <vt:lpstr>Arial</vt:lpstr>
      <vt:lpstr>Tahoma</vt:lpstr>
      <vt:lpstr>Times New Roman</vt:lpstr>
      <vt:lpstr>Wingdings</vt:lpstr>
      <vt:lpstr>2_Blends</vt:lpstr>
      <vt:lpstr>1_Blends</vt:lpstr>
      <vt:lpstr>デザインの設定</vt:lpstr>
      <vt:lpstr>標準デザイン</vt:lpstr>
      <vt:lpstr>社会医学系専門医制度 説 明 資 料</vt:lpstr>
      <vt:lpstr>PowerPoint プレゼンテーション</vt:lpstr>
      <vt:lpstr>社会医学系専門医制度の経緯</vt:lpstr>
      <vt:lpstr>一般社団法人　社会医学系専門医協会 （Japan Board of Public Health and Social Medicine）</vt:lpstr>
      <vt:lpstr>一般社団法人　社会医学系専門医協会 （Japan Board of Public Health and Social Medicine）</vt:lpstr>
      <vt:lpstr>PowerPoint プレゼンテーション</vt:lpstr>
      <vt:lpstr>専門医制度の理念</vt:lpstr>
      <vt:lpstr>専門医の使命</vt:lpstr>
      <vt:lpstr>本領域の専門医のコア・コンピテンシーと有すべき専門知識</vt:lpstr>
      <vt:lpstr>社会医学系専門医研修の概要</vt:lpstr>
      <vt:lpstr>社会医学系専門医制度のねらい</vt:lpstr>
      <vt:lpstr>専門研修制度の構成</vt:lpstr>
      <vt:lpstr>専門医・指導医・更新制度など</vt:lpstr>
      <vt:lpstr>専門医・指導医等の登録・認定料等</vt:lpstr>
      <vt:lpstr>専門研修施設群</vt:lpstr>
      <vt:lpstr>研修施設の要件</vt:lpstr>
      <vt:lpstr>研修プログラム管理委員会</vt:lpstr>
      <vt:lpstr>研修プログラム統括責任者</vt:lpstr>
      <vt:lpstr>専門研修プログラム整備基準とは？</vt:lpstr>
      <vt:lpstr>専門研修の目標 　経験目標（経験すべき課題）</vt:lpstr>
      <vt:lpstr>経験目標(課題解決のためのプロセス) ⇒到達目標・専門技能、医師としての倫理性等</vt:lpstr>
      <vt:lpstr>到達目標（専門技能）</vt:lpstr>
      <vt:lpstr>到達目標（専門知識）</vt:lpstr>
      <vt:lpstr>到達目標（専門知識）</vt:lpstr>
      <vt:lpstr>専門研修後の成果(コア・コンピテンシー)</vt:lpstr>
      <vt:lpstr>専門医研修の流れ</vt:lpstr>
      <vt:lpstr>社会医学系専門医研修開始</vt:lpstr>
      <vt:lpstr>専攻医は順次受付</vt:lpstr>
      <vt:lpstr>専門研修の方法</vt:lpstr>
      <vt:lpstr>専門研修実績記録システム</vt:lpstr>
      <vt:lpstr>基本プログラムの認定</vt:lpstr>
      <vt:lpstr>専攻医によるフィードバック</vt:lpstr>
      <vt:lpstr>研修の休止・中断 プログラム移動／プログラム外研修</vt:lpstr>
      <vt:lpstr>評価・修了認定</vt:lpstr>
      <vt:lpstr>社会医学系専門医研修プログラム認定一覧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指導医、専門医、専攻医の登録状況について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専門医・指導医の更新ルール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 WEBフォームに入力</vt:lpstr>
      <vt:lpstr>PowerPoint プレゼンテーション</vt:lpstr>
      <vt:lpstr>PowerPoint プレゼンテーション</vt:lpstr>
      <vt:lpstr>(2)社会医学系分野での活動実績の申告 　その１</vt:lpstr>
      <vt:lpstr>PowerPoint プレゼンテーション</vt:lpstr>
      <vt:lpstr>PowerPoint プレゼンテーション</vt:lpstr>
      <vt:lpstr>(3)社会医学系分野に関連する講習の受講</vt:lpstr>
      <vt:lpstr>PowerPoint プレゼンテーション</vt:lpstr>
      <vt:lpstr>PowerPoint プレゼンテーション</vt:lpstr>
      <vt:lpstr>(4)社会医学系分野に関連する学会・団体活動の実績等</vt:lpstr>
      <vt:lpstr>学会・団体活動等の実績の単位(クレジット)</vt:lpstr>
      <vt:lpstr>学会・団体活動等の実績の単位(クレジット)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社会医学系専門医制度における「友好学会」の提案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社会医学系専門医制度 説 明 資 料</dc:title>
  <dc:creator>清古　愛弓</dc:creator>
  <cp:lastModifiedBy>光哉 前田</cp:lastModifiedBy>
  <cp:revision>228</cp:revision>
  <dcterms:modified xsi:type="dcterms:W3CDTF">2025-07-27T03:47:55Z</dcterms:modified>
</cp:coreProperties>
</file>