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3" r:id="rId1"/>
    <p:sldMasterId id="2147483962" r:id="rId2"/>
    <p:sldMasterId id="2147484064" r:id="rId3"/>
    <p:sldMasterId id="2147484076" r:id="rId4"/>
  </p:sldMasterIdLst>
  <p:notesMasterIdLst>
    <p:notesMasterId r:id="rId106"/>
  </p:notesMasterIdLst>
  <p:handoutMasterIdLst>
    <p:handoutMasterId r:id="rId107"/>
  </p:handoutMasterIdLst>
  <p:sldIdLst>
    <p:sldId id="715" r:id="rId5"/>
    <p:sldId id="872" r:id="rId6"/>
    <p:sldId id="744" r:id="rId7"/>
    <p:sldId id="754" r:id="rId8"/>
    <p:sldId id="755" r:id="rId9"/>
    <p:sldId id="1092" r:id="rId10"/>
    <p:sldId id="726" r:id="rId11"/>
    <p:sldId id="727" r:id="rId12"/>
    <p:sldId id="1129" r:id="rId13"/>
    <p:sldId id="728" r:id="rId14"/>
    <p:sldId id="756" r:id="rId15"/>
    <p:sldId id="780" r:id="rId16"/>
    <p:sldId id="757" r:id="rId17"/>
    <p:sldId id="758" r:id="rId18"/>
    <p:sldId id="759" r:id="rId19"/>
    <p:sldId id="760" r:id="rId20"/>
    <p:sldId id="761" r:id="rId21"/>
    <p:sldId id="762" r:id="rId22"/>
    <p:sldId id="763" r:id="rId23"/>
    <p:sldId id="764" r:id="rId24"/>
    <p:sldId id="765" r:id="rId25"/>
    <p:sldId id="766" r:id="rId26"/>
    <p:sldId id="767" r:id="rId27"/>
    <p:sldId id="768" r:id="rId28"/>
    <p:sldId id="769" r:id="rId29"/>
    <p:sldId id="770" r:id="rId30"/>
    <p:sldId id="771" r:id="rId31"/>
    <p:sldId id="772" r:id="rId32"/>
    <p:sldId id="773" r:id="rId33"/>
    <p:sldId id="774" r:id="rId34"/>
    <p:sldId id="775" r:id="rId35"/>
    <p:sldId id="776" r:id="rId36"/>
    <p:sldId id="777" r:id="rId37"/>
    <p:sldId id="778" r:id="rId38"/>
    <p:sldId id="779" r:id="rId39"/>
    <p:sldId id="743" r:id="rId40"/>
    <p:sldId id="1110" r:id="rId41"/>
    <p:sldId id="716" r:id="rId42"/>
    <p:sldId id="1116" r:id="rId43"/>
    <p:sldId id="1122" r:id="rId44"/>
    <p:sldId id="1123" r:id="rId45"/>
    <p:sldId id="999" r:id="rId46"/>
    <p:sldId id="1124" r:id="rId47"/>
    <p:sldId id="1144" r:id="rId48"/>
    <p:sldId id="985" r:id="rId49"/>
    <p:sldId id="1130" r:id="rId50"/>
    <p:sldId id="1131" r:id="rId51"/>
    <p:sldId id="1132" r:id="rId52"/>
    <p:sldId id="1072" r:id="rId53"/>
    <p:sldId id="1073" r:id="rId54"/>
    <p:sldId id="857" r:id="rId55"/>
    <p:sldId id="838" r:id="rId56"/>
    <p:sldId id="1133" r:id="rId57"/>
    <p:sldId id="1134" r:id="rId58"/>
    <p:sldId id="1135" r:id="rId59"/>
    <p:sldId id="1136" r:id="rId60"/>
    <p:sldId id="1137" r:id="rId61"/>
    <p:sldId id="1138" r:id="rId62"/>
    <p:sldId id="1139" r:id="rId63"/>
    <p:sldId id="257" r:id="rId64"/>
    <p:sldId id="1143" r:id="rId65"/>
    <p:sldId id="963" r:id="rId66"/>
    <p:sldId id="1002" r:id="rId67"/>
    <p:sldId id="1003" r:id="rId68"/>
    <p:sldId id="784" r:id="rId69"/>
    <p:sldId id="1108" r:id="rId70"/>
    <p:sldId id="1109" r:id="rId71"/>
    <p:sldId id="788" r:id="rId72"/>
    <p:sldId id="789" r:id="rId73"/>
    <p:sldId id="790" r:id="rId74"/>
    <p:sldId id="792" r:id="rId75"/>
    <p:sldId id="813" r:id="rId76"/>
    <p:sldId id="851" r:id="rId77"/>
    <p:sldId id="793" r:id="rId78"/>
    <p:sldId id="794" r:id="rId79"/>
    <p:sldId id="795" r:id="rId80"/>
    <p:sldId id="817" r:id="rId81"/>
    <p:sldId id="852" r:id="rId82"/>
    <p:sldId id="1083" r:id="rId83"/>
    <p:sldId id="1140" r:id="rId84"/>
    <p:sldId id="1141" r:id="rId85"/>
    <p:sldId id="258" r:id="rId86"/>
    <p:sldId id="259" r:id="rId87"/>
    <p:sldId id="260" r:id="rId88"/>
    <p:sldId id="261" r:id="rId89"/>
    <p:sldId id="262" r:id="rId90"/>
    <p:sldId id="263" r:id="rId91"/>
    <p:sldId id="264" r:id="rId92"/>
    <p:sldId id="265" r:id="rId93"/>
    <p:sldId id="993" r:id="rId94"/>
    <p:sldId id="1027" r:id="rId95"/>
    <p:sldId id="1074" r:id="rId96"/>
    <p:sldId id="256" r:id="rId97"/>
    <p:sldId id="672" r:id="rId98"/>
    <p:sldId id="673" r:id="rId99"/>
    <p:sldId id="782" r:id="rId100"/>
    <p:sldId id="836" r:id="rId101"/>
    <p:sldId id="837" r:id="rId102"/>
    <p:sldId id="1142" r:id="rId103"/>
    <p:sldId id="964" r:id="rId104"/>
    <p:sldId id="812" r:id="rId105"/>
  </p:sldIdLst>
  <p:sldSz cx="9144000" cy="6858000" type="screen4x3"/>
  <p:notesSz cx="6858000" cy="9945688"/>
  <p:custDataLst>
    <p:tags r:id="rId108"/>
  </p:custDataLst>
  <p:defaultTextStyle>
    <a:defPPr>
      <a:defRPr lang="ja-JP"/>
    </a:defPPr>
    <a:lvl1pPr algn="l" rtl="0" eaLnBrk="0" fontAlgn="base" hangingPunct="0">
      <a:spcBef>
        <a:spcPct val="0"/>
      </a:spcBef>
      <a:spcAft>
        <a:spcPct val="0"/>
      </a:spcAft>
      <a:defRPr kumimoji="1" sz="2000" kern="1200">
        <a:solidFill>
          <a:schemeClr val="tx1"/>
        </a:solidFill>
        <a:latin typeface="Tahoma" panose="020B060403050404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sz="2000" kern="1200">
        <a:solidFill>
          <a:schemeClr val="tx1"/>
        </a:solidFill>
        <a:latin typeface="Tahoma" panose="020B060403050404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sz="2000" kern="1200">
        <a:solidFill>
          <a:schemeClr val="tx1"/>
        </a:solidFill>
        <a:latin typeface="Tahoma" panose="020B060403050404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sz="2000" kern="1200">
        <a:solidFill>
          <a:schemeClr val="tx1"/>
        </a:solidFill>
        <a:latin typeface="Tahoma" panose="020B060403050404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sz="2000" kern="1200">
        <a:solidFill>
          <a:schemeClr val="tx1"/>
        </a:solidFill>
        <a:latin typeface="Tahoma" panose="020B0604030504040204" pitchFamily="34" charset="0"/>
        <a:ea typeface="ＭＳ Ｐゴシック" panose="020B0600070205080204" pitchFamily="50" charset="-128"/>
        <a:cs typeface="+mn-cs"/>
      </a:defRPr>
    </a:lvl5pPr>
    <a:lvl6pPr marL="2286000" algn="l" defTabSz="914400" rtl="0" eaLnBrk="1" latinLnBrk="0" hangingPunct="1">
      <a:defRPr kumimoji="1" sz="2000" kern="1200">
        <a:solidFill>
          <a:schemeClr val="tx1"/>
        </a:solidFill>
        <a:latin typeface="Tahoma" panose="020B0604030504040204" pitchFamily="34" charset="0"/>
        <a:ea typeface="ＭＳ Ｐゴシック" panose="020B0600070205080204" pitchFamily="50" charset="-128"/>
        <a:cs typeface="+mn-cs"/>
      </a:defRPr>
    </a:lvl6pPr>
    <a:lvl7pPr marL="2743200" algn="l" defTabSz="914400" rtl="0" eaLnBrk="1" latinLnBrk="0" hangingPunct="1">
      <a:defRPr kumimoji="1" sz="2000" kern="1200">
        <a:solidFill>
          <a:schemeClr val="tx1"/>
        </a:solidFill>
        <a:latin typeface="Tahoma" panose="020B0604030504040204" pitchFamily="34" charset="0"/>
        <a:ea typeface="ＭＳ Ｐゴシック" panose="020B0600070205080204" pitchFamily="50" charset="-128"/>
        <a:cs typeface="+mn-cs"/>
      </a:defRPr>
    </a:lvl7pPr>
    <a:lvl8pPr marL="3200400" algn="l" defTabSz="914400" rtl="0" eaLnBrk="1" latinLnBrk="0" hangingPunct="1">
      <a:defRPr kumimoji="1" sz="2000" kern="1200">
        <a:solidFill>
          <a:schemeClr val="tx1"/>
        </a:solidFill>
        <a:latin typeface="Tahoma" panose="020B0604030504040204" pitchFamily="34" charset="0"/>
        <a:ea typeface="ＭＳ Ｐゴシック" panose="020B0600070205080204" pitchFamily="50" charset="-128"/>
        <a:cs typeface="+mn-cs"/>
      </a:defRPr>
    </a:lvl8pPr>
    <a:lvl9pPr marL="3657600" algn="l" defTabSz="914400" rtl="0" eaLnBrk="1" latinLnBrk="0" hangingPunct="1">
      <a:defRPr kumimoji="1" sz="2000" kern="1200">
        <a:solidFill>
          <a:schemeClr val="tx1"/>
        </a:solidFill>
        <a:latin typeface="Tahoma" panose="020B060403050404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0000FF"/>
    <a:srgbClr val="66FF66"/>
    <a:srgbClr val="000099"/>
    <a:srgbClr val="CCCCFF"/>
    <a:srgbClr val="FFFFCC"/>
    <a:srgbClr val="FFFF00"/>
    <a:srgbClr val="99FFCC"/>
    <a:srgbClr val="FF9999"/>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テーマ スタイル 1 - アクセント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378" autoAdjust="0"/>
    <p:restoredTop sz="90733" autoAdjust="0"/>
  </p:normalViewPr>
  <p:slideViewPr>
    <p:cSldViewPr snapToGrid="0">
      <p:cViewPr varScale="1">
        <p:scale>
          <a:sx n="109" d="100"/>
          <a:sy n="109" d="100"/>
        </p:scale>
        <p:origin x="592" y="192"/>
      </p:cViewPr>
      <p:guideLst>
        <p:guide orient="horz" pos="2160"/>
        <p:guide pos="2880"/>
      </p:guideLst>
    </p:cSldViewPr>
  </p:slideViewPr>
  <p:outlineViewPr>
    <p:cViewPr>
      <p:scale>
        <a:sx n="33" d="100"/>
        <a:sy n="33" d="100"/>
      </p:scale>
      <p:origin x="0" y="-82070"/>
    </p:cViewPr>
  </p:outlineViewPr>
  <p:notesTextViewPr>
    <p:cViewPr>
      <p:scale>
        <a:sx n="3" d="2"/>
        <a:sy n="3" d="2"/>
      </p:scale>
      <p:origin x="0" y="0"/>
    </p:cViewPr>
  </p:notesTextViewPr>
  <p:sorterViewPr>
    <p:cViewPr varScale="1">
      <p:scale>
        <a:sx n="1" d="1"/>
        <a:sy n="1" d="1"/>
      </p:scale>
      <p:origin x="0" y="-17765"/>
    </p:cViewPr>
  </p:sorterViewPr>
  <p:notesViewPr>
    <p:cSldViewPr snapToGrid="0">
      <p:cViewPr varScale="1">
        <p:scale>
          <a:sx n="115" d="100"/>
          <a:sy n="115" d="100"/>
        </p:scale>
        <p:origin x="2846" y="8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tableStyles" Target="tableStyles.xml"/><Relationship Id="rId16" Type="http://schemas.openxmlformats.org/officeDocument/2006/relationships/slide" Target="slides/slide12.xml"/><Relationship Id="rId107" Type="http://schemas.openxmlformats.org/officeDocument/2006/relationships/handoutMaster" Target="handoutMasters/handoutMaster1.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tags" Target="tags/tag1.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notesMaster" Target="notesMasters/notes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presProps" Target="presProps.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viewProps" Target="viewProp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slideMaster" Target="slideMasters/slideMaster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3#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70DA2F-BAE1-4E45-AF9A-35C217A6FC29}" type="doc">
      <dgm:prSet loTypeId="urn:microsoft.com/office/officeart/2005/8/layout/radial1" loCatId="relationship" qsTypeId="urn:microsoft.com/office/officeart/2005/8/quickstyle/3d2#3" qsCatId="3D" csTypeId="urn:microsoft.com/office/officeart/2005/8/colors/colorful3#3" csCatId="colorful" phldr="1"/>
      <dgm:spPr/>
      <dgm:t>
        <a:bodyPr/>
        <a:lstStyle/>
        <a:p>
          <a:endParaRPr kumimoji="1" lang="ja-JP" altLang="en-US"/>
        </a:p>
      </dgm:t>
    </dgm:pt>
    <dgm:pt modelId="{ECF0A86C-0511-498A-BCEA-3D8F3BC41F94}">
      <dgm:prSet phldrT="[テキスト]"/>
      <dgm:spPr/>
      <dgm:t>
        <a:bodyPr/>
        <a:lstStyle/>
        <a:p>
          <a:r>
            <a:rPr kumimoji="1" lang="ja-JP" altLang="en-US" dirty="0"/>
            <a:t>研修基幹施設</a:t>
          </a:r>
        </a:p>
      </dgm:t>
    </dgm:pt>
    <dgm:pt modelId="{3E3771A9-83B4-46CD-A45E-0D111ACEAFEA}" type="parTrans" cxnId="{60948A9C-B516-45F7-9DDD-BDACE6D87BE7}">
      <dgm:prSet/>
      <dgm:spPr/>
      <dgm:t>
        <a:bodyPr/>
        <a:lstStyle/>
        <a:p>
          <a:endParaRPr kumimoji="1" lang="ja-JP" altLang="en-US"/>
        </a:p>
      </dgm:t>
    </dgm:pt>
    <dgm:pt modelId="{2A2A4940-6B64-404D-A862-A00577E9AE87}" type="sibTrans" cxnId="{60948A9C-B516-45F7-9DDD-BDACE6D87BE7}">
      <dgm:prSet/>
      <dgm:spPr/>
      <dgm:t>
        <a:bodyPr/>
        <a:lstStyle/>
        <a:p>
          <a:endParaRPr kumimoji="1" lang="ja-JP" altLang="en-US"/>
        </a:p>
      </dgm:t>
    </dgm:pt>
    <dgm:pt modelId="{B5042B2F-58B1-4B32-8DC9-577E4B2EDE7D}">
      <dgm:prSet phldrT="[テキスト]"/>
      <dgm:spPr/>
      <dgm:t>
        <a:bodyPr/>
        <a:lstStyle/>
        <a:p>
          <a:r>
            <a:rPr kumimoji="1" lang="ja-JP" altLang="en-US" dirty="0">
              <a:solidFill>
                <a:schemeClr val="tx1"/>
              </a:solidFill>
            </a:rPr>
            <a:t>連携施設</a:t>
          </a:r>
        </a:p>
      </dgm:t>
    </dgm:pt>
    <dgm:pt modelId="{1AA9C638-D09E-443F-B353-8C90A059927E}" type="parTrans" cxnId="{79516E8D-9500-4F9B-858A-B0DD3BBD68D7}">
      <dgm:prSet/>
      <dgm:spPr/>
      <dgm:t>
        <a:bodyPr/>
        <a:lstStyle/>
        <a:p>
          <a:endParaRPr kumimoji="1" lang="ja-JP" altLang="en-US"/>
        </a:p>
      </dgm:t>
    </dgm:pt>
    <dgm:pt modelId="{2CEFAA60-E3E4-4AE8-A23A-3ACD852E9092}" type="sibTrans" cxnId="{79516E8D-9500-4F9B-858A-B0DD3BBD68D7}">
      <dgm:prSet/>
      <dgm:spPr/>
      <dgm:t>
        <a:bodyPr/>
        <a:lstStyle/>
        <a:p>
          <a:endParaRPr kumimoji="1" lang="ja-JP" altLang="en-US"/>
        </a:p>
      </dgm:t>
    </dgm:pt>
    <dgm:pt modelId="{442F7072-34E8-4411-9D39-F52362F0B02A}">
      <dgm:prSet phldrT="[テキスト]"/>
      <dgm:spPr/>
      <dgm:t>
        <a:bodyPr/>
        <a:lstStyle/>
        <a:p>
          <a:r>
            <a:rPr kumimoji="1" lang="ja-JP" altLang="en-US" dirty="0">
              <a:solidFill>
                <a:schemeClr val="tx1"/>
              </a:solidFill>
            </a:rPr>
            <a:t>連携施設</a:t>
          </a:r>
        </a:p>
      </dgm:t>
    </dgm:pt>
    <dgm:pt modelId="{DA3F5856-4BBD-4AF4-AEDD-E10BE54A8B73}" type="parTrans" cxnId="{F2D308FA-2C3F-4BF4-B140-81B8C72C6926}">
      <dgm:prSet/>
      <dgm:spPr/>
      <dgm:t>
        <a:bodyPr/>
        <a:lstStyle/>
        <a:p>
          <a:endParaRPr kumimoji="1" lang="ja-JP" altLang="en-US"/>
        </a:p>
      </dgm:t>
    </dgm:pt>
    <dgm:pt modelId="{00819E6F-4DC1-4418-87B2-4B8CF56889AC}" type="sibTrans" cxnId="{F2D308FA-2C3F-4BF4-B140-81B8C72C6926}">
      <dgm:prSet/>
      <dgm:spPr/>
      <dgm:t>
        <a:bodyPr/>
        <a:lstStyle/>
        <a:p>
          <a:endParaRPr kumimoji="1" lang="ja-JP" altLang="en-US"/>
        </a:p>
      </dgm:t>
    </dgm:pt>
    <dgm:pt modelId="{4B48AA40-6B74-4F7C-B6FE-9276E0119634}">
      <dgm:prSet phldrT="[テキスト]"/>
      <dgm:spPr/>
      <dgm:t>
        <a:bodyPr/>
        <a:lstStyle/>
        <a:p>
          <a:r>
            <a:rPr kumimoji="1" lang="ja-JP" altLang="en-US" dirty="0">
              <a:solidFill>
                <a:schemeClr val="tx1"/>
              </a:solidFill>
            </a:rPr>
            <a:t>連携施設</a:t>
          </a:r>
        </a:p>
      </dgm:t>
    </dgm:pt>
    <dgm:pt modelId="{B8F2AACC-6A92-4FD1-B72A-5D6C27CD4D9C}" type="parTrans" cxnId="{A185C747-03A5-4BBB-A36C-6E2071FEB32E}">
      <dgm:prSet/>
      <dgm:spPr/>
      <dgm:t>
        <a:bodyPr/>
        <a:lstStyle/>
        <a:p>
          <a:endParaRPr kumimoji="1" lang="ja-JP" altLang="en-US"/>
        </a:p>
      </dgm:t>
    </dgm:pt>
    <dgm:pt modelId="{22CB0EA6-DC67-487D-8EF8-9DEE59BDEA19}" type="sibTrans" cxnId="{A185C747-03A5-4BBB-A36C-6E2071FEB32E}">
      <dgm:prSet/>
      <dgm:spPr/>
      <dgm:t>
        <a:bodyPr/>
        <a:lstStyle/>
        <a:p>
          <a:endParaRPr kumimoji="1" lang="ja-JP" altLang="en-US"/>
        </a:p>
      </dgm:t>
    </dgm:pt>
    <dgm:pt modelId="{EEF7D3F8-EB5D-4092-B6DE-A58D193CF326}">
      <dgm:prSet phldrT="[テキスト]"/>
      <dgm:spPr/>
      <dgm:t>
        <a:bodyPr/>
        <a:lstStyle/>
        <a:p>
          <a:r>
            <a:rPr kumimoji="1" lang="ja-JP" altLang="en-US" dirty="0">
              <a:solidFill>
                <a:schemeClr val="tx1"/>
              </a:solidFill>
            </a:rPr>
            <a:t>連携施設</a:t>
          </a:r>
        </a:p>
      </dgm:t>
    </dgm:pt>
    <dgm:pt modelId="{1B8136A8-93F8-48CD-A9C7-F07E50006F1C}" type="parTrans" cxnId="{2583366C-4B4F-4F44-8FB2-154E93224009}">
      <dgm:prSet/>
      <dgm:spPr/>
      <dgm:t>
        <a:bodyPr/>
        <a:lstStyle/>
        <a:p>
          <a:endParaRPr kumimoji="1" lang="ja-JP" altLang="en-US"/>
        </a:p>
      </dgm:t>
    </dgm:pt>
    <dgm:pt modelId="{57EA5E1A-88F0-4378-9480-6B7E0C3F8890}" type="sibTrans" cxnId="{2583366C-4B4F-4F44-8FB2-154E93224009}">
      <dgm:prSet/>
      <dgm:spPr/>
      <dgm:t>
        <a:bodyPr/>
        <a:lstStyle/>
        <a:p>
          <a:endParaRPr kumimoji="1" lang="ja-JP" altLang="en-US"/>
        </a:p>
      </dgm:t>
    </dgm:pt>
    <dgm:pt modelId="{2B808050-2FBF-491A-9130-9700B350B979}">
      <dgm:prSet phldrT="[テキスト]"/>
      <dgm:spPr/>
      <dgm:t>
        <a:bodyPr/>
        <a:lstStyle/>
        <a:p>
          <a:r>
            <a:rPr kumimoji="1" lang="ja-JP" altLang="en-US" dirty="0"/>
            <a:t>連携施設</a:t>
          </a:r>
        </a:p>
      </dgm:t>
    </dgm:pt>
    <dgm:pt modelId="{95F22415-AA60-430F-A053-8ED6289CB3AF}" type="parTrans" cxnId="{0C138D7D-E618-4426-802F-D72FD6DE104C}">
      <dgm:prSet/>
      <dgm:spPr/>
      <dgm:t>
        <a:bodyPr/>
        <a:lstStyle/>
        <a:p>
          <a:endParaRPr kumimoji="1" lang="ja-JP" altLang="en-US"/>
        </a:p>
      </dgm:t>
    </dgm:pt>
    <dgm:pt modelId="{F80A3F92-4052-4D4A-953B-0A8ED009E5F3}" type="sibTrans" cxnId="{0C138D7D-E618-4426-802F-D72FD6DE104C}">
      <dgm:prSet/>
      <dgm:spPr/>
      <dgm:t>
        <a:bodyPr/>
        <a:lstStyle/>
        <a:p>
          <a:endParaRPr kumimoji="1" lang="ja-JP" altLang="en-US"/>
        </a:p>
      </dgm:t>
    </dgm:pt>
    <dgm:pt modelId="{7E1F1F48-3F44-4C3E-AB9D-FF514E580E6F}">
      <dgm:prSet phldrT="[テキスト]"/>
      <dgm:spPr/>
      <dgm:t>
        <a:bodyPr/>
        <a:lstStyle/>
        <a:p>
          <a:r>
            <a:rPr kumimoji="1" lang="ja-JP" altLang="en-US" dirty="0"/>
            <a:t>連携施設</a:t>
          </a:r>
        </a:p>
      </dgm:t>
    </dgm:pt>
    <dgm:pt modelId="{00554168-1D74-4115-85D0-4184C147BC2D}" type="parTrans" cxnId="{A0C76DB9-681C-40B6-8C43-715F1572FD1A}">
      <dgm:prSet/>
      <dgm:spPr/>
      <dgm:t>
        <a:bodyPr/>
        <a:lstStyle/>
        <a:p>
          <a:endParaRPr kumimoji="1" lang="ja-JP" altLang="en-US"/>
        </a:p>
      </dgm:t>
    </dgm:pt>
    <dgm:pt modelId="{073B65F7-0849-43A5-98A6-C6C1C72333CF}" type="sibTrans" cxnId="{A0C76DB9-681C-40B6-8C43-715F1572FD1A}">
      <dgm:prSet/>
      <dgm:spPr/>
      <dgm:t>
        <a:bodyPr/>
        <a:lstStyle/>
        <a:p>
          <a:endParaRPr kumimoji="1" lang="ja-JP" altLang="en-US"/>
        </a:p>
      </dgm:t>
    </dgm:pt>
    <dgm:pt modelId="{0F6C8F28-1B72-40D4-B49B-BF2CF142714F}">
      <dgm:prSet phldrT="[テキスト]"/>
      <dgm:spPr/>
      <dgm:t>
        <a:bodyPr/>
        <a:lstStyle/>
        <a:p>
          <a:r>
            <a:rPr kumimoji="1" lang="ja-JP" altLang="en-US" dirty="0"/>
            <a:t>連携施設</a:t>
          </a:r>
        </a:p>
      </dgm:t>
    </dgm:pt>
    <dgm:pt modelId="{1EDB6386-A9E6-4C8D-987F-5DE01F14851E}" type="parTrans" cxnId="{4966E0D7-429B-4D89-806E-8016D6362329}">
      <dgm:prSet/>
      <dgm:spPr/>
      <dgm:t>
        <a:bodyPr/>
        <a:lstStyle/>
        <a:p>
          <a:endParaRPr kumimoji="1" lang="ja-JP" altLang="en-US"/>
        </a:p>
      </dgm:t>
    </dgm:pt>
    <dgm:pt modelId="{73D5B783-62FC-40ED-9AFD-5A134BD80CEE}" type="sibTrans" cxnId="{4966E0D7-429B-4D89-806E-8016D6362329}">
      <dgm:prSet/>
      <dgm:spPr/>
      <dgm:t>
        <a:bodyPr/>
        <a:lstStyle/>
        <a:p>
          <a:endParaRPr kumimoji="1" lang="ja-JP" altLang="en-US"/>
        </a:p>
      </dgm:t>
    </dgm:pt>
    <dgm:pt modelId="{BCC95D2B-A90E-43CB-AE94-46437C423C6B}">
      <dgm:prSet phldrT="[テキスト]"/>
      <dgm:spPr/>
      <dgm:t>
        <a:bodyPr/>
        <a:lstStyle/>
        <a:p>
          <a:endParaRPr kumimoji="1" lang="ja-JP" altLang="en-US" dirty="0"/>
        </a:p>
      </dgm:t>
    </dgm:pt>
    <dgm:pt modelId="{56EA2C99-2CBF-4DD6-A12F-6AB9C710F8BF}" type="parTrans" cxnId="{DF6151ED-A7B0-4F29-BDFB-E51C50D4DF26}">
      <dgm:prSet/>
      <dgm:spPr/>
      <dgm:t>
        <a:bodyPr/>
        <a:lstStyle/>
        <a:p>
          <a:endParaRPr kumimoji="1" lang="ja-JP" altLang="en-US"/>
        </a:p>
      </dgm:t>
    </dgm:pt>
    <dgm:pt modelId="{4B350F02-5E1D-4647-82C3-56E0FC8D7EFD}" type="sibTrans" cxnId="{DF6151ED-A7B0-4F29-BDFB-E51C50D4DF26}">
      <dgm:prSet/>
      <dgm:spPr/>
      <dgm:t>
        <a:bodyPr/>
        <a:lstStyle/>
        <a:p>
          <a:endParaRPr kumimoji="1" lang="ja-JP" altLang="en-US"/>
        </a:p>
      </dgm:t>
    </dgm:pt>
    <dgm:pt modelId="{CD954CDB-2066-4A3C-B5AB-B5F050F12BEA}" type="pres">
      <dgm:prSet presAssocID="{7F70DA2F-BAE1-4E45-AF9A-35C217A6FC29}" presName="cycle" presStyleCnt="0">
        <dgm:presLayoutVars>
          <dgm:chMax val="1"/>
          <dgm:dir/>
          <dgm:animLvl val="ctr"/>
          <dgm:resizeHandles val="exact"/>
        </dgm:presLayoutVars>
      </dgm:prSet>
      <dgm:spPr/>
    </dgm:pt>
    <dgm:pt modelId="{4FF4D7D3-1B69-4E6E-AE31-FD7F6CE4A883}" type="pres">
      <dgm:prSet presAssocID="{ECF0A86C-0511-498A-BCEA-3D8F3BC41F94}" presName="centerShape" presStyleLbl="node0" presStyleIdx="0" presStyleCnt="1" custScaleX="158171" custScaleY="150876"/>
      <dgm:spPr/>
    </dgm:pt>
    <dgm:pt modelId="{A1B6C28A-7CE8-4BCE-8463-BF4BFD932DF2}" type="pres">
      <dgm:prSet presAssocID="{1AA9C638-D09E-443F-B353-8C90A059927E}" presName="Name9" presStyleLbl="parChTrans1D2" presStyleIdx="0" presStyleCnt="7"/>
      <dgm:spPr/>
    </dgm:pt>
    <dgm:pt modelId="{CEC1D814-CD64-44A2-85C1-667836B6B433}" type="pres">
      <dgm:prSet presAssocID="{1AA9C638-D09E-443F-B353-8C90A059927E}" presName="connTx" presStyleLbl="parChTrans1D2" presStyleIdx="0" presStyleCnt="7"/>
      <dgm:spPr/>
    </dgm:pt>
    <dgm:pt modelId="{25D84D7C-0393-4595-B34B-D5ABA111B22B}" type="pres">
      <dgm:prSet presAssocID="{B5042B2F-58B1-4B32-8DC9-577E4B2EDE7D}" presName="node" presStyleLbl="node1" presStyleIdx="0" presStyleCnt="7">
        <dgm:presLayoutVars>
          <dgm:bulletEnabled val="1"/>
        </dgm:presLayoutVars>
      </dgm:prSet>
      <dgm:spPr/>
    </dgm:pt>
    <dgm:pt modelId="{6F75D770-CEEE-4D03-ACC1-568054505234}" type="pres">
      <dgm:prSet presAssocID="{DA3F5856-4BBD-4AF4-AEDD-E10BE54A8B73}" presName="Name9" presStyleLbl="parChTrans1D2" presStyleIdx="1" presStyleCnt="7"/>
      <dgm:spPr/>
    </dgm:pt>
    <dgm:pt modelId="{AB29D864-DA2D-4918-8D76-B8C4FDC6DD8D}" type="pres">
      <dgm:prSet presAssocID="{DA3F5856-4BBD-4AF4-AEDD-E10BE54A8B73}" presName="connTx" presStyleLbl="parChTrans1D2" presStyleIdx="1" presStyleCnt="7"/>
      <dgm:spPr/>
    </dgm:pt>
    <dgm:pt modelId="{5B149C9E-8DA8-4DC1-A126-2917E557B739}" type="pres">
      <dgm:prSet presAssocID="{442F7072-34E8-4411-9D39-F52362F0B02A}" presName="node" presStyleLbl="node1" presStyleIdx="1" presStyleCnt="7">
        <dgm:presLayoutVars>
          <dgm:bulletEnabled val="1"/>
        </dgm:presLayoutVars>
      </dgm:prSet>
      <dgm:spPr/>
    </dgm:pt>
    <dgm:pt modelId="{774C3ECD-9493-480D-A5F6-DBA638AFC785}" type="pres">
      <dgm:prSet presAssocID="{B8F2AACC-6A92-4FD1-B72A-5D6C27CD4D9C}" presName="Name9" presStyleLbl="parChTrans1D2" presStyleIdx="2" presStyleCnt="7"/>
      <dgm:spPr/>
    </dgm:pt>
    <dgm:pt modelId="{5359522F-BD9F-46C1-9924-2A8A205FF8F5}" type="pres">
      <dgm:prSet presAssocID="{B8F2AACC-6A92-4FD1-B72A-5D6C27CD4D9C}" presName="connTx" presStyleLbl="parChTrans1D2" presStyleIdx="2" presStyleCnt="7"/>
      <dgm:spPr/>
    </dgm:pt>
    <dgm:pt modelId="{DA2DD831-450D-4E67-BE7D-FC26CA7734F6}" type="pres">
      <dgm:prSet presAssocID="{4B48AA40-6B74-4F7C-B6FE-9276E0119634}" presName="node" presStyleLbl="node1" presStyleIdx="2" presStyleCnt="7">
        <dgm:presLayoutVars>
          <dgm:bulletEnabled val="1"/>
        </dgm:presLayoutVars>
      </dgm:prSet>
      <dgm:spPr/>
    </dgm:pt>
    <dgm:pt modelId="{E5B0C60F-48AF-4B5D-8A18-DE05F6CF7CAA}" type="pres">
      <dgm:prSet presAssocID="{1B8136A8-93F8-48CD-A9C7-F07E50006F1C}" presName="Name9" presStyleLbl="parChTrans1D2" presStyleIdx="3" presStyleCnt="7"/>
      <dgm:spPr/>
    </dgm:pt>
    <dgm:pt modelId="{E09FAEC1-DDB2-4F26-B9BF-7395E1AF0E1F}" type="pres">
      <dgm:prSet presAssocID="{1B8136A8-93F8-48CD-A9C7-F07E50006F1C}" presName="connTx" presStyleLbl="parChTrans1D2" presStyleIdx="3" presStyleCnt="7"/>
      <dgm:spPr/>
    </dgm:pt>
    <dgm:pt modelId="{85ADDFF1-4D42-493C-BD67-71B67178BC18}" type="pres">
      <dgm:prSet presAssocID="{EEF7D3F8-EB5D-4092-B6DE-A58D193CF326}" presName="node" presStyleLbl="node1" presStyleIdx="3" presStyleCnt="7">
        <dgm:presLayoutVars>
          <dgm:bulletEnabled val="1"/>
        </dgm:presLayoutVars>
      </dgm:prSet>
      <dgm:spPr/>
    </dgm:pt>
    <dgm:pt modelId="{8231AEF9-3F34-4831-8A48-2880EB61B12D}" type="pres">
      <dgm:prSet presAssocID="{95F22415-AA60-430F-A053-8ED6289CB3AF}" presName="Name9" presStyleLbl="parChTrans1D2" presStyleIdx="4" presStyleCnt="7"/>
      <dgm:spPr/>
    </dgm:pt>
    <dgm:pt modelId="{36E26D7F-6A0A-43E8-94D1-C8177F9EB76A}" type="pres">
      <dgm:prSet presAssocID="{95F22415-AA60-430F-A053-8ED6289CB3AF}" presName="connTx" presStyleLbl="parChTrans1D2" presStyleIdx="4" presStyleCnt="7"/>
      <dgm:spPr/>
    </dgm:pt>
    <dgm:pt modelId="{4777A8B0-AD25-4001-B2E0-E98847F3D769}" type="pres">
      <dgm:prSet presAssocID="{2B808050-2FBF-491A-9130-9700B350B979}" presName="node" presStyleLbl="node1" presStyleIdx="4" presStyleCnt="7">
        <dgm:presLayoutVars>
          <dgm:bulletEnabled val="1"/>
        </dgm:presLayoutVars>
      </dgm:prSet>
      <dgm:spPr/>
    </dgm:pt>
    <dgm:pt modelId="{51F029DB-2D5E-4958-9FD4-1B4EEB34FF06}" type="pres">
      <dgm:prSet presAssocID="{00554168-1D74-4115-85D0-4184C147BC2D}" presName="Name9" presStyleLbl="parChTrans1D2" presStyleIdx="5" presStyleCnt="7"/>
      <dgm:spPr/>
    </dgm:pt>
    <dgm:pt modelId="{3B4C9658-2750-491F-AF5B-9A3DDF12E7EB}" type="pres">
      <dgm:prSet presAssocID="{00554168-1D74-4115-85D0-4184C147BC2D}" presName="connTx" presStyleLbl="parChTrans1D2" presStyleIdx="5" presStyleCnt="7"/>
      <dgm:spPr/>
    </dgm:pt>
    <dgm:pt modelId="{3AC22059-6960-4090-85D8-6F16C26129B6}" type="pres">
      <dgm:prSet presAssocID="{7E1F1F48-3F44-4C3E-AB9D-FF514E580E6F}" presName="node" presStyleLbl="node1" presStyleIdx="5" presStyleCnt="7">
        <dgm:presLayoutVars>
          <dgm:bulletEnabled val="1"/>
        </dgm:presLayoutVars>
      </dgm:prSet>
      <dgm:spPr/>
    </dgm:pt>
    <dgm:pt modelId="{C83796FB-B987-4B98-A9FB-26040DC17261}" type="pres">
      <dgm:prSet presAssocID="{1EDB6386-A9E6-4C8D-987F-5DE01F14851E}" presName="Name9" presStyleLbl="parChTrans1D2" presStyleIdx="6" presStyleCnt="7"/>
      <dgm:spPr/>
    </dgm:pt>
    <dgm:pt modelId="{59DC8416-051A-4E64-9A1A-FAD3CB91FADF}" type="pres">
      <dgm:prSet presAssocID="{1EDB6386-A9E6-4C8D-987F-5DE01F14851E}" presName="connTx" presStyleLbl="parChTrans1D2" presStyleIdx="6" presStyleCnt="7"/>
      <dgm:spPr/>
    </dgm:pt>
    <dgm:pt modelId="{2D26E944-8C91-420A-831E-1F0C720A095D}" type="pres">
      <dgm:prSet presAssocID="{0F6C8F28-1B72-40D4-B49B-BF2CF142714F}" presName="node" presStyleLbl="node1" presStyleIdx="6" presStyleCnt="7">
        <dgm:presLayoutVars>
          <dgm:bulletEnabled val="1"/>
        </dgm:presLayoutVars>
      </dgm:prSet>
      <dgm:spPr/>
    </dgm:pt>
  </dgm:ptLst>
  <dgm:cxnLst>
    <dgm:cxn modelId="{952A850B-DD0B-47A2-9231-0C37CA6D61BA}" type="presOf" srcId="{1B8136A8-93F8-48CD-A9C7-F07E50006F1C}" destId="{E09FAEC1-DDB2-4F26-B9BF-7395E1AF0E1F}" srcOrd="1" destOrd="0" presId="urn:microsoft.com/office/officeart/2005/8/layout/radial1"/>
    <dgm:cxn modelId="{1F0D950F-2259-4E49-B9BB-DE9936E5B6F2}" type="presOf" srcId="{B5042B2F-58B1-4B32-8DC9-577E4B2EDE7D}" destId="{25D84D7C-0393-4595-B34B-D5ABA111B22B}" srcOrd="0" destOrd="0" presId="urn:microsoft.com/office/officeart/2005/8/layout/radial1"/>
    <dgm:cxn modelId="{78D25E14-3FC4-4A9A-A6C6-FA9BDDB35636}" type="presOf" srcId="{1EDB6386-A9E6-4C8D-987F-5DE01F14851E}" destId="{59DC8416-051A-4E64-9A1A-FAD3CB91FADF}" srcOrd="1" destOrd="0" presId="urn:microsoft.com/office/officeart/2005/8/layout/radial1"/>
    <dgm:cxn modelId="{97C8C625-7654-40DF-9A25-C29F17BCF359}" type="presOf" srcId="{DA3F5856-4BBD-4AF4-AEDD-E10BE54A8B73}" destId="{6F75D770-CEEE-4D03-ACC1-568054505234}" srcOrd="0" destOrd="0" presId="urn:microsoft.com/office/officeart/2005/8/layout/radial1"/>
    <dgm:cxn modelId="{9709A327-236F-49DF-87E7-487FCB7F8246}" type="presOf" srcId="{1AA9C638-D09E-443F-B353-8C90A059927E}" destId="{A1B6C28A-7CE8-4BCE-8463-BF4BFD932DF2}" srcOrd="0" destOrd="0" presId="urn:microsoft.com/office/officeart/2005/8/layout/radial1"/>
    <dgm:cxn modelId="{E60F3A30-896B-45FF-B2EA-D5E0498958BD}" type="presOf" srcId="{B8F2AACC-6A92-4FD1-B72A-5D6C27CD4D9C}" destId="{5359522F-BD9F-46C1-9924-2A8A205FF8F5}" srcOrd="1" destOrd="0" presId="urn:microsoft.com/office/officeart/2005/8/layout/radial1"/>
    <dgm:cxn modelId="{A185C747-03A5-4BBB-A36C-6E2071FEB32E}" srcId="{ECF0A86C-0511-498A-BCEA-3D8F3BC41F94}" destId="{4B48AA40-6B74-4F7C-B6FE-9276E0119634}" srcOrd="2" destOrd="0" parTransId="{B8F2AACC-6A92-4FD1-B72A-5D6C27CD4D9C}" sibTransId="{22CB0EA6-DC67-487D-8EF8-9DEE59BDEA19}"/>
    <dgm:cxn modelId="{05F6D350-FCB5-47A0-A975-94AAF39A0A9E}" type="presOf" srcId="{1B8136A8-93F8-48CD-A9C7-F07E50006F1C}" destId="{E5B0C60F-48AF-4B5D-8A18-DE05F6CF7CAA}" srcOrd="0" destOrd="0" presId="urn:microsoft.com/office/officeart/2005/8/layout/radial1"/>
    <dgm:cxn modelId="{06BBF454-0217-4119-A56D-57A60198934A}" type="presOf" srcId="{95F22415-AA60-430F-A053-8ED6289CB3AF}" destId="{36E26D7F-6A0A-43E8-94D1-C8177F9EB76A}" srcOrd="1" destOrd="0" presId="urn:microsoft.com/office/officeart/2005/8/layout/radial1"/>
    <dgm:cxn modelId="{F0F35D5C-BAE9-4FC9-BFCB-C5081D67CC5B}" type="presOf" srcId="{4B48AA40-6B74-4F7C-B6FE-9276E0119634}" destId="{DA2DD831-450D-4E67-BE7D-FC26CA7734F6}" srcOrd="0" destOrd="0" presId="urn:microsoft.com/office/officeart/2005/8/layout/radial1"/>
    <dgm:cxn modelId="{2583366C-4B4F-4F44-8FB2-154E93224009}" srcId="{ECF0A86C-0511-498A-BCEA-3D8F3BC41F94}" destId="{EEF7D3F8-EB5D-4092-B6DE-A58D193CF326}" srcOrd="3" destOrd="0" parTransId="{1B8136A8-93F8-48CD-A9C7-F07E50006F1C}" sibTransId="{57EA5E1A-88F0-4378-9480-6B7E0C3F8890}"/>
    <dgm:cxn modelId="{276C0C74-89ED-466E-ACB6-D73F99DF7842}" type="presOf" srcId="{1EDB6386-A9E6-4C8D-987F-5DE01F14851E}" destId="{C83796FB-B987-4B98-A9FB-26040DC17261}" srcOrd="0" destOrd="0" presId="urn:microsoft.com/office/officeart/2005/8/layout/radial1"/>
    <dgm:cxn modelId="{0C138D7D-E618-4426-802F-D72FD6DE104C}" srcId="{ECF0A86C-0511-498A-BCEA-3D8F3BC41F94}" destId="{2B808050-2FBF-491A-9130-9700B350B979}" srcOrd="4" destOrd="0" parTransId="{95F22415-AA60-430F-A053-8ED6289CB3AF}" sibTransId="{F80A3F92-4052-4D4A-953B-0A8ED009E5F3}"/>
    <dgm:cxn modelId="{62C0EE7D-47FF-482B-956C-7143C2B9B59B}" type="presOf" srcId="{ECF0A86C-0511-498A-BCEA-3D8F3BC41F94}" destId="{4FF4D7D3-1B69-4E6E-AE31-FD7F6CE4A883}" srcOrd="0" destOrd="0" presId="urn:microsoft.com/office/officeart/2005/8/layout/radial1"/>
    <dgm:cxn modelId="{79516E8D-9500-4F9B-858A-B0DD3BBD68D7}" srcId="{ECF0A86C-0511-498A-BCEA-3D8F3BC41F94}" destId="{B5042B2F-58B1-4B32-8DC9-577E4B2EDE7D}" srcOrd="0" destOrd="0" parTransId="{1AA9C638-D09E-443F-B353-8C90A059927E}" sibTransId="{2CEFAA60-E3E4-4AE8-A23A-3ACD852E9092}"/>
    <dgm:cxn modelId="{60948A9C-B516-45F7-9DDD-BDACE6D87BE7}" srcId="{7F70DA2F-BAE1-4E45-AF9A-35C217A6FC29}" destId="{ECF0A86C-0511-498A-BCEA-3D8F3BC41F94}" srcOrd="0" destOrd="0" parTransId="{3E3771A9-83B4-46CD-A45E-0D111ACEAFEA}" sibTransId="{2A2A4940-6B64-404D-A862-A00577E9AE87}"/>
    <dgm:cxn modelId="{42D4F39D-CCDE-4A23-B96C-C297629EFAC2}" type="presOf" srcId="{EEF7D3F8-EB5D-4092-B6DE-A58D193CF326}" destId="{85ADDFF1-4D42-493C-BD67-71B67178BC18}" srcOrd="0" destOrd="0" presId="urn:microsoft.com/office/officeart/2005/8/layout/radial1"/>
    <dgm:cxn modelId="{4AC77EA2-A90B-45F5-B41F-470F712F6A3B}" type="presOf" srcId="{DA3F5856-4BBD-4AF4-AEDD-E10BE54A8B73}" destId="{AB29D864-DA2D-4918-8D76-B8C4FDC6DD8D}" srcOrd="1" destOrd="0" presId="urn:microsoft.com/office/officeart/2005/8/layout/radial1"/>
    <dgm:cxn modelId="{69A0E0A9-7DBA-461F-BF39-62A622B5F8D0}" type="presOf" srcId="{2B808050-2FBF-491A-9130-9700B350B979}" destId="{4777A8B0-AD25-4001-B2E0-E98847F3D769}" srcOrd="0" destOrd="0" presId="urn:microsoft.com/office/officeart/2005/8/layout/radial1"/>
    <dgm:cxn modelId="{7EEDD5AE-C372-4BDB-93C5-E960E50A7348}" type="presOf" srcId="{442F7072-34E8-4411-9D39-F52362F0B02A}" destId="{5B149C9E-8DA8-4DC1-A126-2917E557B739}" srcOrd="0" destOrd="0" presId="urn:microsoft.com/office/officeart/2005/8/layout/radial1"/>
    <dgm:cxn modelId="{E7CA5DB3-3D46-43DA-AB87-1D3728655032}" type="presOf" srcId="{95F22415-AA60-430F-A053-8ED6289CB3AF}" destId="{8231AEF9-3F34-4831-8A48-2880EB61B12D}" srcOrd="0" destOrd="0" presId="urn:microsoft.com/office/officeart/2005/8/layout/radial1"/>
    <dgm:cxn modelId="{A0C76DB9-681C-40B6-8C43-715F1572FD1A}" srcId="{ECF0A86C-0511-498A-BCEA-3D8F3BC41F94}" destId="{7E1F1F48-3F44-4C3E-AB9D-FF514E580E6F}" srcOrd="5" destOrd="0" parTransId="{00554168-1D74-4115-85D0-4184C147BC2D}" sibTransId="{073B65F7-0849-43A5-98A6-C6C1C72333CF}"/>
    <dgm:cxn modelId="{E86790D1-928D-4BEE-A5D8-70E26455E056}" type="presOf" srcId="{0F6C8F28-1B72-40D4-B49B-BF2CF142714F}" destId="{2D26E944-8C91-420A-831E-1F0C720A095D}" srcOrd="0" destOrd="0" presId="urn:microsoft.com/office/officeart/2005/8/layout/radial1"/>
    <dgm:cxn modelId="{C176C4D1-5A74-4C84-9001-22A5B9221B9D}" type="presOf" srcId="{00554168-1D74-4115-85D0-4184C147BC2D}" destId="{51F029DB-2D5E-4958-9FD4-1B4EEB34FF06}" srcOrd="0" destOrd="0" presId="urn:microsoft.com/office/officeart/2005/8/layout/radial1"/>
    <dgm:cxn modelId="{3D4A1DD7-4017-4F57-BD84-DB29C644E601}" type="presOf" srcId="{B8F2AACC-6A92-4FD1-B72A-5D6C27CD4D9C}" destId="{774C3ECD-9493-480D-A5F6-DBA638AFC785}" srcOrd="0" destOrd="0" presId="urn:microsoft.com/office/officeart/2005/8/layout/radial1"/>
    <dgm:cxn modelId="{4966E0D7-429B-4D89-806E-8016D6362329}" srcId="{ECF0A86C-0511-498A-BCEA-3D8F3BC41F94}" destId="{0F6C8F28-1B72-40D4-B49B-BF2CF142714F}" srcOrd="6" destOrd="0" parTransId="{1EDB6386-A9E6-4C8D-987F-5DE01F14851E}" sibTransId="{73D5B783-62FC-40ED-9AFD-5A134BD80CEE}"/>
    <dgm:cxn modelId="{DBA3CBDB-FC35-46D7-8A2E-F93789376094}" type="presOf" srcId="{00554168-1D74-4115-85D0-4184C147BC2D}" destId="{3B4C9658-2750-491F-AF5B-9A3DDF12E7EB}" srcOrd="1" destOrd="0" presId="urn:microsoft.com/office/officeart/2005/8/layout/radial1"/>
    <dgm:cxn modelId="{DF6151ED-A7B0-4F29-BDFB-E51C50D4DF26}" srcId="{7F70DA2F-BAE1-4E45-AF9A-35C217A6FC29}" destId="{BCC95D2B-A90E-43CB-AE94-46437C423C6B}" srcOrd="1" destOrd="0" parTransId="{56EA2C99-2CBF-4DD6-A12F-6AB9C710F8BF}" sibTransId="{4B350F02-5E1D-4647-82C3-56E0FC8D7EFD}"/>
    <dgm:cxn modelId="{DD90E7F2-8BF9-47D2-8072-9EFFFD9008D0}" type="presOf" srcId="{7F70DA2F-BAE1-4E45-AF9A-35C217A6FC29}" destId="{CD954CDB-2066-4A3C-B5AB-B5F050F12BEA}" srcOrd="0" destOrd="0" presId="urn:microsoft.com/office/officeart/2005/8/layout/radial1"/>
    <dgm:cxn modelId="{7B6B15F5-DAD3-4CA8-90C2-54FF02813676}" type="presOf" srcId="{7E1F1F48-3F44-4C3E-AB9D-FF514E580E6F}" destId="{3AC22059-6960-4090-85D8-6F16C26129B6}" srcOrd="0" destOrd="0" presId="urn:microsoft.com/office/officeart/2005/8/layout/radial1"/>
    <dgm:cxn modelId="{6024EDF9-1EFE-4BD1-AF44-007C321E3EE4}" type="presOf" srcId="{1AA9C638-D09E-443F-B353-8C90A059927E}" destId="{CEC1D814-CD64-44A2-85C1-667836B6B433}" srcOrd="1" destOrd="0" presId="urn:microsoft.com/office/officeart/2005/8/layout/radial1"/>
    <dgm:cxn modelId="{F2D308FA-2C3F-4BF4-B140-81B8C72C6926}" srcId="{ECF0A86C-0511-498A-BCEA-3D8F3BC41F94}" destId="{442F7072-34E8-4411-9D39-F52362F0B02A}" srcOrd="1" destOrd="0" parTransId="{DA3F5856-4BBD-4AF4-AEDD-E10BE54A8B73}" sibTransId="{00819E6F-4DC1-4418-87B2-4B8CF56889AC}"/>
    <dgm:cxn modelId="{A9AED38C-DB2C-418A-A6DB-B7C2378F118C}" type="presParOf" srcId="{CD954CDB-2066-4A3C-B5AB-B5F050F12BEA}" destId="{4FF4D7D3-1B69-4E6E-AE31-FD7F6CE4A883}" srcOrd="0" destOrd="0" presId="urn:microsoft.com/office/officeart/2005/8/layout/radial1"/>
    <dgm:cxn modelId="{E5BDC9A9-6A2D-4DA3-BCC4-A4DBB68A4E0F}" type="presParOf" srcId="{CD954CDB-2066-4A3C-B5AB-B5F050F12BEA}" destId="{A1B6C28A-7CE8-4BCE-8463-BF4BFD932DF2}" srcOrd="1" destOrd="0" presId="urn:microsoft.com/office/officeart/2005/8/layout/radial1"/>
    <dgm:cxn modelId="{FDC664C3-82B5-4B29-A939-C1D093FFFDDD}" type="presParOf" srcId="{A1B6C28A-7CE8-4BCE-8463-BF4BFD932DF2}" destId="{CEC1D814-CD64-44A2-85C1-667836B6B433}" srcOrd="0" destOrd="0" presId="urn:microsoft.com/office/officeart/2005/8/layout/radial1"/>
    <dgm:cxn modelId="{7DA2E41C-B29A-4CC4-809C-7542D0F9E21C}" type="presParOf" srcId="{CD954CDB-2066-4A3C-B5AB-B5F050F12BEA}" destId="{25D84D7C-0393-4595-B34B-D5ABA111B22B}" srcOrd="2" destOrd="0" presId="urn:microsoft.com/office/officeart/2005/8/layout/radial1"/>
    <dgm:cxn modelId="{55E4EB81-1F60-45A9-9F3F-219A5A79957A}" type="presParOf" srcId="{CD954CDB-2066-4A3C-B5AB-B5F050F12BEA}" destId="{6F75D770-CEEE-4D03-ACC1-568054505234}" srcOrd="3" destOrd="0" presId="urn:microsoft.com/office/officeart/2005/8/layout/radial1"/>
    <dgm:cxn modelId="{66B137D5-7238-472A-99D9-FF16F372104B}" type="presParOf" srcId="{6F75D770-CEEE-4D03-ACC1-568054505234}" destId="{AB29D864-DA2D-4918-8D76-B8C4FDC6DD8D}" srcOrd="0" destOrd="0" presId="urn:microsoft.com/office/officeart/2005/8/layout/radial1"/>
    <dgm:cxn modelId="{F6B426C2-D5EF-41A0-BD9E-F4E8D5096003}" type="presParOf" srcId="{CD954CDB-2066-4A3C-B5AB-B5F050F12BEA}" destId="{5B149C9E-8DA8-4DC1-A126-2917E557B739}" srcOrd="4" destOrd="0" presId="urn:microsoft.com/office/officeart/2005/8/layout/radial1"/>
    <dgm:cxn modelId="{480EF46D-9AAC-42CC-A2DA-D95B8A45F826}" type="presParOf" srcId="{CD954CDB-2066-4A3C-B5AB-B5F050F12BEA}" destId="{774C3ECD-9493-480D-A5F6-DBA638AFC785}" srcOrd="5" destOrd="0" presId="urn:microsoft.com/office/officeart/2005/8/layout/radial1"/>
    <dgm:cxn modelId="{7593F80E-CF83-4290-865B-C4CF6479F53B}" type="presParOf" srcId="{774C3ECD-9493-480D-A5F6-DBA638AFC785}" destId="{5359522F-BD9F-46C1-9924-2A8A205FF8F5}" srcOrd="0" destOrd="0" presId="urn:microsoft.com/office/officeart/2005/8/layout/radial1"/>
    <dgm:cxn modelId="{25CD67D5-DB64-4AE0-B57F-991D8C4DC9C4}" type="presParOf" srcId="{CD954CDB-2066-4A3C-B5AB-B5F050F12BEA}" destId="{DA2DD831-450D-4E67-BE7D-FC26CA7734F6}" srcOrd="6" destOrd="0" presId="urn:microsoft.com/office/officeart/2005/8/layout/radial1"/>
    <dgm:cxn modelId="{ABB5D55C-8601-4105-B735-B118BEE4205F}" type="presParOf" srcId="{CD954CDB-2066-4A3C-B5AB-B5F050F12BEA}" destId="{E5B0C60F-48AF-4B5D-8A18-DE05F6CF7CAA}" srcOrd="7" destOrd="0" presId="urn:microsoft.com/office/officeart/2005/8/layout/radial1"/>
    <dgm:cxn modelId="{F3B9F211-E6C7-44B1-AC0E-7BB817331DA6}" type="presParOf" srcId="{E5B0C60F-48AF-4B5D-8A18-DE05F6CF7CAA}" destId="{E09FAEC1-DDB2-4F26-B9BF-7395E1AF0E1F}" srcOrd="0" destOrd="0" presId="urn:microsoft.com/office/officeart/2005/8/layout/radial1"/>
    <dgm:cxn modelId="{A13632D8-B340-4AC8-A5D8-A90C29EFA018}" type="presParOf" srcId="{CD954CDB-2066-4A3C-B5AB-B5F050F12BEA}" destId="{85ADDFF1-4D42-493C-BD67-71B67178BC18}" srcOrd="8" destOrd="0" presId="urn:microsoft.com/office/officeart/2005/8/layout/radial1"/>
    <dgm:cxn modelId="{353CD01A-57FA-4CC1-BF92-01249B10DE26}" type="presParOf" srcId="{CD954CDB-2066-4A3C-B5AB-B5F050F12BEA}" destId="{8231AEF9-3F34-4831-8A48-2880EB61B12D}" srcOrd="9" destOrd="0" presId="urn:microsoft.com/office/officeart/2005/8/layout/radial1"/>
    <dgm:cxn modelId="{D9726CD8-1DF4-4038-94F7-62BF749A3D15}" type="presParOf" srcId="{8231AEF9-3F34-4831-8A48-2880EB61B12D}" destId="{36E26D7F-6A0A-43E8-94D1-C8177F9EB76A}" srcOrd="0" destOrd="0" presId="urn:microsoft.com/office/officeart/2005/8/layout/radial1"/>
    <dgm:cxn modelId="{2C38D952-89DF-4E7C-AF90-FCFC21928735}" type="presParOf" srcId="{CD954CDB-2066-4A3C-B5AB-B5F050F12BEA}" destId="{4777A8B0-AD25-4001-B2E0-E98847F3D769}" srcOrd="10" destOrd="0" presId="urn:microsoft.com/office/officeart/2005/8/layout/radial1"/>
    <dgm:cxn modelId="{815DE2BB-5655-4F7E-A2FA-4EE0DD01C5C3}" type="presParOf" srcId="{CD954CDB-2066-4A3C-B5AB-B5F050F12BEA}" destId="{51F029DB-2D5E-4958-9FD4-1B4EEB34FF06}" srcOrd="11" destOrd="0" presId="urn:microsoft.com/office/officeart/2005/8/layout/radial1"/>
    <dgm:cxn modelId="{F8318D31-6197-4CE9-B7BA-E4D8DA39DB74}" type="presParOf" srcId="{51F029DB-2D5E-4958-9FD4-1B4EEB34FF06}" destId="{3B4C9658-2750-491F-AF5B-9A3DDF12E7EB}" srcOrd="0" destOrd="0" presId="urn:microsoft.com/office/officeart/2005/8/layout/radial1"/>
    <dgm:cxn modelId="{F91C611E-A6A7-43F2-8C98-DD8D2D95F08F}" type="presParOf" srcId="{CD954CDB-2066-4A3C-B5AB-B5F050F12BEA}" destId="{3AC22059-6960-4090-85D8-6F16C26129B6}" srcOrd="12" destOrd="0" presId="urn:microsoft.com/office/officeart/2005/8/layout/radial1"/>
    <dgm:cxn modelId="{23A07198-E76F-4C61-B767-31D56AA7CB2D}" type="presParOf" srcId="{CD954CDB-2066-4A3C-B5AB-B5F050F12BEA}" destId="{C83796FB-B987-4B98-A9FB-26040DC17261}" srcOrd="13" destOrd="0" presId="urn:microsoft.com/office/officeart/2005/8/layout/radial1"/>
    <dgm:cxn modelId="{C8325764-4350-4FB4-A8D6-B74CC673E612}" type="presParOf" srcId="{C83796FB-B987-4B98-A9FB-26040DC17261}" destId="{59DC8416-051A-4E64-9A1A-FAD3CB91FADF}" srcOrd="0" destOrd="0" presId="urn:microsoft.com/office/officeart/2005/8/layout/radial1"/>
    <dgm:cxn modelId="{CF4652F5-7D16-46C2-B823-43A71B58DC58}" type="presParOf" srcId="{CD954CDB-2066-4A3C-B5AB-B5F050F12BEA}" destId="{2D26E944-8C91-420A-831E-1F0C720A095D}" srcOrd="14"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F4D7D3-1B69-4E6E-AE31-FD7F6CE4A883}">
      <dsp:nvSpPr>
        <dsp:cNvPr id="0" name=""/>
        <dsp:cNvSpPr/>
      </dsp:nvSpPr>
      <dsp:spPr>
        <a:xfrm>
          <a:off x="1166527" y="1671492"/>
          <a:ext cx="1555376" cy="1483641"/>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kumimoji="1" lang="ja-JP" altLang="en-US" sz="2700" kern="1200" dirty="0"/>
            <a:t>研修基幹施設</a:t>
          </a:r>
        </a:p>
      </dsp:txBody>
      <dsp:txXfrm>
        <a:off x="1394307" y="1888766"/>
        <a:ext cx="1099816" cy="1049093"/>
      </dsp:txXfrm>
    </dsp:sp>
    <dsp:sp modelId="{A1B6C28A-7CE8-4BCE-8463-BF4BFD932DF2}">
      <dsp:nvSpPr>
        <dsp:cNvPr id="0" name=""/>
        <dsp:cNvSpPr/>
      </dsp:nvSpPr>
      <dsp:spPr>
        <a:xfrm rot="16200000">
          <a:off x="1823282" y="1527799"/>
          <a:ext cx="241866" cy="45520"/>
        </a:xfrm>
        <a:custGeom>
          <a:avLst/>
          <a:gdLst/>
          <a:ahLst/>
          <a:cxnLst/>
          <a:rect l="0" t="0" r="0" b="0"/>
          <a:pathLst>
            <a:path>
              <a:moveTo>
                <a:pt x="0" y="22760"/>
              </a:moveTo>
              <a:lnTo>
                <a:pt x="241866" y="22760"/>
              </a:lnTo>
            </a:path>
          </a:pathLst>
        </a:custGeom>
        <a:noFill/>
        <a:ln w="25400" cap="flat" cmpd="sng" algn="ctr">
          <a:solidFill>
            <a:schemeClr val="accent4">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1938169" y="1544512"/>
        <a:ext cx="12093" cy="12093"/>
      </dsp:txXfrm>
    </dsp:sp>
    <dsp:sp modelId="{25D84D7C-0393-4595-B34B-D5ABA111B22B}">
      <dsp:nvSpPr>
        <dsp:cNvPr id="0" name=""/>
        <dsp:cNvSpPr/>
      </dsp:nvSpPr>
      <dsp:spPr>
        <a:xfrm>
          <a:off x="1452540" y="446274"/>
          <a:ext cx="983351" cy="983351"/>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solidFill>
                <a:schemeClr val="tx1"/>
              </a:solidFill>
            </a:rPr>
            <a:t>連携施設</a:t>
          </a:r>
        </a:p>
      </dsp:txBody>
      <dsp:txXfrm>
        <a:off x="1596548" y="590282"/>
        <a:ext cx="695335" cy="695335"/>
      </dsp:txXfrm>
    </dsp:sp>
    <dsp:sp modelId="{6F75D770-CEEE-4D03-ACC1-568054505234}">
      <dsp:nvSpPr>
        <dsp:cNvPr id="0" name=""/>
        <dsp:cNvSpPr/>
      </dsp:nvSpPr>
      <dsp:spPr>
        <a:xfrm rot="19285714">
          <a:off x="2516801" y="1845989"/>
          <a:ext cx="220550" cy="45520"/>
        </a:xfrm>
        <a:custGeom>
          <a:avLst/>
          <a:gdLst/>
          <a:ahLst/>
          <a:cxnLst/>
          <a:rect l="0" t="0" r="0" b="0"/>
          <a:pathLst>
            <a:path>
              <a:moveTo>
                <a:pt x="0" y="22760"/>
              </a:moveTo>
              <a:lnTo>
                <a:pt x="220550" y="22760"/>
              </a:lnTo>
            </a:path>
          </a:pathLst>
        </a:custGeom>
        <a:noFill/>
        <a:ln w="25400" cap="flat" cmpd="sng" algn="ctr">
          <a:solidFill>
            <a:schemeClr val="accent4">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2621563" y="1863236"/>
        <a:ext cx="11027" cy="11027"/>
      </dsp:txXfrm>
    </dsp:sp>
    <dsp:sp modelId="{5B149C9E-8DA8-4DC1-A126-2917E557B739}">
      <dsp:nvSpPr>
        <dsp:cNvPr id="0" name=""/>
        <dsp:cNvSpPr/>
      </dsp:nvSpPr>
      <dsp:spPr>
        <a:xfrm>
          <a:off x="2606025" y="1001763"/>
          <a:ext cx="983351" cy="983351"/>
        </a:xfrm>
        <a:prstGeom prst="ellipse">
          <a:avLst/>
        </a:prstGeom>
        <a:gradFill rotWithShape="0">
          <a:gsLst>
            <a:gs pos="0">
              <a:schemeClr val="accent3">
                <a:hueOff val="0"/>
                <a:satOff val="0"/>
                <a:lumOff val="-16667"/>
                <a:alphaOff val="0"/>
                <a:shade val="51000"/>
                <a:satMod val="130000"/>
              </a:schemeClr>
            </a:gs>
            <a:gs pos="80000">
              <a:schemeClr val="accent3">
                <a:hueOff val="0"/>
                <a:satOff val="0"/>
                <a:lumOff val="-16667"/>
                <a:alphaOff val="0"/>
                <a:shade val="93000"/>
                <a:satMod val="130000"/>
              </a:schemeClr>
            </a:gs>
            <a:gs pos="100000">
              <a:schemeClr val="accent3">
                <a:hueOff val="0"/>
                <a:satOff val="0"/>
                <a:lumOff val="-16667"/>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solidFill>
                <a:schemeClr val="tx1"/>
              </a:solidFill>
            </a:rPr>
            <a:t>連携施設</a:t>
          </a:r>
        </a:p>
      </dsp:txBody>
      <dsp:txXfrm>
        <a:off x="2750033" y="1145771"/>
        <a:ext cx="695335" cy="695335"/>
      </dsp:txXfrm>
    </dsp:sp>
    <dsp:sp modelId="{774C3ECD-9493-480D-A5F6-DBA638AFC785}">
      <dsp:nvSpPr>
        <dsp:cNvPr id="0" name=""/>
        <dsp:cNvSpPr/>
      </dsp:nvSpPr>
      <dsp:spPr>
        <a:xfrm rot="771429">
          <a:off x="2697947" y="2586313"/>
          <a:ext cx="207898" cy="45520"/>
        </a:xfrm>
        <a:custGeom>
          <a:avLst/>
          <a:gdLst/>
          <a:ahLst/>
          <a:cxnLst/>
          <a:rect l="0" t="0" r="0" b="0"/>
          <a:pathLst>
            <a:path>
              <a:moveTo>
                <a:pt x="0" y="22760"/>
              </a:moveTo>
              <a:lnTo>
                <a:pt x="207898" y="22760"/>
              </a:lnTo>
            </a:path>
          </a:pathLst>
        </a:custGeom>
        <a:noFill/>
        <a:ln w="25400" cap="flat" cmpd="sng" algn="ctr">
          <a:solidFill>
            <a:schemeClr val="accent4">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2796699" y="2603876"/>
        <a:ext cx="10394" cy="10394"/>
      </dsp:txXfrm>
    </dsp:sp>
    <dsp:sp modelId="{DA2DD831-450D-4E67-BE7D-FC26CA7734F6}">
      <dsp:nvSpPr>
        <dsp:cNvPr id="0" name=""/>
        <dsp:cNvSpPr/>
      </dsp:nvSpPr>
      <dsp:spPr>
        <a:xfrm>
          <a:off x="2890912" y="2249936"/>
          <a:ext cx="983351" cy="983351"/>
        </a:xfrm>
        <a:prstGeom prst="ellipse">
          <a:avLst/>
        </a:prstGeom>
        <a:gradFill rotWithShape="0">
          <a:gsLst>
            <a:gs pos="0">
              <a:schemeClr val="accent3">
                <a:hueOff val="0"/>
                <a:satOff val="0"/>
                <a:lumOff val="-33333"/>
                <a:alphaOff val="0"/>
                <a:shade val="51000"/>
                <a:satMod val="130000"/>
              </a:schemeClr>
            </a:gs>
            <a:gs pos="80000">
              <a:schemeClr val="accent3">
                <a:hueOff val="0"/>
                <a:satOff val="0"/>
                <a:lumOff val="-33333"/>
                <a:alphaOff val="0"/>
                <a:shade val="93000"/>
                <a:satMod val="130000"/>
              </a:schemeClr>
            </a:gs>
            <a:gs pos="100000">
              <a:schemeClr val="accent3">
                <a:hueOff val="0"/>
                <a:satOff val="0"/>
                <a:lumOff val="-3333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solidFill>
                <a:schemeClr val="tx1"/>
              </a:solidFill>
            </a:rPr>
            <a:t>連携施設</a:t>
          </a:r>
        </a:p>
      </dsp:txBody>
      <dsp:txXfrm>
        <a:off x="3034920" y="2393944"/>
        <a:ext cx="695335" cy="695335"/>
      </dsp:txXfrm>
    </dsp:sp>
    <dsp:sp modelId="{E5B0C60F-48AF-4B5D-8A18-DE05F6CF7CAA}">
      <dsp:nvSpPr>
        <dsp:cNvPr id="0" name=""/>
        <dsp:cNvSpPr/>
      </dsp:nvSpPr>
      <dsp:spPr>
        <a:xfrm rot="3857143">
          <a:off x="2202187" y="3170738"/>
          <a:ext cx="235493" cy="45520"/>
        </a:xfrm>
        <a:custGeom>
          <a:avLst/>
          <a:gdLst/>
          <a:ahLst/>
          <a:cxnLst/>
          <a:rect l="0" t="0" r="0" b="0"/>
          <a:pathLst>
            <a:path>
              <a:moveTo>
                <a:pt x="0" y="22760"/>
              </a:moveTo>
              <a:lnTo>
                <a:pt x="235493" y="22760"/>
              </a:lnTo>
            </a:path>
          </a:pathLst>
        </a:custGeom>
        <a:noFill/>
        <a:ln w="25400" cap="flat" cmpd="sng" algn="ctr">
          <a:solidFill>
            <a:schemeClr val="accent4">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a:off x="2314046" y="3187611"/>
        <a:ext cx="11774" cy="11774"/>
      </dsp:txXfrm>
    </dsp:sp>
    <dsp:sp modelId="{85ADDFF1-4D42-493C-BD67-71B67178BC18}">
      <dsp:nvSpPr>
        <dsp:cNvPr id="0" name=""/>
        <dsp:cNvSpPr/>
      </dsp:nvSpPr>
      <dsp:spPr>
        <a:xfrm>
          <a:off x="2092676" y="3250893"/>
          <a:ext cx="983351" cy="983351"/>
        </a:xfrm>
        <a:prstGeom prst="ellipse">
          <a:avLst/>
        </a:prstGeom>
        <a:gradFill rotWithShape="0">
          <a:gsLst>
            <a:gs pos="0">
              <a:schemeClr val="accent3">
                <a:hueOff val="0"/>
                <a:satOff val="0"/>
                <a:lumOff val="-50000"/>
                <a:alphaOff val="0"/>
                <a:shade val="51000"/>
                <a:satMod val="130000"/>
              </a:schemeClr>
            </a:gs>
            <a:gs pos="80000">
              <a:schemeClr val="accent3">
                <a:hueOff val="0"/>
                <a:satOff val="0"/>
                <a:lumOff val="-50000"/>
                <a:alphaOff val="0"/>
                <a:shade val="93000"/>
                <a:satMod val="130000"/>
              </a:schemeClr>
            </a:gs>
            <a:gs pos="100000">
              <a:schemeClr val="accent3">
                <a:hueOff val="0"/>
                <a:satOff val="0"/>
                <a:lumOff val="-5000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solidFill>
                <a:schemeClr val="tx1"/>
              </a:solidFill>
            </a:rPr>
            <a:t>連携施設</a:t>
          </a:r>
        </a:p>
      </dsp:txBody>
      <dsp:txXfrm>
        <a:off x="2236684" y="3394901"/>
        <a:ext cx="695335" cy="695335"/>
      </dsp:txXfrm>
    </dsp:sp>
    <dsp:sp modelId="{8231AEF9-3F34-4831-8A48-2880EB61B12D}">
      <dsp:nvSpPr>
        <dsp:cNvPr id="0" name=""/>
        <dsp:cNvSpPr/>
      </dsp:nvSpPr>
      <dsp:spPr>
        <a:xfrm rot="6942857">
          <a:off x="1450751" y="3170738"/>
          <a:ext cx="235493" cy="45520"/>
        </a:xfrm>
        <a:custGeom>
          <a:avLst/>
          <a:gdLst/>
          <a:ahLst/>
          <a:cxnLst/>
          <a:rect l="0" t="0" r="0" b="0"/>
          <a:pathLst>
            <a:path>
              <a:moveTo>
                <a:pt x="0" y="22760"/>
              </a:moveTo>
              <a:lnTo>
                <a:pt x="235493" y="22760"/>
              </a:lnTo>
            </a:path>
          </a:pathLst>
        </a:custGeom>
        <a:noFill/>
        <a:ln w="25400" cap="flat" cmpd="sng" algn="ctr">
          <a:solidFill>
            <a:schemeClr val="accent4">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rot="10800000">
        <a:off x="1562611" y="3187611"/>
        <a:ext cx="11774" cy="11774"/>
      </dsp:txXfrm>
    </dsp:sp>
    <dsp:sp modelId="{4777A8B0-AD25-4001-B2E0-E98847F3D769}">
      <dsp:nvSpPr>
        <dsp:cNvPr id="0" name=""/>
        <dsp:cNvSpPr/>
      </dsp:nvSpPr>
      <dsp:spPr>
        <a:xfrm>
          <a:off x="812404" y="3250893"/>
          <a:ext cx="983351" cy="983351"/>
        </a:xfrm>
        <a:prstGeom prst="ellipse">
          <a:avLst/>
        </a:prstGeom>
        <a:gradFill rotWithShape="0">
          <a:gsLst>
            <a:gs pos="0">
              <a:schemeClr val="accent3">
                <a:hueOff val="0"/>
                <a:satOff val="0"/>
                <a:lumOff val="-66667"/>
                <a:alphaOff val="0"/>
                <a:shade val="51000"/>
                <a:satMod val="130000"/>
              </a:schemeClr>
            </a:gs>
            <a:gs pos="80000">
              <a:schemeClr val="accent3">
                <a:hueOff val="0"/>
                <a:satOff val="0"/>
                <a:lumOff val="-66667"/>
                <a:alphaOff val="0"/>
                <a:shade val="93000"/>
                <a:satMod val="130000"/>
              </a:schemeClr>
            </a:gs>
            <a:gs pos="100000">
              <a:schemeClr val="accent3">
                <a:hueOff val="0"/>
                <a:satOff val="0"/>
                <a:lumOff val="-66667"/>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t>連携施設</a:t>
          </a:r>
        </a:p>
      </dsp:txBody>
      <dsp:txXfrm>
        <a:off x="956412" y="3394901"/>
        <a:ext cx="695335" cy="695335"/>
      </dsp:txXfrm>
    </dsp:sp>
    <dsp:sp modelId="{51F029DB-2D5E-4958-9FD4-1B4EEB34FF06}">
      <dsp:nvSpPr>
        <dsp:cNvPr id="0" name=""/>
        <dsp:cNvSpPr/>
      </dsp:nvSpPr>
      <dsp:spPr>
        <a:xfrm rot="10028571">
          <a:off x="982585" y="2586313"/>
          <a:ext cx="207898" cy="45520"/>
        </a:xfrm>
        <a:custGeom>
          <a:avLst/>
          <a:gdLst/>
          <a:ahLst/>
          <a:cxnLst/>
          <a:rect l="0" t="0" r="0" b="0"/>
          <a:pathLst>
            <a:path>
              <a:moveTo>
                <a:pt x="0" y="22760"/>
              </a:moveTo>
              <a:lnTo>
                <a:pt x="207898" y="22760"/>
              </a:lnTo>
            </a:path>
          </a:pathLst>
        </a:custGeom>
        <a:noFill/>
        <a:ln w="25400" cap="flat" cmpd="sng" algn="ctr">
          <a:solidFill>
            <a:schemeClr val="accent4">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rot="10800000">
        <a:off x="1081337" y="2603876"/>
        <a:ext cx="10394" cy="10394"/>
      </dsp:txXfrm>
    </dsp:sp>
    <dsp:sp modelId="{3AC22059-6960-4090-85D8-6F16C26129B6}">
      <dsp:nvSpPr>
        <dsp:cNvPr id="0" name=""/>
        <dsp:cNvSpPr/>
      </dsp:nvSpPr>
      <dsp:spPr>
        <a:xfrm>
          <a:off x="14167" y="2249936"/>
          <a:ext cx="983351" cy="983351"/>
        </a:xfrm>
        <a:prstGeom prst="ellipse">
          <a:avLst/>
        </a:prstGeom>
        <a:gradFill rotWithShape="0">
          <a:gsLst>
            <a:gs pos="0">
              <a:schemeClr val="accent3">
                <a:hueOff val="0"/>
                <a:satOff val="0"/>
                <a:lumOff val="-83333"/>
                <a:alphaOff val="0"/>
                <a:shade val="51000"/>
                <a:satMod val="130000"/>
              </a:schemeClr>
            </a:gs>
            <a:gs pos="80000">
              <a:schemeClr val="accent3">
                <a:hueOff val="0"/>
                <a:satOff val="0"/>
                <a:lumOff val="-83333"/>
                <a:alphaOff val="0"/>
                <a:shade val="93000"/>
                <a:satMod val="130000"/>
              </a:schemeClr>
            </a:gs>
            <a:gs pos="100000">
              <a:schemeClr val="accent3">
                <a:hueOff val="0"/>
                <a:satOff val="0"/>
                <a:lumOff val="-8333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t>連携施設</a:t>
          </a:r>
        </a:p>
      </dsp:txBody>
      <dsp:txXfrm>
        <a:off x="158175" y="2393944"/>
        <a:ext cx="695335" cy="695335"/>
      </dsp:txXfrm>
    </dsp:sp>
    <dsp:sp modelId="{C83796FB-B987-4B98-A9FB-26040DC17261}">
      <dsp:nvSpPr>
        <dsp:cNvPr id="0" name=""/>
        <dsp:cNvSpPr/>
      </dsp:nvSpPr>
      <dsp:spPr>
        <a:xfrm rot="13114286">
          <a:off x="1151079" y="1845989"/>
          <a:ext cx="220550" cy="45520"/>
        </a:xfrm>
        <a:custGeom>
          <a:avLst/>
          <a:gdLst/>
          <a:ahLst/>
          <a:cxnLst/>
          <a:rect l="0" t="0" r="0" b="0"/>
          <a:pathLst>
            <a:path>
              <a:moveTo>
                <a:pt x="0" y="22760"/>
              </a:moveTo>
              <a:lnTo>
                <a:pt x="220550" y="22760"/>
              </a:lnTo>
            </a:path>
          </a:pathLst>
        </a:custGeom>
        <a:noFill/>
        <a:ln w="25400" cap="flat" cmpd="sng" algn="ctr">
          <a:solidFill>
            <a:schemeClr val="accent4">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kumimoji="1" lang="ja-JP" altLang="en-US" sz="500" kern="1200"/>
        </a:p>
      </dsp:txBody>
      <dsp:txXfrm rot="10800000">
        <a:off x="1255841" y="1863236"/>
        <a:ext cx="11027" cy="11027"/>
      </dsp:txXfrm>
    </dsp:sp>
    <dsp:sp modelId="{2D26E944-8C91-420A-831E-1F0C720A095D}">
      <dsp:nvSpPr>
        <dsp:cNvPr id="0" name=""/>
        <dsp:cNvSpPr/>
      </dsp:nvSpPr>
      <dsp:spPr>
        <a:xfrm>
          <a:off x="299054" y="1001763"/>
          <a:ext cx="983351" cy="983351"/>
        </a:xfrm>
        <a:prstGeom prst="ellipse">
          <a:avLst/>
        </a:prstGeom>
        <a:gradFill rotWithShape="0">
          <a:gsLst>
            <a:gs pos="0">
              <a:schemeClr val="accent3">
                <a:hueOff val="0"/>
                <a:satOff val="0"/>
                <a:lumOff val="-100000"/>
                <a:alphaOff val="0"/>
                <a:shade val="51000"/>
                <a:satMod val="130000"/>
              </a:schemeClr>
            </a:gs>
            <a:gs pos="80000">
              <a:schemeClr val="accent3">
                <a:hueOff val="0"/>
                <a:satOff val="0"/>
                <a:lumOff val="-100000"/>
                <a:alphaOff val="0"/>
                <a:shade val="93000"/>
                <a:satMod val="130000"/>
              </a:schemeClr>
            </a:gs>
            <a:gs pos="100000">
              <a:schemeClr val="accent3">
                <a:hueOff val="0"/>
                <a:satOff val="0"/>
                <a:lumOff val="-10000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kumimoji="1" lang="ja-JP" altLang="en-US" sz="2200" kern="1200" dirty="0"/>
            <a:t>連携施設</a:t>
          </a:r>
        </a:p>
      </dsp:txBody>
      <dsp:txXfrm>
        <a:off x="443062" y="1145771"/>
        <a:ext cx="695335" cy="695335"/>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3">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0290" name="Rectangle 2"/>
          <p:cNvSpPr>
            <a:spLocks noGrp="1" noChangeArrowheads="1"/>
          </p:cNvSpPr>
          <p:nvPr>
            <p:ph type="hdr" sz="quarter"/>
          </p:nvPr>
        </p:nvSpPr>
        <p:spPr bwMode="auto">
          <a:xfrm>
            <a:off x="1" y="2"/>
            <a:ext cx="2971799" cy="495765"/>
          </a:xfrm>
          <a:prstGeom prst="rect">
            <a:avLst/>
          </a:prstGeom>
          <a:noFill/>
          <a:ln w="9525">
            <a:noFill/>
            <a:miter lim="800000"/>
            <a:headEnd/>
            <a:tailEnd/>
          </a:ln>
        </p:spPr>
        <p:txBody>
          <a:bodyPr vert="horz" wrap="square" lIns="88601" tIns="44301" rIns="88601" bIns="44301" numCol="1" anchor="t" anchorCtr="0" compatLnSpc="1">
            <a:prstTxWarp prst="textNoShape">
              <a:avLst/>
            </a:prstTxWarp>
          </a:bodyPr>
          <a:lstStyle>
            <a:lvl1pPr defTabSz="886430" eaLnBrk="1" hangingPunct="1">
              <a:defRPr sz="1200">
                <a:latin typeface="Arial" charset="0"/>
              </a:defRPr>
            </a:lvl1pPr>
          </a:lstStyle>
          <a:p>
            <a:pPr>
              <a:defRPr/>
            </a:pPr>
            <a:endParaRPr lang="en-US" altLang="ja-JP" dirty="0">
              <a:latin typeface="Meiryo UI" panose="020B0604030504040204" pitchFamily="34" charset="-128"/>
              <a:ea typeface="Meiryo UI" panose="020B0604030504040204" pitchFamily="34" charset="-128"/>
            </a:endParaRPr>
          </a:p>
        </p:txBody>
      </p:sp>
      <p:sp>
        <p:nvSpPr>
          <p:cNvPr id="140291" name="Rectangle 3"/>
          <p:cNvSpPr>
            <a:spLocks noGrp="1" noChangeArrowheads="1"/>
          </p:cNvSpPr>
          <p:nvPr>
            <p:ph type="dt" sz="quarter" idx="1"/>
          </p:nvPr>
        </p:nvSpPr>
        <p:spPr bwMode="auto">
          <a:xfrm>
            <a:off x="3884614" y="2"/>
            <a:ext cx="2971799" cy="495765"/>
          </a:xfrm>
          <a:prstGeom prst="rect">
            <a:avLst/>
          </a:prstGeom>
          <a:noFill/>
          <a:ln w="9525">
            <a:noFill/>
            <a:miter lim="800000"/>
            <a:headEnd/>
            <a:tailEnd/>
          </a:ln>
        </p:spPr>
        <p:txBody>
          <a:bodyPr vert="horz" wrap="square" lIns="88601" tIns="44301" rIns="88601" bIns="44301" numCol="1" anchor="t" anchorCtr="0" compatLnSpc="1">
            <a:prstTxWarp prst="textNoShape">
              <a:avLst/>
            </a:prstTxWarp>
          </a:bodyPr>
          <a:lstStyle>
            <a:lvl1pPr algn="r" defTabSz="886430" eaLnBrk="1" hangingPunct="1">
              <a:defRPr sz="1200">
                <a:latin typeface="Arial" charset="0"/>
              </a:defRPr>
            </a:lvl1pPr>
          </a:lstStyle>
          <a:p>
            <a:pPr>
              <a:defRPr/>
            </a:pPr>
            <a:endParaRPr lang="en-US" altLang="ja-JP" dirty="0">
              <a:latin typeface="Meiryo UI" panose="020B0604030504040204" pitchFamily="34" charset="-128"/>
              <a:ea typeface="Meiryo UI" panose="020B0604030504040204" pitchFamily="34" charset="-128"/>
            </a:endParaRPr>
          </a:p>
        </p:txBody>
      </p:sp>
      <p:sp>
        <p:nvSpPr>
          <p:cNvPr id="140292" name="Rectangle 4"/>
          <p:cNvSpPr>
            <a:spLocks noGrp="1" noChangeArrowheads="1"/>
          </p:cNvSpPr>
          <p:nvPr>
            <p:ph type="ftr" sz="quarter" idx="2"/>
          </p:nvPr>
        </p:nvSpPr>
        <p:spPr bwMode="auto">
          <a:xfrm>
            <a:off x="1" y="9449923"/>
            <a:ext cx="2971799" cy="494166"/>
          </a:xfrm>
          <a:prstGeom prst="rect">
            <a:avLst/>
          </a:prstGeom>
          <a:noFill/>
          <a:ln w="9525">
            <a:noFill/>
            <a:miter lim="800000"/>
            <a:headEnd/>
            <a:tailEnd/>
          </a:ln>
        </p:spPr>
        <p:txBody>
          <a:bodyPr vert="horz" wrap="square" lIns="88601" tIns="44301" rIns="88601" bIns="44301" numCol="1" anchor="b" anchorCtr="0" compatLnSpc="1">
            <a:prstTxWarp prst="textNoShape">
              <a:avLst/>
            </a:prstTxWarp>
          </a:bodyPr>
          <a:lstStyle>
            <a:lvl1pPr defTabSz="886430" eaLnBrk="1" hangingPunct="1">
              <a:defRPr sz="1200">
                <a:latin typeface="Arial" charset="0"/>
              </a:defRPr>
            </a:lvl1pPr>
          </a:lstStyle>
          <a:p>
            <a:pPr>
              <a:defRPr/>
            </a:pPr>
            <a:endParaRPr lang="en-US" altLang="ja-JP" dirty="0">
              <a:latin typeface="Meiryo UI" panose="020B0604030504040204" pitchFamily="34" charset="-128"/>
              <a:ea typeface="Meiryo UI" panose="020B0604030504040204" pitchFamily="34" charset="-128"/>
            </a:endParaRPr>
          </a:p>
        </p:txBody>
      </p:sp>
      <p:sp>
        <p:nvSpPr>
          <p:cNvPr id="140293" name="Rectangle 5"/>
          <p:cNvSpPr>
            <a:spLocks noGrp="1" noChangeArrowheads="1"/>
          </p:cNvSpPr>
          <p:nvPr>
            <p:ph type="sldNum" sz="quarter" idx="3"/>
          </p:nvPr>
        </p:nvSpPr>
        <p:spPr bwMode="auto">
          <a:xfrm>
            <a:off x="3884614" y="9449923"/>
            <a:ext cx="2971799" cy="494166"/>
          </a:xfrm>
          <a:prstGeom prst="rect">
            <a:avLst/>
          </a:prstGeom>
          <a:noFill/>
          <a:ln w="9525">
            <a:noFill/>
            <a:miter lim="800000"/>
            <a:headEnd/>
            <a:tailEnd/>
          </a:ln>
        </p:spPr>
        <p:txBody>
          <a:bodyPr vert="horz" wrap="square" lIns="88601" tIns="44301" rIns="88601" bIns="44301" numCol="1" anchor="b" anchorCtr="0" compatLnSpc="1">
            <a:prstTxWarp prst="textNoShape">
              <a:avLst/>
            </a:prstTxWarp>
          </a:bodyPr>
          <a:lstStyle>
            <a:lvl1pPr algn="r" defTabSz="886430" eaLnBrk="1" hangingPunct="1">
              <a:defRPr sz="1200" smtClean="0">
                <a:latin typeface="Arial" panose="020B0604020202020204" pitchFamily="34" charset="0"/>
              </a:defRPr>
            </a:lvl1pPr>
          </a:lstStyle>
          <a:p>
            <a:pPr>
              <a:defRPr/>
            </a:pPr>
            <a:fld id="{20AF8B75-7749-4A5D-AF96-81D177D58FB3}" type="slidenum">
              <a:rPr lang="en-US" altLang="ja-JP">
                <a:latin typeface="Meiryo UI" panose="020B0604030504040204" pitchFamily="34" charset="-128"/>
                <a:ea typeface="Meiryo UI" panose="020B0604030504040204" pitchFamily="34" charset="-128"/>
              </a:rPr>
              <a:pPr>
                <a:defRPr/>
              </a:pPr>
              <a:t>‹#›</a:t>
            </a:fld>
            <a:endParaRPr lang="en-US" altLang="ja-JP" dirty="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0520042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42" name="Rectangle 2"/>
          <p:cNvSpPr>
            <a:spLocks noGrp="1" noChangeArrowheads="1"/>
          </p:cNvSpPr>
          <p:nvPr>
            <p:ph type="hdr" sz="quarter"/>
          </p:nvPr>
        </p:nvSpPr>
        <p:spPr bwMode="auto">
          <a:xfrm>
            <a:off x="1" y="2"/>
            <a:ext cx="2971799" cy="495765"/>
          </a:xfrm>
          <a:prstGeom prst="rect">
            <a:avLst/>
          </a:prstGeom>
          <a:noFill/>
          <a:ln w="9525">
            <a:noFill/>
            <a:miter lim="800000"/>
            <a:headEnd/>
            <a:tailEnd/>
          </a:ln>
        </p:spPr>
        <p:txBody>
          <a:bodyPr vert="horz" wrap="square" lIns="88601" tIns="44301" rIns="88601" bIns="44301" numCol="1" anchor="t" anchorCtr="0" compatLnSpc="1">
            <a:prstTxWarp prst="textNoShape">
              <a:avLst/>
            </a:prstTxWarp>
          </a:bodyPr>
          <a:lstStyle>
            <a:lvl1pPr defTabSz="886430" eaLnBrk="1" hangingPunct="1">
              <a:defRPr sz="1200" b="0" i="0">
                <a:latin typeface="Meiryo UI" panose="020B0604030504040204" pitchFamily="34" charset="-128"/>
                <a:ea typeface="Meiryo UI" panose="020B0604030504040204" pitchFamily="34" charset="-128"/>
              </a:defRPr>
            </a:lvl1pPr>
          </a:lstStyle>
          <a:p>
            <a:pPr>
              <a:defRPr/>
            </a:pPr>
            <a:endParaRPr lang="en-US" altLang="ja-JP" dirty="0"/>
          </a:p>
        </p:txBody>
      </p:sp>
      <p:sp>
        <p:nvSpPr>
          <p:cNvPr id="163843" name="Rectangle 3"/>
          <p:cNvSpPr>
            <a:spLocks noGrp="1" noChangeArrowheads="1"/>
          </p:cNvSpPr>
          <p:nvPr>
            <p:ph type="dt" idx="1"/>
          </p:nvPr>
        </p:nvSpPr>
        <p:spPr bwMode="auto">
          <a:xfrm>
            <a:off x="3884614" y="2"/>
            <a:ext cx="2971799" cy="495765"/>
          </a:xfrm>
          <a:prstGeom prst="rect">
            <a:avLst/>
          </a:prstGeom>
          <a:noFill/>
          <a:ln w="9525">
            <a:noFill/>
            <a:miter lim="800000"/>
            <a:headEnd/>
            <a:tailEnd/>
          </a:ln>
        </p:spPr>
        <p:txBody>
          <a:bodyPr vert="horz" wrap="square" lIns="88601" tIns="44301" rIns="88601" bIns="44301" numCol="1" anchor="t" anchorCtr="0" compatLnSpc="1">
            <a:prstTxWarp prst="textNoShape">
              <a:avLst/>
            </a:prstTxWarp>
          </a:bodyPr>
          <a:lstStyle>
            <a:lvl1pPr algn="r" defTabSz="886430" eaLnBrk="1" hangingPunct="1">
              <a:defRPr sz="1200" b="0" i="0">
                <a:latin typeface="Meiryo UI" panose="020B0604030504040204" pitchFamily="34" charset="-128"/>
                <a:ea typeface="Meiryo UI" panose="020B0604030504040204" pitchFamily="34" charset="-128"/>
              </a:defRPr>
            </a:lvl1pPr>
          </a:lstStyle>
          <a:p>
            <a:pPr>
              <a:defRPr/>
            </a:pPr>
            <a:endParaRPr lang="en-US" altLang="ja-JP" dirty="0"/>
          </a:p>
        </p:txBody>
      </p:sp>
      <p:sp>
        <p:nvSpPr>
          <p:cNvPr id="5124" name="Rectangle 4"/>
          <p:cNvSpPr>
            <a:spLocks noGrp="1" noRot="1" noChangeAspect="1" noChangeArrowheads="1" noTextEdit="1"/>
          </p:cNvSpPr>
          <p:nvPr>
            <p:ph type="sldImg" idx="2"/>
          </p:nvPr>
        </p:nvSpPr>
        <p:spPr bwMode="auto">
          <a:xfrm>
            <a:off x="942975" y="746125"/>
            <a:ext cx="4972050" cy="37290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45" name="Rectangle 5"/>
          <p:cNvSpPr>
            <a:spLocks noGrp="1" noChangeArrowheads="1"/>
          </p:cNvSpPr>
          <p:nvPr>
            <p:ph type="body" sz="quarter" idx="3"/>
          </p:nvPr>
        </p:nvSpPr>
        <p:spPr bwMode="auto">
          <a:xfrm>
            <a:off x="685800" y="4724163"/>
            <a:ext cx="5486400" cy="4474679"/>
          </a:xfrm>
          <a:prstGeom prst="rect">
            <a:avLst/>
          </a:prstGeom>
          <a:noFill/>
          <a:ln w="9525">
            <a:noFill/>
            <a:miter lim="800000"/>
            <a:headEnd/>
            <a:tailEnd/>
          </a:ln>
        </p:spPr>
        <p:txBody>
          <a:bodyPr vert="horz" wrap="square" lIns="88601" tIns="44301" rIns="88601" bIns="44301"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dirty="0"/>
              <a:t>2 </a:t>
            </a:r>
            <a:r>
              <a:rPr lang="ja-JP" altLang="en-US" noProof="0"/>
              <a:t>レベル</a:t>
            </a:r>
          </a:p>
          <a:p>
            <a:pPr lvl="2"/>
            <a:r>
              <a:rPr lang="ja-JP" altLang="en-US" noProof="0"/>
              <a:t>第 </a:t>
            </a:r>
            <a:r>
              <a:rPr lang="en-US" altLang="ja-JP" noProof="0" dirty="0"/>
              <a:t>3 </a:t>
            </a:r>
            <a:r>
              <a:rPr lang="ja-JP" altLang="en-US" noProof="0"/>
              <a:t>レベル</a:t>
            </a:r>
          </a:p>
          <a:p>
            <a:pPr lvl="3"/>
            <a:r>
              <a:rPr lang="ja-JP" altLang="en-US" noProof="0"/>
              <a:t>第 </a:t>
            </a:r>
            <a:r>
              <a:rPr lang="en-US" altLang="ja-JP" noProof="0" dirty="0"/>
              <a:t>4 </a:t>
            </a:r>
            <a:r>
              <a:rPr lang="ja-JP" altLang="en-US" noProof="0"/>
              <a:t>レベル</a:t>
            </a:r>
          </a:p>
          <a:p>
            <a:pPr lvl="4"/>
            <a:r>
              <a:rPr lang="ja-JP" altLang="en-US" noProof="0"/>
              <a:t>第 </a:t>
            </a:r>
            <a:r>
              <a:rPr lang="en-US" altLang="ja-JP" noProof="0" dirty="0"/>
              <a:t>5 </a:t>
            </a:r>
            <a:r>
              <a:rPr lang="ja-JP" altLang="en-US" noProof="0"/>
              <a:t>レベル</a:t>
            </a:r>
          </a:p>
        </p:txBody>
      </p:sp>
      <p:sp>
        <p:nvSpPr>
          <p:cNvPr id="163846" name="Rectangle 6"/>
          <p:cNvSpPr>
            <a:spLocks noGrp="1" noChangeArrowheads="1"/>
          </p:cNvSpPr>
          <p:nvPr>
            <p:ph type="ftr" sz="quarter" idx="4"/>
          </p:nvPr>
        </p:nvSpPr>
        <p:spPr bwMode="auto">
          <a:xfrm>
            <a:off x="1" y="9449923"/>
            <a:ext cx="2971799" cy="494166"/>
          </a:xfrm>
          <a:prstGeom prst="rect">
            <a:avLst/>
          </a:prstGeom>
          <a:noFill/>
          <a:ln w="9525">
            <a:noFill/>
            <a:miter lim="800000"/>
            <a:headEnd/>
            <a:tailEnd/>
          </a:ln>
        </p:spPr>
        <p:txBody>
          <a:bodyPr vert="horz" wrap="square" lIns="88601" tIns="44301" rIns="88601" bIns="44301" numCol="1" anchor="b" anchorCtr="0" compatLnSpc="1">
            <a:prstTxWarp prst="textNoShape">
              <a:avLst/>
            </a:prstTxWarp>
          </a:bodyPr>
          <a:lstStyle>
            <a:lvl1pPr defTabSz="886430" eaLnBrk="1" hangingPunct="1">
              <a:defRPr sz="1200" b="0" i="0">
                <a:latin typeface="Meiryo UI" panose="020B0604030504040204" pitchFamily="34" charset="-128"/>
                <a:ea typeface="Meiryo UI" panose="020B0604030504040204" pitchFamily="34" charset="-128"/>
              </a:defRPr>
            </a:lvl1pPr>
          </a:lstStyle>
          <a:p>
            <a:pPr>
              <a:defRPr/>
            </a:pPr>
            <a:endParaRPr lang="en-US" altLang="ja-JP" dirty="0"/>
          </a:p>
        </p:txBody>
      </p:sp>
      <p:sp>
        <p:nvSpPr>
          <p:cNvPr id="163847" name="Rectangle 7"/>
          <p:cNvSpPr>
            <a:spLocks noGrp="1" noChangeArrowheads="1"/>
          </p:cNvSpPr>
          <p:nvPr>
            <p:ph type="sldNum" sz="quarter" idx="5"/>
          </p:nvPr>
        </p:nvSpPr>
        <p:spPr bwMode="auto">
          <a:xfrm>
            <a:off x="3884614" y="9449923"/>
            <a:ext cx="2971799" cy="494166"/>
          </a:xfrm>
          <a:prstGeom prst="rect">
            <a:avLst/>
          </a:prstGeom>
          <a:noFill/>
          <a:ln w="9525">
            <a:noFill/>
            <a:miter lim="800000"/>
            <a:headEnd/>
            <a:tailEnd/>
          </a:ln>
        </p:spPr>
        <p:txBody>
          <a:bodyPr vert="horz" wrap="square" lIns="88601" tIns="44301" rIns="88601" bIns="44301" numCol="1" anchor="b" anchorCtr="0" compatLnSpc="1">
            <a:prstTxWarp prst="textNoShape">
              <a:avLst/>
            </a:prstTxWarp>
          </a:bodyPr>
          <a:lstStyle>
            <a:lvl1pPr algn="r" defTabSz="886430" eaLnBrk="1" hangingPunct="1">
              <a:defRPr sz="1200" b="0" i="0" smtClean="0">
                <a:latin typeface="Meiryo UI" panose="020B0604030504040204" pitchFamily="34" charset="-128"/>
                <a:ea typeface="Meiryo UI" panose="020B0604030504040204" pitchFamily="34" charset="-128"/>
              </a:defRPr>
            </a:lvl1pPr>
          </a:lstStyle>
          <a:p>
            <a:pPr>
              <a:defRPr/>
            </a:pPr>
            <a:fld id="{27CB2B4B-87C7-4F32-937F-F50775F83BF4}" type="slidenum">
              <a:rPr lang="en-US" altLang="ja-JP" smtClean="0"/>
              <a:pPr>
                <a:defRPr/>
              </a:pPr>
              <a:t>‹#›</a:t>
            </a:fld>
            <a:endParaRPr lang="en-US" altLang="ja-JP" dirty="0"/>
          </a:p>
        </p:txBody>
      </p:sp>
    </p:spTree>
    <p:extLst>
      <p:ext uri="{BB962C8B-B14F-4D97-AF65-F5344CB8AC3E}">
        <p14:creationId xmlns:p14="http://schemas.microsoft.com/office/powerpoint/2010/main" val="48409646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b="0" i="0" kern="1200">
        <a:solidFill>
          <a:schemeClr val="tx1"/>
        </a:solidFill>
        <a:latin typeface="Meiryo UI" panose="020B0604030504040204" pitchFamily="34" charset="-128"/>
        <a:ea typeface="ＭＳ Ｐ明朝" pitchFamily="18" charset="-128"/>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27CB2B4B-87C7-4F32-937F-F50775F83BF4}" type="slidenum">
              <a:rPr lang="en-US" altLang="ja-JP" smtClean="0"/>
              <a:pPr>
                <a:defRPr/>
              </a:pPr>
              <a:t>10</a:t>
            </a:fld>
            <a:endParaRPr lang="en-US" altLang="ja-JP" dirty="0"/>
          </a:p>
        </p:txBody>
      </p:sp>
    </p:spTree>
    <p:extLst>
      <p:ext uri="{BB962C8B-B14F-4D97-AF65-F5344CB8AC3E}">
        <p14:creationId xmlns:p14="http://schemas.microsoft.com/office/powerpoint/2010/main" val="1688566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2920BA-70F8-CCE9-6739-BD90FC265B6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BCE0CB7-4689-D4EC-01EB-2A2E012D0E9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1765F41-9095-5D4E-9740-F9DE4DC9A874}"/>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5DA40937-5ABB-071B-CCA9-CBD630E88A5F}"/>
              </a:ext>
            </a:extLst>
          </p:cNvPr>
          <p:cNvSpPr>
            <a:spLocks noGrp="1"/>
          </p:cNvSpPr>
          <p:nvPr>
            <p:ph type="sldNum" sz="quarter" idx="10"/>
          </p:nvPr>
        </p:nvSpPr>
        <p:spPr/>
        <p:txBody>
          <a:bodyPr/>
          <a:lstStyle/>
          <a:p>
            <a:pPr>
              <a:defRPr/>
            </a:pPr>
            <a:fld id="{27CB2B4B-87C7-4F32-937F-F50775F83BF4}" type="slidenum">
              <a:rPr lang="en-US" altLang="ja-JP" smtClean="0"/>
              <a:pPr>
                <a:defRPr/>
              </a:pPr>
              <a:t>58</a:t>
            </a:fld>
            <a:endParaRPr lang="en-US" altLang="ja-JP" dirty="0"/>
          </a:p>
        </p:txBody>
      </p:sp>
    </p:spTree>
    <p:extLst>
      <p:ext uri="{BB962C8B-B14F-4D97-AF65-F5344CB8AC3E}">
        <p14:creationId xmlns:p14="http://schemas.microsoft.com/office/powerpoint/2010/main" val="19159135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80D93-A0E7-A160-272B-225EC1A9D13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A3AD675-3D3F-DEEB-1424-AD954605D9A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289A350-6962-01AF-9C9B-9634629DA485}"/>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C0CD5FC0-D6BA-57C9-5212-C7F21443E587}"/>
              </a:ext>
            </a:extLst>
          </p:cNvPr>
          <p:cNvSpPr>
            <a:spLocks noGrp="1"/>
          </p:cNvSpPr>
          <p:nvPr>
            <p:ph type="sldNum" sz="quarter" idx="10"/>
          </p:nvPr>
        </p:nvSpPr>
        <p:spPr/>
        <p:txBody>
          <a:bodyPr/>
          <a:lstStyle/>
          <a:p>
            <a:pPr>
              <a:defRPr/>
            </a:pPr>
            <a:fld id="{27CB2B4B-87C7-4F32-937F-F50775F83BF4}" type="slidenum">
              <a:rPr lang="en-US" altLang="ja-JP" smtClean="0"/>
              <a:pPr>
                <a:defRPr/>
              </a:pPr>
              <a:t>59</a:t>
            </a:fld>
            <a:endParaRPr lang="en-US" altLang="ja-JP" dirty="0"/>
          </a:p>
        </p:txBody>
      </p:sp>
    </p:spTree>
    <p:extLst>
      <p:ext uri="{BB962C8B-B14F-4D97-AF65-F5344CB8AC3E}">
        <p14:creationId xmlns:p14="http://schemas.microsoft.com/office/powerpoint/2010/main" val="39148943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27CB2B4B-87C7-4F32-937F-F50775F83BF4}" type="slidenum">
              <a:rPr lang="en-US" altLang="ja-JP" smtClean="0"/>
              <a:pPr>
                <a:defRPr/>
              </a:pPr>
              <a:t>79</a:t>
            </a:fld>
            <a:endParaRPr lang="en-US" altLang="ja-JP" dirty="0"/>
          </a:p>
        </p:txBody>
      </p:sp>
    </p:spTree>
    <p:extLst>
      <p:ext uri="{BB962C8B-B14F-4D97-AF65-F5344CB8AC3E}">
        <p14:creationId xmlns:p14="http://schemas.microsoft.com/office/powerpoint/2010/main" val="32064383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27CB2B4B-87C7-4F32-937F-F50775F83BF4}" type="slidenum">
              <a:rPr lang="en-US" altLang="ja-JP" smtClean="0"/>
              <a:pPr>
                <a:defRPr/>
              </a:pPr>
              <a:t>90</a:t>
            </a:fld>
            <a:endParaRPr lang="en-US" altLang="ja-JP" dirty="0"/>
          </a:p>
        </p:txBody>
      </p:sp>
    </p:spTree>
    <p:extLst>
      <p:ext uri="{BB962C8B-B14F-4D97-AF65-F5344CB8AC3E}">
        <p14:creationId xmlns:p14="http://schemas.microsoft.com/office/powerpoint/2010/main" val="3055427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7509">
              <a:defRPr/>
            </a:pPr>
            <a:r>
              <a:rPr kumimoji="1" lang="ja-JP" altLang="en-US" dirty="0"/>
              <a:t>認定プログラムは</a:t>
            </a:r>
            <a:r>
              <a:rPr kumimoji="1" lang="en-US" altLang="ja-JP" dirty="0"/>
              <a:t>2017</a:t>
            </a:r>
            <a:r>
              <a:rPr kumimoji="1" lang="ja-JP" altLang="en-US" dirty="0"/>
              <a:t>年</a:t>
            </a:r>
            <a:r>
              <a:rPr kumimoji="1" lang="en-US" altLang="ja-JP" dirty="0"/>
              <a:t>7</a:t>
            </a:r>
            <a:r>
              <a:rPr kumimoji="1" lang="ja-JP" altLang="en-US" dirty="0"/>
              <a:t>月</a:t>
            </a:r>
            <a:r>
              <a:rPr kumimoji="1" lang="en-US" altLang="ja-JP" dirty="0"/>
              <a:t>22</a:t>
            </a:r>
            <a:r>
              <a:rPr kumimoji="1" lang="ja-JP" altLang="en-US" dirty="0"/>
              <a:t>日時点で</a:t>
            </a:r>
            <a:r>
              <a:rPr kumimoji="1" lang="en-US" altLang="ja-JP" dirty="0"/>
              <a:t>63</a:t>
            </a:r>
            <a:r>
              <a:rPr kumimoji="1" lang="ja-JP" altLang="en-US" dirty="0"/>
              <a:t>プログラム．</a:t>
            </a:r>
            <a:endParaRPr kumimoji="1" lang="en-US" altLang="ja-JP" dirty="0"/>
          </a:p>
          <a:p>
            <a:r>
              <a:rPr kumimoji="1" lang="ja-JP" altLang="en-US" dirty="0"/>
              <a:t>全国から幅広く認定されており，一部の都府県では複数のプログラムが認定されているところもあり．</a:t>
            </a:r>
            <a:endParaRPr kumimoji="1" lang="en-US" altLang="ja-JP" dirty="0"/>
          </a:p>
          <a:p>
            <a:endParaRPr kumimoji="1" lang="en-US" altLang="ja-JP" dirty="0"/>
          </a:p>
        </p:txBody>
      </p:sp>
      <p:sp>
        <p:nvSpPr>
          <p:cNvPr id="4" name="スライド番号プレースホルダー 3"/>
          <p:cNvSpPr>
            <a:spLocks noGrp="1"/>
          </p:cNvSpPr>
          <p:nvPr>
            <p:ph type="sldNum" sz="quarter" idx="10"/>
          </p:nvPr>
        </p:nvSpPr>
        <p:spPr/>
        <p:txBody>
          <a:bodyPr/>
          <a:lstStyle/>
          <a:p>
            <a:pPr>
              <a:defRPr/>
            </a:pPr>
            <a:fld id="{27CB2B4B-87C7-4F32-937F-F50775F83BF4}" type="slidenum">
              <a:rPr lang="en-US" altLang="ja-JP" smtClean="0"/>
              <a:pPr>
                <a:defRPr/>
              </a:pPr>
              <a:t>36</a:t>
            </a:fld>
            <a:endParaRPr lang="en-US" altLang="ja-JP" dirty="0"/>
          </a:p>
        </p:txBody>
      </p:sp>
    </p:spTree>
    <p:extLst>
      <p:ext uri="{BB962C8B-B14F-4D97-AF65-F5344CB8AC3E}">
        <p14:creationId xmlns:p14="http://schemas.microsoft.com/office/powerpoint/2010/main" val="30487257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08EFF552-CD80-4557-A94A-58EC50FAB16A}" type="slidenum">
              <a:rPr lang="en-US" altLang="ja-JP" smtClean="0"/>
              <a:pPr>
                <a:defRPr/>
              </a:pPr>
              <a:t>38</a:t>
            </a:fld>
            <a:endParaRPr lang="en-US" altLang="ja-JP" dirty="0"/>
          </a:p>
        </p:txBody>
      </p:sp>
    </p:spTree>
    <p:extLst>
      <p:ext uri="{BB962C8B-B14F-4D97-AF65-F5344CB8AC3E}">
        <p14:creationId xmlns:p14="http://schemas.microsoft.com/office/powerpoint/2010/main" val="35332723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27CB2B4B-87C7-4F32-937F-F50775F83BF4}" type="slidenum">
              <a:rPr lang="en-US" altLang="ja-JP" smtClean="0"/>
              <a:pPr>
                <a:defRPr/>
              </a:pPr>
              <a:t>52</a:t>
            </a:fld>
            <a:endParaRPr lang="en-US" altLang="ja-JP" dirty="0"/>
          </a:p>
        </p:txBody>
      </p:sp>
    </p:spTree>
    <p:extLst>
      <p:ext uri="{BB962C8B-B14F-4D97-AF65-F5344CB8AC3E}">
        <p14:creationId xmlns:p14="http://schemas.microsoft.com/office/powerpoint/2010/main" val="15140188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6B3BB-A8C4-9B80-12DA-8CDAE1D3609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58BC863-4159-B0CF-2732-54682E35F3E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42DC18D-C0B1-0683-240B-E2B4DAF7424A}"/>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33ECEE58-66F2-35EB-B029-9EE90E5A5A9F}"/>
              </a:ext>
            </a:extLst>
          </p:cNvPr>
          <p:cNvSpPr>
            <a:spLocks noGrp="1"/>
          </p:cNvSpPr>
          <p:nvPr>
            <p:ph type="sldNum" sz="quarter" idx="10"/>
          </p:nvPr>
        </p:nvSpPr>
        <p:spPr/>
        <p:txBody>
          <a:bodyPr/>
          <a:lstStyle/>
          <a:p>
            <a:pPr>
              <a:defRPr/>
            </a:pPr>
            <a:fld id="{27CB2B4B-87C7-4F32-937F-F50775F83BF4}" type="slidenum">
              <a:rPr lang="en-US" altLang="ja-JP" smtClean="0"/>
              <a:pPr>
                <a:defRPr/>
              </a:pPr>
              <a:t>53</a:t>
            </a:fld>
            <a:endParaRPr lang="en-US" altLang="ja-JP" dirty="0"/>
          </a:p>
        </p:txBody>
      </p:sp>
    </p:spTree>
    <p:extLst>
      <p:ext uri="{BB962C8B-B14F-4D97-AF65-F5344CB8AC3E}">
        <p14:creationId xmlns:p14="http://schemas.microsoft.com/office/powerpoint/2010/main" val="20723024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A8B66-F7A3-46CE-6ED3-12A0B449F08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46F76BE-8859-649C-D079-C663BB1ECAD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8486F73-90DE-F2AF-863A-0C3F3D4F6021}"/>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BC90A065-B528-FBC9-EE86-4FD940C6536F}"/>
              </a:ext>
            </a:extLst>
          </p:cNvPr>
          <p:cNvSpPr>
            <a:spLocks noGrp="1"/>
          </p:cNvSpPr>
          <p:nvPr>
            <p:ph type="sldNum" sz="quarter" idx="10"/>
          </p:nvPr>
        </p:nvSpPr>
        <p:spPr/>
        <p:txBody>
          <a:bodyPr/>
          <a:lstStyle/>
          <a:p>
            <a:pPr>
              <a:defRPr/>
            </a:pPr>
            <a:fld id="{27CB2B4B-87C7-4F32-937F-F50775F83BF4}" type="slidenum">
              <a:rPr lang="en-US" altLang="ja-JP" smtClean="0"/>
              <a:pPr>
                <a:defRPr/>
              </a:pPr>
              <a:t>54</a:t>
            </a:fld>
            <a:endParaRPr lang="en-US" altLang="ja-JP" dirty="0"/>
          </a:p>
        </p:txBody>
      </p:sp>
    </p:spTree>
    <p:extLst>
      <p:ext uri="{BB962C8B-B14F-4D97-AF65-F5344CB8AC3E}">
        <p14:creationId xmlns:p14="http://schemas.microsoft.com/office/powerpoint/2010/main" val="37590543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6CF38-997C-0ABD-83B9-13CCE64FA42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0B76815-9271-FDC2-27D0-018AD7596DD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6064A13-E6A4-8F26-4D6E-C1ABC8C1AC74}"/>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BF31C8E0-7A94-FC7C-BF02-53775EC45305}"/>
              </a:ext>
            </a:extLst>
          </p:cNvPr>
          <p:cNvSpPr>
            <a:spLocks noGrp="1"/>
          </p:cNvSpPr>
          <p:nvPr>
            <p:ph type="sldNum" sz="quarter" idx="10"/>
          </p:nvPr>
        </p:nvSpPr>
        <p:spPr/>
        <p:txBody>
          <a:bodyPr/>
          <a:lstStyle/>
          <a:p>
            <a:pPr>
              <a:defRPr/>
            </a:pPr>
            <a:fld id="{27CB2B4B-87C7-4F32-937F-F50775F83BF4}" type="slidenum">
              <a:rPr lang="en-US" altLang="ja-JP" smtClean="0"/>
              <a:pPr>
                <a:defRPr/>
              </a:pPr>
              <a:t>55</a:t>
            </a:fld>
            <a:endParaRPr lang="en-US" altLang="ja-JP" dirty="0"/>
          </a:p>
        </p:txBody>
      </p:sp>
    </p:spTree>
    <p:extLst>
      <p:ext uri="{BB962C8B-B14F-4D97-AF65-F5344CB8AC3E}">
        <p14:creationId xmlns:p14="http://schemas.microsoft.com/office/powerpoint/2010/main" val="266959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5EB11-7732-B4D0-221E-4A4AA1EDB4C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3BB50AF-F78E-80BE-B547-A86FB2C3F84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0F7A5EF-83B2-E99A-9AE0-378C2D8B9890}"/>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26FDCA92-AA1E-A0FA-CC5A-FEAC22E25D9E}"/>
              </a:ext>
            </a:extLst>
          </p:cNvPr>
          <p:cNvSpPr>
            <a:spLocks noGrp="1"/>
          </p:cNvSpPr>
          <p:nvPr>
            <p:ph type="sldNum" sz="quarter" idx="10"/>
          </p:nvPr>
        </p:nvSpPr>
        <p:spPr/>
        <p:txBody>
          <a:bodyPr/>
          <a:lstStyle/>
          <a:p>
            <a:pPr>
              <a:defRPr/>
            </a:pPr>
            <a:fld id="{27CB2B4B-87C7-4F32-937F-F50775F83BF4}" type="slidenum">
              <a:rPr lang="en-US" altLang="ja-JP" smtClean="0"/>
              <a:pPr>
                <a:defRPr/>
              </a:pPr>
              <a:t>56</a:t>
            </a:fld>
            <a:endParaRPr lang="en-US" altLang="ja-JP" dirty="0"/>
          </a:p>
        </p:txBody>
      </p:sp>
    </p:spTree>
    <p:extLst>
      <p:ext uri="{BB962C8B-B14F-4D97-AF65-F5344CB8AC3E}">
        <p14:creationId xmlns:p14="http://schemas.microsoft.com/office/powerpoint/2010/main" val="15388451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F0259-3B4C-A061-CCA4-CAFAE8D6068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02E2B02F-CAAA-7446-F3BD-5B975C6F7B2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8D14F76-BA48-815F-547B-46A0B104F287}"/>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02BDE831-8D13-DA2F-5331-2D480BE096CD}"/>
              </a:ext>
            </a:extLst>
          </p:cNvPr>
          <p:cNvSpPr>
            <a:spLocks noGrp="1"/>
          </p:cNvSpPr>
          <p:nvPr>
            <p:ph type="sldNum" sz="quarter" idx="10"/>
          </p:nvPr>
        </p:nvSpPr>
        <p:spPr/>
        <p:txBody>
          <a:bodyPr/>
          <a:lstStyle/>
          <a:p>
            <a:pPr>
              <a:defRPr/>
            </a:pPr>
            <a:fld id="{27CB2B4B-87C7-4F32-937F-F50775F83BF4}" type="slidenum">
              <a:rPr lang="en-US" altLang="ja-JP" smtClean="0"/>
              <a:pPr>
                <a:defRPr/>
              </a:pPr>
              <a:t>57</a:t>
            </a:fld>
            <a:endParaRPr lang="en-US" altLang="ja-JP" dirty="0"/>
          </a:p>
        </p:txBody>
      </p:sp>
    </p:spTree>
    <p:extLst>
      <p:ext uri="{BB962C8B-B14F-4D97-AF65-F5344CB8AC3E}">
        <p14:creationId xmlns:p14="http://schemas.microsoft.com/office/powerpoint/2010/main" val="20992419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a:prstGeom prst="rect">
            <a:avLst/>
          </a:prstGeom>
        </p:spPr>
        <p:txBody>
          <a:bodyPr/>
          <a:lstStyle>
            <a:lvl1pPr marL="0" indent="0" algn="ctr">
              <a:buNone/>
              <a:defRPr b="0" i="0">
                <a:ea typeface="Meiryo UI" panose="020B0604030504040204" pitchFamily="34" charset="-128"/>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 サブタイトルの書式設定</a:t>
            </a:r>
          </a:p>
        </p:txBody>
      </p:sp>
      <p:sp>
        <p:nvSpPr>
          <p:cNvPr id="4" name="Rectangle 13"/>
          <p:cNvSpPr>
            <a:spLocks noGrp="1" noChangeArrowheads="1"/>
          </p:cNvSpPr>
          <p:nvPr>
            <p:ph type="sldNum" sz="quarter" idx="10"/>
          </p:nvPr>
        </p:nvSpPr>
        <p:spPr>
          <a:ln/>
        </p:spPr>
        <p:txBody>
          <a:bodyPr/>
          <a:lstStyle>
            <a:lvl1pPr>
              <a:defRPr/>
            </a:lvl1pPr>
          </a:lstStyle>
          <a:p>
            <a:pPr>
              <a:defRPr/>
            </a:pPr>
            <a:fld id="{38E9F8F3-C8F4-4012-9421-07F43499DE0F}" type="slidenum">
              <a:rPr lang="en-US" altLang="ja-JP"/>
              <a:pPr>
                <a:defRPr/>
              </a:pPr>
              <a:t>‹#›</a:t>
            </a:fld>
            <a:endParaRPr lang="en-US" altLang="ja-JP" dirty="0"/>
          </a:p>
        </p:txBody>
      </p:sp>
    </p:spTree>
    <p:extLst>
      <p:ext uri="{BB962C8B-B14F-4D97-AF65-F5344CB8AC3E}">
        <p14:creationId xmlns:p14="http://schemas.microsoft.com/office/powerpoint/2010/main" val="266459371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1600200"/>
            <a:ext cx="8229600" cy="4525963"/>
          </a:xfrm>
          <a:prstGeom prst="rect">
            <a:avLst/>
          </a:prstGeom>
        </p:spPr>
        <p:txBody>
          <a:bodyPr vert="eaVert"/>
          <a:lstStyle>
            <a:lvl1pPr>
              <a:defRPr b="0" i="0">
                <a:ea typeface="Meiryo UI" panose="020B0604030504040204" pitchFamily="34" charset="-128"/>
              </a:defRPr>
            </a:lvl1pPr>
            <a:lvl2pPr>
              <a:defRPr b="0" i="0">
                <a:ea typeface="Meiryo UI" panose="020B0604030504040204" pitchFamily="34" charset="-128"/>
              </a:defRPr>
            </a:lvl2pPr>
            <a:lvl3pPr>
              <a:defRPr b="0" i="0">
                <a:ea typeface="Meiryo UI" panose="020B0604030504040204" pitchFamily="34" charset="-128"/>
              </a:defRPr>
            </a:lvl3pPr>
            <a:lvl4pPr>
              <a:defRPr b="0" i="0">
                <a:ea typeface="Meiryo UI" panose="020B0604030504040204" pitchFamily="34" charset="-128"/>
              </a:defRPr>
            </a:lvl4pPr>
            <a:lvl5pPr>
              <a:defRPr b="0" i="0">
                <a:ea typeface="Meiryo UI" panose="020B0604030504040204" pitchFamily="34" charset="-128"/>
              </a:defRPr>
            </a:lvl5pPr>
          </a:lstStyle>
          <a:p>
            <a:pPr lvl="0"/>
            <a:r>
              <a:rPr lang="ja-JP" altLang="en-US"/>
              <a:t>マスタ テキストの書式設定</a:t>
            </a:r>
          </a:p>
          <a:p>
            <a:pPr lvl="1"/>
            <a:r>
              <a:rPr lang="ja-JP" altLang="en-US"/>
              <a:t>第 </a:t>
            </a:r>
            <a:r>
              <a:rPr lang="en-US" altLang="ja-JP" dirty="0"/>
              <a:t>2 </a:t>
            </a:r>
            <a:r>
              <a:rPr lang="ja-JP" altLang="en-US"/>
              <a:t>レベル</a:t>
            </a:r>
          </a:p>
          <a:p>
            <a:pPr lvl="2"/>
            <a:r>
              <a:rPr lang="ja-JP" altLang="en-US"/>
              <a:t>第 </a:t>
            </a:r>
            <a:r>
              <a:rPr lang="en-US" altLang="ja-JP" dirty="0"/>
              <a:t>3 </a:t>
            </a:r>
            <a:r>
              <a:rPr lang="ja-JP" altLang="en-US"/>
              <a:t>レベル</a:t>
            </a:r>
          </a:p>
          <a:p>
            <a:pPr lvl="3"/>
            <a:r>
              <a:rPr lang="ja-JP" altLang="en-US"/>
              <a:t>第 </a:t>
            </a:r>
            <a:r>
              <a:rPr lang="en-US" altLang="ja-JP" dirty="0"/>
              <a:t>4 </a:t>
            </a:r>
            <a:r>
              <a:rPr lang="ja-JP" altLang="en-US"/>
              <a:t>レベル</a:t>
            </a:r>
          </a:p>
          <a:p>
            <a:pPr lvl="4"/>
            <a:r>
              <a:rPr lang="ja-JP" altLang="en-US"/>
              <a:t>第 </a:t>
            </a:r>
            <a:r>
              <a:rPr lang="en-US" altLang="ja-JP" dirty="0"/>
              <a:t>5 </a:t>
            </a:r>
            <a:r>
              <a:rPr lang="ja-JP" altLang="en-US"/>
              <a:t>レベル</a:t>
            </a:r>
          </a:p>
        </p:txBody>
      </p:sp>
      <p:sp>
        <p:nvSpPr>
          <p:cNvPr id="4" name="Rectangle 13"/>
          <p:cNvSpPr>
            <a:spLocks noGrp="1" noChangeArrowheads="1"/>
          </p:cNvSpPr>
          <p:nvPr>
            <p:ph type="sldNum" sz="quarter" idx="10"/>
          </p:nvPr>
        </p:nvSpPr>
        <p:spPr>
          <a:ln/>
        </p:spPr>
        <p:txBody>
          <a:bodyPr/>
          <a:lstStyle>
            <a:lvl1pPr>
              <a:defRPr/>
            </a:lvl1pPr>
          </a:lstStyle>
          <a:p>
            <a:pPr>
              <a:defRPr/>
            </a:pPr>
            <a:fld id="{FE1FD225-2F35-493B-A8C8-E75B4F2B4F76}" type="slidenum">
              <a:rPr lang="en-US" altLang="ja-JP"/>
              <a:pPr>
                <a:defRPr/>
              </a:pPr>
              <a:t>‹#›</a:t>
            </a:fld>
            <a:endParaRPr lang="en-US" altLang="ja-JP" dirty="0"/>
          </a:p>
        </p:txBody>
      </p:sp>
    </p:spTree>
    <p:extLst>
      <p:ext uri="{BB962C8B-B14F-4D97-AF65-F5344CB8AC3E}">
        <p14:creationId xmlns:p14="http://schemas.microsoft.com/office/powerpoint/2010/main" val="163838761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856413" y="1600200"/>
            <a:ext cx="2132012" cy="4525963"/>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1600200"/>
            <a:ext cx="6246813" cy="4525963"/>
          </a:xfrm>
          <a:prstGeom prst="rect">
            <a:avLst/>
          </a:prstGeom>
        </p:spPr>
        <p:txBody>
          <a:bodyPr vert="eaVert"/>
          <a:lstStyle>
            <a:lvl1pPr>
              <a:defRPr b="0" i="0">
                <a:ea typeface="Meiryo UI" panose="020B0604030504040204" pitchFamily="34" charset="-128"/>
              </a:defRPr>
            </a:lvl1pPr>
            <a:lvl2pPr>
              <a:defRPr b="0" i="0">
                <a:ea typeface="Meiryo UI" panose="020B0604030504040204" pitchFamily="34" charset="-128"/>
              </a:defRPr>
            </a:lvl2pPr>
            <a:lvl3pPr>
              <a:defRPr b="0" i="0">
                <a:ea typeface="Meiryo UI" panose="020B0604030504040204" pitchFamily="34" charset="-128"/>
              </a:defRPr>
            </a:lvl3pPr>
            <a:lvl4pPr>
              <a:defRPr b="0" i="0">
                <a:ea typeface="Meiryo UI" panose="020B0604030504040204" pitchFamily="34" charset="-128"/>
              </a:defRPr>
            </a:lvl4pPr>
            <a:lvl5pPr>
              <a:defRPr b="0" i="0">
                <a:ea typeface="Meiryo UI" panose="020B0604030504040204" pitchFamily="34" charset="-128"/>
              </a:defRPr>
            </a:lvl5pPr>
          </a:lstStyle>
          <a:p>
            <a:pPr lvl="0"/>
            <a:r>
              <a:rPr lang="ja-JP" altLang="en-US"/>
              <a:t>マスタ テキストの書式設定</a:t>
            </a:r>
          </a:p>
          <a:p>
            <a:pPr lvl="1"/>
            <a:r>
              <a:rPr lang="ja-JP" altLang="en-US"/>
              <a:t>第 </a:t>
            </a:r>
            <a:r>
              <a:rPr lang="en-US" altLang="ja-JP" dirty="0"/>
              <a:t>2 </a:t>
            </a:r>
            <a:r>
              <a:rPr lang="ja-JP" altLang="en-US"/>
              <a:t>レベル</a:t>
            </a:r>
          </a:p>
          <a:p>
            <a:pPr lvl="2"/>
            <a:r>
              <a:rPr lang="ja-JP" altLang="en-US"/>
              <a:t>第 </a:t>
            </a:r>
            <a:r>
              <a:rPr lang="en-US" altLang="ja-JP" dirty="0"/>
              <a:t>3 </a:t>
            </a:r>
            <a:r>
              <a:rPr lang="ja-JP" altLang="en-US"/>
              <a:t>レベル</a:t>
            </a:r>
          </a:p>
          <a:p>
            <a:pPr lvl="3"/>
            <a:r>
              <a:rPr lang="ja-JP" altLang="en-US"/>
              <a:t>第 </a:t>
            </a:r>
            <a:r>
              <a:rPr lang="en-US" altLang="ja-JP" dirty="0"/>
              <a:t>4 </a:t>
            </a:r>
            <a:r>
              <a:rPr lang="ja-JP" altLang="en-US"/>
              <a:t>レベル</a:t>
            </a:r>
          </a:p>
          <a:p>
            <a:pPr lvl="4"/>
            <a:r>
              <a:rPr lang="ja-JP" altLang="en-US"/>
              <a:t>第 </a:t>
            </a:r>
            <a:r>
              <a:rPr lang="en-US" altLang="ja-JP" dirty="0"/>
              <a:t>5 </a:t>
            </a:r>
            <a:r>
              <a:rPr lang="ja-JP" altLang="en-US"/>
              <a:t>レベル</a:t>
            </a:r>
          </a:p>
        </p:txBody>
      </p:sp>
      <p:sp>
        <p:nvSpPr>
          <p:cNvPr id="4" name="Rectangle 13"/>
          <p:cNvSpPr>
            <a:spLocks noGrp="1" noChangeArrowheads="1"/>
          </p:cNvSpPr>
          <p:nvPr>
            <p:ph type="sldNum" sz="quarter" idx="10"/>
          </p:nvPr>
        </p:nvSpPr>
        <p:spPr>
          <a:ln/>
        </p:spPr>
        <p:txBody>
          <a:bodyPr/>
          <a:lstStyle>
            <a:lvl1pPr>
              <a:defRPr/>
            </a:lvl1pPr>
          </a:lstStyle>
          <a:p>
            <a:pPr>
              <a:defRPr/>
            </a:pPr>
            <a:fld id="{F0D68D5E-AC64-4107-8148-5E045393D63B}" type="slidenum">
              <a:rPr lang="en-US" altLang="ja-JP"/>
              <a:pPr>
                <a:defRPr/>
              </a:pPr>
              <a:t>‹#›</a:t>
            </a:fld>
            <a:endParaRPr lang="en-US" altLang="ja-JP" dirty="0"/>
          </a:p>
        </p:txBody>
      </p:sp>
    </p:spTree>
    <p:extLst>
      <p:ext uri="{BB962C8B-B14F-4D97-AF65-F5344CB8AC3E}">
        <p14:creationId xmlns:p14="http://schemas.microsoft.com/office/powerpoint/2010/main" val="192733444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タイトルとコンテンツ">
    <p:spTree>
      <p:nvGrpSpPr>
        <p:cNvPr id="1" name=""/>
        <p:cNvGrpSpPr/>
        <p:nvPr/>
      </p:nvGrpSpPr>
      <p:grpSpPr>
        <a:xfrm>
          <a:off x="0" y="0"/>
          <a:ext cx="0" cy="0"/>
          <a:chOff x="0" y="0"/>
          <a:chExt cx="0" cy="0"/>
        </a:xfrm>
      </p:grpSpPr>
      <p:sp>
        <p:nvSpPr>
          <p:cNvPr id="2" name="Rectangle 13"/>
          <p:cNvSpPr>
            <a:spLocks noGrp="1" noChangeArrowheads="1"/>
          </p:cNvSpPr>
          <p:nvPr>
            <p:ph type="sldNum" sz="quarter" idx="4"/>
          </p:nvPr>
        </p:nvSpPr>
        <p:spPr bwMode="auto">
          <a:xfrm>
            <a:off x="8641080" y="6634480"/>
            <a:ext cx="502920" cy="223520"/>
          </a:xfrm>
          <a:prstGeom prst="rect">
            <a:avLst/>
          </a:prstGeom>
          <a:noFill/>
          <a:ln w="9525">
            <a:noFill/>
            <a:miter lim="800000"/>
            <a:headEnd/>
            <a:tailEnd/>
          </a:ln>
          <a:effectLst/>
        </p:spPr>
        <p:txBody>
          <a:bodyPr vert="horz" wrap="square" lIns="100330" tIns="50165" rIns="100330" bIns="50165" numCol="1" anchor="b" anchorCtr="0" compatLnSpc="1">
            <a:prstTxWarp prst="textNoShape">
              <a:avLst/>
            </a:prstTxWarp>
          </a:bodyPr>
          <a:lstStyle>
            <a:lvl1pPr algn="r" eaLnBrk="1" hangingPunct="1">
              <a:defRPr kumimoji="0" sz="1200" smtClean="0"/>
            </a:lvl1pPr>
          </a:lstStyle>
          <a:p>
            <a:pPr>
              <a:defRPr/>
            </a:pPr>
            <a:fld id="{6CD8A197-0E7D-4669-95F7-598C623A02BD}" type="slidenum">
              <a:rPr lang="en-US" altLang="ja-JP" smtClean="0"/>
              <a:pPr>
                <a:defRPr/>
              </a:pPr>
              <a:t>‹#›</a:t>
            </a:fld>
            <a:endParaRPr lang="en-US" altLang="ja-JP" dirty="0"/>
          </a:p>
        </p:txBody>
      </p:sp>
    </p:spTree>
    <p:extLst>
      <p:ext uri="{BB962C8B-B14F-4D97-AF65-F5344CB8AC3E}">
        <p14:creationId xmlns:p14="http://schemas.microsoft.com/office/powerpoint/2010/main" val="296502164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タイトルとコンテンツ">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099261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pPr eaLnBrk="1" hangingPunct="1">
                  <a:defRPr/>
                </a:pPr>
                <a:endParaRPr lang="ja-JP" altLang="en-US" b="0" i="0">
                  <a:solidFill>
                    <a:srgbClr val="000000"/>
                  </a:solidFill>
                  <a:ea typeface="Meiryo UI" panose="020B0604030504040204" pitchFamily="34" charset="-128"/>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eaLnBrk="1" hangingPunct="1">
                  <a:defRPr/>
                </a:pPr>
                <a:endParaRPr lang="ja-JP" altLang="en-US" b="0" i="0">
                  <a:solidFill>
                    <a:srgbClr val="000000"/>
                  </a:solidFill>
                  <a:ea typeface="Meiryo UI" panose="020B0604030504040204" pitchFamily="34" charset="-128"/>
                </a:endParaRPr>
              </a:p>
            </p:txBody>
          </p:sp>
        </p:grpSp>
        <p:grpSp>
          <p:nvGrpSpPr>
            <p:cNvPr id="6" name="Group 6"/>
            <p:cNvGrpSpPr>
              <a:grpSpLocks/>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pPr eaLnBrk="1" hangingPunct="1">
                  <a:defRPr/>
                </a:pPr>
                <a:endParaRPr lang="ja-JP" altLang="en-US" b="0" i="0">
                  <a:solidFill>
                    <a:srgbClr val="000000"/>
                  </a:solidFill>
                  <a:ea typeface="Meiryo UI" panose="020B0604030504040204" pitchFamily="34" charset="-128"/>
                </a:endParaRPr>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eaLnBrk="1" hangingPunct="1">
                  <a:defRPr/>
                </a:pPr>
                <a:endParaRPr lang="ja-JP" altLang="en-US" b="0" i="0">
                  <a:solidFill>
                    <a:srgbClr val="000000"/>
                  </a:solidFill>
                  <a:ea typeface="Meiryo UI" panose="020B0604030504040204" pitchFamily="34" charset="-128"/>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eaLnBrk="1" hangingPunct="1">
                <a:defRPr/>
              </a:pPr>
              <a:endParaRPr lang="ja-JP" altLang="en-US" b="0" i="0">
                <a:solidFill>
                  <a:srgbClr val="000000"/>
                </a:solidFill>
                <a:ea typeface="Meiryo UI" panose="020B0604030504040204" pitchFamily="34" charset="-128"/>
              </a:endParaRPr>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pPr eaLnBrk="1" hangingPunct="1">
                <a:defRPr/>
              </a:pPr>
              <a:endParaRPr lang="ja-JP" altLang="en-US" b="0" i="0">
                <a:solidFill>
                  <a:srgbClr val="000000"/>
                </a:solidFill>
                <a:ea typeface="Meiryo UI" panose="020B0604030504040204" pitchFamily="34" charset="-128"/>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eaLnBrk="1" hangingPunct="1">
                <a:defRPr/>
              </a:pPr>
              <a:endParaRPr lang="ja-JP" altLang="en-US" b="0" i="0">
                <a:solidFill>
                  <a:srgbClr val="000000"/>
                </a:solidFill>
                <a:ea typeface="Meiryo UI" panose="020B0604030504040204" pitchFamily="34" charset="-128"/>
              </a:endParaRPr>
            </a:p>
          </p:txBody>
        </p:sp>
      </p:grpSp>
      <p:sp>
        <p:nvSpPr>
          <p:cNvPr id="20492" name="Rectangle 12"/>
          <p:cNvSpPr>
            <a:spLocks noGrp="1" noChangeArrowheads="1"/>
          </p:cNvSpPr>
          <p:nvPr>
            <p:ph type="ctrTitle"/>
          </p:nvPr>
        </p:nvSpPr>
        <p:spPr>
          <a:xfrm>
            <a:off x="990600" y="1676400"/>
            <a:ext cx="7772400" cy="1462088"/>
          </a:xfrm>
        </p:spPr>
        <p:txBody>
          <a:bodyPr/>
          <a:lstStyle>
            <a:lvl1pPr>
              <a:defRPr/>
            </a:lvl1pPr>
          </a:lstStyle>
          <a:p>
            <a:r>
              <a:rPr lang="ja-JP" altLang="en-US"/>
              <a:t>マスタ タイトルの書式設定</a:t>
            </a:r>
          </a:p>
        </p:txBody>
      </p:sp>
      <p:sp>
        <p:nvSpPr>
          <p:cNvPr id="20493"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ja-JP" altLang="en-US"/>
              <a:t>マスタ サブタイトルの書式設定</a:t>
            </a:r>
          </a:p>
        </p:txBody>
      </p:sp>
      <p:sp>
        <p:nvSpPr>
          <p:cNvPr id="14" name="Rectangle 14"/>
          <p:cNvSpPr>
            <a:spLocks noGrp="1" noChangeArrowheads="1"/>
          </p:cNvSpPr>
          <p:nvPr>
            <p:ph type="dt" sz="half" idx="10"/>
          </p:nvPr>
        </p:nvSpPr>
        <p:spPr>
          <a:xfrm>
            <a:off x="990600" y="6248400"/>
            <a:ext cx="1905000" cy="457200"/>
          </a:xfrm>
        </p:spPr>
        <p:txBody>
          <a:bodyPr/>
          <a:lstStyle>
            <a:lvl1pPr>
              <a:defRPr>
                <a:solidFill>
                  <a:schemeClr val="bg2"/>
                </a:solidFill>
              </a:defRPr>
            </a:lvl1pPr>
          </a:lstStyle>
          <a:p>
            <a:pPr>
              <a:defRPr/>
            </a:pPr>
            <a:endParaRPr lang="en-US" altLang="ja-JP" dirty="0">
              <a:solidFill>
                <a:srgbClr val="1C1C1C"/>
              </a:solidFill>
            </a:endParaRPr>
          </a:p>
        </p:txBody>
      </p:sp>
      <p:sp>
        <p:nvSpPr>
          <p:cNvPr id="15" name="Rectangle 15"/>
          <p:cNvSpPr>
            <a:spLocks noGrp="1" noChangeArrowheads="1"/>
          </p:cNvSpPr>
          <p:nvPr>
            <p:ph type="ftr" sz="quarter" idx="11"/>
          </p:nvPr>
        </p:nvSpPr>
        <p:spPr>
          <a:xfrm>
            <a:off x="3429000" y="6248400"/>
            <a:ext cx="2895600" cy="457200"/>
          </a:xfrm>
        </p:spPr>
        <p:txBody>
          <a:bodyPr/>
          <a:lstStyle>
            <a:lvl1pPr>
              <a:defRPr>
                <a:solidFill>
                  <a:schemeClr val="bg2"/>
                </a:solidFill>
              </a:defRPr>
            </a:lvl1pPr>
          </a:lstStyle>
          <a:p>
            <a:pPr>
              <a:defRPr/>
            </a:pPr>
            <a:endParaRPr lang="en-US" altLang="ja-JP" dirty="0">
              <a:solidFill>
                <a:srgbClr val="1C1C1C"/>
              </a:solidFill>
            </a:endParaRPr>
          </a:p>
        </p:txBody>
      </p:sp>
    </p:spTree>
    <p:extLst>
      <p:ext uri="{BB962C8B-B14F-4D97-AF65-F5344CB8AC3E}">
        <p14:creationId xmlns:p14="http://schemas.microsoft.com/office/powerpoint/2010/main" val="367439433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sz="3200"/>
            </a:lvl1pPr>
          </a:lstStyle>
          <a:p>
            <a:r>
              <a:rPr lang="ja-JP" altLang="en-US" dirty="0"/>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ltLang="ja-JP" dirty="0">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ltLang="ja-JP" dirty="0">
              <a:solidFill>
                <a:srgbClr val="000000"/>
              </a:solidFill>
            </a:endParaRPr>
          </a:p>
        </p:txBody>
      </p:sp>
    </p:spTree>
    <p:extLst>
      <p:ext uri="{BB962C8B-B14F-4D97-AF65-F5344CB8AC3E}">
        <p14:creationId xmlns:p14="http://schemas.microsoft.com/office/powerpoint/2010/main" val="124104329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 テキストの書式設定</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ltLang="ja-JP" dirty="0">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ltLang="ja-JP" dirty="0">
              <a:solidFill>
                <a:srgbClr val="000000"/>
              </a:solidFill>
            </a:endParaRPr>
          </a:p>
        </p:txBody>
      </p:sp>
    </p:spTree>
    <p:extLst>
      <p:ext uri="{BB962C8B-B14F-4D97-AF65-F5344CB8AC3E}">
        <p14:creationId xmlns:p14="http://schemas.microsoft.com/office/powerpoint/2010/main" val="7528813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809625" y="1462088"/>
            <a:ext cx="4090988" cy="46783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5053013" y="1462088"/>
            <a:ext cx="4090987" cy="46783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ltLang="ja-JP" dirty="0">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a:defRPr/>
            </a:pPr>
            <a:endParaRPr lang="en-US" altLang="ja-JP" dirty="0">
              <a:solidFill>
                <a:srgbClr val="000000"/>
              </a:solidFill>
            </a:endParaRPr>
          </a:p>
        </p:txBody>
      </p:sp>
    </p:spTree>
    <p:extLst>
      <p:ext uri="{BB962C8B-B14F-4D97-AF65-F5344CB8AC3E}">
        <p14:creationId xmlns:p14="http://schemas.microsoft.com/office/powerpoint/2010/main" val="189148047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11"/>
          <p:cNvSpPr>
            <a:spLocks noGrp="1" noChangeArrowheads="1"/>
          </p:cNvSpPr>
          <p:nvPr>
            <p:ph type="dt" sz="half" idx="10"/>
          </p:nvPr>
        </p:nvSpPr>
        <p:spPr>
          <a:ln/>
        </p:spPr>
        <p:txBody>
          <a:bodyPr/>
          <a:lstStyle>
            <a:lvl1pPr>
              <a:defRPr/>
            </a:lvl1pPr>
          </a:lstStyle>
          <a:p>
            <a:pPr>
              <a:defRPr/>
            </a:pPr>
            <a:endParaRPr lang="en-US" altLang="ja-JP" dirty="0">
              <a:solidFill>
                <a:srgbClr val="000000"/>
              </a:solidFill>
            </a:endParaRPr>
          </a:p>
        </p:txBody>
      </p:sp>
      <p:sp>
        <p:nvSpPr>
          <p:cNvPr id="8" name="Rectangle 12"/>
          <p:cNvSpPr>
            <a:spLocks noGrp="1" noChangeArrowheads="1"/>
          </p:cNvSpPr>
          <p:nvPr>
            <p:ph type="ftr" sz="quarter" idx="11"/>
          </p:nvPr>
        </p:nvSpPr>
        <p:spPr>
          <a:ln/>
        </p:spPr>
        <p:txBody>
          <a:bodyPr/>
          <a:lstStyle>
            <a:lvl1pPr>
              <a:defRPr/>
            </a:lvl1pPr>
          </a:lstStyle>
          <a:p>
            <a:pPr>
              <a:defRPr/>
            </a:pPr>
            <a:endParaRPr lang="en-US" altLang="ja-JP" dirty="0">
              <a:solidFill>
                <a:srgbClr val="000000"/>
              </a:solidFill>
            </a:endParaRPr>
          </a:p>
        </p:txBody>
      </p:sp>
    </p:spTree>
    <p:extLst>
      <p:ext uri="{BB962C8B-B14F-4D97-AF65-F5344CB8AC3E}">
        <p14:creationId xmlns:p14="http://schemas.microsoft.com/office/powerpoint/2010/main" val="162131539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Rectangle 11"/>
          <p:cNvSpPr>
            <a:spLocks noGrp="1" noChangeArrowheads="1"/>
          </p:cNvSpPr>
          <p:nvPr>
            <p:ph type="dt" sz="half" idx="10"/>
          </p:nvPr>
        </p:nvSpPr>
        <p:spPr>
          <a:ln/>
        </p:spPr>
        <p:txBody>
          <a:bodyPr/>
          <a:lstStyle>
            <a:lvl1pPr>
              <a:defRPr/>
            </a:lvl1pPr>
          </a:lstStyle>
          <a:p>
            <a:pPr>
              <a:defRPr/>
            </a:pPr>
            <a:endParaRPr lang="en-US" altLang="ja-JP" dirty="0">
              <a:solidFill>
                <a:srgbClr val="000000"/>
              </a:solidFill>
            </a:endParaRPr>
          </a:p>
        </p:txBody>
      </p:sp>
      <p:sp>
        <p:nvSpPr>
          <p:cNvPr id="4" name="Rectangle 12"/>
          <p:cNvSpPr>
            <a:spLocks noGrp="1" noChangeArrowheads="1"/>
          </p:cNvSpPr>
          <p:nvPr>
            <p:ph type="ftr" sz="quarter" idx="11"/>
          </p:nvPr>
        </p:nvSpPr>
        <p:spPr>
          <a:ln/>
        </p:spPr>
        <p:txBody>
          <a:bodyPr/>
          <a:lstStyle>
            <a:lvl1pPr>
              <a:defRPr/>
            </a:lvl1pPr>
          </a:lstStyle>
          <a:p>
            <a:pPr>
              <a:defRPr/>
            </a:pPr>
            <a:endParaRPr lang="en-US" altLang="ja-JP" dirty="0">
              <a:solidFill>
                <a:srgbClr val="000000"/>
              </a:solidFill>
            </a:endParaRPr>
          </a:p>
        </p:txBody>
      </p:sp>
    </p:spTree>
    <p:extLst>
      <p:ext uri="{BB962C8B-B14F-4D97-AF65-F5344CB8AC3E}">
        <p14:creationId xmlns:p14="http://schemas.microsoft.com/office/powerpoint/2010/main" val="114413787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a:xfrm>
            <a:off x="457200" y="1600200"/>
            <a:ext cx="8229600" cy="4525963"/>
          </a:xfrm>
          <a:prstGeom prst="rect">
            <a:avLst/>
          </a:prstGeom>
        </p:spPr>
        <p:txBody>
          <a:bodyPr/>
          <a:lstStyle>
            <a:lvl1pPr>
              <a:defRPr b="0" i="0">
                <a:ea typeface="Meiryo UI" panose="020B0604030504040204" pitchFamily="34" charset="-128"/>
              </a:defRPr>
            </a:lvl1pPr>
            <a:lvl2pPr>
              <a:defRPr b="0" i="0">
                <a:ea typeface="Meiryo UI" panose="020B0604030504040204" pitchFamily="34" charset="-128"/>
              </a:defRPr>
            </a:lvl2pPr>
            <a:lvl3pPr>
              <a:defRPr b="0" i="0">
                <a:ea typeface="Meiryo UI" panose="020B0604030504040204" pitchFamily="34" charset="-128"/>
              </a:defRPr>
            </a:lvl3pPr>
            <a:lvl4pPr>
              <a:defRPr b="0" i="0">
                <a:ea typeface="Meiryo UI" panose="020B0604030504040204" pitchFamily="34" charset="-128"/>
              </a:defRPr>
            </a:lvl4pPr>
            <a:lvl5pPr>
              <a:defRPr b="0" i="0">
                <a:ea typeface="Meiryo UI" panose="020B0604030504040204" pitchFamily="34" charset="-128"/>
              </a:defRPr>
            </a:lvl5pPr>
          </a:lstStyle>
          <a:p>
            <a:pPr lvl="0"/>
            <a:r>
              <a:rPr lang="ja-JP" altLang="en-US"/>
              <a:t>マスタ テキストの書式設定</a:t>
            </a:r>
          </a:p>
          <a:p>
            <a:pPr lvl="1"/>
            <a:r>
              <a:rPr lang="ja-JP" altLang="en-US"/>
              <a:t>第 </a:t>
            </a:r>
            <a:r>
              <a:rPr lang="en-US" altLang="ja-JP" dirty="0"/>
              <a:t>2 </a:t>
            </a:r>
            <a:r>
              <a:rPr lang="ja-JP" altLang="en-US"/>
              <a:t>レベル</a:t>
            </a:r>
          </a:p>
          <a:p>
            <a:pPr lvl="2"/>
            <a:r>
              <a:rPr lang="ja-JP" altLang="en-US"/>
              <a:t>第 </a:t>
            </a:r>
            <a:r>
              <a:rPr lang="en-US" altLang="ja-JP" dirty="0"/>
              <a:t>3 </a:t>
            </a:r>
            <a:r>
              <a:rPr lang="ja-JP" altLang="en-US"/>
              <a:t>レベル</a:t>
            </a:r>
          </a:p>
          <a:p>
            <a:pPr lvl="3"/>
            <a:r>
              <a:rPr lang="ja-JP" altLang="en-US"/>
              <a:t>第 </a:t>
            </a:r>
            <a:r>
              <a:rPr lang="en-US" altLang="ja-JP" dirty="0"/>
              <a:t>4 </a:t>
            </a:r>
            <a:r>
              <a:rPr lang="ja-JP" altLang="en-US"/>
              <a:t>レベル</a:t>
            </a:r>
          </a:p>
          <a:p>
            <a:pPr lvl="4"/>
            <a:r>
              <a:rPr lang="ja-JP" altLang="en-US"/>
              <a:t>第 </a:t>
            </a:r>
            <a:r>
              <a:rPr lang="en-US" altLang="ja-JP" dirty="0"/>
              <a:t>5 </a:t>
            </a:r>
            <a:r>
              <a:rPr lang="ja-JP" altLang="en-US"/>
              <a:t>レベル</a:t>
            </a:r>
          </a:p>
        </p:txBody>
      </p:sp>
      <p:sp>
        <p:nvSpPr>
          <p:cNvPr id="4" name="Rectangle 13"/>
          <p:cNvSpPr>
            <a:spLocks noGrp="1" noChangeArrowheads="1"/>
          </p:cNvSpPr>
          <p:nvPr>
            <p:ph type="sldNum" sz="quarter" idx="10"/>
          </p:nvPr>
        </p:nvSpPr>
        <p:spPr>
          <a:ln/>
        </p:spPr>
        <p:txBody>
          <a:bodyPr/>
          <a:lstStyle>
            <a:lvl1pPr>
              <a:defRPr/>
            </a:lvl1pPr>
          </a:lstStyle>
          <a:p>
            <a:pPr>
              <a:defRPr/>
            </a:pPr>
            <a:fld id="{FA8DA94D-18C3-471E-979F-7E228600D9C2}" type="slidenum">
              <a:rPr lang="en-US" altLang="ja-JP"/>
              <a:pPr>
                <a:defRPr/>
              </a:pPr>
              <a:t>‹#›</a:t>
            </a:fld>
            <a:endParaRPr lang="en-US" altLang="ja-JP" dirty="0"/>
          </a:p>
        </p:txBody>
      </p:sp>
    </p:spTree>
    <p:extLst>
      <p:ext uri="{BB962C8B-B14F-4D97-AF65-F5344CB8AC3E}">
        <p14:creationId xmlns:p14="http://schemas.microsoft.com/office/powerpoint/2010/main" val="11720305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ltLang="ja-JP" dirty="0">
              <a:solidFill>
                <a:srgbClr val="000000"/>
              </a:solidFill>
            </a:endParaRPr>
          </a:p>
        </p:txBody>
      </p:sp>
      <p:sp>
        <p:nvSpPr>
          <p:cNvPr id="3" name="Rectangle 12"/>
          <p:cNvSpPr>
            <a:spLocks noGrp="1" noChangeArrowheads="1"/>
          </p:cNvSpPr>
          <p:nvPr>
            <p:ph type="ftr" sz="quarter" idx="11"/>
          </p:nvPr>
        </p:nvSpPr>
        <p:spPr>
          <a:ln/>
        </p:spPr>
        <p:txBody>
          <a:bodyPr/>
          <a:lstStyle>
            <a:lvl1pPr>
              <a:defRPr/>
            </a:lvl1pPr>
          </a:lstStyle>
          <a:p>
            <a:pPr>
              <a:defRPr/>
            </a:pPr>
            <a:endParaRPr lang="en-US" altLang="ja-JP" dirty="0">
              <a:solidFill>
                <a:srgbClr val="000000"/>
              </a:solidFill>
            </a:endParaRPr>
          </a:p>
        </p:txBody>
      </p:sp>
    </p:spTree>
    <p:extLst>
      <p:ext uri="{BB962C8B-B14F-4D97-AF65-F5344CB8AC3E}">
        <p14:creationId xmlns:p14="http://schemas.microsoft.com/office/powerpoint/2010/main" val="197045673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ltLang="ja-JP" dirty="0">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a:defRPr/>
            </a:pPr>
            <a:endParaRPr lang="en-US" altLang="ja-JP" dirty="0">
              <a:solidFill>
                <a:srgbClr val="000000"/>
              </a:solidFill>
            </a:endParaRPr>
          </a:p>
        </p:txBody>
      </p:sp>
    </p:spTree>
    <p:extLst>
      <p:ext uri="{BB962C8B-B14F-4D97-AF65-F5344CB8AC3E}">
        <p14:creationId xmlns:p14="http://schemas.microsoft.com/office/powerpoint/2010/main" val="41921328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ltLang="ja-JP" dirty="0">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pPr>
              <a:defRPr/>
            </a:pPr>
            <a:endParaRPr lang="en-US" altLang="ja-JP" dirty="0">
              <a:solidFill>
                <a:srgbClr val="000000"/>
              </a:solidFill>
            </a:endParaRPr>
          </a:p>
        </p:txBody>
      </p:sp>
    </p:spTree>
    <p:extLst>
      <p:ext uri="{BB962C8B-B14F-4D97-AF65-F5344CB8AC3E}">
        <p14:creationId xmlns:p14="http://schemas.microsoft.com/office/powerpoint/2010/main" val="189632732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ltLang="ja-JP" dirty="0">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ltLang="ja-JP" dirty="0">
              <a:solidFill>
                <a:srgbClr val="000000"/>
              </a:solidFill>
            </a:endParaRPr>
          </a:p>
        </p:txBody>
      </p:sp>
      <p:sp>
        <p:nvSpPr>
          <p:cNvPr id="6" name="Rectangle 13"/>
          <p:cNvSpPr>
            <a:spLocks noGrp="1" noChangeArrowheads="1"/>
          </p:cNvSpPr>
          <p:nvPr>
            <p:ph type="sldNum" sz="quarter" idx="12"/>
          </p:nvPr>
        </p:nvSpPr>
        <p:spPr>
          <a:xfrm>
            <a:off x="7040563" y="6243638"/>
            <a:ext cx="1905000" cy="457200"/>
          </a:xfrm>
          <a:prstGeom prst="rect">
            <a:avLst/>
          </a:prstGeom>
          <a:ln/>
        </p:spPr>
        <p:txBody>
          <a:bodyPr/>
          <a:lstStyle>
            <a:lvl1pPr>
              <a:defRPr/>
            </a:lvl1pPr>
          </a:lstStyle>
          <a:p>
            <a:pPr eaLnBrk="1" hangingPunct="1">
              <a:defRPr/>
            </a:pPr>
            <a:fld id="{49896D62-4744-434F-9759-42C75D6C7156}" type="slidenum">
              <a:rPr lang="en-US" altLang="ja-JP">
                <a:solidFill>
                  <a:srgbClr val="000000"/>
                </a:solidFill>
              </a:rPr>
              <a:pPr eaLnBrk="1" hangingPunct="1">
                <a:defRPr/>
              </a:pPr>
              <a:t>‹#›</a:t>
            </a:fld>
            <a:endParaRPr lang="en-US" altLang="ja-JP" dirty="0">
              <a:solidFill>
                <a:srgbClr val="000000"/>
              </a:solidFill>
            </a:endParaRPr>
          </a:p>
        </p:txBody>
      </p:sp>
    </p:spTree>
    <p:extLst>
      <p:ext uri="{BB962C8B-B14F-4D97-AF65-F5344CB8AC3E}">
        <p14:creationId xmlns:p14="http://schemas.microsoft.com/office/powerpoint/2010/main" val="176080248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061200" y="301625"/>
            <a:ext cx="2082800" cy="58388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809625" y="301625"/>
            <a:ext cx="6099175" cy="58388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ltLang="ja-JP" dirty="0">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ltLang="ja-JP" dirty="0">
              <a:solidFill>
                <a:srgbClr val="000000"/>
              </a:solidFill>
            </a:endParaRPr>
          </a:p>
        </p:txBody>
      </p:sp>
      <p:sp>
        <p:nvSpPr>
          <p:cNvPr id="6" name="Rectangle 13"/>
          <p:cNvSpPr>
            <a:spLocks noGrp="1" noChangeArrowheads="1"/>
          </p:cNvSpPr>
          <p:nvPr>
            <p:ph type="sldNum" sz="quarter" idx="12"/>
          </p:nvPr>
        </p:nvSpPr>
        <p:spPr>
          <a:xfrm>
            <a:off x="7040563" y="6243638"/>
            <a:ext cx="1905000" cy="457200"/>
          </a:xfrm>
          <a:prstGeom prst="rect">
            <a:avLst/>
          </a:prstGeom>
          <a:ln/>
        </p:spPr>
        <p:txBody>
          <a:bodyPr/>
          <a:lstStyle>
            <a:lvl1pPr>
              <a:defRPr/>
            </a:lvl1pPr>
          </a:lstStyle>
          <a:p>
            <a:pPr eaLnBrk="1" hangingPunct="1">
              <a:defRPr/>
            </a:pPr>
            <a:fld id="{B1D03326-7DAE-4763-A92A-4688261E5502}" type="slidenum">
              <a:rPr lang="en-US" altLang="ja-JP">
                <a:solidFill>
                  <a:srgbClr val="000000"/>
                </a:solidFill>
              </a:rPr>
              <a:pPr eaLnBrk="1" hangingPunct="1">
                <a:defRPr/>
              </a:pPr>
              <a:t>‹#›</a:t>
            </a:fld>
            <a:endParaRPr lang="en-US" altLang="ja-JP" dirty="0">
              <a:solidFill>
                <a:srgbClr val="000000"/>
              </a:solidFill>
            </a:endParaRPr>
          </a:p>
        </p:txBody>
      </p:sp>
    </p:spTree>
    <p:extLst>
      <p:ext uri="{BB962C8B-B14F-4D97-AF65-F5344CB8AC3E}">
        <p14:creationId xmlns:p14="http://schemas.microsoft.com/office/powerpoint/2010/main" val="169843926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タイトルと表">
    <p:spTree>
      <p:nvGrpSpPr>
        <p:cNvPr id="1" name=""/>
        <p:cNvGrpSpPr/>
        <p:nvPr/>
      </p:nvGrpSpPr>
      <p:grpSpPr>
        <a:xfrm>
          <a:off x="0" y="0"/>
          <a:ext cx="0" cy="0"/>
          <a:chOff x="0" y="0"/>
          <a:chExt cx="0" cy="0"/>
        </a:xfrm>
      </p:grpSpPr>
      <p:sp>
        <p:nvSpPr>
          <p:cNvPr id="2" name="タイトル 1"/>
          <p:cNvSpPr>
            <a:spLocks noGrp="1"/>
          </p:cNvSpPr>
          <p:nvPr>
            <p:ph type="title"/>
          </p:nvPr>
        </p:nvSpPr>
        <p:spPr>
          <a:xfrm>
            <a:off x="1446213" y="301625"/>
            <a:ext cx="7497762" cy="635000"/>
          </a:xfrm>
        </p:spPr>
        <p:txBody>
          <a:bodyPr/>
          <a:lstStyle/>
          <a:p>
            <a:r>
              <a:rPr lang="ja-JP" altLang="en-US"/>
              <a:t>マスタ タイトルの書式設定</a:t>
            </a:r>
          </a:p>
        </p:txBody>
      </p:sp>
      <p:sp>
        <p:nvSpPr>
          <p:cNvPr id="3" name="表プレースホルダ 2"/>
          <p:cNvSpPr>
            <a:spLocks noGrp="1"/>
          </p:cNvSpPr>
          <p:nvPr>
            <p:ph type="tbl" idx="1"/>
          </p:nvPr>
        </p:nvSpPr>
        <p:spPr>
          <a:xfrm>
            <a:off x="809625" y="1462088"/>
            <a:ext cx="8334375" cy="4678362"/>
          </a:xfrm>
        </p:spPr>
        <p:txBody>
          <a:bodyPr/>
          <a:lstStyle/>
          <a:p>
            <a:pPr lvl="0"/>
            <a:endParaRPr lang="ja-JP" altLang="en-US" noProof="0"/>
          </a:p>
        </p:txBody>
      </p:sp>
      <p:sp>
        <p:nvSpPr>
          <p:cNvPr id="4" name="Rectangle 11"/>
          <p:cNvSpPr>
            <a:spLocks noGrp="1" noChangeArrowheads="1"/>
          </p:cNvSpPr>
          <p:nvPr>
            <p:ph type="dt" sz="half" idx="10"/>
          </p:nvPr>
        </p:nvSpPr>
        <p:spPr>
          <a:ln/>
        </p:spPr>
        <p:txBody>
          <a:bodyPr/>
          <a:lstStyle>
            <a:lvl1pPr>
              <a:defRPr/>
            </a:lvl1pPr>
          </a:lstStyle>
          <a:p>
            <a:pPr>
              <a:defRPr/>
            </a:pPr>
            <a:endParaRPr lang="en-US" altLang="ja-JP" dirty="0">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ltLang="ja-JP" dirty="0">
              <a:solidFill>
                <a:srgbClr val="000000"/>
              </a:solidFill>
            </a:endParaRPr>
          </a:p>
        </p:txBody>
      </p:sp>
      <p:sp>
        <p:nvSpPr>
          <p:cNvPr id="6" name="Rectangle 13"/>
          <p:cNvSpPr>
            <a:spLocks noGrp="1" noChangeArrowheads="1"/>
          </p:cNvSpPr>
          <p:nvPr>
            <p:ph type="sldNum" sz="quarter" idx="12"/>
          </p:nvPr>
        </p:nvSpPr>
        <p:spPr>
          <a:xfrm>
            <a:off x="7040563" y="6243638"/>
            <a:ext cx="1905000" cy="457200"/>
          </a:xfrm>
          <a:prstGeom prst="rect">
            <a:avLst/>
          </a:prstGeom>
          <a:ln/>
        </p:spPr>
        <p:txBody>
          <a:bodyPr/>
          <a:lstStyle>
            <a:lvl1pPr>
              <a:defRPr/>
            </a:lvl1pPr>
          </a:lstStyle>
          <a:p>
            <a:pPr eaLnBrk="1" hangingPunct="1">
              <a:defRPr/>
            </a:pPr>
            <a:fld id="{64518AE2-B267-484B-9294-A70204717BD6}" type="slidenum">
              <a:rPr lang="en-US" altLang="ja-JP">
                <a:solidFill>
                  <a:srgbClr val="000000"/>
                </a:solidFill>
              </a:rPr>
              <a:pPr eaLnBrk="1" hangingPunct="1">
                <a:defRPr/>
              </a:pPr>
              <a:t>‹#›</a:t>
            </a:fld>
            <a:endParaRPr lang="en-US" altLang="ja-JP" dirty="0">
              <a:solidFill>
                <a:srgbClr val="000000"/>
              </a:solidFill>
            </a:endParaRPr>
          </a:p>
        </p:txBody>
      </p:sp>
    </p:spTree>
    <p:extLst>
      <p:ext uri="{BB962C8B-B14F-4D97-AF65-F5344CB8AC3E}">
        <p14:creationId xmlns:p14="http://schemas.microsoft.com/office/powerpoint/2010/main" val="286527861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xAndTwoObj" preserve="1">
  <p:cSld name="タイトル、テキスト、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1446213" y="301625"/>
            <a:ext cx="7497762" cy="635000"/>
          </a:xfrm>
        </p:spPr>
        <p:txBody>
          <a:bodyPr/>
          <a:lstStyle/>
          <a:p>
            <a:r>
              <a:rPr lang="ja-JP" altLang="en-US"/>
              <a:t>マスタ タイトルの書式設定</a:t>
            </a:r>
          </a:p>
        </p:txBody>
      </p:sp>
      <p:sp>
        <p:nvSpPr>
          <p:cNvPr id="3" name="テキスト プレースホルダ 2"/>
          <p:cNvSpPr>
            <a:spLocks noGrp="1"/>
          </p:cNvSpPr>
          <p:nvPr>
            <p:ph type="body" sz="half" idx="1"/>
          </p:nvPr>
        </p:nvSpPr>
        <p:spPr>
          <a:xfrm>
            <a:off x="809625" y="1462088"/>
            <a:ext cx="4090988" cy="4678362"/>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quarter" idx="2"/>
          </p:nvPr>
        </p:nvSpPr>
        <p:spPr>
          <a:xfrm>
            <a:off x="5053013" y="1462088"/>
            <a:ext cx="4090987" cy="2262187"/>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コンテンツ プレースホルダ 4"/>
          <p:cNvSpPr>
            <a:spLocks noGrp="1"/>
          </p:cNvSpPr>
          <p:nvPr>
            <p:ph sz="quarter" idx="3"/>
          </p:nvPr>
        </p:nvSpPr>
        <p:spPr>
          <a:xfrm>
            <a:off x="5053013" y="3876675"/>
            <a:ext cx="4090987" cy="2263775"/>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6" name="Rectangle 11"/>
          <p:cNvSpPr>
            <a:spLocks noGrp="1" noChangeArrowheads="1"/>
          </p:cNvSpPr>
          <p:nvPr>
            <p:ph type="dt" sz="half" idx="10"/>
          </p:nvPr>
        </p:nvSpPr>
        <p:spPr>
          <a:ln/>
        </p:spPr>
        <p:txBody>
          <a:bodyPr/>
          <a:lstStyle>
            <a:lvl1pPr>
              <a:defRPr/>
            </a:lvl1pPr>
          </a:lstStyle>
          <a:p>
            <a:pPr>
              <a:defRPr/>
            </a:pPr>
            <a:endParaRPr lang="en-US" altLang="ja-JP" dirty="0">
              <a:solidFill>
                <a:srgbClr val="000000"/>
              </a:solidFill>
            </a:endParaRPr>
          </a:p>
        </p:txBody>
      </p:sp>
      <p:sp>
        <p:nvSpPr>
          <p:cNvPr id="7" name="Rectangle 12"/>
          <p:cNvSpPr>
            <a:spLocks noGrp="1" noChangeArrowheads="1"/>
          </p:cNvSpPr>
          <p:nvPr>
            <p:ph type="ftr" sz="quarter" idx="11"/>
          </p:nvPr>
        </p:nvSpPr>
        <p:spPr>
          <a:ln/>
        </p:spPr>
        <p:txBody>
          <a:bodyPr/>
          <a:lstStyle>
            <a:lvl1pPr>
              <a:defRPr/>
            </a:lvl1pPr>
          </a:lstStyle>
          <a:p>
            <a:pPr>
              <a:defRPr/>
            </a:pPr>
            <a:endParaRPr lang="en-US" altLang="ja-JP" dirty="0">
              <a:solidFill>
                <a:srgbClr val="000000"/>
              </a:solidFill>
            </a:endParaRPr>
          </a:p>
        </p:txBody>
      </p:sp>
      <p:sp>
        <p:nvSpPr>
          <p:cNvPr id="8" name="Rectangle 13"/>
          <p:cNvSpPr>
            <a:spLocks noGrp="1" noChangeArrowheads="1"/>
          </p:cNvSpPr>
          <p:nvPr>
            <p:ph type="sldNum" sz="quarter" idx="12"/>
          </p:nvPr>
        </p:nvSpPr>
        <p:spPr>
          <a:xfrm>
            <a:off x="7040563" y="6243638"/>
            <a:ext cx="1905000" cy="457200"/>
          </a:xfrm>
          <a:prstGeom prst="rect">
            <a:avLst/>
          </a:prstGeom>
          <a:ln/>
        </p:spPr>
        <p:txBody>
          <a:bodyPr/>
          <a:lstStyle>
            <a:lvl1pPr>
              <a:defRPr/>
            </a:lvl1pPr>
          </a:lstStyle>
          <a:p>
            <a:pPr eaLnBrk="1" hangingPunct="1">
              <a:defRPr/>
            </a:pPr>
            <a:fld id="{AADA5930-CEDC-4B79-960F-D3DC4EC6F654}" type="slidenum">
              <a:rPr lang="en-US" altLang="ja-JP">
                <a:solidFill>
                  <a:srgbClr val="000000"/>
                </a:solidFill>
              </a:rPr>
              <a:pPr eaLnBrk="1" hangingPunct="1">
                <a:defRPr/>
              </a:pPr>
              <a:t>‹#›</a:t>
            </a:fld>
            <a:endParaRPr lang="en-US" altLang="ja-JP" dirty="0">
              <a:solidFill>
                <a:srgbClr val="000000"/>
              </a:solidFill>
            </a:endParaRPr>
          </a:p>
        </p:txBody>
      </p:sp>
    </p:spTree>
    <p:extLst>
      <p:ext uri="{BB962C8B-B14F-4D97-AF65-F5344CB8AC3E}">
        <p14:creationId xmlns:p14="http://schemas.microsoft.com/office/powerpoint/2010/main" val="346911064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タイトルと 4 つのコンテンツ">
    <p:spTree>
      <p:nvGrpSpPr>
        <p:cNvPr id="1" name=""/>
        <p:cNvGrpSpPr/>
        <p:nvPr/>
      </p:nvGrpSpPr>
      <p:grpSpPr>
        <a:xfrm>
          <a:off x="0" y="0"/>
          <a:ext cx="0" cy="0"/>
          <a:chOff x="0" y="0"/>
          <a:chExt cx="0" cy="0"/>
        </a:xfrm>
      </p:grpSpPr>
      <p:sp>
        <p:nvSpPr>
          <p:cNvPr id="2" name="タイトル 1"/>
          <p:cNvSpPr>
            <a:spLocks noGrp="1"/>
          </p:cNvSpPr>
          <p:nvPr>
            <p:ph type="title" sz="quarter"/>
          </p:nvPr>
        </p:nvSpPr>
        <p:spPr>
          <a:xfrm>
            <a:off x="1446213" y="301625"/>
            <a:ext cx="7497762" cy="635000"/>
          </a:xfrm>
        </p:spPr>
        <p:txBody>
          <a:bodyPr/>
          <a:lstStyle/>
          <a:p>
            <a:r>
              <a:rPr lang="ja-JP" altLang="en-US"/>
              <a:t>マスタ タイトルの書式設定</a:t>
            </a:r>
          </a:p>
        </p:txBody>
      </p:sp>
      <p:sp>
        <p:nvSpPr>
          <p:cNvPr id="3" name="コンテンツ プレースホルダ 2"/>
          <p:cNvSpPr>
            <a:spLocks noGrp="1"/>
          </p:cNvSpPr>
          <p:nvPr>
            <p:ph sz="quarter" idx="1"/>
          </p:nvPr>
        </p:nvSpPr>
        <p:spPr>
          <a:xfrm>
            <a:off x="809625" y="1462088"/>
            <a:ext cx="4090988" cy="2262187"/>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quarter" idx="2"/>
          </p:nvPr>
        </p:nvSpPr>
        <p:spPr>
          <a:xfrm>
            <a:off x="5053013" y="1462088"/>
            <a:ext cx="4090987" cy="2262187"/>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コンテンツ プレースホルダ 4"/>
          <p:cNvSpPr>
            <a:spLocks noGrp="1"/>
          </p:cNvSpPr>
          <p:nvPr>
            <p:ph sz="quarter" idx="3"/>
          </p:nvPr>
        </p:nvSpPr>
        <p:spPr>
          <a:xfrm>
            <a:off x="809625" y="3876675"/>
            <a:ext cx="4090988" cy="2263775"/>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6" name="コンテンツ プレースホルダ 5"/>
          <p:cNvSpPr>
            <a:spLocks noGrp="1"/>
          </p:cNvSpPr>
          <p:nvPr>
            <p:ph sz="quarter" idx="4"/>
          </p:nvPr>
        </p:nvSpPr>
        <p:spPr>
          <a:xfrm>
            <a:off x="5053013" y="3876675"/>
            <a:ext cx="4090987" cy="2263775"/>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11"/>
          <p:cNvSpPr>
            <a:spLocks noGrp="1" noChangeArrowheads="1"/>
          </p:cNvSpPr>
          <p:nvPr>
            <p:ph type="dt" sz="half" idx="10"/>
          </p:nvPr>
        </p:nvSpPr>
        <p:spPr>
          <a:ln/>
        </p:spPr>
        <p:txBody>
          <a:bodyPr/>
          <a:lstStyle>
            <a:lvl1pPr>
              <a:defRPr/>
            </a:lvl1pPr>
          </a:lstStyle>
          <a:p>
            <a:pPr>
              <a:defRPr/>
            </a:pPr>
            <a:endParaRPr lang="en-US" altLang="ja-JP" dirty="0">
              <a:solidFill>
                <a:srgbClr val="000000"/>
              </a:solidFill>
            </a:endParaRPr>
          </a:p>
        </p:txBody>
      </p:sp>
      <p:sp>
        <p:nvSpPr>
          <p:cNvPr id="8" name="Rectangle 12"/>
          <p:cNvSpPr>
            <a:spLocks noGrp="1" noChangeArrowheads="1"/>
          </p:cNvSpPr>
          <p:nvPr>
            <p:ph type="ftr" sz="quarter" idx="11"/>
          </p:nvPr>
        </p:nvSpPr>
        <p:spPr>
          <a:ln/>
        </p:spPr>
        <p:txBody>
          <a:bodyPr/>
          <a:lstStyle>
            <a:lvl1pPr>
              <a:defRPr/>
            </a:lvl1pPr>
          </a:lstStyle>
          <a:p>
            <a:pPr>
              <a:defRPr/>
            </a:pPr>
            <a:endParaRPr lang="en-US" altLang="ja-JP" dirty="0">
              <a:solidFill>
                <a:srgbClr val="000000"/>
              </a:solidFill>
            </a:endParaRPr>
          </a:p>
        </p:txBody>
      </p:sp>
      <p:sp>
        <p:nvSpPr>
          <p:cNvPr id="9" name="Rectangle 13"/>
          <p:cNvSpPr>
            <a:spLocks noGrp="1" noChangeArrowheads="1"/>
          </p:cNvSpPr>
          <p:nvPr>
            <p:ph type="sldNum" sz="quarter" idx="12"/>
          </p:nvPr>
        </p:nvSpPr>
        <p:spPr>
          <a:xfrm>
            <a:off x="7040563" y="6243638"/>
            <a:ext cx="1905000" cy="457200"/>
          </a:xfrm>
          <a:prstGeom prst="rect">
            <a:avLst/>
          </a:prstGeom>
          <a:ln/>
        </p:spPr>
        <p:txBody>
          <a:bodyPr/>
          <a:lstStyle>
            <a:lvl1pPr>
              <a:defRPr/>
            </a:lvl1pPr>
          </a:lstStyle>
          <a:p>
            <a:pPr eaLnBrk="1" hangingPunct="1">
              <a:defRPr/>
            </a:pPr>
            <a:fld id="{817FDA94-AA3B-49DD-9F48-235B1C449BA6}" type="slidenum">
              <a:rPr lang="en-US" altLang="ja-JP">
                <a:solidFill>
                  <a:srgbClr val="000000"/>
                </a:solidFill>
              </a:rPr>
              <a:pPr eaLnBrk="1" hangingPunct="1">
                <a:defRPr/>
              </a:pPr>
              <a:t>‹#›</a:t>
            </a:fld>
            <a:endParaRPr lang="en-US" altLang="ja-JP" dirty="0">
              <a:solidFill>
                <a:srgbClr val="000000"/>
              </a:solidFill>
            </a:endParaRPr>
          </a:p>
        </p:txBody>
      </p:sp>
    </p:spTree>
    <p:extLst>
      <p:ext uri="{BB962C8B-B14F-4D97-AF65-F5344CB8AC3E}">
        <p14:creationId xmlns:p14="http://schemas.microsoft.com/office/powerpoint/2010/main" val="54818134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objAndTwoObj" preserve="1">
  <p:cSld name="タイトル、コンテンツ、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1446213" y="301625"/>
            <a:ext cx="7497762" cy="635000"/>
          </a:xfrm>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809625" y="1462088"/>
            <a:ext cx="4090988" cy="4678362"/>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quarter" idx="2"/>
          </p:nvPr>
        </p:nvSpPr>
        <p:spPr>
          <a:xfrm>
            <a:off x="5053013" y="1462088"/>
            <a:ext cx="4090987" cy="2262187"/>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コンテンツ プレースホルダ 4"/>
          <p:cNvSpPr>
            <a:spLocks noGrp="1"/>
          </p:cNvSpPr>
          <p:nvPr>
            <p:ph sz="quarter" idx="3"/>
          </p:nvPr>
        </p:nvSpPr>
        <p:spPr>
          <a:xfrm>
            <a:off x="5053013" y="3876675"/>
            <a:ext cx="4090987" cy="2263775"/>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6" name="Rectangle 11"/>
          <p:cNvSpPr>
            <a:spLocks noGrp="1" noChangeArrowheads="1"/>
          </p:cNvSpPr>
          <p:nvPr>
            <p:ph type="dt" sz="half" idx="10"/>
          </p:nvPr>
        </p:nvSpPr>
        <p:spPr>
          <a:ln/>
        </p:spPr>
        <p:txBody>
          <a:bodyPr/>
          <a:lstStyle>
            <a:lvl1pPr>
              <a:defRPr/>
            </a:lvl1pPr>
          </a:lstStyle>
          <a:p>
            <a:pPr>
              <a:defRPr/>
            </a:pPr>
            <a:endParaRPr lang="en-US" altLang="ja-JP" dirty="0">
              <a:solidFill>
                <a:srgbClr val="000000"/>
              </a:solidFill>
            </a:endParaRPr>
          </a:p>
        </p:txBody>
      </p:sp>
      <p:sp>
        <p:nvSpPr>
          <p:cNvPr id="7" name="Rectangle 12"/>
          <p:cNvSpPr>
            <a:spLocks noGrp="1" noChangeArrowheads="1"/>
          </p:cNvSpPr>
          <p:nvPr>
            <p:ph type="ftr" sz="quarter" idx="11"/>
          </p:nvPr>
        </p:nvSpPr>
        <p:spPr>
          <a:ln/>
        </p:spPr>
        <p:txBody>
          <a:bodyPr/>
          <a:lstStyle>
            <a:lvl1pPr>
              <a:defRPr/>
            </a:lvl1pPr>
          </a:lstStyle>
          <a:p>
            <a:pPr>
              <a:defRPr/>
            </a:pPr>
            <a:endParaRPr lang="en-US" altLang="ja-JP" dirty="0">
              <a:solidFill>
                <a:srgbClr val="000000"/>
              </a:solidFill>
            </a:endParaRPr>
          </a:p>
        </p:txBody>
      </p:sp>
      <p:sp>
        <p:nvSpPr>
          <p:cNvPr id="8" name="Rectangle 13"/>
          <p:cNvSpPr>
            <a:spLocks noGrp="1" noChangeArrowheads="1"/>
          </p:cNvSpPr>
          <p:nvPr>
            <p:ph type="sldNum" sz="quarter" idx="12"/>
          </p:nvPr>
        </p:nvSpPr>
        <p:spPr>
          <a:xfrm>
            <a:off x="7040563" y="6243638"/>
            <a:ext cx="1905000" cy="457200"/>
          </a:xfrm>
          <a:prstGeom prst="rect">
            <a:avLst/>
          </a:prstGeom>
          <a:ln/>
        </p:spPr>
        <p:txBody>
          <a:bodyPr/>
          <a:lstStyle>
            <a:lvl1pPr>
              <a:defRPr/>
            </a:lvl1pPr>
          </a:lstStyle>
          <a:p>
            <a:pPr eaLnBrk="1" hangingPunct="1">
              <a:defRPr/>
            </a:pPr>
            <a:fld id="{8E2D1C5F-F196-455B-8262-5EB0E2874525}" type="slidenum">
              <a:rPr lang="en-US" altLang="ja-JP">
                <a:solidFill>
                  <a:srgbClr val="000000"/>
                </a:solidFill>
              </a:rPr>
              <a:pPr eaLnBrk="1" hangingPunct="1">
                <a:defRPr/>
              </a:pPr>
              <a:t>‹#›</a:t>
            </a:fld>
            <a:endParaRPr lang="en-US" altLang="ja-JP" dirty="0">
              <a:solidFill>
                <a:srgbClr val="000000"/>
              </a:solidFill>
            </a:endParaRPr>
          </a:p>
        </p:txBody>
      </p:sp>
    </p:spTree>
    <p:extLst>
      <p:ext uri="{BB962C8B-B14F-4D97-AF65-F5344CB8AC3E}">
        <p14:creationId xmlns:p14="http://schemas.microsoft.com/office/powerpoint/2010/main" val="207594575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chart" preserve="1">
  <p:cSld name="タイトルとグラフ">
    <p:spTree>
      <p:nvGrpSpPr>
        <p:cNvPr id="1" name=""/>
        <p:cNvGrpSpPr/>
        <p:nvPr/>
      </p:nvGrpSpPr>
      <p:grpSpPr>
        <a:xfrm>
          <a:off x="0" y="0"/>
          <a:ext cx="0" cy="0"/>
          <a:chOff x="0" y="0"/>
          <a:chExt cx="0" cy="0"/>
        </a:xfrm>
      </p:grpSpPr>
      <p:sp>
        <p:nvSpPr>
          <p:cNvPr id="2" name="タイトル 1"/>
          <p:cNvSpPr>
            <a:spLocks noGrp="1"/>
          </p:cNvSpPr>
          <p:nvPr>
            <p:ph type="title"/>
          </p:nvPr>
        </p:nvSpPr>
        <p:spPr>
          <a:xfrm>
            <a:off x="1446213" y="301625"/>
            <a:ext cx="7497762" cy="635000"/>
          </a:xfrm>
        </p:spPr>
        <p:txBody>
          <a:bodyPr/>
          <a:lstStyle/>
          <a:p>
            <a:r>
              <a:rPr lang="ja-JP" altLang="en-US"/>
              <a:t>マスタ タイトルの書式設定</a:t>
            </a:r>
          </a:p>
        </p:txBody>
      </p:sp>
      <p:sp>
        <p:nvSpPr>
          <p:cNvPr id="3" name="グラフ プレースホルダ 2"/>
          <p:cNvSpPr>
            <a:spLocks noGrp="1"/>
          </p:cNvSpPr>
          <p:nvPr>
            <p:ph type="chart" idx="1"/>
          </p:nvPr>
        </p:nvSpPr>
        <p:spPr>
          <a:xfrm>
            <a:off x="809625" y="1462088"/>
            <a:ext cx="8334375" cy="4678362"/>
          </a:xfrm>
        </p:spPr>
        <p:txBody>
          <a:bodyPr/>
          <a:lstStyle/>
          <a:p>
            <a:pPr lvl="0"/>
            <a:endParaRPr lang="ja-JP" altLang="en-US" noProof="0"/>
          </a:p>
        </p:txBody>
      </p:sp>
      <p:sp>
        <p:nvSpPr>
          <p:cNvPr id="4" name="Rectangle 11"/>
          <p:cNvSpPr>
            <a:spLocks noGrp="1" noChangeArrowheads="1"/>
          </p:cNvSpPr>
          <p:nvPr>
            <p:ph type="dt" sz="half" idx="10"/>
          </p:nvPr>
        </p:nvSpPr>
        <p:spPr>
          <a:ln/>
        </p:spPr>
        <p:txBody>
          <a:bodyPr/>
          <a:lstStyle>
            <a:lvl1pPr>
              <a:defRPr/>
            </a:lvl1pPr>
          </a:lstStyle>
          <a:p>
            <a:pPr>
              <a:defRPr/>
            </a:pPr>
            <a:endParaRPr lang="en-US" altLang="ja-JP" dirty="0">
              <a:solidFill>
                <a:srgbClr val="000000"/>
              </a:solidFill>
            </a:endParaRPr>
          </a:p>
        </p:txBody>
      </p:sp>
      <p:sp>
        <p:nvSpPr>
          <p:cNvPr id="5" name="Rectangle 12"/>
          <p:cNvSpPr>
            <a:spLocks noGrp="1" noChangeArrowheads="1"/>
          </p:cNvSpPr>
          <p:nvPr>
            <p:ph type="ftr" sz="quarter" idx="11"/>
          </p:nvPr>
        </p:nvSpPr>
        <p:spPr>
          <a:ln/>
        </p:spPr>
        <p:txBody>
          <a:bodyPr/>
          <a:lstStyle>
            <a:lvl1pPr>
              <a:defRPr/>
            </a:lvl1pPr>
          </a:lstStyle>
          <a:p>
            <a:pPr>
              <a:defRPr/>
            </a:pPr>
            <a:endParaRPr lang="en-US" altLang="ja-JP" dirty="0">
              <a:solidFill>
                <a:srgbClr val="000000"/>
              </a:solidFill>
            </a:endParaRPr>
          </a:p>
        </p:txBody>
      </p:sp>
    </p:spTree>
    <p:extLst>
      <p:ext uri="{BB962C8B-B14F-4D97-AF65-F5344CB8AC3E}">
        <p14:creationId xmlns:p14="http://schemas.microsoft.com/office/powerpoint/2010/main" val="235439681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a:prstGeom prst="rect">
            <a:avLst/>
          </a:prstGeom>
        </p:spPr>
        <p:txBody>
          <a:bodyPr anchor="b"/>
          <a:lstStyle>
            <a:lvl1pPr marL="0" indent="0">
              <a:buNone/>
              <a:defRPr sz="2000" b="0" i="0">
                <a:ea typeface="Meiryo UI" panose="020B0604030504040204" pitchFamily="34" charset="-128"/>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 テキストの書式設定</a:t>
            </a:r>
          </a:p>
        </p:txBody>
      </p:sp>
      <p:sp>
        <p:nvSpPr>
          <p:cNvPr id="4" name="Rectangle 13"/>
          <p:cNvSpPr>
            <a:spLocks noGrp="1" noChangeArrowheads="1"/>
          </p:cNvSpPr>
          <p:nvPr>
            <p:ph type="sldNum" sz="quarter" idx="10"/>
          </p:nvPr>
        </p:nvSpPr>
        <p:spPr>
          <a:ln/>
        </p:spPr>
        <p:txBody>
          <a:bodyPr/>
          <a:lstStyle>
            <a:lvl1pPr>
              <a:defRPr/>
            </a:lvl1pPr>
          </a:lstStyle>
          <a:p>
            <a:pPr>
              <a:defRPr/>
            </a:pPr>
            <a:fld id="{3C8FF1DE-9E15-428E-A49F-FF39236368E1}" type="slidenum">
              <a:rPr lang="en-US" altLang="ja-JP"/>
              <a:pPr>
                <a:defRPr/>
              </a:pPr>
              <a:t>‹#›</a:t>
            </a:fld>
            <a:endParaRPr lang="en-US" altLang="ja-JP" dirty="0"/>
          </a:p>
        </p:txBody>
      </p:sp>
    </p:spTree>
    <p:extLst>
      <p:ext uri="{BB962C8B-B14F-4D97-AF65-F5344CB8AC3E}">
        <p14:creationId xmlns:p14="http://schemas.microsoft.com/office/powerpoint/2010/main" val="320134369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143000" y="1122363"/>
            <a:ext cx="6858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5FF8407-5B99-4AB6-8334-156E1280C88C}" type="datetimeFigureOut">
              <a:rPr kumimoji="1" lang="ja-JP" altLang="en-US" smtClean="0"/>
              <a:t>2026/9/2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0DE76DA-C7C7-4D0D-A5CB-5170C55BA80C}" type="slidenum">
              <a:rPr kumimoji="1" lang="ja-JP" altLang="en-US" smtClean="0"/>
              <a:t>‹#›</a:t>
            </a:fld>
            <a:endParaRPr kumimoji="1" lang="ja-JP" altLang="en-US"/>
          </a:p>
        </p:txBody>
      </p:sp>
    </p:spTree>
    <p:extLst>
      <p:ext uri="{BB962C8B-B14F-4D97-AF65-F5344CB8AC3E}">
        <p14:creationId xmlns:p14="http://schemas.microsoft.com/office/powerpoint/2010/main" val="416850693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FF8407-5B99-4AB6-8334-156E1280C88C}" type="datetimeFigureOut">
              <a:rPr kumimoji="1" lang="ja-JP" altLang="en-US" smtClean="0"/>
              <a:t>2026/9/2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0DE76DA-C7C7-4D0D-A5CB-5170C55BA80C}" type="slidenum">
              <a:rPr kumimoji="1" lang="ja-JP" altLang="en-US" smtClean="0"/>
              <a:t>‹#›</a:t>
            </a:fld>
            <a:endParaRPr kumimoji="1" lang="ja-JP" altLang="en-US"/>
          </a:p>
        </p:txBody>
      </p:sp>
    </p:spTree>
    <p:extLst>
      <p:ext uri="{BB962C8B-B14F-4D97-AF65-F5344CB8AC3E}">
        <p14:creationId xmlns:p14="http://schemas.microsoft.com/office/powerpoint/2010/main" val="74683438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8"/>
            <a:ext cx="78867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5FF8407-5B99-4AB6-8334-156E1280C88C}" type="datetimeFigureOut">
              <a:rPr kumimoji="1" lang="ja-JP" altLang="en-US" smtClean="0"/>
              <a:t>2026/9/2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0DE76DA-C7C7-4D0D-A5CB-5170C55BA80C}" type="slidenum">
              <a:rPr kumimoji="1" lang="ja-JP" altLang="en-US" smtClean="0"/>
              <a:t>‹#›</a:t>
            </a:fld>
            <a:endParaRPr kumimoji="1" lang="ja-JP" altLang="en-US"/>
          </a:p>
        </p:txBody>
      </p:sp>
    </p:spTree>
    <p:extLst>
      <p:ext uri="{BB962C8B-B14F-4D97-AF65-F5344CB8AC3E}">
        <p14:creationId xmlns:p14="http://schemas.microsoft.com/office/powerpoint/2010/main" val="407076260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28650" y="1825625"/>
            <a:ext cx="38671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825625"/>
            <a:ext cx="386715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5FF8407-5B99-4AB6-8334-156E1280C88C}" type="datetimeFigureOut">
              <a:rPr kumimoji="1" lang="ja-JP" altLang="en-US" smtClean="0"/>
              <a:t>2026/9/2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0DE76DA-C7C7-4D0D-A5CB-5170C55BA80C}" type="slidenum">
              <a:rPr kumimoji="1" lang="ja-JP" altLang="en-US" smtClean="0"/>
              <a:t>‹#›</a:t>
            </a:fld>
            <a:endParaRPr kumimoji="1" lang="ja-JP" altLang="en-US"/>
          </a:p>
        </p:txBody>
      </p:sp>
    </p:spTree>
    <p:extLst>
      <p:ext uri="{BB962C8B-B14F-4D97-AF65-F5344CB8AC3E}">
        <p14:creationId xmlns:p14="http://schemas.microsoft.com/office/powerpoint/2010/main" val="234040769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365125"/>
            <a:ext cx="78867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30238" y="2505075"/>
            <a:ext cx="386873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29150" y="2505075"/>
            <a:ext cx="38877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5FF8407-5B99-4AB6-8334-156E1280C88C}" type="datetimeFigureOut">
              <a:rPr kumimoji="1" lang="ja-JP" altLang="en-US" smtClean="0"/>
              <a:t>2026/9/2</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90DE76DA-C7C7-4D0D-A5CB-5170C55BA80C}" type="slidenum">
              <a:rPr kumimoji="1" lang="ja-JP" altLang="en-US" smtClean="0"/>
              <a:t>‹#›</a:t>
            </a:fld>
            <a:endParaRPr kumimoji="1" lang="ja-JP" altLang="en-US"/>
          </a:p>
        </p:txBody>
      </p:sp>
    </p:spTree>
    <p:extLst>
      <p:ext uri="{BB962C8B-B14F-4D97-AF65-F5344CB8AC3E}">
        <p14:creationId xmlns:p14="http://schemas.microsoft.com/office/powerpoint/2010/main" val="221471320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5FF8407-5B99-4AB6-8334-156E1280C88C}" type="datetimeFigureOut">
              <a:rPr kumimoji="1" lang="ja-JP" altLang="en-US" smtClean="0"/>
              <a:t>2026/9/2</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90DE76DA-C7C7-4D0D-A5CB-5170C55BA80C}" type="slidenum">
              <a:rPr kumimoji="1" lang="ja-JP" altLang="en-US" smtClean="0"/>
              <a:t>‹#›</a:t>
            </a:fld>
            <a:endParaRPr kumimoji="1" lang="ja-JP" altLang="en-US"/>
          </a:p>
        </p:txBody>
      </p:sp>
    </p:spTree>
    <p:extLst>
      <p:ext uri="{BB962C8B-B14F-4D97-AF65-F5344CB8AC3E}">
        <p14:creationId xmlns:p14="http://schemas.microsoft.com/office/powerpoint/2010/main" val="195236105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5FF8407-5B99-4AB6-8334-156E1280C88C}" type="datetimeFigureOut">
              <a:rPr kumimoji="1" lang="ja-JP" altLang="en-US" smtClean="0"/>
              <a:t>2026/9/2</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90DE76DA-C7C7-4D0D-A5CB-5170C55BA80C}" type="slidenum">
              <a:rPr kumimoji="1" lang="ja-JP" altLang="en-US" smtClean="0"/>
              <a:t>‹#›</a:t>
            </a:fld>
            <a:endParaRPr kumimoji="1" lang="ja-JP" altLang="en-US"/>
          </a:p>
        </p:txBody>
      </p:sp>
    </p:spTree>
    <p:extLst>
      <p:ext uri="{BB962C8B-B14F-4D97-AF65-F5344CB8AC3E}">
        <p14:creationId xmlns:p14="http://schemas.microsoft.com/office/powerpoint/2010/main" val="336254103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5FF8407-5B99-4AB6-8334-156E1280C88C}" type="datetimeFigureOut">
              <a:rPr kumimoji="1" lang="ja-JP" altLang="en-US" smtClean="0"/>
              <a:t>2026/9/2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0DE76DA-C7C7-4D0D-A5CB-5170C55BA80C}" type="slidenum">
              <a:rPr kumimoji="1" lang="ja-JP" altLang="en-US" smtClean="0"/>
              <a:t>‹#›</a:t>
            </a:fld>
            <a:endParaRPr kumimoji="1" lang="ja-JP" altLang="en-US"/>
          </a:p>
        </p:txBody>
      </p:sp>
    </p:spTree>
    <p:extLst>
      <p:ext uri="{BB962C8B-B14F-4D97-AF65-F5344CB8AC3E}">
        <p14:creationId xmlns:p14="http://schemas.microsoft.com/office/powerpoint/2010/main" val="161294905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5FF8407-5B99-4AB6-8334-156E1280C88C}" type="datetimeFigureOut">
              <a:rPr kumimoji="1" lang="ja-JP" altLang="en-US" smtClean="0"/>
              <a:t>2026/9/2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90DE76DA-C7C7-4D0D-A5CB-5170C55BA80C}" type="slidenum">
              <a:rPr kumimoji="1" lang="ja-JP" altLang="en-US" smtClean="0"/>
              <a:t>‹#›</a:t>
            </a:fld>
            <a:endParaRPr kumimoji="1" lang="ja-JP" altLang="en-US"/>
          </a:p>
        </p:txBody>
      </p:sp>
    </p:spTree>
    <p:extLst>
      <p:ext uri="{BB962C8B-B14F-4D97-AF65-F5344CB8AC3E}">
        <p14:creationId xmlns:p14="http://schemas.microsoft.com/office/powerpoint/2010/main" val="240471708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FF8407-5B99-4AB6-8334-156E1280C88C}" type="datetimeFigureOut">
              <a:rPr kumimoji="1" lang="ja-JP" altLang="en-US" smtClean="0"/>
              <a:t>2026/9/2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0DE76DA-C7C7-4D0D-A5CB-5170C55BA80C}" type="slidenum">
              <a:rPr kumimoji="1" lang="ja-JP" altLang="en-US" smtClean="0"/>
              <a:t>‹#›</a:t>
            </a:fld>
            <a:endParaRPr kumimoji="1" lang="ja-JP" altLang="en-US"/>
          </a:p>
        </p:txBody>
      </p:sp>
    </p:spTree>
    <p:extLst>
      <p:ext uri="{BB962C8B-B14F-4D97-AF65-F5344CB8AC3E}">
        <p14:creationId xmlns:p14="http://schemas.microsoft.com/office/powerpoint/2010/main" val="362065515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a:prstGeom prst="rect">
            <a:avLst/>
          </a:prstGeom>
        </p:spPr>
        <p:txBody>
          <a:bodyPr/>
          <a:lstStyle>
            <a:lvl1pPr>
              <a:defRPr sz="2800" b="0" i="0">
                <a:ea typeface="Meiryo UI" panose="020B0604030504040204" pitchFamily="34" charset="-128"/>
              </a:defRPr>
            </a:lvl1pPr>
            <a:lvl2pPr>
              <a:defRPr sz="2400" b="0" i="0">
                <a:ea typeface="Meiryo UI" panose="020B0604030504040204" pitchFamily="34" charset="-128"/>
              </a:defRPr>
            </a:lvl2pPr>
            <a:lvl3pPr>
              <a:defRPr sz="2000" b="0" i="0">
                <a:ea typeface="Meiryo UI" panose="020B0604030504040204" pitchFamily="34" charset="-128"/>
              </a:defRPr>
            </a:lvl3pPr>
            <a:lvl4pPr>
              <a:defRPr sz="1800" b="0" i="0">
                <a:ea typeface="Meiryo UI" panose="020B0604030504040204" pitchFamily="34" charset="-128"/>
              </a:defRPr>
            </a:lvl4pPr>
            <a:lvl5pPr>
              <a:defRPr sz="1800" b="0" i="0">
                <a:ea typeface="Meiryo UI" panose="020B0604030504040204" pitchFamily="34" charset="-128"/>
              </a:defRPr>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dirty="0"/>
              <a:t>2 </a:t>
            </a:r>
            <a:r>
              <a:rPr lang="ja-JP" altLang="en-US"/>
              <a:t>レベル</a:t>
            </a:r>
          </a:p>
          <a:p>
            <a:pPr lvl="2"/>
            <a:r>
              <a:rPr lang="ja-JP" altLang="en-US"/>
              <a:t>第 </a:t>
            </a:r>
            <a:r>
              <a:rPr lang="en-US" altLang="ja-JP" dirty="0"/>
              <a:t>3 </a:t>
            </a:r>
            <a:r>
              <a:rPr lang="ja-JP" altLang="en-US"/>
              <a:t>レベル</a:t>
            </a:r>
          </a:p>
          <a:p>
            <a:pPr lvl="3"/>
            <a:r>
              <a:rPr lang="ja-JP" altLang="en-US"/>
              <a:t>第 </a:t>
            </a:r>
            <a:r>
              <a:rPr lang="en-US" altLang="ja-JP" dirty="0"/>
              <a:t>4 </a:t>
            </a:r>
            <a:r>
              <a:rPr lang="ja-JP" altLang="en-US"/>
              <a:t>レベル</a:t>
            </a:r>
          </a:p>
          <a:p>
            <a:pPr lvl="4"/>
            <a:r>
              <a:rPr lang="ja-JP" altLang="en-US"/>
              <a:t>第 </a:t>
            </a:r>
            <a:r>
              <a:rPr lang="en-US" altLang="ja-JP" dirty="0"/>
              <a:t>5 </a:t>
            </a:r>
            <a:r>
              <a:rPr lang="ja-JP" altLang="en-US"/>
              <a:t>レベル</a:t>
            </a:r>
          </a:p>
        </p:txBody>
      </p:sp>
      <p:sp>
        <p:nvSpPr>
          <p:cNvPr id="4" name="コンテンツ プレースホルダ 3"/>
          <p:cNvSpPr>
            <a:spLocks noGrp="1"/>
          </p:cNvSpPr>
          <p:nvPr>
            <p:ph sz="half" idx="2"/>
          </p:nvPr>
        </p:nvSpPr>
        <p:spPr>
          <a:xfrm>
            <a:off x="4648200" y="1600200"/>
            <a:ext cx="4038600" cy="4525963"/>
          </a:xfrm>
          <a:prstGeom prst="rect">
            <a:avLst/>
          </a:prstGeom>
        </p:spPr>
        <p:txBody>
          <a:bodyPr/>
          <a:lstStyle>
            <a:lvl1pPr>
              <a:defRPr sz="2800" b="0" i="0">
                <a:ea typeface="Meiryo UI" panose="020B0604030504040204" pitchFamily="34" charset="-128"/>
              </a:defRPr>
            </a:lvl1pPr>
            <a:lvl2pPr>
              <a:defRPr sz="2400" b="0" i="0">
                <a:ea typeface="Meiryo UI" panose="020B0604030504040204" pitchFamily="34" charset="-128"/>
              </a:defRPr>
            </a:lvl2pPr>
            <a:lvl3pPr>
              <a:defRPr sz="2000" b="0" i="0">
                <a:ea typeface="Meiryo UI" panose="020B0604030504040204" pitchFamily="34" charset="-128"/>
              </a:defRPr>
            </a:lvl3pPr>
            <a:lvl4pPr>
              <a:defRPr sz="1800" b="0" i="0">
                <a:ea typeface="Meiryo UI" panose="020B0604030504040204" pitchFamily="34" charset="-128"/>
              </a:defRPr>
            </a:lvl4pPr>
            <a:lvl5pPr>
              <a:defRPr sz="1800" b="0" i="0">
                <a:ea typeface="Meiryo UI" panose="020B0604030504040204" pitchFamily="34" charset="-128"/>
              </a:defRPr>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dirty="0"/>
              <a:t>2 </a:t>
            </a:r>
            <a:r>
              <a:rPr lang="ja-JP" altLang="en-US"/>
              <a:t>レベル</a:t>
            </a:r>
          </a:p>
          <a:p>
            <a:pPr lvl="2"/>
            <a:r>
              <a:rPr lang="ja-JP" altLang="en-US"/>
              <a:t>第 </a:t>
            </a:r>
            <a:r>
              <a:rPr lang="en-US" altLang="ja-JP" dirty="0"/>
              <a:t>3 </a:t>
            </a:r>
            <a:r>
              <a:rPr lang="ja-JP" altLang="en-US"/>
              <a:t>レベル</a:t>
            </a:r>
          </a:p>
          <a:p>
            <a:pPr lvl="3"/>
            <a:r>
              <a:rPr lang="ja-JP" altLang="en-US"/>
              <a:t>第 </a:t>
            </a:r>
            <a:r>
              <a:rPr lang="en-US" altLang="ja-JP" dirty="0"/>
              <a:t>4 </a:t>
            </a:r>
            <a:r>
              <a:rPr lang="ja-JP" altLang="en-US"/>
              <a:t>レベル</a:t>
            </a:r>
          </a:p>
          <a:p>
            <a:pPr lvl="4"/>
            <a:r>
              <a:rPr lang="ja-JP" altLang="en-US"/>
              <a:t>第 </a:t>
            </a:r>
            <a:r>
              <a:rPr lang="en-US" altLang="ja-JP" dirty="0"/>
              <a:t>5 </a:t>
            </a:r>
            <a:r>
              <a:rPr lang="ja-JP" altLang="en-US"/>
              <a:t>レベル</a:t>
            </a:r>
          </a:p>
        </p:txBody>
      </p:sp>
      <p:sp>
        <p:nvSpPr>
          <p:cNvPr id="5" name="Rectangle 13"/>
          <p:cNvSpPr>
            <a:spLocks noGrp="1" noChangeArrowheads="1"/>
          </p:cNvSpPr>
          <p:nvPr>
            <p:ph type="sldNum" sz="quarter" idx="10"/>
          </p:nvPr>
        </p:nvSpPr>
        <p:spPr>
          <a:ln/>
        </p:spPr>
        <p:txBody>
          <a:bodyPr/>
          <a:lstStyle>
            <a:lvl1pPr>
              <a:defRPr/>
            </a:lvl1pPr>
          </a:lstStyle>
          <a:p>
            <a:pPr>
              <a:defRPr/>
            </a:pPr>
            <a:fld id="{AA4ABF64-7FFA-41BE-A3B5-4EA672146B83}" type="slidenum">
              <a:rPr lang="en-US" altLang="ja-JP"/>
              <a:pPr>
                <a:defRPr/>
              </a:pPr>
              <a:t>‹#›</a:t>
            </a:fld>
            <a:endParaRPr lang="en-US" altLang="ja-JP" dirty="0"/>
          </a:p>
        </p:txBody>
      </p:sp>
    </p:spTree>
    <p:extLst>
      <p:ext uri="{BB962C8B-B14F-4D97-AF65-F5344CB8AC3E}">
        <p14:creationId xmlns:p14="http://schemas.microsoft.com/office/powerpoint/2010/main" val="190395877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543675" y="365125"/>
            <a:ext cx="1971675"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28650" y="365125"/>
            <a:ext cx="5762625"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FF8407-5B99-4AB6-8334-156E1280C88C}" type="datetimeFigureOut">
              <a:rPr kumimoji="1" lang="ja-JP" altLang="en-US" smtClean="0"/>
              <a:t>2026/9/2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90DE76DA-C7C7-4D0D-A5CB-5170C55BA80C}" type="slidenum">
              <a:rPr kumimoji="1" lang="ja-JP" altLang="en-US" smtClean="0"/>
              <a:t>‹#›</a:t>
            </a:fld>
            <a:endParaRPr kumimoji="1" lang="ja-JP" altLang="en-US"/>
          </a:p>
        </p:txBody>
      </p:sp>
    </p:spTree>
    <p:extLst>
      <p:ext uri="{BB962C8B-B14F-4D97-AF65-F5344CB8AC3E}">
        <p14:creationId xmlns:p14="http://schemas.microsoft.com/office/powerpoint/2010/main" val="81892217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a:prstGeom prst="rect">
            <a:avLst/>
          </a:prstGeom>
        </p:spPr>
        <p:txBody>
          <a:bodyPr/>
          <a:lstStyle>
            <a:lvl1pPr>
              <a:defRPr b="0" i="0">
                <a:ea typeface="Meiryo UI" panose="020B0604030504040204" pitchFamily="34" charset="-128"/>
              </a:defRPr>
            </a:lvl1pPr>
          </a:lstStyle>
          <a:p>
            <a:r>
              <a:rPr lang="ja-JP" altLang="en-US"/>
              <a:t>マスター タイトルの書式設定</a:t>
            </a:r>
          </a:p>
        </p:txBody>
      </p:sp>
      <p:sp>
        <p:nvSpPr>
          <p:cNvPr id="3" name="サブタイトル 2"/>
          <p:cNvSpPr>
            <a:spLocks noGrp="1"/>
          </p:cNvSpPr>
          <p:nvPr>
            <p:ph type="subTitle" idx="1"/>
          </p:nvPr>
        </p:nvSpPr>
        <p:spPr>
          <a:xfrm>
            <a:off x="1371600" y="3886200"/>
            <a:ext cx="6400800" cy="1752600"/>
          </a:xfrm>
          <a:prstGeom prst="rect">
            <a:avLst/>
          </a:prstGeom>
        </p:spPr>
        <p:txBody>
          <a:bodyPr/>
          <a:lstStyle>
            <a:lvl1pPr marL="0" indent="0" algn="ctr">
              <a:buNone/>
              <a:defRPr b="0" i="0">
                <a:ea typeface="Meiryo UI" panose="020B0604030504040204" pitchFamily="34" charset="-128"/>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マスター サブタイトルの書式設定</a:t>
            </a:r>
          </a:p>
        </p:txBody>
      </p:sp>
      <p:sp>
        <p:nvSpPr>
          <p:cNvPr id="4" name="スライド番号プレースホルダー 3"/>
          <p:cNvSpPr>
            <a:spLocks noGrp="1"/>
          </p:cNvSpPr>
          <p:nvPr>
            <p:ph type="sldNum" sz="quarter" idx="10"/>
          </p:nvPr>
        </p:nvSpPr>
        <p:spPr/>
        <p:txBody>
          <a:bodyPr/>
          <a:lstStyle>
            <a:lvl1pPr>
              <a:defRPr/>
            </a:lvl1pPr>
          </a:lstStyle>
          <a:p>
            <a:fld id="{6F918C9B-86B3-444C-834D-53403AC08BE0}" type="slidenum">
              <a:rPr lang="en-US" altLang="ja-JP"/>
              <a:pPr/>
              <a:t>‹#›</a:t>
            </a:fld>
            <a:endParaRPr lang="en-US" altLang="ja-JP" dirty="0"/>
          </a:p>
        </p:txBody>
      </p:sp>
    </p:spTree>
    <p:extLst>
      <p:ext uri="{BB962C8B-B14F-4D97-AF65-F5344CB8AC3E}">
        <p14:creationId xmlns:p14="http://schemas.microsoft.com/office/powerpoint/2010/main" val="25327160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タイトルとコンテンツ">
    <p:bg>
      <p:bgRef idx="1001">
        <a:schemeClr val="bg1"/>
      </p:bgRef>
    </p:bg>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457200" y="1600200"/>
            <a:ext cx="8229600" cy="4525963"/>
          </a:xfrm>
          <a:prstGeom prst="rect">
            <a:avLst/>
          </a:prstGeom>
        </p:spPr>
        <p:txBody>
          <a:bodyPr/>
          <a:lstStyle>
            <a:lvl1pPr>
              <a:defRPr b="0" i="0">
                <a:ea typeface="Meiryo UI" panose="020B0604030504040204" pitchFamily="34" charset="-128"/>
              </a:defRPr>
            </a:lvl1pPr>
            <a:lvl2pPr>
              <a:defRPr b="0" i="0">
                <a:ea typeface="Meiryo UI" panose="020B0604030504040204" pitchFamily="34" charset="-128"/>
              </a:defRPr>
            </a:lvl2pPr>
            <a:lvl3pPr>
              <a:defRPr b="0" i="0">
                <a:ea typeface="Meiryo UI" panose="020B0604030504040204" pitchFamily="34" charset="-128"/>
              </a:defRPr>
            </a:lvl3pPr>
            <a:lvl4pPr>
              <a:defRPr b="0" i="0">
                <a:ea typeface="Meiryo UI" panose="020B0604030504040204" pitchFamily="34" charset="-128"/>
              </a:defRPr>
            </a:lvl4pPr>
            <a:lvl5pPr>
              <a:defRPr b="0" i="0">
                <a:ea typeface="Meiryo UI" panose="020B0604030504040204" pitchFamily="34" charset="-128"/>
              </a:defRPr>
            </a:lvl5pPr>
          </a:lstStyle>
          <a:p>
            <a:pPr lvl="0"/>
            <a:r>
              <a:rPr lang="ja-JP" altLang="en-US"/>
              <a:t>マスター テキストの書式設定</a:t>
            </a:r>
          </a:p>
          <a:p>
            <a:pPr lvl="1"/>
            <a:r>
              <a:rPr lang="ja-JP" altLang="en-US"/>
              <a:t>第 </a:t>
            </a:r>
            <a:r>
              <a:rPr lang="en-US" altLang="ja-JP" dirty="0"/>
              <a:t>2 </a:t>
            </a:r>
            <a:r>
              <a:rPr lang="ja-JP" altLang="en-US"/>
              <a:t>レベル</a:t>
            </a:r>
          </a:p>
          <a:p>
            <a:pPr lvl="2"/>
            <a:r>
              <a:rPr lang="ja-JP" altLang="en-US"/>
              <a:t>第 </a:t>
            </a:r>
            <a:r>
              <a:rPr lang="en-US" altLang="ja-JP" dirty="0"/>
              <a:t>3 </a:t>
            </a:r>
            <a:r>
              <a:rPr lang="ja-JP" altLang="en-US"/>
              <a:t>レベル</a:t>
            </a:r>
          </a:p>
          <a:p>
            <a:pPr lvl="3"/>
            <a:r>
              <a:rPr lang="ja-JP" altLang="en-US"/>
              <a:t>第 </a:t>
            </a:r>
            <a:r>
              <a:rPr lang="en-US" altLang="ja-JP" dirty="0"/>
              <a:t>4 </a:t>
            </a:r>
            <a:r>
              <a:rPr lang="ja-JP" altLang="en-US"/>
              <a:t>レベル</a:t>
            </a:r>
          </a:p>
          <a:p>
            <a:pPr lvl="4"/>
            <a:r>
              <a:rPr lang="ja-JP" altLang="en-US"/>
              <a:t>第 </a:t>
            </a:r>
            <a:r>
              <a:rPr lang="en-US" altLang="ja-JP" dirty="0"/>
              <a:t>5 </a:t>
            </a:r>
            <a:r>
              <a:rPr lang="ja-JP" altLang="en-US"/>
              <a:t>レベル</a:t>
            </a:r>
          </a:p>
        </p:txBody>
      </p:sp>
      <p:sp>
        <p:nvSpPr>
          <p:cNvPr id="4" name="スライド番号プレースホルダー 3"/>
          <p:cNvSpPr>
            <a:spLocks noGrp="1"/>
          </p:cNvSpPr>
          <p:nvPr>
            <p:ph type="sldNum" sz="quarter" idx="10"/>
          </p:nvPr>
        </p:nvSpPr>
        <p:spPr/>
        <p:txBody>
          <a:bodyPr/>
          <a:lstStyle>
            <a:lvl1pPr>
              <a:defRPr/>
            </a:lvl1pPr>
          </a:lstStyle>
          <a:p>
            <a:fld id="{85B21DAD-460D-435C-986A-753BEDF6A3CC}" type="slidenum">
              <a:rPr lang="en-US" altLang="ja-JP"/>
              <a:pPr/>
              <a:t>‹#›</a:t>
            </a:fld>
            <a:endParaRPr lang="en-US" altLang="ja-JP" dirty="0"/>
          </a:p>
        </p:txBody>
      </p:sp>
      <p:sp>
        <p:nvSpPr>
          <p:cNvPr id="5" name="タイトル 4"/>
          <p:cNvSpPr>
            <a:spLocks noGrp="1"/>
          </p:cNvSpPr>
          <p:nvPr>
            <p:ph type="title"/>
          </p:nvPr>
        </p:nvSpPr>
        <p:spPr>
          <a:xfrm>
            <a:off x="457200" y="274638"/>
            <a:ext cx="8229600" cy="1143000"/>
          </a:xfrm>
          <a:prstGeom prst="rect">
            <a:avLst/>
          </a:prstGeom>
        </p:spPr>
        <p:txBody>
          <a:bodyPr/>
          <a:lstStyle>
            <a:lvl1pPr>
              <a:defRPr b="0" i="0">
                <a:ea typeface="Meiryo UI" panose="020B0604030504040204" pitchFamily="34" charset="-128"/>
              </a:defRPr>
            </a:lvl1pPr>
          </a:lstStyle>
          <a:p>
            <a:r>
              <a:rPr kumimoji="1" lang="ja-JP" altLang="en-US"/>
              <a:t>マスター タイトルの書式設定</a:t>
            </a:r>
          </a:p>
        </p:txBody>
      </p:sp>
    </p:spTree>
    <p:extLst>
      <p:ext uri="{BB962C8B-B14F-4D97-AF65-F5344CB8AC3E}">
        <p14:creationId xmlns:p14="http://schemas.microsoft.com/office/powerpoint/2010/main" val="134277771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a:prstGeom prst="rect">
            <a:avLst/>
          </a:prstGeom>
        </p:spPr>
        <p:txBody>
          <a:bodyPr anchor="t"/>
          <a:lstStyle>
            <a:lvl1pPr algn="l">
              <a:defRPr sz="4000" b="0" i="0" cap="all">
                <a:ea typeface="Meiryo UI" panose="020B0604030504040204" pitchFamily="34" charset="-128"/>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a:prstGeom prst="rect">
            <a:avLst/>
          </a:prstGeom>
        </p:spPr>
        <p:txBody>
          <a:bodyPr anchor="b"/>
          <a:lstStyle>
            <a:lvl1pPr marL="0" indent="0">
              <a:buNone/>
              <a:defRPr sz="2000" b="0" i="0">
                <a:ea typeface="Meiryo UI" panose="020B0604030504040204" pitchFamily="34" charset="-128"/>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マスター テキストの書式設定</a:t>
            </a:r>
          </a:p>
        </p:txBody>
      </p:sp>
      <p:sp>
        <p:nvSpPr>
          <p:cNvPr id="4" name="スライド番号プレースホルダー 3"/>
          <p:cNvSpPr>
            <a:spLocks noGrp="1"/>
          </p:cNvSpPr>
          <p:nvPr>
            <p:ph type="sldNum" sz="quarter" idx="10"/>
          </p:nvPr>
        </p:nvSpPr>
        <p:spPr/>
        <p:txBody>
          <a:bodyPr/>
          <a:lstStyle>
            <a:lvl1pPr>
              <a:defRPr/>
            </a:lvl1pPr>
          </a:lstStyle>
          <a:p>
            <a:fld id="{A0C371E1-419A-4FF5-9839-3BC35329EE58}" type="slidenum">
              <a:rPr lang="en-US" altLang="ja-JP"/>
              <a:pPr/>
              <a:t>‹#›</a:t>
            </a:fld>
            <a:endParaRPr lang="en-US" altLang="ja-JP" dirty="0"/>
          </a:p>
        </p:txBody>
      </p:sp>
    </p:spTree>
    <p:extLst>
      <p:ext uri="{BB962C8B-B14F-4D97-AF65-F5344CB8AC3E}">
        <p14:creationId xmlns:p14="http://schemas.microsoft.com/office/powerpoint/2010/main" val="103000257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2 つのコンテンツ">
    <p:bg>
      <p:bgRef idx="1001">
        <a:schemeClr val="bg1"/>
      </p:bgRef>
    </p:bg>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lvl1pPr>
              <a:defRPr b="0" i="0">
                <a:ea typeface="Meiryo UI" panose="020B0604030504040204" pitchFamily="34" charset="-128"/>
              </a:defRPr>
            </a:lvl1pPr>
          </a:lstStyle>
          <a:p>
            <a:r>
              <a:rPr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a:prstGeom prst="rect">
            <a:avLst/>
          </a:prstGeom>
        </p:spPr>
        <p:txBody>
          <a:bodyPr/>
          <a:lstStyle>
            <a:lvl1pPr>
              <a:defRPr sz="2800" b="0" i="0">
                <a:ea typeface="Meiryo UI" panose="020B0604030504040204" pitchFamily="34" charset="-128"/>
              </a:defRPr>
            </a:lvl1pPr>
            <a:lvl2pPr>
              <a:defRPr sz="2400" b="0" i="0">
                <a:ea typeface="Meiryo UI" panose="020B0604030504040204" pitchFamily="34" charset="-128"/>
              </a:defRPr>
            </a:lvl2pPr>
            <a:lvl3pPr>
              <a:defRPr sz="2000" b="0" i="0">
                <a:ea typeface="Meiryo UI" panose="020B0604030504040204" pitchFamily="34" charset="-128"/>
              </a:defRPr>
            </a:lvl3pPr>
            <a:lvl4pPr>
              <a:defRPr sz="1800" b="0" i="0">
                <a:ea typeface="Meiryo UI" panose="020B0604030504040204" pitchFamily="34" charset="-128"/>
              </a:defRPr>
            </a:lvl4pPr>
            <a:lvl5pPr>
              <a:defRPr sz="1800" b="0" i="0">
                <a:ea typeface="Meiryo UI" panose="020B0604030504040204" pitchFamily="34" charset="-128"/>
              </a:defRPr>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dirty="0"/>
              <a:t>2 </a:t>
            </a:r>
            <a:r>
              <a:rPr lang="ja-JP" altLang="en-US"/>
              <a:t>レベル</a:t>
            </a:r>
          </a:p>
          <a:p>
            <a:pPr lvl="2"/>
            <a:r>
              <a:rPr lang="ja-JP" altLang="en-US"/>
              <a:t>第 </a:t>
            </a:r>
            <a:r>
              <a:rPr lang="en-US" altLang="ja-JP" dirty="0"/>
              <a:t>3 </a:t>
            </a:r>
            <a:r>
              <a:rPr lang="ja-JP" altLang="en-US"/>
              <a:t>レベル</a:t>
            </a:r>
          </a:p>
          <a:p>
            <a:pPr lvl="3"/>
            <a:r>
              <a:rPr lang="ja-JP" altLang="en-US"/>
              <a:t>第 </a:t>
            </a:r>
            <a:r>
              <a:rPr lang="en-US" altLang="ja-JP" dirty="0"/>
              <a:t>4 </a:t>
            </a:r>
            <a:r>
              <a:rPr lang="ja-JP" altLang="en-US"/>
              <a:t>レベル</a:t>
            </a:r>
          </a:p>
          <a:p>
            <a:pPr lvl="4"/>
            <a:r>
              <a:rPr lang="ja-JP" altLang="en-US"/>
              <a:t>第 </a:t>
            </a:r>
            <a:r>
              <a:rPr lang="en-US" altLang="ja-JP" dirty="0"/>
              <a:t>5 </a:t>
            </a:r>
            <a:r>
              <a:rPr lang="ja-JP" altLang="en-US"/>
              <a:t>レベル</a:t>
            </a:r>
          </a:p>
        </p:txBody>
      </p:sp>
      <p:sp>
        <p:nvSpPr>
          <p:cNvPr id="4" name="コンテンツ プレースホルダー 3"/>
          <p:cNvSpPr>
            <a:spLocks noGrp="1"/>
          </p:cNvSpPr>
          <p:nvPr>
            <p:ph sz="half" idx="2"/>
          </p:nvPr>
        </p:nvSpPr>
        <p:spPr>
          <a:xfrm>
            <a:off x="4648200" y="1600200"/>
            <a:ext cx="4038600" cy="4525963"/>
          </a:xfrm>
          <a:prstGeom prst="rect">
            <a:avLst/>
          </a:prstGeom>
        </p:spPr>
        <p:txBody>
          <a:bodyPr/>
          <a:lstStyle>
            <a:lvl1pPr>
              <a:defRPr sz="2800" b="0" i="0">
                <a:ea typeface="Meiryo UI" panose="020B0604030504040204" pitchFamily="34" charset="-128"/>
              </a:defRPr>
            </a:lvl1pPr>
            <a:lvl2pPr>
              <a:defRPr sz="2400" b="0" i="0">
                <a:ea typeface="Meiryo UI" panose="020B0604030504040204" pitchFamily="34" charset="-128"/>
              </a:defRPr>
            </a:lvl2pPr>
            <a:lvl3pPr>
              <a:defRPr sz="2000" b="0" i="0">
                <a:ea typeface="Meiryo UI" panose="020B0604030504040204" pitchFamily="34" charset="-128"/>
              </a:defRPr>
            </a:lvl3pPr>
            <a:lvl4pPr>
              <a:defRPr sz="1800" b="0" i="0">
                <a:ea typeface="Meiryo UI" panose="020B0604030504040204" pitchFamily="34" charset="-128"/>
              </a:defRPr>
            </a:lvl4pPr>
            <a:lvl5pPr>
              <a:defRPr sz="1800" b="0" i="0">
                <a:ea typeface="Meiryo UI" panose="020B0604030504040204" pitchFamily="34" charset="-128"/>
              </a:defRPr>
            </a:lvl5pPr>
            <a:lvl6pPr>
              <a:defRPr sz="1800"/>
            </a:lvl6pPr>
            <a:lvl7pPr>
              <a:defRPr sz="1800"/>
            </a:lvl7pPr>
            <a:lvl8pPr>
              <a:defRPr sz="1800"/>
            </a:lvl8pPr>
            <a:lvl9pPr>
              <a:defRPr sz="1800"/>
            </a:lvl9pPr>
          </a:lstStyle>
          <a:p>
            <a:pPr lvl="0"/>
            <a:r>
              <a:rPr lang="ja-JP" altLang="en-US"/>
              <a:t>マスター テキストの書式設定</a:t>
            </a:r>
          </a:p>
          <a:p>
            <a:pPr lvl="1"/>
            <a:r>
              <a:rPr lang="ja-JP" altLang="en-US"/>
              <a:t>第 </a:t>
            </a:r>
            <a:r>
              <a:rPr lang="en-US" altLang="ja-JP" dirty="0"/>
              <a:t>2 </a:t>
            </a:r>
            <a:r>
              <a:rPr lang="ja-JP" altLang="en-US"/>
              <a:t>レベル</a:t>
            </a:r>
          </a:p>
          <a:p>
            <a:pPr lvl="2"/>
            <a:r>
              <a:rPr lang="ja-JP" altLang="en-US"/>
              <a:t>第 </a:t>
            </a:r>
            <a:r>
              <a:rPr lang="en-US" altLang="ja-JP" dirty="0"/>
              <a:t>3 </a:t>
            </a:r>
            <a:r>
              <a:rPr lang="ja-JP" altLang="en-US"/>
              <a:t>レベル</a:t>
            </a:r>
          </a:p>
          <a:p>
            <a:pPr lvl="3"/>
            <a:r>
              <a:rPr lang="ja-JP" altLang="en-US"/>
              <a:t>第 </a:t>
            </a:r>
            <a:r>
              <a:rPr lang="en-US" altLang="ja-JP" dirty="0"/>
              <a:t>4 </a:t>
            </a:r>
            <a:r>
              <a:rPr lang="ja-JP" altLang="en-US"/>
              <a:t>レベル</a:t>
            </a:r>
          </a:p>
          <a:p>
            <a:pPr lvl="4"/>
            <a:r>
              <a:rPr lang="ja-JP" altLang="en-US"/>
              <a:t>第 </a:t>
            </a:r>
            <a:r>
              <a:rPr lang="en-US" altLang="ja-JP" dirty="0"/>
              <a:t>5 </a:t>
            </a:r>
            <a:r>
              <a:rPr lang="ja-JP" altLang="en-US"/>
              <a:t>レベル</a:t>
            </a:r>
          </a:p>
        </p:txBody>
      </p:sp>
      <p:sp>
        <p:nvSpPr>
          <p:cNvPr id="5" name="スライド番号プレースホルダー 4"/>
          <p:cNvSpPr>
            <a:spLocks noGrp="1"/>
          </p:cNvSpPr>
          <p:nvPr>
            <p:ph type="sldNum" sz="quarter" idx="10"/>
          </p:nvPr>
        </p:nvSpPr>
        <p:spPr/>
        <p:txBody>
          <a:bodyPr/>
          <a:lstStyle>
            <a:lvl1pPr>
              <a:defRPr/>
            </a:lvl1pPr>
          </a:lstStyle>
          <a:p>
            <a:fld id="{0A59FAA1-511C-44C9-8989-B669CA2592BC}" type="slidenum">
              <a:rPr lang="en-US" altLang="ja-JP"/>
              <a:pPr/>
              <a:t>‹#›</a:t>
            </a:fld>
            <a:endParaRPr lang="en-US" altLang="ja-JP" dirty="0"/>
          </a:p>
        </p:txBody>
      </p:sp>
    </p:spTree>
    <p:extLst>
      <p:ext uri="{BB962C8B-B14F-4D97-AF65-F5344CB8AC3E}">
        <p14:creationId xmlns:p14="http://schemas.microsoft.com/office/powerpoint/2010/main" val="262789773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比較">
    <p:bg>
      <p:bgRef idx="1001">
        <a:schemeClr val="bg1"/>
      </p:bgRef>
    </p:bg>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lvl1pPr>
              <a:defRPr b="0" i="0">
                <a:ea typeface="Meiryo UI" panose="020B0604030504040204" pitchFamily="34" charset="-128"/>
              </a:defRPr>
            </a:lvl1pPr>
          </a:lstStyle>
          <a:p>
            <a:r>
              <a:rPr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a:prstGeom prst="rect">
            <a:avLst/>
          </a:prstGeom>
        </p:spPr>
        <p:txBody>
          <a:bodyPr anchor="b"/>
          <a:lstStyle>
            <a:lvl1pPr marL="0" indent="0">
              <a:buNone/>
              <a:defRPr sz="2400" b="0" i="0">
                <a:ea typeface="Meiryo UI" panose="020B0604030504040204" pitchFamily="34"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a:prstGeom prst="rect">
            <a:avLst/>
          </a:prstGeom>
        </p:spPr>
        <p:txBody>
          <a:bodyPr/>
          <a:lstStyle>
            <a:lvl1pPr>
              <a:defRPr sz="2400" b="0" i="0">
                <a:ea typeface="Meiryo UI" panose="020B0604030504040204" pitchFamily="34" charset="-128"/>
              </a:defRPr>
            </a:lvl1pPr>
            <a:lvl2pPr>
              <a:defRPr sz="2000" b="0" i="0">
                <a:ea typeface="Meiryo UI" panose="020B0604030504040204" pitchFamily="34" charset="-128"/>
              </a:defRPr>
            </a:lvl2pPr>
            <a:lvl3pPr>
              <a:defRPr sz="1800" b="0" i="0">
                <a:ea typeface="Meiryo UI" panose="020B0604030504040204" pitchFamily="34" charset="-128"/>
              </a:defRPr>
            </a:lvl3pPr>
            <a:lvl4pPr>
              <a:defRPr sz="1600" b="0" i="0">
                <a:ea typeface="Meiryo UI" panose="020B0604030504040204" pitchFamily="34" charset="-128"/>
              </a:defRPr>
            </a:lvl4pPr>
            <a:lvl5pPr>
              <a:defRPr sz="1600" b="0" i="0">
                <a:ea typeface="Meiryo UI" panose="020B0604030504040204" pitchFamily="34" charset="-128"/>
              </a:defRPr>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dirty="0"/>
              <a:t>2 </a:t>
            </a:r>
            <a:r>
              <a:rPr lang="ja-JP" altLang="en-US"/>
              <a:t>レベル</a:t>
            </a:r>
          </a:p>
          <a:p>
            <a:pPr lvl="2"/>
            <a:r>
              <a:rPr lang="ja-JP" altLang="en-US"/>
              <a:t>第 </a:t>
            </a:r>
            <a:r>
              <a:rPr lang="en-US" altLang="ja-JP" dirty="0"/>
              <a:t>3 </a:t>
            </a:r>
            <a:r>
              <a:rPr lang="ja-JP" altLang="en-US"/>
              <a:t>レベル</a:t>
            </a:r>
          </a:p>
          <a:p>
            <a:pPr lvl="3"/>
            <a:r>
              <a:rPr lang="ja-JP" altLang="en-US"/>
              <a:t>第 </a:t>
            </a:r>
            <a:r>
              <a:rPr lang="en-US" altLang="ja-JP" dirty="0"/>
              <a:t>4 </a:t>
            </a:r>
            <a:r>
              <a:rPr lang="ja-JP" altLang="en-US"/>
              <a:t>レベル</a:t>
            </a:r>
          </a:p>
          <a:p>
            <a:pPr lvl="4"/>
            <a:r>
              <a:rPr lang="ja-JP" altLang="en-US"/>
              <a:t>第 </a:t>
            </a:r>
            <a:r>
              <a:rPr lang="en-US" altLang="ja-JP" dirty="0"/>
              <a:t>5 </a:t>
            </a:r>
            <a:r>
              <a:rPr lang="ja-JP" altLang="en-US"/>
              <a:t>レベル</a:t>
            </a:r>
          </a:p>
        </p:txBody>
      </p:sp>
      <p:sp>
        <p:nvSpPr>
          <p:cNvPr id="5" name="テキスト プレースホルダー 4"/>
          <p:cNvSpPr>
            <a:spLocks noGrp="1"/>
          </p:cNvSpPr>
          <p:nvPr>
            <p:ph type="body" sz="quarter" idx="3"/>
          </p:nvPr>
        </p:nvSpPr>
        <p:spPr>
          <a:xfrm>
            <a:off x="4645025" y="1535113"/>
            <a:ext cx="4041775" cy="639762"/>
          </a:xfrm>
          <a:prstGeom prst="rect">
            <a:avLst/>
          </a:prstGeom>
        </p:spPr>
        <p:txBody>
          <a:bodyPr anchor="b"/>
          <a:lstStyle>
            <a:lvl1pPr marL="0" indent="0">
              <a:buNone/>
              <a:defRPr sz="2400" b="0" i="0">
                <a:ea typeface="Meiryo UI" panose="020B0604030504040204" pitchFamily="34"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a:prstGeom prst="rect">
            <a:avLst/>
          </a:prstGeom>
        </p:spPr>
        <p:txBody>
          <a:bodyPr/>
          <a:lstStyle>
            <a:lvl1pPr>
              <a:defRPr sz="2400" b="0" i="0">
                <a:ea typeface="Meiryo UI" panose="020B0604030504040204" pitchFamily="34" charset="-128"/>
              </a:defRPr>
            </a:lvl1pPr>
            <a:lvl2pPr>
              <a:defRPr sz="2000" b="0" i="0">
                <a:ea typeface="Meiryo UI" panose="020B0604030504040204" pitchFamily="34" charset="-128"/>
              </a:defRPr>
            </a:lvl2pPr>
            <a:lvl3pPr>
              <a:defRPr sz="1800" b="0" i="0">
                <a:ea typeface="Meiryo UI" panose="020B0604030504040204" pitchFamily="34" charset="-128"/>
              </a:defRPr>
            </a:lvl3pPr>
            <a:lvl4pPr>
              <a:defRPr sz="1600" b="0" i="0">
                <a:ea typeface="Meiryo UI" panose="020B0604030504040204" pitchFamily="34" charset="-128"/>
              </a:defRPr>
            </a:lvl4pPr>
            <a:lvl5pPr>
              <a:defRPr sz="1600" b="0" i="0">
                <a:ea typeface="Meiryo UI" panose="020B0604030504040204" pitchFamily="34" charset="-128"/>
              </a:defRPr>
            </a:lvl5pPr>
            <a:lvl6pPr>
              <a:defRPr sz="1600"/>
            </a:lvl6pPr>
            <a:lvl7pPr>
              <a:defRPr sz="1600"/>
            </a:lvl7pPr>
            <a:lvl8pPr>
              <a:defRPr sz="1600"/>
            </a:lvl8pPr>
            <a:lvl9pPr>
              <a:defRPr sz="1600"/>
            </a:lvl9pPr>
          </a:lstStyle>
          <a:p>
            <a:pPr lvl="0"/>
            <a:r>
              <a:rPr lang="ja-JP" altLang="en-US"/>
              <a:t>マスター テキストの書式設定</a:t>
            </a:r>
          </a:p>
          <a:p>
            <a:pPr lvl="1"/>
            <a:r>
              <a:rPr lang="ja-JP" altLang="en-US"/>
              <a:t>第 </a:t>
            </a:r>
            <a:r>
              <a:rPr lang="en-US" altLang="ja-JP" dirty="0"/>
              <a:t>2 </a:t>
            </a:r>
            <a:r>
              <a:rPr lang="ja-JP" altLang="en-US"/>
              <a:t>レベル</a:t>
            </a:r>
          </a:p>
          <a:p>
            <a:pPr lvl="2"/>
            <a:r>
              <a:rPr lang="ja-JP" altLang="en-US"/>
              <a:t>第 </a:t>
            </a:r>
            <a:r>
              <a:rPr lang="en-US" altLang="ja-JP" dirty="0"/>
              <a:t>3 </a:t>
            </a:r>
            <a:r>
              <a:rPr lang="ja-JP" altLang="en-US"/>
              <a:t>レベル</a:t>
            </a:r>
          </a:p>
          <a:p>
            <a:pPr lvl="3"/>
            <a:r>
              <a:rPr lang="ja-JP" altLang="en-US"/>
              <a:t>第 </a:t>
            </a:r>
            <a:r>
              <a:rPr lang="en-US" altLang="ja-JP" dirty="0"/>
              <a:t>4 </a:t>
            </a:r>
            <a:r>
              <a:rPr lang="ja-JP" altLang="en-US"/>
              <a:t>レベル</a:t>
            </a:r>
          </a:p>
          <a:p>
            <a:pPr lvl="4"/>
            <a:r>
              <a:rPr lang="ja-JP" altLang="en-US"/>
              <a:t>第 </a:t>
            </a:r>
            <a:r>
              <a:rPr lang="en-US" altLang="ja-JP" dirty="0"/>
              <a:t>5 </a:t>
            </a:r>
            <a:r>
              <a:rPr lang="ja-JP" altLang="en-US"/>
              <a:t>レベル</a:t>
            </a:r>
          </a:p>
        </p:txBody>
      </p:sp>
      <p:sp>
        <p:nvSpPr>
          <p:cNvPr id="7" name="スライド番号プレースホルダー 6"/>
          <p:cNvSpPr>
            <a:spLocks noGrp="1"/>
          </p:cNvSpPr>
          <p:nvPr>
            <p:ph type="sldNum" sz="quarter" idx="10"/>
          </p:nvPr>
        </p:nvSpPr>
        <p:spPr/>
        <p:txBody>
          <a:bodyPr/>
          <a:lstStyle>
            <a:lvl1pPr>
              <a:defRPr/>
            </a:lvl1pPr>
          </a:lstStyle>
          <a:p>
            <a:fld id="{9FE88D11-D4C3-4126-AA56-3F862437F81E}" type="slidenum">
              <a:rPr lang="en-US" altLang="ja-JP"/>
              <a:pPr/>
              <a:t>‹#›</a:t>
            </a:fld>
            <a:endParaRPr lang="en-US" altLang="ja-JP" dirty="0"/>
          </a:p>
        </p:txBody>
      </p:sp>
    </p:spTree>
    <p:extLst>
      <p:ext uri="{BB962C8B-B14F-4D97-AF65-F5344CB8AC3E}">
        <p14:creationId xmlns:p14="http://schemas.microsoft.com/office/powerpoint/2010/main" val="293411347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タイトルのみ">
    <p:bg>
      <p:bgRef idx="1001">
        <a:schemeClr val="bg1"/>
      </p:bgRef>
    </p:bg>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lvl1pPr>
              <a:defRPr b="0" i="0">
                <a:ea typeface="Meiryo UI" panose="020B0604030504040204" pitchFamily="34" charset="-128"/>
              </a:defRPr>
            </a:lvl1pPr>
          </a:lstStyle>
          <a:p>
            <a:r>
              <a:rPr lang="ja-JP" altLang="en-US"/>
              <a:t>マスター タイトルの書式設定</a:t>
            </a:r>
          </a:p>
        </p:txBody>
      </p:sp>
      <p:sp>
        <p:nvSpPr>
          <p:cNvPr id="3" name="スライド番号プレースホルダー 2"/>
          <p:cNvSpPr>
            <a:spLocks noGrp="1"/>
          </p:cNvSpPr>
          <p:nvPr>
            <p:ph type="sldNum" sz="quarter" idx="10"/>
          </p:nvPr>
        </p:nvSpPr>
        <p:spPr/>
        <p:txBody>
          <a:bodyPr/>
          <a:lstStyle>
            <a:lvl1pPr>
              <a:defRPr/>
            </a:lvl1pPr>
          </a:lstStyle>
          <a:p>
            <a:fld id="{D9D4E90A-90EF-498D-A216-749CF93C24A3}" type="slidenum">
              <a:rPr lang="en-US" altLang="ja-JP"/>
              <a:pPr/>
              <a:t>‹#›</a:t>
            </a:fld>
            <a:endParaRPr lang="en-US" altLang="ja-JP" dirty="0"/>
          </a:p>
        </p:txBody>
      </p:sp>
    </p:spTree>
    <p:extLst>
      <p:ext uri="{BB962C8B-B14F-4D97-AF65-F5344CB8AC3E}">
        <p14:creationId xmlns:p14="http://schemas.microsoft.com/office/powerpoint/2010/main" val="40581598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白紙">
    <p:bg>
      <p:bgRef idx="1001">
        <a:schemeClr val="bg1"/>
      </p:bgRef>
    </p:bg>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0"/>
          </p:nvPr>
        </p:nvSpPr>
        <p:spPr/>
        <p:txBody>
          <a:bodyPr/>
          <a:lstStyle>
            <a:lvl1pPr>
              <a:defRPr/>
            </a:lvl1pPr>
          </a:lstStyle>
          <a:p>
            <a:fld id="{EA5EC17D-F703-4881-93CF-F08B6BA608A6}" type="slidenum">
              <a:rPr lang="en-US" altLang="ja-JP"/>
              <a:pPr/>
              <a:t>‹#›</a:t>
            </a:fld>
            <a:endParaRPr lang="en-US" altLang="ja-JP" dirty="0"/>
          </a:p>
        </p:txBody>
      </p:sp>
    </p:spTree>
    <p:extLst>
      <p:ext uri="{BB962C8B-B14F-4D97-AF65-F5344CB8AC3E}">
        <p14:creationId xmlns:p14="http://schemas.microsoft.com/office/powerpoint/2010/main" val="116661177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a:prstGeom prst="rect">
            <a:avLst/>
          </a:prstGeom>
        </p:spPr>
        <p:txBody>
          <a:bodyPr anchor="b"/>
          <a:lstStyle>
            <a:lvl1pPr algn="l">
              <a:defRPr sz="2000" b="0" i="0">
                <a:ea typeface="Meiryo UI" panose="020B0604030504040204" pitchFamily="34" charset="-128"/>
              </a:defRPr>
            </a:lvl1pPr>
          </a:lstStyle>
          <a:p>
            <a:r>
              <a:rPr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a:prstGeom prst="rect">
            <a:avLst/>
          </a:prstGeom>
        </p:spPr>
        <p:txBody>
          <a:bodyPr/>
          <a:lstStyle>
            <a:lvl1pPr>
              <a:defRPr sz="3200" b="0" i="0">
                <a:ea typeface="Meiryo UI" panose="020B0604030504040204" pitchFamily="34" charset="-128"/>
              </a:defRPr>
            </a:lvl1pPr>
            <a:lvl2pPr>
              <a:defRPr sz="2800" b="0" i="0">
                <a:ea typeface="Meiryo UI" panose="020B0604030504040204" pitchFamily="34" charset="-128"/>
              </a:defRPr>
            </a:lvl2pPr>
            <a:lvl3pPr>
              <a:defRPr sz="2400" b="0" i="0">
                <a:ea typeface="Meiryo UI" panose="020B0604030504040204" pitchFamily="34" charset="-128"/>
              </a:defRPr>
            </a:lvl3pPr>
            <a:lvl4pPr>
              <a:defRPr sz="2000" b="0" i="0">
                <a:ea typeface="Meiryo UI" panose="020B0604030504040204" pitchFamily="34" charset="-128"/>
              </a:defRPr>
            </a:lvl4pPr>
            <a:lvl5pPr>
              <a:defRPr sz="2000" b="0" i="0">
                <a:ea typeface="Meiryo UI" panose="020B0604030504040204" pitchFamily="34" charset="-128"/>
              </a:defRPr>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dirty="0"/>
              <a:t>2 </a:t>
            </a:r>
            <a:r>
              <a:rPr lang="ja-JP" altLang="en-US"/>
              <a:t>レベル</a:t>
            </a:r>
          </a:p>
          <a:p>
            <a:pPr lvl="2"/>
            <a:r>
              <a:rPr lang="ja-JP" altLang="en-US"/>
              <a:t>第 </a:t>
            </a:r>
            <a:r>
              <a:rPr lang="en-US" altLang="ja-JP" dirty="0"/>
              <a:t>3 </a:t>
            </a:r>
            <a:r>
              <a:rPr lang="ja-JP" altLang="en-US"/>
              <a:t>レベル</a:t>
            </a:r>
          </a:p>
          <a:p>
            <a:pPr lvl="3"/>
            <a:r>
              <a:rPr lang="ja-JP" altLang="en-US"/>
              <a:t>第 </a:t>
            </a:r>
            <a:r>
              <a:rPr lang="en-US" altLang="ja-JP" dirty="0"/>
              <a:t>4 </a:t>
            </a:r>
            <a:r>
              <a:rPr lang="ja-JP" altLang="en-US"/>
              <a:t>レベル</a:t>
            </a:r>
          </a:p>
          <a:p>
            <a:pPr lvl="4"/>
            <a:r>
              <a:rPr lang="ja-JP" altLang="en-US"/>
              <a:t>第 </a:t>
            </a:r>
            <a:r>
              <a:rPr lang="en-US" altLang="ja-JP" dirty="0"/>
              <a:t>5 </a:t>
            </a:r>
            <a:r>
              <a:rPr lang="ja-JP" altLang="en-US"/>
              <a:t>レベル</a:t>
            </a:r>
          </a:p>
        </p:txBody>
      </p:sp>
      <p:sp>
        <p:nvSpPr>
          <p:cNvPr id="4" name="テキスト プレースホルダー 3"/>
          <p:cNvSpPr>
            <a:spLocks noGrp="1"/>
          </p:cNvSpPr>
          <p:nvPr>
            <p:ph type="body" sz="half" idx="2"/>
          </p:nvPr>
        </p:nvSpPr>
        <p:spPr>
          <a:xfrm>
            <a:off x="457200" y="1435100"/>
            <a:ext cx="3008313" cy="4691063"/>
          </a:xfrm>
          <a:prstGeom prst="rect">
            <a:avLst/>
          </a:prstGeom>
        </p:spPr>
        <p:txBody>
          <a:bodyPr/>
          <a:lstStyle>
            <a:lvl1pPr marL="0" indent="0">
              <a:buNone/>
              <a:defRPr sz="1400" b="0" i="0">
                <a:ea typeface="Meiryo UI" panose="020B0604030504040204" pitchFamily="34" charset="-128"/>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スライド番号プレースホルダー 4"/>
          <p:cNvSpPr>
            <a:spLocks noGrp="1"/>
          </p:cNvSpPr>
          <p:nvPr>
            <p:ph type="sldNum" sz="quarter" idx="10"/>
          </p:nvPr>
        </p:nvSpPr>
        <p:spPr/>
        <p:txBody>
          <a:bodyPr/>
          <a:lstStyle>
            <a:lvl1pPr>
              <a:defRPr/>
            </a:lvl1pPr>
          </a:lstStyle>
          <a:p>
            <a:fld id="{64429FBA-968B-4E0D-A771-668F0F15AC9E}" type="slidenum">
              <a:rPr lang="en-US" altLang="ja-JP"/>
              <a:pPr/>
              <a:t>‹#›</a:t>
            </a:fld>
            <a:endParaRPr lang="en-US" altLang="ja-JP" dirty="0"/>
          </a:p>
        </p:txBody>
      </p:sp>
    </p:spTree>
    <p:extLst>
      <p:ext uri="{BB962C8B-B14F-4D97-AF65-F5344CB8AC3E}">
        <p14:creationId xmlns:p14="http://schemas.microsoft.com/office/powerpoint/2010/main" val="420795953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a:prstGeom prst="rect">
            <a:avLst/>
          </a:prstGeom>
        </p:spPr>
        <p:txBody>
          <a:bodyPr anchor="b"/>
          <a:lstStyle>
            <a:lvl1pPr algn="l">
              <a:defRPr sz="2000" b="0" i="0">
                <a:ea typeface="Meiryo UI" panose="020B0604030504040204" pitchFamily="34" charset="-128"/>
              </a:defRPr>
            </a:lvl1pPr>
          </a:lstStyle>
          <a:p>
            <a:r>
              <a:rPr lang="ja-JP" altLang="en-US"/>
              <a:t>マスター タイトルの書式設定</a:t>
            </a:r>
          </a:p>
        </p:txBody>
      </p:sp>
      <p:sp>
        <p:nvSpPr>
          <p:cNvPr id="3" name="図プレースホルダー 2"/>
          <p:cNvSpPr>
            <a:spLocks noGrp="1"/>
          </p:cNvSpPr>
          <p:nvPr>
            <p:ph type="pic" idx="1"/>
          </p:nvPr>
        </p:nvSpPr>
        <p:spPr>
          <a:xfrm>
            <a:off x="1792288" y="612775"/>
            <a:ext cx="5486400" cy="4114800"/>
          </a:xfrm>
          <a:prstGeom prst="rect">
            <a:avLst/>
          </a:prstGeom>
        </p:spPr>
        <p:txBody>
          <a:bodyPr/>
          <a:lstStyle>
            <a:lvl1pPr marL="0" indent="0">
              <a:buNone/>
              <a:defRPr sz="3200" b="0" i="0">
                <a:ea typeface="Meiryo UI" panose="020B0604030504040204" pitchFamily="34" charset="-128"/>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ja-JP" altLang="en-US"/>
          </a:p>
        </p:txBody>
      </p:sp>
      <p:sp>
        <p:nvSpPr>
          <p:cNvPr id="4" name="テキスト プレースホルダー 3"/>
          <p:cNvSpPr>
            <a:spLocks noGrp="1"/>
          </p:cNvSpPr>
          <p:nvPr>
            <p:ph type="body" sz="half" idx="2"/>
          </p:nvPr>
        </p:nvSpPr>
        <p:spPr>
          <a:xfrm>
            <a:off x="1792288" y="5367338"/>
            <a:ext cx="5486400" cy="804862"/>
          </a:xfrm>
          <a:prstGeom prst="rect">
            <a:avLst/>
          </a:prstGeom>
        </p:spPr>
        <p:txBody>
          <a:bodyPr/>
          <a:lstStyle>
            <a:lvl1pPr marL="0" indent="0">
              <a:buNone/>
              <a:defRPr sz="1400" b="0" i="0">
                <a:ea typeface="Meiryo UI" panose="020B0604030504040204" pitchFamily="34" charset="-128"/>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スライド番号プレースホルダー 4"/>
          <p:cNvSpPr>
            <a:spLocks noGrp="1"/>
          </p:cNvSpPr>
          <p:nvPr>
            <p:ph type="sldNum" sz="quarter" idx="10"/>
          </p:nvPr>
        </p:nvSpPr>
        <p:spPr/>
        <p:txBody>
          <a:bodyPr/>
          <a:lstStyle>
            <a:lvl1pPr>
              <a:defRPr/>
            </a:lvl1pPr>
          </a:lstStyle>
          <a:p>
            <a:fld id="{7F497CC3-6D8F-4586-9E70-6EA3845BC8DA}" type="slidenum">
              <a:rPr lang="en-US" altLang="ja-JP"/>
              <a:pPr/>
              <a:t>‹#›</a:t>
            </a:fld>
            <a:endParaRPr lang="en-US" altLang="ja-JP" dirty="0"/>
          </a:p>
        </p:txBody>
      </p:sp>
    </p:spTree>
    <p:extLst>
      <p:ext uri="{BB962C8B-B14F-4D97-AF65-F5344CB8AC3E}">
        <p14:creationId xmlns:p14="http://schemas.microsoft.com/office/powerpoint/2010/main" val="119745649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a:prstGeom prst="rect">
            <a:avLst/>
          </a:prstGeom>
        </p:spPr>
        <p:txBody>
          <a:bodyPr anchor="b"/>
          <a:lstStyle>
            <a:lvl1pPr marL="0" indent="0">
              <a:buNone/>
              <a:defRPr sz="2400" b="0" i="0">
                <a:ea typeface="Meiryo UI" panose="020B0604030504040204" pitchFamily="34"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a:prstGeom prst="rect">
            <a:avLst/>
          </a:prstGeom>
        </p:spPr>
        <p:txBody>
          <a:bodyPr/>
          <a:lstStyle>
            <a:lvl1pPr>
              <a:defRPr sz="2400" b="0" i="0">
                <a:ea typeface="Meiryo UI" panose="020B0604030504040204" pitchFamily="34" charset="-128"/>
              </a:defRPr>
            </a:lvl1pPr>
            <a:lvl2pPr>
              <a:defRPr sz="2000" b="0" i="0">
                <a:ea typeface="Meiryo UI" panose="020B0604030504040204" pitchFamily="34" charset="-128"/>
              </a:defRPr>
            </a:lvl2pPr>
            <a:lvl3pPr>
              <a:defRPr sz="1800" b="0" i="0">
                <a:ea typeface="Meiryo UI" panose="020B0604030504040204" pitchFamily="34" charset="-128"/>
              </a:defRPr>
            </a:lvl3pPr>
            <a:lvl4pPr>
              <a:defRPr sz="1600" b="0" i="0">
                <a:ea typeface="Meiryo UI" panose="020B0604030504040204" pitchFamily="34" charset="-128"/>
              </a:defRPr>
            </a:lvl4pPr>
            <a:lvl5pPr>
              <a:defRPr sz="1600" b="0" i="0">
                <a:ea typeface="Meiryo UI" panose="020B0604030504040204" pitchFamily="34" charset="-128"/>
              </a:defRPr>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dirty="0"/>
              <a:t>2 </a:t>
            </a:r>
            <a:r>
              <a:rPr lang="ja-JP" altLang="en-US"/>
              <a:t>レベル</a:t>
            </a:r>
          </a:p>
          <a:p>
            <a:pPr lvl="2"/>
            <a:r>
              <a:rPr lang="ja-JP" altLang="en-US"/>
              <a:t>第 </a:t>
            </a:r>
            <a:r>
              <a:rPr lang="en-US" altLang="ja-JP" dirty="0"/>
              <a:t>3 </a:t>
            </a:r>
            <a:r>
              <a:rPr lang="ja-JP" altLang="en-US"/>
              <a:t>レベル</a:t>
            </a:r>
          </a:p>
          <a:p>
            <a:pPr lvl="3"/>
            <a:r>
              <a:rPr lang="ja-JP" altLang="en-US"/>
              <a:t>第 </a:t>
            </a:r>
            <a:r>
              <a:rPr lang="en-US" altLang="ja-JP" dirty="0"/>
              <a:t>4 </a:t>
            </a:r>
            <a:r>
              <a:rPr lang="ja-JP" altLang="en-US"/>
              <a:t>レベル</a:t>
            </a:r>
          </a:p>
          <a:p>
            <a:pPr lvl="4"/>
            <a:r>
              <a:rPr lang="ja-JP" altLang="en-US"/>
              <a:t>第 </a:t>
            </a:r>
            <a:r>
              <a:rPr lang="en-US" altLang="ja-JP" dirty="0"/>
              <a:t>5 </a:t>
            </a:r>
            <a:r>
              <a:rPr lang="ja-JP" altLang="en-US"/>
              <a:t>レベル</a:t>
            </a:r>
          </a:p>
        </p:txBody>
      </p:sp>
      <p:sp>
        <p:nvSpPr>
          <p:cNvPr id="5" name="テキスト プレースホルダ 4"/>
          <p:cNvSpPr>
            <a:spLocks noGrp="1"/>
          </p:cNvSpPr>
          <p:nvPr>
            <p:ph type="body" sz="quarter" idx="3"/>
          </p:nvPr>
        </p:nvSpPr>
        <p:spPr>
          <a:xfrm>
            <a:off x="4645025" y="1535113"/>
            <a:ext cx="4041775" cy="639762"/>
          </a:xfrm>
          <a:prstGeom prst="rect">
            <a:avLst/>
          </a:prstGeom>
        </p:spPr>
        <p:txBody>
          <a:bodyPr anchor="b"/>
          <a:lstStyle>
            <a:lvl1pPr marL="0" indent="0">
              <a:buNone/>
              <a:defRPr sz="2400" b="0" i="0">
                <a:ea typeface="Meiryo UI" panose="020B0604030504040204" pitchFamily="34" charset="-12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a:prstGeom prst="rect">
            <a:avLst/>
          </a:prstGeom>
        </p:spPr>
        <p:txBody>
          <a:bodyPr/>
          <a:lstStyle>
            <a:lvl1pPr>
              <a:defRPr sz="2400" b="0" i="0">
                <a:ea typeface="Meiryo UI" panose="020B0604030504040204" pitchFamily="34" charset="-128"/>
              </a:defRPr>
            </a:lvl1pPr>
            <a:lvl2pPr>
              <a:defRPr sz="2000" b="0" i="0">
                <a:ea typeface="Meiryo UI" panose="020B0604030504040204" pitchFamily="34" charset="-128"/>
              </a:defRPr>
            </a:lvl2pPr>
            <a:lvl3pPr>
              <a:defRPr sz="1800" b="0" i="0">
                <a:ea typeface="Meiryo UI" panose="020B0604030504040204" pitchFamily="34" charset="-128"/>
              </a:defRPr>
            </a:lvl3pPr>
            <a:lvl4pPr>
              <a:defRPr sz="1600" b="0" i="0">
                <a:ea typeface="Meiryo UI" panose="020B0604030504040204" pitchFamily="34" charset="-128"/>
              </a:defRPr>
            </a:lvl4pPr>
            <a:lvl5pPr>
              <a:defRPr sz="1600" b="0" i="0">
                <a:ea typeface="Meiryo UI" panose="020B0604030504040204" pitchFamily="34" charset="-128"/>
              </a:defRPr>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dirty="0"/>
              <a:t>2 </a:t>
            </a:r>
            <a:r>
              <a:rPr lang="ja-JP" altLang="en-US"/>
              <a:t>レベル</a:t>
            </a:r>
          </a:p>
          <a:p>
            <a:pPr lvl="2"/>
            <a:r>
              <a:rPr lang="ja-JP" altLang="en-US"/>
              <a:t>第 </a:t>
            </a:r>
            <a:r>
              <a:rPr lang="en-US" altLang="ja-JP" dirty="0"/>
              <a:t>3 </a:t>
            </a:r>
            <a:r>
              <a:rPr lang="ja-JP" altLang="en-US"/>
              <a:t>レベル</a:t>
            </a:r>
          </a:p>
          <a:p>
            <a:pPr lvl="3"/>
            <a:r>
              <a:rPr lang="ja-JP" altLang="en-US"/>
              <a:t>第 </a:t>
            </a:r>
            <a:r>
              <a:rPr lang="en-US" altLang="ja-JP" dirty="0"/>
              <a:t>4 </a:t>
            </a:r>
            <a:r>
              <a:rPr lang="ja-JP" altLang="en-US"/>
              <a:t>レベル</a:t>
            </a:r>
          </a:p>
          <a:p>
            <a:pPr lvl="4"/>
            <a:r>
              <a:rPr lang="ja-JP" altLang="en-US"/>
              <a:t>第 </a:t>
            </a:r>
            <a:r>
              <a:rPr lang="en-US" altLang="ja-JP" dirty="0"/>
              <a:t>5 </a:t>
            </a:r>
            <a:r>
              <a:rPr lang="ja-JP" altLang="en-US"/>
              <a:t>レベル</a:t>
            </a:r>
          </a:p>
        </p:txBody>
      </p:sp>
      <p:sp>
        <p:nvSpPr>
          <p:cNvPr id="7" name="Rectangle 13"/>
          <p:cNvSpPr>
            <a:spLocks noGrp="1" noChangeArrowheads="1"/>
          </p:cNvSpPr>
          <p:nvPr>
            <p:ph type="sldNum" sz="quarter" idx="10"/>
          </p:nvPr>
        </p:nvSpPr>
        <p:spPr>
          <a:ln/>
        </p:spPr>
        <p:txBody>
          <a:bodyPr/>
          <a:lstStyle>
            <a:lvl1pPr>
              <a:defRPr/>
            </a:lvl1pPr>
          </a:lstStyle>
          <a:p>
            <a:pPr>
              <a:defRPr/>
            </a:pPr>
            <a:fld id="{78FABE62-48B2-4952-97B7-53FCD5C26AB6}" type="slidenum">
              <a:rPr lang="en-US" altLang="ja-JP"/>
              <a:pPr>
                <a:defRPr/>
              </a:pPr>
              <a:t>‹#›</a:t>
            </a:fld>
            <a:endParaRPr lang="en-US" altLang="ja-JP" dirty="0"/>
          </a:p>
        </p:txBody>
      </p:sp>
    </p:spTree>
    <p:extLst>
      <p:ext uri="{BB962C8B-B14F-4D97-AF65-F5344CB8AC3E}">
        <p14:creationId xmlns:p14="http://schemas.microsoft.com/office/powerpoint/2010/main" val="306191682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lvl1pPr>
              <a:defRPr b="0" i="0">
                <a:ea typeface="Meiryo UI" panose="020B0604030504040204" pitchFamily="34" charset="-128"/>
              </a:defRPr>
            </a:lvl1pPr>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457200" y="1600200"/>
            <a:ext cx="8229600" cy="4525963"/>
          </a:xfrm>
          <a:prstGeom prst="rect">
            <a:avLst/>
          </a:prstGeom>
        </p:spPr>
        <p:txBody>
          <a:bodyPr vert="eaVert"/>
          <a:lstStyle>
            <a:lvl1pPr>
              <a:defRPr b="0" i="0">
                <a:ea typeface="Meiryo UI" panose="020B0604030504040204" pitchFamily="34" charset="-128"/>
              </a:defRPr>
            </a:lvl1pPr>
            <a:lvl2pPr>
              <a:defRPr b="0" i="0">
                <a:ea typeface="Meiryo UI" panose="020B0604030504040204" pitchFamily="34" charset="-128"/>
              </a:defRPr>
            </a:lvl2pPr>
            <a:lvl3pPr>
              <a:defRPr b="0" i="0">
                <a:ea typeface="Meiryo UI" panose="020B0604030504040204" pitchFamily="34" charset="-128"/>
              </a:defRPr>
            </a:lvl3pPr>
            <a:lvl4pPr>
              <a:defRPr b="0" i="0">
                <a:ea typeface="Meiryo UI" panose="020B0604030504040204" pitchFamily="34" charset="-128"/>
              </a:defRPr>
            </a:lvl4pPr>
            <a:lvl5pPr>
              <a:defRPr b="0" i="0">
                <a:ea typeface="Meiryo UI" panose="020B0604030504040204" pitchFamily="34" charset="-128"/>
              </a:defRPr>
            </a:lvl5pPr>
          </a:lstStyle>
          <a:p>
            <a:pPr lvl="0"/>
            <a:r>
              <a:rPr lang="ja-JP" altLang="en-US"/>
              <a:t>マスター テキストの書式設定</a:t>
            </a:r>
          </a:p>
          <a:p>
            <a:pPr lvl="1"/>
            <a:r>
              <a:rPr lang="ja-JP" altLang="en-US"/>
              <a:t>第 </a:t>
            </a:r>
            <a:r>
              <a:rPr lang="en-US" altLang="ja-JP" dirty="0"/>
              <a:t>2 </a:t>
            </a:r>
            <a:r>
              <a:rPr lang="ja-JP" altLang="en-US"/>
              <a:t>レベル</a:t>
            </a:r>
          </a:p>
          <a:p>
            <a:pPr lvl="2"/>
            <a:r>
              <a:rPr lang="ja-JP" altLang="en-US"/>
              <a:t>第 </a:t>
            </a:r>
            <a:r>
              <a:rPr lang="en-US" altLang="ja-JP" dirty="0"/>
              <a:t>3 </a:t>
            </a:r>
            <a:r>
              <a:rPr lang="ja-JP" altLang="en-US"/>
              <a:t>レベル</a:t>
            </a:r>
          </a:p>
          <a:p>
            <a:pPr lvl="3"/>
            <a:r>
              <a:rPr lang="ja-JP" altLang="en-US"/>
              <a:t>第 </a:t>
            </a:r>
            <a:r>
              <a:rPr lang="en-US" altLang="ja-JP" dirty="0"/>
              <a:t>4 </a:t>
            </a:r>
            <a:r>
              <a:rPr lang="ja-JP" altLang="en-US"/>
              <a:t>レベル</a:t>
            </a:r>
          </a:p>
          <a:p>
            <a:pPr lvl="4"/>
            <a:r>
              <a:rPr lang="ja-JP" altLang="en-US"/>
              <a:t>第 </a:t>
            </a:r>
            <a:r>
              <a:rPr lang="en-US" altLang="ja-JP" dirty="0"/>
              <a:t>5 </a:t>
            </a:r>
            <a:r>
              <a:rPr lang="ja-JP" altLang="en-US"/>
              <a:t>レベル</a:t>
            </a:r>
          </a:p>
        </p:txBody>
      </p:sp>
      <p:sp>
        <p:nvSpPr>
          <p:cNvPr id="4" name="スライド番号プレースホルダー 3"/>
          <p:cNvSpPr>
            <a:spLocks noGrp="1"/>
          </p:cNvSpPr>
          <p:nvPr>
            <p:ph type="sldNum" sz="quarter" idx="10"/>
          </p:nvPr>
        </p:nvSpPr>
        <p:spPr/>
        <p:txBody>
          <a:bodyPr/>
          <a:lstStyle>
            <a:lvl1pPr>
              <a:defRPr/>
            </a:lvl1pPr>
          </a:lstStyle>
          <a:p>
            <a:fld id="{29FFE258-2DB5-4089-97D3-2D105DE4D4FE}" type="slidenum">
              <a:rPr lang="en-US" altLang="ja-JP"/>
              <a:pPr/>
              <a:t>‹#›</a:t>
            </a:fld>
            <a:endParaRPr lang="en-US" altLang="ja-JP" dirty="0"/>
          </a:p>
        </p:txBody>
      </p:sp>
    </p:spTree>
    <p:extLst>
      <p:ext uri="{BB962C8B-B14F-4D97-AF65-F5344CB8AC3E}">
        <p14:creationId xmlns:p14="http://schemas.microsoft.com/office/powerpoint/2010/main" val="102425422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a:prstGeom prst="rect">
            <a:avLst/>
          </a:prstGeom>
        </p:spPr>
        <p:txBody>
          <a:bodyPr vert="eaVert"/>
          <a:lstStyle>
            <a:lvl1pPr>
              <a:defRPr b="0" i="0">
                <a:ea typeface="Meiryo UI" panose="020B0604030504040204" pitchFamily="34" charset="-128"/>
              </a:defRPr>
            </a:lvl1pPr>
          </a:lstStyle>
          <a:p>
            <a:r>
              <a:rPr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a:prstGeom prst="rect">
            <a:avLst/>
          </a:prstGeom>
        </p:spPr>
        <p:txBody>
          <a:bodyPr vert="eaVert"/>
          <a:lstStyle>
            <a:lvl1pPr>
              <a:defRPr b="0" i="0">
                <a:ea typeface="Meiryo UI" panose="020B0604030504040204" pitchFamily="34" charset="-128"/>
              </a:defRPr>
            </a:lvl1pPr>
            <a:lvl2pPr>
              <a:defRPr b="0" i="0">
                <a:ea typeface="Meiryo UI" panose="020B0604030504040204" pitchFamily="34" charset="-128"/>
              </a:defRPr>
            </a:lvl2pPr>
            <a:lvl3pPr>
              <a:defRPr b="0" i="0">
                <a:ea typeface="Meiryo UI" panose="020B0604030504040204" pitchFamily="34" charset="-128"/>
              </a:defRPr>
            </a:lvl3pPr>
            <a:lvl4pPr>
              <a:defRPr b="0" i="0">
                <a:ea typeface="Meiryo UI" panose="020B0604030504040204" pitchFamily="34" charset="-128"/>
              </a:defRPr>
            </a:lvl4pPr>
            <a:lvl5pPr>
              <a:defRPr b="0" i="0">
                <a:ea typeface="Meiryo UI" panose="020B0604030504040204" pitchFamily="34" charset="-128"/>
              </a:defRPr>
            </a:lvl5pPr>
          </a:lstStyle>
          <a:p>
            <a:pPr lvl="0"/>
            <a:r>
              <a:rPr lang="ja-JP" altLang="en-US"/>
              <a:t>マスター テキストの書式設定</a:t>
            </a:r>
          </a:p>
          <a:p>
            <a:pPr lvl="1"/>
            <a:r>
              <a:rPr lang="ja-JP" altLang="en-US"/>
              <a:t>第 </a:t>
            </a:r>
            <a:r>
              <a:rPr lang="en-US" altLang="ja-JP" dirty="0"/>
              <a:t>2 </a:t>
            </a:r>
            <a:r>
              <a:rPr lang="ja-JP" altLang="en-US"/>
              <a:t>レベル</a:t>
            </a:r>
          </a:p>
          <a:p>
            <a:pPr lvl="2"/>
            <a:r>
              <a:rPr lang="ja-JP" altLang="en-US"/>
              <a:t>第 </a:t>
            </a:r>
            <a:r>
              <a:rPr lang="en-US" altLang="ja-JP" dirty="0"/>
              <a:t>3 </a:t>
            </a:r>
            <a:r>
              <a:rPr lang="ja-JP" altLang="en-US"/>
              <a:t>レベル</a:t>
            </a:r>
          </a:p>
          <a:p>
            <a:pPr lvl="3"/>
            <a:r>
              <a:rPr lang="ja-JP" altLang="en-US"/>
              <a:t>第 </a:t>
            </a:r>
            <a:r>
              <a:rPr lang="en-US" altLang="ja-JP" dirty="0"/>
              <a:t>4 </a:t>
            </a:r>
            <a:r>
              <a:rPr lang="ja-JP" altLang="en-US"/>
              <a:t>レベル</a:t>
            </a:r>
          </a:p>
          <a:p>
            <a:pPr lvl="4"/>
            <a:r>
              <a:rPr lang="ja-JP" altLang="en-US"/>
              <a:t>第 </a:t>
            </a:r>
            <a:r>
              <a:rPr lang="en-US" altLang="ja-JP" dirty="0"/>
              <a:t>5 </a:t>
            </a:r>
            <a:r>
              <a:rPr lang="ja-JP" altLang="en-US"/>
              <a:t>レベル</a:t>
            </a:r>
          </a:p>
        </p:txBody>
      </p:sp>
      <p:sp>
        <p:nvSpPr>
          <p:cNvPr id="4" name="スライド番号プレースホルダー 3"/>
          <p:cNvSpPr>
            <a:spLocks noGrp="1"/>
          </p:cNvSpPr>
          <p:nvPr>
            <p:ph type="sldNum" sz="quarter" idx="10"/>
          </p:nvPr>
        </p:nvSpPr>
        <p:spPr/>
        <p:txBody>
          <a:bodyPr/>
          <a:lstStyle>
            <a:lvl1pPr>
              <a:defRPr/>
            </a:lvl1pPr>
          </a:lstStyle>
          <a:p>
            <a:fld id="{2A9E4F53-CA7F-435D-94EF-1A42C08932D6}" type="slidenum">
              <a:rPr lang="en-US" altLang="ja-JP"/>
              <a:pPr/>
              <a:t>‹#›</a:t>
            </a:fld>
            <a:endParaRPr lang="en-US" altLang="ja-JP" dirty="0"/>
          </a:p>
        </p:txBody>
      </p:sp>
    </p:spTree>
    <p:extLst>
      <p:ext uri="{BB962C8B-B14F-4D97-AF65-F5344CB8AC3E}">
        <p14:creationId xmlns:p14="http://schemas.microsoft.com/office/powerpoint/2010/main" val="350177414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Rectangle 13"/>
          <p:cNvSpPr>
            <a:spLocks noGrp="1" noChangeArrowheads="1"/>
          </p:cNvSpPr>
          <p:nvPr>
            <p:ph type="sldNum" sz="quarter" idx="10"/>
          </p:nvPr>
        </p:nvSpPr>
        <p:spPr>
          <a:ln/>
        </p:spPr>
        <p:txBody>
          <a:bodyPr/>
          <a:lstStyle>
            <a:lvl1pPr>
              <a:defRPr/>
            </a:lvl1pPr>
          </a:lstStyle>
          <a:p>
            <a:pPr>
              <a:defRPr/>
            </a:pPr>
            <a:fld id="{C814054F-D536-43FA-B541-98A50CCC8E40}" type="slidenum">
              <a:rPr lang="en-US" altLang="ja-JP"/>
              <a:pPr>
                <a:defRPr/>
              </a:pPr>
              <a:t>‹#›</a:t>
            </a:fld>
            <a:endParaRPr lang="en-US" altLang="ja-JP" dirty="0"/>
          </a:p>
        </p:txBody>
      </p:sp>
    </p:spTree>
    <p:extLst>
      <p:ext uri="{BB962C8B-B14F-4D97-AF65-F5344CB8AC3E}">
        <p14:creationId xmlns:p14="http://schemas.microsoft.com/office/powerpoint/2010/main" val="294477803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13"/>
          <p:cNvSpPr>
            <a:spLocks noGrp="1" noChangeArrowheads="1"/>
          </p:cNvSpPr>
          <p:nvPr>
            <p:ph type="sldNum" sz="quarter" idx="10"/>
          </p:nvPr>
        </p:nvSpPr>
        <p:spPr>
          <a:ln/>
        </p:spPr>
        <p:txBody>
          <a:bodyPr/>
          <a:lstStyle>
            <a:lvl1pPr>
              <a:defRPr/>
            </a:lvl1pPr>
          </a:lstStyle>
          <a:p>
            <a:pPr>
              <a:defRPr/>
            </a:pPr>
            <a:fld id="{77C5BC63-8E66-49DB-BDE7-4A3FB36F109C}" type="slidenum">
              <a:rPr lang="en-US" altLang="ja-JP"/>
              <a:pPr>
                <a:defRPr/>
              </a:pPr>
              <a:t>‹#›</a:t>
            </a:fld>
            <a:endParaRPr lang="en-US" altLang="ja-JP" dirty="0"/>
          </a:p>
        </p:txBody>
      </p:sp>
    </p:spTree>
    <p:extLst>
      <p:ext uri="{BB962C8B-B14F-4D97-AF65-F5344CB8AC3E}">
        <p14:creationId xmlns:p14="http://schemas.microsoft.com/office/powerpoint/2010/main" val="255366573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a:prstGeom prst="rect">
            <a:avLst/>
          </a:prstGeom>
        </p:spPr>
        <p:txBody>
          <a:bodyPr/>
          <a:lstStyle>
            <a:lvl1pPr>
              <a:defRPr sz="3200" b="0" i="0">
                <a:ea typeface="Meiryo UI" panose="020B0604030504040204" pitchFamily="34" charset="-128"/>
              </a:defRPr>
            </a:lvl1pPr>
            <a:lvl2pPr>
              <a:defRPr sz="2800" b="0" i="0">
                <a:ea typeface="Meiryo UI" panose="020B0604030504040204" pitchFamily="34" charset="-128"/>
              </a:defRPr>
            </a:lvl2pPr>
            <a:lvl3pPr>
              <a:defRPr sz="2400" b="0" i="0">
                <a:ea typeface="Meiryo UI" panose="020B0604030504040204" pitchFamily="34" charset="-128"/>
              </a:defRPr>
            </a:lvl3pPr>
            <a:lvl4pPr>
              <a:defRPr sz="2000" b="0" i="0">
                <a:ea typeface="Meiryo UI" panose="020B0604030504040204" pitchFamily="34" charset="-128"/>
              </a:defRPr>
            </a:lvl4pPr>
            <a:lvl5pPr>
              <a:defRPr sz="2000" b="0" i="0">
                <a:ea typeface="Meiryo UI" panose="020B0604030504040204" pitchFamily="34" charset="-128"/>
              </a:defRPr>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dirty="0"/>
              <a:t>2 </a:t>
            </a:r>
            <a:r>
              <a:rPr lang="ja-JP" altLang="en-US"/>
              <a:t>レベル</a:t>
            </a:r>
          </a:p>
          <a:p>
            <a:pPr lvl="2"/>
            <a:r>
              <a:rPr lang="ja-JP" altLang="en-US"/>
              <a:t>第 </a:t>
            </a:r>
            <a:r>
              <a:rPr lang="en-US" altLang="ja-JP" dirty="0"/>
              <a:t>3 </a:t>
            </a:r>
            <a:r>
              <a:rPr lang="ja-JP" altLang="en-US"/>
              <a:t>レベル</a:t>
            </a:r>
          </a:p>
          <a:p>
            <a:pPr lvl="3"/>
            <a:r>
              <a:rPr lang="ja-JP" altLang="en-US"/>
              <a:t>第 </a:t>
            </a:r>
            <a:r>
              <a:rPr lang="en-US" altLang="ja-JP" dirty="0"/>
              <a:t>4 </a:t>
            </a:r>
            <a:r>
              <a:rPr lang="ja-JP" altLang="en-US"/>
              <a:t>レベル</a:t>
            </a:r>
          </a:p>
          <a:p>
            <a:pPr lvl="4"/>
            <a:r>
              <a:rPr lang="ja-JP" altLang="en-US"/>
              <a:t>第 </a:t>
            </a:r>
            <a:r>
              <a:rPr lang="en-US" altLang="ja-JP" dirty="0"/>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a:prstGeom prst="rect">
            <a:avLst/>
          </a:prstGeom>
        </p:spPr>
        <p:txBody>
          <a:bodyPr/>
          <a:lstStyle>
            <a:lvl1pPr marL="0" indent="0">
              <a:buNone/>
              <a:defRPr sz="1400" b="0" i="0">
                <a:ea typeface="Meiryo UI" panose="020B0604030504040204" pitchFamily="34" charset="-128"/>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13"/>
          <p:cNvSpPr>
            <a:spLocks noGrp="1" noChangeArrowheads="1"/>
          </p:cNvSpPr>
          <p:nvPr>
            <p:ph type="sldNum" sz="quarter" idx="10"/>
          </p:nvPr>
        </p:nvSpPr>
        <p:spPr>
          <a:ln/>
        </p:spPr>
        <p:txBody>
          <a:bodyPr/>
          <a:lstStyle>
            <a:lvl1pPr>
              <a:defRPr/>
            </a:lvl1pPr>
          </a:lstStyle>
          <a:p>
            <a:pPr>
              <a:defRPr/>
            </a:pPr>
            <a:fld id="{ED0FCEFA-20C0-4B1B-8290-DDE97882ECB6}" type="slidenum">
              <a:rPr lang="en-US" altLang="ja-JP"/>
              <a:pPr>
                <a:defRPr/>
              </a:pPr>
              <a:t>‹#›</a:t>
            </a:fld>
            <a:endParaRPr lang="en-US" altLang="ja-JP" dirty="0"/>
          </a:p>
        </p:txBody>
      </p:sp>
    </p:spTree>
    <p:extLst>
      <p:ext uri="{BB962C8B-B14F-4D97-AF65-F5344CB8AC3E}">
        <p14:creationId xmlns:p14="http://schemas.microsoft.com/office/powerpoint/2010/main" val="23914922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a:prstGeom prst="rect">
            <a:avLst/>
          </a:prstGeom>
        </p:spPr>
        <p:txBody>
          <a:bodyPr/>
          <a:lstStyle>
            <a:lvl1pPr marL="0" indent="0">
              <a:buNone/>
              <a:defRPr sz="3200" b="0" i="0">
                <a:ea typeface="Meiryo UI" panose="020B0604030504040204" pitchFamily="34" charset="-128"/>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a:prstGeom prst="rect">
            <a:avLst/>
          </a:prstGeom>
        </p:spPr>
        <p:txBody>
          <a:bodyPr/>
          <a:lstStyle>
            <a:lvl1pPr marL="0" indent="0">
              <a:buNone/>
              <a:defRPr sz="1400" b="0" i="0">
                <a:ea typeface="Meiryo UI" panose="020B0604030504040204" pitchFamily="34" charset="-128"/>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13"/>
          <p:cNvSpPr>
            <a:spLocks noGrp="1" noChangeArrowheads="1"/>
          </p:cNvSpPr>
          <p:nvPr>
            <p:ph type="sldNum" sz="quarter" idx="10"/>
          </p:nvPr>
        </p:nvSpPr>
        <p:spPr>
          <a:ln/>
        </p:spPr>
        <p:txBody>
          <a:bodyPr/>
          <a:lstStyle>
            <a:lvl1pPr>
              <a:defRPr/>
            </a:lvl1pPr>
          </a:lstStyle>
          <a:p>
            <a:pPr>
              <a:defRPr/>
            </a:pPr>
            <a:fld id="{0D1776E9-3D64-4921-8354-CF0CB2854BA8}" type="slidenum">
              <a:rPr lang="en-US" altLang="ja-JP"/>
              <a:pPr>
                <a:defRPr/>
              </a:pPr>
              <a:t>‹#›</a:t>
            </a:fld>
            <a:endParaRPr lang="en-US" altLang="ja-JP" dirty="0"/>
          </a:p>
        </p:txBody>
      </p:sp>
    </p:spTree>
    <p:extLst>
      <p:ext uri="{BB962C8B-B14F-4D97-AF65-F5344CB8AC3E}">
        <p14:creationId xmlns:p14="http://schemas.microsoft.com/office/powerpoint/2010/main" val="405903259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theme" Target="../theme/theme2.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3.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4.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ChangeArrowheads="1"/>
          </p:cNvSpPr>
          <p:nvPr/>
        </p:nvSpPr>
        <p:spPr bwMode="ltGray">
          <a:xfrm>
            <a:off x="1387475" y="5246688"/>
            <a:ext cx="438150" cy="474662"/>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00330" tIns="50165" rIns="100330" bIns="50165" anchor="ctr"/>
          <a:lstStyle>
            <a:lvl1pPr defTabSz="1001713">
              <a:defRPr kumimoji="1" sz="2000">
                <a:solidFill>
                  <a:schemeClr val="tx1"/>
                </a:solidFill>
                <a:latin typeface="Tahoma" panose="020B0604030504040204" pitchFamily="34" charset="0"/>
                <a:ea typeface="ＭＳ Ｐゴシック" panose="020B0600070205080204" pitchFamily="50" charset="-128"/>
              </a:defRPr>
            </a:lvl1pPr>
            <a:lvl2pPr marL="742950" indent="-285750" defTabSz="1001713">
              <a:defRPr kumimoji="1" sz="2000">
                <a:solidFill>
                  <a:schemeClr val="tx1"/>
                </a:solidFill>
                <a:latin typeface="Tahoma" panose="020B0604030504040204" pitchFamily="34" charset="0"/>
                <a:ea typeface="ＭＳ Ｐゴシック" panose="020B0600070205080204" pitchFamily="50" charset="-128"/>
              </a:defRPr>
            </a:lvl2pPr>
            <a:lvl3pPr marL="1143000" indent="-228600" defTabSz="1001713">
              <a:defRPr kumimoji="1" sz="2000">
                <a:solidFill>
                  <a:schemeClr val="tx1"/>
                </a:solidFill>
                <a:latin typeface="Tahoma" panose="020B0604030504040204" pitchFamily="34" charset="0"/>
                <a:ea typeface="ＭＳ Ｐゴシック" panose="020B0600070205080204" pitchFamily="50" charset="-128"/>
              </a:defRPr>
            </a:lvl3pPr>
            <a:lvl4pPr marL="1600200" indent="-228600" defTabSz="1001713">
              <a:defRPr kumimoji="1" sz="2000">
                <a:solidFill>
                  <a:schemeClr val="tx1"/>
                </a:solidFill>
                <a:latin typeface="Tahoma" panose="020B0604030504040204" pitchFamily="34" charset="0"/>
                <a:ea typeface="ＭＳ Ｐゴシック" panose="020B0600070205080204" pitchFamily="50" charset="-128"/>
              </a:defRPr>
            </a:lvl4pPr>
            <a:lvl5pPr marL="2057400" indent="-228600" defTabSz="1001713">
              <a:defRPr kumimoji="1" sz="2000">
                <a:solidFill>
                  <a:schemeClr val="tx1"/>
                </a:solidFill>
                <a:latin typeface="Tahoma" panose="020B0604030504040204" pitchFamily="34" charset="0"/>
                <a:ea typeface="ＭＳ Ｐゴシック" panose="020B0600070205080204" pitchFamily="50" charset="-128"/>
              </a:defRPr>
            </a:lvl5pPr>
            <a:lvl6pPr marL="25146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6pPr>
            <a:lvl7pPr marL="29718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7pPr>
            <a:lvl8pPr marL="34290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8pPr>
            <a:lvl9pPr marL="38862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9pPr>
          </a:lstStyle>
          <a:p>
            <a:pPr algn="ctr" eaLnBrk="1" hangingPunct="1"/>
            <a:endParaRPr lang="ja-JP" altLang="ja-JP" sz="2600" b="0" i="0">
              <a:ea typeface="Meiryo UI" panose="020B0604030504040204" pitchFamily="34" charset="-128"/>
            </a:endParaRPr>
          </a:p>
        </p:txBody>
      </p:sp>
      <p:sp>
        <p:nvSpPr>
          <p:cNvPr id="2051" name="Rectangle 3"/>
          <p:cNvSpPr>
            <a:spLocks noChangeArrowheads="1"/>
          </p:cNvSpPr>
          <p:nvPr/>
        </p:nvSpPr>
        <p:spPr bwMode="ltGray">
          <a:xfrm>
            <a:off x="1770063" y="5246688"/>
            <a:ext cx="328612" cy="474662"/>
          </a:xfrm>
          <a:prstGeom prst="rect">
            <a:avLst/>
          </a:prstGeom>
          <a:gradFill rotWithShape="0">
            <a:gsLst>
              <a:gs pos="0">
                <a:schemeClr val="accent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00330" tIns="50165" rIns="100330" bIns="50165" anchor="ctr"/>
          <a:lstStyle>
            <a:lvl1pPr defTabSz="1001713">
              <a:defRPr kumimoji="1" sz="2000">
                <a:solidFill>
                  <a:schemeClr val="tx1"/>
                </a:solidFill>
                <a:latin typeface="Tahoma" panose="020B0604030504040204" pitchFamily="34" charset="0"/>
                <a:ea typeface="ＭＳ Ｐゴシック" panose="020B0600070205080204" pitchFamily="50" charset="-128"/>
              </a:defRPr>
            </a:lvl1pPr>
            <a:lvl2pPr marL="742950" indent="-285750" defTabSz="1001713">
              <a:defRPr kumimoji="1" sz="2000">
                <a:solidFill>
                  <a:schemeClr val="tx1"/>
                </a:solidFill>
                <a:latin typeface="Tahoma" panose="020B0604030504040204" pitchFamily="34" charset="0"/>
                <a:ea typeface="ＭＳ Ｐゴシック" panose="020B0600070205080204" pitchFamily="50" charset="-128"/>
              </a:defRPr>
            </a:lvl2pPr>
            <a:lvl3pPr marL="1143000" indent="-228600" defTabSz="1001713">
              <a:defRPr kumimoji="1" sz="2000">
                <a:solidFill>
                  <a:schemeClr val="tx1"/>
                </a:solidFill>
                <a:latin typeface="Tahoma" panose="020B0604030504040204" pitchFamily="34" charset="0"/>
                <a:ea typeface="ＭＳ Ｐゴシック" panose="020B0600070205080204" pitchFamily="50" charset="-128"/>
              </a:defRPr>
            </a:lvl3pPr>
            <a:lvl4pPr marL="1600200" indent="-228600" defTabSz="1001713">
              <a:defRPr kumimoji="1" sz="2000">
                <a:solidFill>
                  <a:schemeClr val="tx1"/>
                </a:solidFill>
                <a:latin typeface="Tahoma" panose="020B0604030504040204" pitchFamily="34" charset="0"/>
                <a:ea typeface="ＭＳ Ｐゴシック" panose="020B0600070205080204" pitchFamily="50" charset="-128"/>
              </a:defRPr>
            </a:lvl4pPr>
            <a:lvl5pPr marL="2057400" indent="-228600" defTabSz="1001713">
              <a:defRPr kumimoji="1" sz="2000">
                <a:solidFill>
                  <a:schemeClr val="tx1"/>
                </a:solidFill>
                <a:latin typeface="Tahoma" panose="020B0604030504040204" pitchFamily="34" charset="0"/>
                <a:ea typeface="ＭＳ Ｐゴシック" panose="020B0600070205080204" pitchFamily="50" charset="-128"/>
              </a:defRPr>
            </a:lvl5pPr>
            <a:lvl6pPr marL="25146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6pPr>
            <a:lvl7pPr marL="29718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7pPr>
            <a:lvl8pPr marL="34290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8pPr>
            <a:lvl9pPr marL="38862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9pPr>
          </a:lstStyle>
          <a:p>
            <a:pPr algn="ctr" eaLnBrk="1" hangingPunct="1"/>
            <a:endParaRPr lang="ja-JP" altLang="ja-JP" sz="2600" b="0" i="0">
              <a:ea typeface="Meiryo UI" panose="020B0604030504040204" pitchFamily="34" charset="-128"/>
            </a:endParaRPr>
          </a:p>
        </p:txBody>
      </p:sp>
      <p:sp>
        <p:nvSpPr>
          <p:cNvPr id="2052" name="Rectangle 4"/>
          <p:cNvSpPr>
            <a:spLocks noChangeArrowheads="1"/>
          </p:cNvSpPr>
          <p:nvPr/>
        </p:nvSpPr>
        <p:spPr bwMode="ltGray">
          <a:xfrm>
            <a:off x="1511300" y="5668963"/>
            <a:ext cx="422275" cy="47466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00330" tIns="50165" rIns="100330" bIns="50165" anchor="ctr"/>
          <a:lstStyle>
            <a:lvl1pPr defTabSz="1001713">
              <a:defRPr kumimoji="1" sz="2000">
                <a:solidFill>
                  <a:schemeClr val="tx1"/>
                </a:solidFill>
                <a:latin typeface="Tahoma" panose="020B0604030504040204" pitchFamily="34" charset="0"/>
                <a:ea typeface="ＭＳ Ｐゴシック" panose="020B0600070205080204" pitchFamily="50" charset="-128"/>
              </a:defRPr>
            </a:lvl1pPr>
            <a:lvl2pPr marL="742950" indent="-285750" defTabSz="1001713">
              <a:defRPr kumimoji="1" sz="2000">
                <a:solidFill>
                  <a:schemeClr val="tx1"/>
                </a:solidFill>
                <a:latin typeface="Tahoma" panose="020B0604030504040204" pitchFamily="34" charset="0"/>
                <a:ea typeface="ＭＳ Ｐゴシック" panose="020B0600070205080204" pitchFamily="50" charset="-128"/>
              </a:defRPr>
            </a:lvl2pPr>
            <a:lvl3pPr marL="1143000" indent="-228600" defTabSz="1001713">
              <a:defRPr kumimoji="1" sz="2000">
                <a:solidFill>
                  <a:schemeClr val="tx1"/>
                </a:solidFill>
                <a:latin typeface="Tahoma" panose="020B0604030504040204" pitchFamily="34" charset="0"/>
                <a:ea typeface="ＭＳ Ｐゴシック" panose="020B0600070205080204" pitchFamily="50" charset="-128"/>
              </a:defRPr>
            </a:lvl3pPr>
            <a:lvl4pPr marL="1600200" indent="-228600" defTabSz="1001713">
              <a:defRPr kumimoji="1" sz="2000">
                <a:solidFill>
                  <a:schemeClr val="tx1"/>
                </a:solidFill>
                <a:latin typeface="Tahoma" panose="020B0604030504040204" pitchFamily="34" charset="0"/>
                <a:ea typeface="ＭＳ Ｐゴシック" panose="020B0600070205080204" pitchFamily="50" charset="-128"/>
              </a:defRPr>
            </a:lvl4pPr>
            <a:lvl5pPr marL="2057400" indent="-228600" defTabSz="1001713">
              <a:defRPr kumimoji="1" sz="2000">
                <a:solidFill>
                  <a:schemeClr val="tx1"/>
                </a:solidFill>
                <a:latin typeface="Tahoma" panose="020B0604030504040204" pitchFamily="34" charset="0"/>
                <a:ea typeface="ＭＳ Ｐゴシック" panose="020B0600070205080204" pitchFamily="50" charset="-128"/>
              </a:defRPr>
            </a:lvl5pPr>
            <a:lvl6pPr marL="25146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6pPr>
            <a:lvl7pPr marL="29718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7pPr>
            <a:lvl8pPr marL="34290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8pPr>
            <a:lvl9pPr marL="38862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9pPr>
          </a:lstStyle>
          <a:p>
            <a:pPr algn="ctr" eaLnBrk="1" hangingPunct="1"/>
            <a:endParaRPr lang="ja-JP" altLang="ja-JP" sz="2600" b="0" i="0">
              <a:ea typeface="Meiryo UI" panose="020B0604030504040204" pitchFamily="34" charset="-128"/>
            </a:endParaRPr>
          </a:p>
        </p:txBody>
      </p:sp>
      <p:sp>
        <p:nvSpPr>
          <p:cNvPr id="2053" name="Rectangle 5"/>
          <p:cNvSpPr>
            <a:spLocks noChangeArrowheads="1"/>
          </p:cNvSpPr>
          <p:nvPr/>
        </p:nvSpPr>
        <p:spPr bwMode="ltGray">
          <a:xfrm>
            <a:off x="1881188" y="5668963"/>
            <a:ext cx="368300" cy="474662"/>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00330" tIns="50165" rIns="100330" bIns="50165" anchor="ctr"/>
          <a:lstStyle>
            <a:lvl1pPr defTabSz="1001713">
              <a:defRPr kumimoji="1" sz="2000">
                <a:solidFill>
                  <a:schemeClr val="tx1"/>
                </a:solidFill>
                <a:latin typeface="Tahoma" panose="020B0604030504040204" pitchFamily="34" charset="0"/>
                <a:ea typeface="ＭＳ Ｐゴシック" panose="020B0600070205080204" pitchFamily="50" charset="-128"/>
              </a:defRPr>
            </a:lvl1pPr>
            <a:lvl2pPr marL="742950" indent="-285750" defTabSz="1001713">
              <a:defRPr kumimoji="1" sz="2000">
                <a:solidFill>
                  <a:schemeClr val="tx1"/>
                </a:solidFill>
                <a:latin typeface="Tahoma" panose="020B0604030504040204" pitchFamily="34" charset="0"/>
                <a:ea typeface="ＭＳ Ｐゴシック" panose="020B0600070205080204" pitchFamily="50" charset="-128"/>
              </a:defRPr>
            </a:lvl2pPr>
            <a:lvl3pPr marL="1143000" indent="-228600" defTabSz="1001713">
              <a:defRPr kumimoji="1" sz="2000">
                <a:solidFill>
                  <a:schemeClr val="tx1"/>
                </a:solidFill>
                <a:latin typeface="Tahoma" panose="020B0604030504040204" pitchFamily="34" charset="0"/>
                <a:ea typeface="ＭＳ Ｐゴシック" panose="020B0600070205080204" pitchFamily="50" charset="-128"/>
              </a:defRPr>
            </a:lvl3pPr>
            <a:lvl4pPr marL="1600200" indent="-228600" defTabSz="1001713">
              <a:defRPr kumimoji="1" sz="2000">
                <a:solidFill>
                  <a:schemeClr val="tx1"/>
                </a:solidFill>
                <a:latin typeface="Tahoma" panose="020B0604030504040204" pitchFamily="34" charset="0"/>
                <a:ea typeface="ＭＳ Ｐゴシック" panose="020B0600070205080204" pitchFamily="50" charset="-128"/>
              </a:defRPr>
            </a:lvl4pPr>
            <a:lvl5pPr marL="2057400" indent="-228600" defTabSz="1001713">
              <a:defRPr kumimoji="1" sz="2000">
                <a:solidFill>
                  <a:schemeClr val="tx1"/>
                </a:solidFill>
                <a:latin typeface="Tahoma" panose="020B0604030504040204" pitchFamily="34" charset="0"/>
                <a:ea typeface="ＭＳ Ｐゴシック" panose="020B0600070205080204" pitchFamily="50" charset="-128"/>
              </a:defRPr>
            </a:lvl5pPr>
            <a:lvl6pPr marL="25146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6pPr>
            <a:lvl7pPr marL="29718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7pPr>
            <a:lvl8pPr marL="34290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8pPr>
            <a:lvl9pPr marL="38862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9pPr>
          </a:lstStyle>
          <a:p>
            <a:pPr algn="ctr" eaLnBrk="1" hangingPunct="1"/>
            <a:endParaRPr lang="ja-JP" altLang="ja-JP" sz="2600" b="0" i="0">
              <a:ea typeface="Meiryo UI" panose="020B0604030504040204" pitchFamily="34" charset="-128"/>
            </a:endParaRPr>
          </a:p>
        </p:txBody>
      </p:sp>
      <p:sp>
        <p:nvSpPr>
          <p:cNvPr id="2054" name="Rectangle 6"/>
          <p:cNvSpPr>
            <a:spLocks noChangeArrowheads="1"/>
          </p:cNvSpPr>
          <p:nvPr/>
        </p:nvSpPr>
        <p:spPr bwMode="ltGray">
          <a:xfrm>
            <a:off x="1096963" y="5595938"/>
            <a:ext cx="560387" cy="422275"/>
          </a:xfrm>
          <a:prstGeom prst="rect">
            <a:avLst/>
          </a:pr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00330" tIns="50165" rIns="100330" bIns="50165" anchor="ctr"/>
          <a:lstStyle>
            <a:lvl1pPr defTabSz="1001713">
              <a:defRPr kumimoji="1" sz="2000">
                <a:solidFill>
                  <a:schemeClr val="tx1"/>
                </a:solidFill>
                <a:latin typeface="Tahoma" panose="020B0604030504040204" pitchFamily="34" charset="0"/>
                <a:ea typeface="ＭＳ Ｐゴシック" panose="020B0600070205080204" pitchFamily="50" charset="-128"/>
              </a:defRPr>
            </a:lvl1pPr>
            <a:lvl2pPr marL="742950" indent="-285750" defTabSz="1001713">
              <a:defRPr kumimoji="1" sz="2000">
                <a:solidFill>
                  <a:schemeClr val="tx1"/>
                </a:solidFill>
                <a:latin typeface="Tahoma" panose="020B0604030504040204" pitchFamily="34" charset="0"/>
                <a:ea typeface="ＭＳ Ｐゴシック" panose="020B0600070205080204" pitchFamily="50" charset="-128"/>
              </a:defRPr>
            </a:lvl2pPr>
            <a:lvl3pPr marL="1143000" indent="-228600" defTabSz="1001713">
              <a:defRPr kumimoji="1" sz="2000">
                <a:solidFill>
                  <a:schemeClr val="tx1"/>
                </a:solidFill>
                <a:latin typeface="Tahoma" panose="020B0604030504040204" pitchFamily="34" charset="0"/>
                <a:ea typeface="ＭＳ Ｐゴシック" panose="020B0600070205080204" pitchFamily="50" charset="-128"/>
              </a:defRPr>
            </a:lvl3pPr>
            <a:lvl4pPr marL="1600200" indent="-228600" defTabSz="1001713">
              <a:defRPr kumimoji="1" sz="2000">
                <a:solidFill>
                  <a:schemeClr val="tx1"/>
                </a:solidFill>
                <a:latin typeface="Tahoma" panose="020B0604030504040204" pitchFamily="34" charset="0"/>
                <a:ea typeface="ＭＳ Ｐゴシック" panose="020B0600070205080204" pitchFamily="50" charset="-128"/>
              </a:defRPr>
            </a:lvl4pPr>
            <a:lvl5pPr marL="2057400" indent="-228600" defTabSz="1001713">
              <a:defRPr kumimoji="1" sz="2000">
                <a:solidFill>
                  <a:schemeClr val="tx1"/>
                </a:solidFill>
                <a:latin typeface="Tahoma" panose="020B0604030504040204" pitchFamily="34" charset="0"/>
                <a:ea typeface="ＭＳ Ｐゴシック" panose="020B0600070205080204" pitchFamily="50" charset="-128"/>
              </a:defRPr>
            </a:lvl5pPr>
            <a:lvl6pPr marL="25146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6pPr>
            <a:lvl7pPr marL="29718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7pPr>
            <a:lvl8pPr marL="34290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8pPr>
            <a:lvl9pPr marL="38862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9pPr>
          </a:lstStyle>
          <a:p>
            <a:pPr algn="ctr" eaLnBrk="1" hangingPunct="1"/>
            <a:endParaRPr lang="ja-JP" altLang="ja-JP" sz="2600" b="0" i="0">
              <a:ea typeface="Meiryo UI" panose="020B0604030504040204" pitchFamily="34" charset="-128"/>
            </a:endParaRPr>
          </a:p>
        </p:txBody>
      </p:sp>
      <p:sp>
        <p:nvSpPr>
          <p:cNvPr id="2055" name="Rectangle 7"/>
          <p:cNvSpPr>
            <a:spLocks noChangeArrowheads="1"/>
          </p:cNvSpPr>
          <p:nvPr/>
        </p:nvSpPr>
        <p:spPr bwMode="gray">
          <a:xfrm>
            <a:off x="1731963" y="5138738"/>
            <a:ext cx="31750" cy="1052512"/>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00330" tIns="50165" rIns="100330" bIns="50165" anchor="ctr"/>
          <a:lstStyle>
            <a:lvl1pPr defTabSz="1001713">
              <a:defRPr kumimoji="1" sz="2000">
                <a:solidFill>
                  <a:schemeClr val="tx1"/>
                </a:solidFill>
                <a:latin typeface="Tahoma" panose="020B0604030504040204" pitchFamily="34" charset="0"/>
                <a:ea typeface="ＭＳ Ｐゴシック" panose="020B0600070205080204" pitchFamily="50" charset="-128"/>
              </a:defRPr>
            </a:lvl1pPr>
            <a:lvl2pPr marL="742950" indent="-285750" defTabSz="1001713">
              <a:defRPr kumimoji="1" sz="2000">
                <a:solidFill>
                  <a:schemeClr val="tx1"/>
                </a:solidFill>
                <a:latin typeface="Tahoma" panose="020B0604030504040204" pitchFamily="34" charset="0"/>
                <a:ea typeface="ＭＳ Ｐゴシック" panose="020B0600070205080204" pitchFamily="50" charset="-128"/>
              </a:defRPr>
            </a:lvl2pPr>
            <a:lvl3pPr marL="1143000" indent="-228600" defTabSz="1001713">
              <a:defRPr kumimoji="1" sz="2000">
                <a:solidFill>
                  <a:schemeClr val="tx1"/>
                </a:solidFill>
                <a:latin typeface="Tahoma" panose="020B0604030504040204" pitchFamily="34" charset="0"/>
                <a:ea typeface="ＭＳ Ｐゴシック" panose="020B0600070205080204" pitchFamily="50" charset="-128"/>
              </a:defRPr>
            </a:lvl3pPr>
            <a:lvl4pPr marL="1600200" indent="-228600" defTabSz="1001713">
              <a:defRPr kumimoji="1" sz="2000">
                <a:solidFill>
                  <a:schemeClr val="tx1"/>
                </a:solidFill>
                <a:latin typeface="Tahoma" panose="020B0604030504040204" pitchFamily="34" charset="0"/>
                <a:ea typeface="ＭＳ Ｐゴシック" panose="020B0600070205080204" pitchFamily="50" charset="-128"/>
              </a:defRPr>
            </a:lvl4pPr>
            <a:lvl5pPr marL="2057400" indent="-228600" defTabSz="1001713">
              <a:defRPr kumimoji="1" sz="2000">
                <a:solidFill>
                  <a:schemeClr val="tx1"/>
                </a:solidFill>
                <a:latin typeface="Tahoma" panose="020B0604030504040204" pitchFamily="34" charset="0"/>
                <a:ea typeface="ＭＳ Ｐゴシック" panose="020B0600070205080204" pitchFamily="50" charset="-128"/>
              </a:defRPr>
            </a:lvl5pPr>
            <a:lvl6pPr marL="25146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6pPr>
            <a:lvl7pPr marL="29718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7pPr>
            <a:lvl8pPr marL="34290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8pPr>
            <a:lvl9pPr marL="38862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9pPr>
          </a:lstStyle>
          <a:p>
            <a:pPr algn="ctr" eaLnBrk="1" hangingPunct="1"/>
            <a:endParaRPr lang="ja-JP" altLang="ja-JP" sz="2600" b="0" i="0">
              <a:ea typeface="Meiryo UI" panose="020B0604030504040204" pitchFamily="34" charset="-128"/>
            </a:endParaRPr>
          </a:p>
        </p:txBody>
      </p:sp>
      <p:sp>
        <p:nvSpPr>
          <p:cNvPr id="2056" name="Rectangle 8"/>
          <p:cNvSpPr>
            <a:spLocks noChangeArrowheads="1"/>
          </p:cNvSpPr>
          <p:nvPr/>
        </p:nvSpPr>
        <p:spPr bwMode="gray">
          <a:xfrm>
            <a:off x="1414463" y="5929313"/>
            <a:ext cx="7650162" cy="42862"/>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00330" tIns="50165" rIns="100330" bIns="50165" anchor="ctr"/>
          <a:lstStyle>
            <a:lvl1pPr defTabSz="1001713">
              <a:defRPr kumimoji="1" sz="2000">
                <a:solidFill>
                  <a:schemeClr val="tx1"/>
                </a:solidFill>
                <a:latin typeface="Tahoma" panose="020B0604030504040204" pitchFamily="34" charset="0"/>
                <a:ea typeface="ＭＳ Ｐゴシック" panose="020B0600070205080204" pitchFamily="50" charset="-128"/>
              </a:defRPr>
            </a:lvl1pPr>
            <a:lvl2pPr marL="742950" indent="-285750" defTabSz="1001713">
              <a:defRPr kumimoji="1" sz="2000">
                <a:solidFill>
                  <a:schemeClr val="tx1"/>
                </a:solidFill>
                <a:latin typeface="Tahoma" panose="020B0604030504040204" pitchFamily="34" charset="0"/>
                <a:ea typeface="ＭＳ Ｐゴシック" panose="020B0600070205080204" pitchFamily="50" charset="-128"/>
              </a:defRPr>
            </a:lvl2pPr>
            <a:lvl3pPr marL="1143000" indent="-228600" defTabSz="1001713">
              <a:defRPr kumimoji="1" sz="2000">
                <a:solidFill>
                  <a:schemeClr val="tx1"/>
                </a:solidFill>
                <a:latin typeface="Tahoma" panose="020B0604030504040204" pitchFamily="34" charset="0"/>
                <a:ea typeface="ＭＳ Ｐゴシック" panose="020B0600070205080204" pitchFamily="50" charset="-128"/>
              </a:defRPr>
            </a:lvl3pPr>
            <a:lvl4pPr marL="1600200" indent="-228600" defTabSz="1001713">
              <a:defRPr kumimoji="1" sz="2000">
                <a:solidFill>
                  <a:schemeClr val="tx1"/>
                </a:solidFill>
                <a:latin typeface="Tahoma" panose="020B0604030504040204" pitchFamily="34" charset="0"/>
                <a:ea typeface="ＭＳ Ｐゴシック" panose="020B0600070205080204" pitchFamily="50" charset="-128"/>
              </a:defRPr>
            </a:lvl4pPr>
            <a:lvl5pPr marL="2057400" indent="-228600" defTabSz="1001713">
              <a:defRPr kumimoji="1" sz="2000">
                <a:solidFill>
                  <a:schemeClr val="tx1"/>
                </a:solidFill>
                <a:latin typeface="Tahoma" panose="020B0604030504040204" pitchFamily="34" charset="0"/>
                <a:ea typeface="ＭＳ Ｐゴシック" panose="020B0600070205080204" pitchFamily="50" charset="-128"/>
              </a:defRPr>
            </a:lvl5pPr>
            <a:lvl6pPr marL="25146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6pPr>
            <a:lvl7pPr marL="29718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7pPr>
            <a:lvl8pPr marL="34290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8pPr>
            <a:lvl9pPr marL="3886200" indent="-228600" defTabSz="1001713" eaLnBrk="0" fontAlgn="base" hangingPunct="0">
              <a:spcBef>
                <a:spcPct val="0"/>
              </a:spcBef>
              <a:spcAft>
                <a:spcPct val="0"/>
              </a:spcAft>
              <a:defRPr kumimoji="1" sz="2000">
                <a:solidFill>
                  <a:schemeClr val="tx1"/>
                </a:solidFill>
                <a:latin typeface="Tahoma" panose="020B0604030504040204" pitchFamily="34" charset="0"/>
                <a:ea typeface="ＭＳ Ｐゴシック" panose="020B0600070205080204" pitchFamily="50" charset="-128"/>
              </a:defRPr>
            </a:lvl9pPr>
          </a:lstStyle>
          <a:p>
            <a:pPr algn="ctr" eaLnBrk="1" hangingPunct="1"/>
            <a:endParaRPr lang="ja-JP" altLang="ja-JP" sz="2600" b="0" i="0">
              <a:ea typeface="Meiryo UI" panose="020B0604030504040204" pitchFamily="34" charset="-128"/>
            </a:endParaRPr>
          </a:p>
        </p:txBody>
      </p:sp>
      <p:sp>
        <p:nvSpPr>
          <p:cNvPr id="2057" name="Rectangle 9"/>
          <p:cNvSpPr>
            <a:spLocks noGrp="1" noChangeArrowheads="1"/>
          </p:cNvSpPr>
          <p:nvPr>
            <p:ph type="title"/>
          </p:nvPr>
        </p:nvSpPr>
        <p:spPr bwMode="auto">
          <a:xfrm>
            <a:off x="2416175" y="5243513"/>
            <a:ext cx="657225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00330" tIns="50165" rIns="100330" bIns="50165" numCol="1" anchor="b" anchorCtr="0" compatLnSpc="1">
            <a:prstTxWarp prst="textNoShape">
              <a:avLst/>
            </a:prstTxWarp>
          </a:bodyPr>
          <a:lstStyle/>
          <a:p>
            <a:pPr lvl="0"/>
            <a:r>
              <a:rPr lang="ja-JP" altLang="en-US"/>
              <a:t>マスタ タイトルの書式設定</a:t>
            </a:r>
          </a:p>
        </p:txBody>
      </p:sp>
      <p:sp>
        <p:nvSpPr>
          <p:cNvPr id="19469" name="Rectangle 13"/>
          <p:cNvSpPr>
            <a:spLocks noGrp="1" noChangeArrowheads="1"/>
          </p:cNvSpPr>
          <p:nvPr>
            <p:ph type="sldNum" sz="quarter" idx="4"/>
          </p:nvPr>
        </p:nvSpPr>
        <p:spPr bwMode="auto">
          <a:xfrm>
            <a:off x="8641080" y="6634480"/>
            <a:ext cx="502920" cy="223520"/>
          </a:xfrm>
          <a:prstGeom prst="rect">
            <a:avLst/>
          </a:prstGeom>
          <a:noFill/>
          <a:ln w="9525">
            <a:noFill/>
            <a:miter lim="800000"/>
            <a:headEnd/>
            <a:tailEnd/>
          </a:ln>
          <a:effectLst/>
        </p:spPr>
        <p:txBody>
          <a:bodyPr vert="horz" wrap="square" lIns="100330" tIns="50165" rIns="100330" bIns="50165" numCol="1" anchor="b" anchorCtr="0" compatLnSpc="1">
            <a:prstTxWarp prst="textNoShape">
              <a:avLst/>
            </a:prstTxWarp>
          </a:bodyPr>
          <a:lstStyle>
            <a:lvl1pPr algn="r" eaLnBrk="1" hangingPunct="1">
              <a:defRPr kumimoji="0" sz="1200" b="0" i="0" smtClean="0">
                <a:ea typeface="Meiryo UI" panose="020B0604030504040204" pitchFamily="34" charset="-128"/>
              </a:defRPr>
            </a:lvl1pPr>
          </a:lstStyle>
          <a:p>
            <a:pPr>
              <a:defRPr/>
            </a:pPr>
            <a:fld id="{6CD8A197-0E7D-4669-95F7-598C623A02BD}" type="slidenum">
              <a:rPr lang="en-US" altLang="ja-JP" smtClean="0"/>
              <a:pPr>
                <a:defRPr/>
              </a:pPr>
              <a:t>‹#›</a:t>
            </a:fld>
            <a:endParaRPr lang="en-US" altLang="ja-JP" dirty="0"/>
          </a:p>
        </p:txBody>
      </p:sp>
    </p:spTree>
  </p:cSld>
  <p:clrMap bg1="lt1" tx1="dk1" bg2="lt2" tx2="dk2" accent1="accent1" accent2="accent2" accent3="accent3" accent4="accent4" accent5="accent5" accent6="accent6" hlink="hlink" folHlink="folHlink"/>
  <p:sldLayoutIdLst>
    <p:sldLayoutId id="2147483927" r:id="rId1"/>
    <p:sldLayoutId id="2147483928" r:id="rId2"/>
    <p:sldLayoutId id="2147483929" r:id="rId3"/>
    <p:sldLayoutId id="2147483930" r:id="rId4"/>
    <p:sldLayoutId id="2147483931" r:id="rId5"/>
    <p:sldLayoutId id="2147483932" r:id="rId6"/>
    <p:sldLayoutId id="2147483933" r:id="rId7"/>
    <p:sldLayoutId id="2147483934" r:id="rId8"/>
    <p:sldLayoutId id="2147483935" r:id="rId9"/>
    <p:sldLayoutId id="2147483936" r:id="rId10"/>
    <p:sldLayoutId id="2147483937" r:id="rId11"/>
    <p:sldLayoutId id="2147484034" r:id="rId12"/>
    <p:sldLayoutId id="2147484063" r:id="rId13"/>
  </p:sldLayoutIdLst>
  <mc:AlternateContent xmlns:mc="http://schemas.openxmlformats.org/markup-compatibility/2006" xmlns:p14="http://schemas.microsoft.com/office/powerpoint/2010/main">
    <mc:Choice Requires="p14">
      <p:transition p14:dur="0" advClick="0"/>
    </mc:Choice>
    <mc:Fallback xmlns="">
      <p:transition advClick="0"/>
    </mc:Fallback>
  </mc:AlternateContent>
  <p:txStyles>
    <p:titleStyle>
      <a:lvl1pPr algn="l" defTabSz="1001713" rtl="0" eaLnBrk="0" fontAlgn="base" hangingPunct="0">
        <a:spcBef>
          <a:spcPct val="0"/>
        </a:spcBef>
        <a:spcAft>
          <a:spcPct val="0"/>
        </a:spcAft>
        <a:defRPr kumimoji="1" sz="2800" b="0" i="0">
          <a:solidFill>
            <a:schemeClr val="tx2"/>
          </a:solidFill>
          <a:latin typeface="+mj-lt"/>
          <a:ea typeface="Meiryo UI" panose="020B0604030504040204" pitchFamily="34" charset="-128"/>
          <a:cs typeface="+mj-cs"/>
        </a:defRPr>
      </a:lvl1pPr>
      <a:lvl2pPr algn="l" defTabSz="1001713" rtl="0" eaLnBrk="0" fontAlgn="base" hangingPunct="0">
        <a:spcBef>
          <a:spcPct val="0"/>
        </a:spcBef>
        <a:spcAft>
          <a:spcPct val="0"/>
        </a:spcAft>
        <a:defRPr kumimoji="1" sz="2800">
          <a:solidFill>
            <a:schemeClr val="tx2"/>
          </a:solidFill>
          <a:latin typeface="Tahoma" pitchFamily="34" charset="0"/>
          <a:ea typeface="ＭＳ Ｐゴシック" pitchFamily="50" charset="-128"/>
        </a:defRPr>
      </a:lvl2pPr>
      <a:lvl3pPr algn="l" defTabSz="1001713" rtl="0" eaLnBrk="0" fontAlgn="base" hangingPunct="0">
        <a:spcBef>
          <a:spcPct val="0"/>
        </a:spcBef>
        <a:spcAft>
          <a:spcPct val="0"/>
        </a:spcAft>
        <a:defRPr kumimoji="1" sz="2800">
          <a:solidFill>
            <a:schemeClr val="tx2"/>
          </a:solidFill>
          <a:latin typeface="Tahoma" pitchFamily="34" charset="0"/>
          <a:ea typeface="ＭＳ Ｐゴシック" pitchFamily="50" charset="-128"/>
        </a:defRPr>
      </a:lvl3pPr>
      <a:lvl4pPr algn="l" defTabSz="1001713" rtl="0" eaLnBrk="0" fontAlgn="base" hangingPunct="0">
        <a:spcBef>
          <a:spcPct val="0"/>
        </a:spcBef>
        <a:spcAft>
          <a:spcPct val="0"/>
        </a:spcAft>
        <a:defRPr kumimoji="1" sz="2800">
          <a:solidFill>
            <a:schemeClr val="tx2"/>
          </a:solidFill>
          <a:latin typeface="Tahoma" pitchFamily="34" charset="0"/>
          <a:ea typeface="ＭＳ Ｐゴシック" pitchFamily="50" charset="-128"/>
        </a:defRPr>
      </a:lvl4pPr>
      <a:lvl5pPr algn="l" defTabSz="1001713" rtl="0" eaLnBrk="0" fontAlgn="base" hangingPunct="0">
        <a:spcBef>
          <a:spcPct val="0"/>
        </a:spcBef>
        <a:spcAft>
          <a:spcPct val="0"/>
        </a:spcAft>
        <a:defRPr kumimoji="1" sz="2800">
          <a:solidFill>
            <a:schemeClr val="tx2"/>
          </a:solidFill>
          <a:latin typeface="Tahoma" pitchFamily="34" charset="0"/>
          <a:ea typeface="ＭＳ Ｐゴシック" pitchFamily="50" charset="-128"/>
        </a:defRPr>
      </a:lvl5pPr>
      <a:lvl6pPr marL="457200" algn="l" defTabSz="1001713" rtl="0" fontAlgn="base">
        <a:spcBef>
          <a:spcPct val="0"/>
        </a:spcBef>
        <a:spcAft>
          <a:spcPct val="0"/>
        </a:spcAft>
        <a:defRPr kumimoji="1" sz="2800">
          <a:solidFill>
            <a:schemeClr val="tx2"/>
          </a:solidFill>
          <a:latin typeface="Tahoma" pitchFamily="34" charset="0"/>
          <a:ea typeface="ＭＳ Ｐゴシック" pitchFamily="50" charset="-128"/>
        </a:defRPr>
      </a:lvl6pPr>
      <a:lvl7pPr marL="914400" algn="l" defTabSz="1001713" rtl="0" fontAlgn="base">
        <a:spcBef>
          <a:spcPct val="0"/>
        </a:spcBef>
        <a:spcAft>
          <a:spcPct val="0"/>
        </a:spcAft>
        <a:defRPr kumimoji="1" sz="2800">
          <a:solidFill>
            <a:schemeClr val="tx2"/>
          </a:solidFill>
          <a:latin typeface="Tahoma" pitchFamily="34" charset="0"/>
          <a:ea typeface="ＭＳ Ｐゴシック" pitchFamily="50" charset="-128"/>
        </a:defRPr>
      </a:lvl7pPr>
      <a:lvl8pPr marL="1371600" algn="l" defTabSz="1001713" rtl="0" fontAlgn="base">
        <a:spcBef>
          <a:spcPct val="0"/>
        </a:spcBef>
        <a:spcAft>
          <a:spcPct val="0"/>
        </a:spcAft>
        <a:defRPr kumimoji="1" sz="2800">
          <a:solidFill>
            <a:schemeClr val="tx2"/>
          </a:solidFill>
          <a:latin typeface="Tahoma" pitchFamily="34" charset="0"/>
          <a:ea typeface="ＭＳ Ｐゴシック" pitchFamily="50" charset="-128"/>
        </a:defRPr>
      </a:lvl8pPr>
      <a:lvl9pPr marL="1828800" algn="l" defTabSz="1001713" rtl="0" fontAlgn="base">
        <a:spcBef>
          <a:spcPct val="0"/>
        </a:spcBef>
        <a:spcAft>
          <a:spcPct val="0"/>
        </a:spcAft>
        <a:defRPr kumimoji="1" sz="2800">
          <a:solidFill>
            <a:schemeClr val="tx2"/>
          </a:solidFill>
          <a:latin typeface="Tahoma" pitchFamily="34" charset="0"/>
          <a:ea typeface="ＭＳ Ｐゴシック" pitchFamily="50" charset="-128"/>
        </a:defRPr>
      </a:lvl9pPr>
    </p:titleStyle>
    <p:bodyStyle>
      <a:lvl1pPr marL="374650" indent="-374650" algn="l" defTabSz="1001713" rtl="0" eaLnBrk="0" fontAlgn="base" hangingPunct="0">
        <a:spcBef>
          <a:spcPct val="20000"/>
        </a:spcBef>
        <a:spcAft>
          <a:spcPct val="0"/>
        </a:spcAft>
        <a:buClr>
          <a:schemeClr val="folHlink"/>
        </a:buClr>
        <a:buSzPct val="60000"/>
        <a:buFont typeface="Wingdings" panose="05000000000000000000" pitchFamily="2" charset="2"/>
        <a:buChar char="n"/>
        <a:defRPr kumimoji="1" sz="3600">
          <a:solidFill>
            <a:schemeClr val="tx1"/>
          </a:solidFill>
          <a:latin typeface="+mn-lt"/>
          <a:ea typeface="+mn-ea"/>
          <a:cs typeface="+mn-cs"/>
        </a:defRPr>
      </a:lvl1pPr>
      <a:lvl2pPr marL="814388" indent="-312738" algn="l" defTabSz="1001713" rtl="0" eaLnBrk="0" fontAlgn="base" hangingPunct="0">
        <a:spcBef>
          <a:spcPct val="20000"/>
        </a:spcBef>
        <a:spcAft>
          <a:spcPct val="0"/>
        </a:spcAft>
        <a:buClr>
          <a:schemeClr val="hlink"/>
        </a:buClr>
        <a:buSzPct val="55000"/>
        <a:buFont typeface="Wingdings" panose="05000000000000000000" pitchFamily="2" charset="2"/>
        <a:buChar char="n"/>
        <a:defRPr kumimoji="1" sz="3100">
          <a:solidFill>
            <a:schemeClr val="tx1"/>
          </a:solidFill>
          <a:latin typeface="+mn-lt"/>
          <a:ea typeface="+mn-ea"/>
        </a:defRPr>
      </a:lvl2pPr>
      <a:lvl3pPr marL="1254125" indent="-252413" algn="l" defTabSz="1001713" rtl="0" eaLnBrk="0" fontAlgn="base" hangingPunct="0">
        <a:spcBef>
          <a:spcPct val="20000"/>
        </a:spcBef>
        <a:spcAft>
          <a:spcPct val="0"/>
        </a:spcAft>
        <a:buClr>
          <a:schemeClr val="folHlink"/>
        </a:buClr>
        <a:buSzPct val="50000"/>
        <a:buFont typeface="Wingdings" panose="05000000000000000000" pitchFamily="2" charset="2"/>
        <a:buChar char="n"/>
        <a:defRPr kumimoji="1" sz="2600">
          <a:solidFill>
            <a:schemeClr val="tx1"/>
          </a:solidFill>
          <a:latin typeface="+mn-lt"/>
          <a:ea typeface="+mn-ea"/>
        </a:defRPr>
      </a:lvl3pPr>
      <a:lvl4pPr marL="1755775" indent="-250825" algn="l" defTabSz="1001713" rtl="0" eaLnBrk="0" fontAlgn="base" hangingPunct="0">
        <a:spcBef>
          <a:spcPct val="20000"/>
        </a:spcBef>
        <a:spcAft>
          <a:spcPct val="0"/>
        </a:spcAft>
        <a:buClr>
          <a:schemeClr val="accent2"/>
        </a:buClr>
        <a:buSzPct val="55000"/>
        <a:buFont typeface="Wingdings" panose="05000000000000000000" pitchFamily="2" charset="2"/>
        <a:buChar char="n"/>
        <a:defRPr kumimoji="1" sz="2200">
          <a:solidFill>
            <a:schemeClr val="tx1"/>
          </a:solidFill>
          <a:latin typeface="+mn-lt"/>
          <a:ea typeface="+mn-ea"/>
        </a:defRPr>
      </a:lvl4pPr>
      <a:lvl5pPr marL="2257425" indent="-250825" algn="l" defTabSz="1001713" rtl="0" eaLnBrk="0" fontAlgn="base" hangingPunct="0">
        <a:spcBef>
          <a:spcPct val="20000"/>
        </a:spcBef>
        <a:spcAft>
          <a:spcPct val="0"/>
        </a:spcAft>
        <a:buClr>
          <a:schemeClr val="accent1"/>
        </a:buClr>
        <a:buSzPct val="50000"/>
        <a:buFont typeface="Wingdings" panose="05000000000000000000" pitchFamily="2" charset="2"/>
        <a:buChar char="n"/>
        <a:defRPr kumimoji="1" sz="2200">
          <a:solidFill>
            <a:schemeClr val="tx1"/>
          </a:solidFill>
          <a:latin typeface="+mn-lt"/>
          <a:ea typeface="+mn-ea"/>
        </a:defRPr>
      </a:lvl5pPr>
      <a:lvl6pPr marL="2714625" indent="-250825" algn="l" defTabSz="1001713" rtl="0" fontAlgn="base">
        <a:spcBef>
          <a:spcPct val="20000"/>
        </a:spcBef>
        <a:spcAft>
          <a:spcPct val="0"/>
        </a:spcAft>
        <a:buClr>
          <a:schemeClr val="accent1"/>
        </a:buClr>
        <a:buSzPct val="50000"/>
        <a:buFont typeface="Wingdings" pitchFamily="2" charset="2"/>
        <a:buChar char="n"/>
        <a:defRPr kumimoji="1" sz="2200">
          <a:solidFill>
            <a:schemeClr val="tx1"/>
          </a:solidFill>
          <a:latin typeface="+mn-lt"/>
          <a:ea typeface="+mn-ea"/>
        </a:defRPr>
      </a:lvl6pPr>
      <a:lvl7pPr marL="3171825" indent="-250825" algn="l" defTabSz="1001713" rtl="0" fontAlgn="base">
        <a:spcBef>
          <a:spcPct val="20000"/>
        </a:spcBef>
        <a:spcAft>
          <a:spcPct val="0"/>
        </a:spcAft>
        <a:buClr>
          <a:schemeClr val="accent1"/>
        </a:buClr>
        <a:buSzPct val="50000"/>
        <a:buFont typeface="Wingdings" pitchFamily="2" charset="2"/>
        <a:buChar char="n"/>
        <a:defRPr kumimoji="1" sz="2200">
          <a:solidFill>
            <a:schemeClr val="tx1"/>
          </a:solidFill>
          <a:latin typeface="+mn-lt"/>
          <a:ea typeface="+mn-ea"/>
        </a:defRPr>
      </a:lvl7pPr>
      <a:lvl8pPr marL="3629025" indent="-250825" algn="l" defTabSz="1001713" rtl="0" fontAlgn="base">
        <a:spcBef>
          <a:spcPct val="20000"/>
        </a:spcBef>
        <a:spcAft>
          <a:spcPct val="0"/>
        </a:spcAft>
        <a:buClr>
          <a:schemeClr val="accent1"/>
        </a:buClr>
        <a:buSzPct val="50000"/>
        <a:buFont typeface="Wingdings" pitchFamily="2" charset="2"/>
        <a:buChar char="n"/>
        <a:defRPr kumimoji="1" sz="2200">
          <a:solidFill>
            <a:schemeClr val="tx1"/>
          </a:solidFill>
          <a:latin typeface="+mn-lt"/>
          <a:ea typeface="+mn-ea"/>
        </a:defRPr>
      </a:lvl8pPr>
      <a:lvl9pPr marL="4086225" indent="-250825" algn="l" defTabSz="1001713" rtl="0" fontAlgn="base">
        <a:spcBef>
          <a:spcPct val="20000"/>
        </a:spcBef>
        <a:spcAft>
          <a:spcPct val="0"/>
        </a:spcAft>
        <a:buClr>
          <a:schemeClr val="accent1"/>
        </a:buClr>
        <a:buSzPct val="50000"/>
        <a:buFont typeface="Wingdings" pitchFamily="2" charset="2"/>
        <a:buChar char="n"/>
        <a:defRPr kumimoji="1" sz="22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9458" name="Rectangle 2"/>
          <p:cNvSpPr>
            <a:spLocks noChangeArrowheads="1"/>
          </p:cNvSpPr>
          <p:nvPr/>
        </p:nvSpPr>
        <p:spPr bwMode="ltGray">
          <a:xfrm>
            <a:off x="417513" y="304800"/>
            <a:ext cx="438150" cy="474663"/>
          </a:xfrm>
          <a:prstGeom prst="rect">
            <a:avLst/>
          </a:prstGeom>
          <a:solidFill>
            <a:schemeClr val="accent2"/>
          </a:solidFill>
          <a:ln w="9525">
            <a:noFill/>
            <a:miter lim="800000"/>
            <a:headEnd/>
            <a:tailEnd/>
          </a:ln>
          <a:effectLst/>
        </p:spPr>
        <p:txBody>
          <a:bodyPr wrap="none" lIns="100330" tIns="50165" rIns="100330" bIns="50165" anchor="ctr"/>
          <a:lstStyle/>
          <a:p>
            <a:pPr algn="ctr" defTabSz="1001713" eaLnBrk="1" hangingPunct="1">
              <a:defRPr/>
            </a:pPr>
            <a:endParaRPr lang="ja-JP" altLang="ja-JP" sz="2600" b="0" i="0">
              <a:solidFill>
                <a:srgbClr val="000000"/>
              </a:solidFill>
              <a:ea typeface="Meiryo UI" panose="020B0604030504040204" pitchFamily="34" charset="-128"/>
            </a:endParaRPr>
          </a:p>
        </p:txBody>
      </p:sp>
      <p:sp>
        <p:nvSpPr>
          <p:cNvPr id="19459" name="Rectangle 3"/>
          <p:cNvSpPr>
            <a:spLocks noChangeArrowheads="1"/>
          </p:cNvSpPr>
          <p:nvPr/>
        </p:nvSpPr>
        <p:spPr bwMode="ltGray">
          <a:xfrm>
            <a:off x="800100" y="304800"/>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lIns="100330" tIns="50165" rIns="100330" bIns="50165" anchor="ctr"/>
          <a:lstStyle/>
          <a:p>
            <a:pPr algn="ctr" defTabSz="1001713" eaLnBrk="1" hangingPunct="1">
              <a:defRPr/>
            </a:pPr>
            <a:endParaRPr lang="ja-JP" altLang="ja-JP" sz="2600" b="0" i="0">
              <a:solidFill>
                <a:srgbClr val="000000"/>
              </a:solidFill>
              <a:ea typeface="Meiryo UI" panose="020B0604030504040204" pitchFamily="34" charset="-128"/>
            </a:endParaRPr>
          </a:p>
        </p:txBody>
      </p:sp>
      <p:sp>
        <p:nvSpPr>
          <p:cNvPr id="19460" name="Rectangle 4"/>
          <p:cNvSpPr>
            <a:spLocks noChangeArrowheads="1"/>
          </p:cNvSpPr>
          <p:nvPr/>
        </p:nvSpPr>
        <p:spPr bwMode="ltGray">
          <a:xfrm>
            <a:off x="541338" y="727075"/>
            <a:ext cx="422275" cy="474663"/>
          </a:xfrm>
          <a:prstGeom prst="rect">
            <a:avLst/>
          </a:prstGeom>
          <a:solidFill>
            <a:schemeClr val="folHlink"/>
          </a:solidFill>
          <a:ln w="9525">
            <a:noFill/>
            <a:miter lim="800000"/>
            <a:headEnd/>
            <a:tailEnd/>
          </a:ln>
          <a:effectLst/>
        </p:spPr>
        <p:txBody>
          <a:bodyPr wrap="none" lIns="100330" tIns="50165" rIns="100330" bIns="50165" anchor="ctr"/>
          <a:lstStyle/>
          <a:p>
            <a:pPr algn="ctr" defTabSz="1001713" eaLnBrk="1" hangingPunct="1">
              <a:defRPr/>
            </a:pPr>
            <a:endParaRPr lang="ja-JP" altLang="ja-JP" sz="2600" b="0" i="0">
              <a:solidFill>
                <a:srgbClr val="000000"/>
              </a:solidFill>
              <a:ea typeface="Meiryo UI" panose="020B0604030504040204" pitchFamily="34" charset="-128"/>
            </a:endParaRPr>
          </a:p>
        </p:txBody>
      </p:sp>
      <p:sp>
        <p:nvSpPr>
          <p:cNvPr id="19461" name="Rectangle 5"/>
          <p:cNvSpPr>
            <a:spLocks noChangeArrowheads="1"/>
          </p:cNvSpPr>
          <p:nvPr/>
        </p:nvSpPr>
        <p:spPr bwMode="ltGray">
          <a:xfrm>
            <a:off x="911225" y="72707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lIns="100330" tIns="50165" rIns="100330" bIns="50165" anchor="ctr"/>
          <a:lstStyle/>
          <a:p>
            <a:pPr algn="ctr" defTabSz="1001713" eaLnBrk="1" hangingPunct="1">
              <a:defRPr/>
            </a:pPr>
            <a:endParaRPr lang="ja-JP" altLang="ja-JP" sz="2600" b="0" i="0">
              <a:solidFill>
                <a:srgbClr val="000000"/>
              </a:solidFill>
              <a:ea typeface="Meiryo UI" panose="020B0604030504040204" pitchFamily="34" charset="-128"/>
            </a:endParaRPr>
          </a:p>
        </p:txBody>
      </p:sp>
      <p:sp>
        <p:nvSpPr>
          <p:cNvPr id="19462" name="Rectangle 6"/>
          <p:cNvSpPr>
            <a:spLocks noChangeArrowheads="1"/>
          </p:cNvSpPr>
          <p:nvPr/>
        </p:nvSpPr>
        <p:spPr bwMode="ltGray">
          <a:xfrm>
            <a:off x="127000" y="654050"/>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lIns="100330" tIns="50165" rIns="100330" bIns="50165" anchor="ctr"/>
          <a:lstStyle/>
          <a:p>
            <a:pPr algn="ctr" defTabSz="1001713" eaLnBrk="1" hangingPunct="1">
              <a:defRPr/>
            </a:pPr>
            <a:endParaRPr lang="ja-JP" altLang="ja-JP" sz="2600" b="0" i="0">
              <a:solidFill>
                <a:srgbClr val="000000"/>
              </a:solidFill>
              <a:ea typeface="Meiryo UI" panose="020B0604030504040204" pitchFamily="34" charset="-128"/>
            </a:endParaRPr>
          </a:p>
        </p:txBody>
      </p:sp>
      <p:sp>
        <p:nvSpPr>
          <p:cNvPr id="19463" name="Rectangle 7"/>
          <p:cNvSpPr>
            <a:spLocks noChangeArrowheads="1"/>
          </p:cNvSpPr>
          <p:nvPr/>
        </p:nvSpPr>
        <p:spPr bwMode="gray">
          <a:xfrm>
            <a:off x="762000" y="196850"/>
            <a:ext cx="31750" cy="1052513"/>
          </a:xfrm>
          <a:prstGeom prst="rect">
            <a:avLst/>
          </a:prstGeom>
          <a:solidFill>
            <a:schemeClr val="bg2"/>
          </a:solidFill>
          <a:ln w="9525">
            <a:noFill/>
            <a:miter lim="800000"/>
            <a:headEnd/>
            <a:tailEnd/>
          </a:ln>
          <a:effectLst/>
        </p:spPr>
        <p:txBody>
          <a:bodyPr wrap="none" lIns="100330" tIns="50165" rIns="100330" bIns="50165" anchor="ctr"/>
          <a:lstStyle/>
          <a:p>
            <a:pPr algn="ctr" defTabSz="1001713" eaLnBrk="1" hangingPunct="1">
              <a:defRPr/>
            </a:pPr>
            <a:endParaRPr lang="ja-JP" altLang="ja-JP" sz="2600" b="0" i="0">
              <a:solidFill>
                <a:srgbClr val="000000"/>
              </a:solidFill>
              <a:ea typeface="Meiryo UI" panose="020B0604030504040204" pitchFamily="34" charset="-128"/>
            </a:endParaRPr>
          </a:p>
        </p:txBody>
      </p:sp>
      <p:sp>
        <p:nvSpPr>
          <p:cNvPr id="19464" name="Rectangle 8"/>
          <p:cNvSpPr>
            <a:spLocks noChangeArrowheads="1"/>
          </p:cNvSpPr>
          <p:nvPr/>
        </p:nvSpPr>
        <p:spPr bwMode="gray">
          <a:xfrm>
            <a:off x="444500" y="987425"/>
            <a:ext cx="8224838"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lIns="100330" tIns="50165" rIns="100330" bIns="50165" anchor="ctr"/>
          <a:lstStyle/>
          <a:p>
            <a:pPr algn="ctr" defTabSz="1001713" eaLnBrk="1" hangingPunct="1">
              <a:defRPr/>
            </a:pPr>
            <a:endParaRPr lang="ja-JP" altLang="ja-JP" sz="2600" b="0" i="0">
              <a:solidFill>
                <a:srgbClr val="000000"/>
              </a:solidFill>
              <a:ea typeface="Meiryo UI" panose="020B0604030504040204" pitchFamily="34" charset="-128"/>
            </a:endParaRPr>
          </a:p>
        </p:txBody>
      </p:sp>
      <p:sp>
        <p:nvSpPr>
          <p:cNvPr id="5129" name="Rectangle 9"/>
          <p:cNvSpPr>
            <a:spLocks noGrp="1" noChangeArrowheads="1"/>
          </p:cNvSpPr>
          <p:nvPr>
            <p:ph type="title"/>
          </p:nvPr>
        </p:nvSpPr>
        <p:spPr bwMode="auto">
          <a:xfrm>
            <a:off x="1446213" y="301625"/>
            <a:ext cx="7497762" cy="635000"/>
          </a:xfrm>
          <a:prstGeom prst="rect">
            <a:avLst/>
          </a:prstGeom>
          <a:noFill/>
          <a:ln w="9525">
            <a:noFill/>
            <a:miter lim="800000"/>
            <a:headEnd/>
            <a:tailEnd/>
          </a:ln>
        </p:spPr>
        <p:txBody>
          <a:bodyPr vert="horz" wrap="square" lIns="100330" tIns="50165" rIns="100330" bIns="50165" numCol="1" anchor="b" anchorCtr="0" compatLnSpc="1">
            <a:prstTxWarp prst="textNoShape">
              <a:avLst/>
            </a:prstTxWarp>
          </a:bodyPr>
          <a:lstStyle/>
          <a:p>
            <a:pPr lvl="0"/>
            <a:r>
              <a:rPr lang="ja-JP" altLang="en-US"/>
              <a:t>マスタ タイトルの書式設定</a:t>
            </a:r>
          </a:p>
        </p:txBody>
      </p:sp>
      <p:sp>
        <p:nvSpPr>
          <p:cNvPr id="5130" name="Rectangle 10"/>
          <p:cNvSpPr>
            <a:spLocks noGrp="1" noChangeArrowheads="1"/>
          </p:cNvSpPr>
          <p:nvPr>
            <p:ph type="body" idx="1"/>
          </p:nvPr>
        </p:nvSpPr>
        <p:spPr bwMode="auto">
          <a:xfrm>
            <a:off x="809625" y="1462088"/>
            <a:ext cx="8334375" cy="4678362"/>
          </a:xfrm>
          <a:prstGeom prst="rect">
            <a:avLst/>
          </a:prstGeom>
          <a:noFill/>
          <a:ln w="9525">
            <a:noFill/>
            <a:miter lim="800000"/>
            <a:headEnd/>
            <a:tailEnd/>
          </a:ln>
        </p:spPr>
        <p:txBody>
          <a:bodyPr vert="horz" wrap="square" lIns="100330" tIns="50165" rIns="100330" bIns="50165" numCol="1" anchor="t" anchorCtr="0" compatLnSpc="1">
            <a:prstTxWarp prst="textNoShape">
              <a:avLst/>
            </a:prstTxWarp>
          </a:bodyPr>
          <a:lstStyle/>
          <a:p>
            <a:pPr lvl="0"/>
            <a:r>
              <a:rPr lang="ja-JP" altLang="en-US"/>
              <a:t>マスタ テキストの書式設定</a:t>
            </a:r>
          </a:p>
          <a:p>
            <a:pPr lvl="1"/>
            <a:r>
              <a:rPr lang="ja-JP" altLang="en-US"/>
              <a:t>第 </a:t>
            </a:r>
            <a:r>
              <a:rPr lang="en-US" altLang="ja-JP" dirty="0"/>
              <a:t>2 </a:t>
            </a:r>
            <a:r>
              <a:rPr lang="ja-JP" altLang="en-US"/>
              <a:t>レベル</a:t>
            </a:r>
          </a:p>
          <a:p>
            <a:pPr lvl="2"/>
            <a:r>
              <a:rPr lang="ja-JP" altLang="en-US"/>
              <a:t>第 </a:t>
            </a:r>
            <a:r>
              <a:rPr lang="en-US" altLang="ja-JP" dirty="0"/>
              <a:t>3 </a:t>
            </a:r>
            <a:r>
              <a:rPr lang="ja-JP" altLang="en-US"/>
              <a:t>レベル</a:t>
            </a:r>
          </a:p>
          <a:p>
            <a:pPr lvl="3"/>
            <a:r>
              <a:rPr lang="ja-JP" altLang="en-US"/>
              <a:t>第 </a:t>
            </a:r>
            <a:r>
              <a:rPr lang="en-US" altLang="ja-JP" dirty="0"/>
              <a:t>4 </a:t>
            </a:r>
            <a:r>
              <a:rPr lang="ja-JP" altLang="en-US"/>
              <a:t>レベル</a:t>
            </a:r>
          </a:p>
          <a:p>
            <a:pPr lvl="4"/>
            <a:r>
              <a:rPr lang="ja-JP" altLang="en-US"/>
              <a:t>第 </a:t>
            </a:r>
            <a:r>
              <a:rPr lang="en-US" altLang="ja-JP" dirty="0"/>
              <a:t>5 </a:t>
            </a:r>
            <a:r>
              <a:rPr lang="ja-JP" altLang="en-US"/>
              <a:t>レベル</a:t>
            </a:r>
          </a:p>
        </p:txBody>
      </p:sp>
      <p:sp>
        <p:nvSpPr>
          <p:cNvPr id="19467" name="Rectangle 11"/>
          <p:cNvSpPr>
            <a:spLocks noGrp="1" noChangeArrowheads="1"/>
          </p:cNvSpPr>
          <p:nvPr>
            <p:ph type="dt" sz="half" idx="2"/>
          </p:nvPr>
        </p:nvSpPr>
        <p:spPr bwMode="auto">
          <a:xfrm>
            <a:off x="1162050" y="6243638"/>
            <a:ext cx="1905000" cy="457200"/>
          </a:xfrm>
          <a:prstGeom prst="rect">
            <a:avLst/>
          </a:prstGeom>
          <a:noFill/>
          <a:ln w="9525">
            <a:noFill/>
            <a:miter lim="800000"/>
            <a:headEnd/>
            <a:tailEnd/>
          </a:ln>
          <a:effectLst/>
        </p:spPr>
        <p:txBody>
          <a:bodyPr vert="horz" wrap="square" lIns="100330" tIns="50165" rIns="100330" bIns="50165" numCol="1" anchor="b" anchorCtr="0" compatLnSpc="1">
            <a:prstTxWarp prst="textNoShape">
              <a:avLst/>
            </a:prstTxWarp>
          </a:bodyPr>
          <a:lstStyle>
            <a:lvl1pPr>
              <a:defRPr kumimoji="0" sz="1600" b="0" i="0">
                <a:ea typeface="Meiryo UI" panose="020B0604030504040204" pitchFamily="34" charset="-128"/>
              </a:defRPr>
            </a:lvl1pPr>
          </a:lstStyle>
          <a:p>
            <a:pPr eaLnBrk="1" hangingPunct="1">
              <a:defRPr/>
            </a:pPr>
            <a:endParaRPr lang="en-US" altLang="ja-JP" dirty="0">
              <a:solidFill>
                <a:srgbClr val="000000"/>
              </a:solidFill>
            </a:endParaRPr>
          </a:p>
        </p:txBody>
      </p:sp>
      <p:sp>
        <p:nvSpPr>
          <p:cNvPr id="19468"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100330" tIns="50165" rIns="100330" bIns="50165" numCol="1" anchor="b" anchorCtr="0" compatLnSpc="1">
            <a:prstTxWarp prst="textNoShape">
              <a:avLst/>
            </a:prstTxWarp>
          </a:bodyPr>
          <a:lstStyle>
            <a:lvl1pPr algn="ctr">
              <a:defRPr kumimoji="0" sz="1600" b="0" i="0">
                <a:ea typeface="Meiryo UI" panose="020B0604030504040204" pitchFamily="34" charset="-128"/>
              </a:defRPr>
            </a:lvl1pPr>
          </a:lstStyle>
          <a:p>
            <a:pPr eaLnBrk="1" hangingPunct="1">
              <a:defRPr/>
            </a:pPr>
            <a:endParaRPr lang="en-US" altLang="ja-JP" dirty="0">
              <a:solidFill>
                <a:srgbClr val="000000"/>
              </a:solidFill>
            </a:endParaRPr>
          </a:p>
        </p:txBody>
      </p:sp>
      <p:sp>
        <p:nvSpPr>
          <p:cNvPr id="14" name="Rectangle 13"/>
          <p:cNvSpPr>
            <a:spLocks noGrp="1" noChangeArrowheads="1"/>
          </p:cNvSpPr>
          <p:nvPr>
            <p:ph type="sldNum" sz="quarter" idx="4"/>
          </p:nvPr>
        </p:nvSpPr>
        <p:spPr bwMode="auto">
          <a:xfrm>
            <a:off x="8641080" y="6634480"/>
            <a:ext cx="502920" cy="223520"/>
          </a:xfrm>
          <a:prstGeom prst="rect">
            <a:avLst/>
          </a:prstGeom>
          <a:noFill/>
          <a:ln w="9525">
            <a:noFill/>
            <a:miter lim="800000"/>
            <a:headEnd/>
            <a:tailEnd/>
          </a:ln>
          <a:effectLst/>
        </p:spPr>
        <p:txBody>
          <a:bodyPr vert="horz" wrap="square" lIns="100330" tIns="50165" rIns="100330" bIns="50165" numCol="1" anchor="b" anchorCtr="0" compatLnSpc="1">
            <a:prstTxWarp prst="textNoShape">
              <a:avLst/>
            </a:prstTxWarp>
          </a:bodyPr>
          <a:lstStyle>
            <a:lvl1pPr algn="r" eaLnBrk="1" hangingPunct="1">
              <a:defRPr kumimoji="0" sz="1200" b="0" i="0" smtClean="0">
                <a:ea typeface="Meiryo UI" panose="020B0604030504040204" pitchFamily="34" charset="-128"/>
              </a:defRPr>
            </a:lvl1pPr>
          </a:lstStyle>
          <a:p>
            <a:pPr>
              <a:defRPr/>
            </a:pPr>
            <a:fld id="{6CD8A197-0E7D-4669-95F7-598C623A02BD}" type="slidenum">
              <a:rPr lang="en-US" altLang="ja-JP" smtClean="0"/>
              <a:pPr>
                <a:defRPr/>
              </a:pPr>
              <a:t>‹#›</a:t>
            </a:fld>
            <a:endParaRPr lang="en-US" altLang="ja-JP" dirty="0"/>
          </a:p>
        </p:txBody>
      </p:sp>
    </p:spTree>
    <p:extLst>
      <p:ext uri="{BB962C8B-B14F-4D97-AF65-F5344CB8AC3E}">
        <p14:creationId xmlns:p14="http://schemas.microsoft.com/office/powerpoint/2010/main" val="2265934162"/>
      </p:ext>
    </p:extLst>
  </p:cSld>
  <p:clrMap bg1="lt1" tx1="dk1" bg2="lt2" tx2="dk2" accent1="accent1" accent2="accent2" accent3="accent3" accent4="accent4" accent5="accent5" accent6="accent6" hlink="hlink" folHlink="folHlink"/>
  <p:sldLayoutIdLst>
    <p:sldLayoutId id="2147483963" r:id="rId1"/>
    <p:sldLayoutId id="2147483964" r:id="rId2"/>
    <p:sldLayoutId id="2147483965" r:id="rId3"/>
    <p:sldLayoutId id="2147483966" r:id="rId4"/>
    <p:sldLayoutId id="2147483967" r:id="rId5"/>
    <p:sldLayoutId id="2147483968" r:id="rId6"/>
    <p:sldLayoutId id="2147483969" r:id="rId7"/>
    <p:sldLayoutId id="2147483970" r:id="rId8"/>
    <p:sldLayoutId id="2147483971" r:id="rId9"/>
    <p:sldLayoutId id="2147483972" r:id="rId10"/>
    <p:sldLayoutId id="2147483973" r:id="rId11"/>
    <p:sldLayoutId id="2147483974" r:id="rId12"/>
    <p:sldLayoutId id="2147483975" r:id="rId13"/>
    <p:sldLayoutId id="2147483976" r:id="rId14"/>
    <p:sldLayoutId id="2147483977" r:id="rId15"/>
    <p:sldLayoutId id="2147483978" r:id="rId16"/>
  </p:sldLayoutIdLst>
  <mc:AlternateContent xmlns:mc="http://schemas.openxmlformats.org/markup-compatibility/2006" xmlns:p14="http://schemas.microsoft.com/office/powerpoint/2010/main">
    <mc:Choice Requires="p14">
      <p:transition p14:dur="0" advClick="0"/>
    </mc:Choice>
    <mc:Fallback xmlns="">
      <p:transition advClick="0"/>
    </mc:Fallback>
  </mc:AlternateContent>
  <p:txStyles>
    <p:titleStyle>
      <a:lvl1pPr algn="l" defTabSz="1001713" rtl="0" eaLnBrk="0" fontAlgn="base" hangingPunct="0">
        <a:spcBef>
          <a:spcPct val="0"/>
        </a:spcBef>
        <a:spcAft>
          <a:spcPct val="0"/>
        </a:spcAft>
        <a:defRPr kumimoji="1" sz="4800" b="0" i="0">
          <a:solidFill>
            <a:schemeClr val="tx2"/>
          </a:solidFill>
          <a:latin typeface="+mj-lt"/>
          <a:ea typeface="Meiryo UI" panose="020B0604030504040204" pitchFamily="34" charset="-128"/>
          <a:cs typeface="+mj-cs"/>
        </a:defRPr>
      </a:lvl1pPr>
      <a:lvl2pPr algn="l" defTabSz="1001713" rtl="0" eaLnBrk="0" fontAlgn="base" hangingPunct="0">
        <a:spcBef>
          <a:spcPct val="0"/>
        </a:spcBef>
        <a:spcAft>
          <a:spcPct val="0"/>
        </a:spcAft>
        <a:defRPr kumimoji="1" sz="4800">
          <a:solidFill>
            <a:schemeClr val="tx2"/>
          </a:solidFill>
          <a:latin typeface="Tahoma" pitchFamily="34" charset="0"/>
          <a:ea typeface="ＭＳ Ｐゴシック" pitchFamily="50" charset="-128"/>
        </a:defRPr>
      </a:lvl2pPr>
      <a:lvl3pPr algn="l" defTabSz="1001713" rtl="0" eaLnBrk="0" fontAlgn="base" hangingPunct="0">
        <a:spcBef>
          <a:spcPct val="0"/>
        </a:spcBef>
        <a:spcAft>
          <a:spcPct val="0"/>
        </a:spcAft>
        <a:defRPr kumimoji="1" sz="4800">
          <a:solidFill>
            <a:schemeClr val="tx2"/>
          </a:solidFill>
          <a:latin typeface="Tahoma" pitchFamily="34" charset="0"/>
          <a:ea typeface="ＭＳ Ｐゴシック" pitchFamily="50" charset="-128"/>
        </a:defRPr>
      </a:lvl3pPr>
      <a:lvl4pPr algn="l" defTabSz="1001713" rtl="0" eaLnBrk="0" fontAlgn="base" hangingPunct="0">
        <a:spcBef>
          <a:spcPct val="0"/>
        </a:spcBef>
        <a:spcAft>
          <a:spcPct val="0"/>
        </a:spcAft>
        <a:defRPr kumimoji="1" sz="4800">
          <a:solidFill>
            <a:schemeClr val="tx2"/>
          </a:solidFill>
          <a:latin typeface="Tahoma" pitchFamily="34" charset="0"/>
          <a:ea typeface="ＭＳ Ｐゴシック" pitchFamily="50" charset="-128"/>
        </a:defRPr>
      </a:lvl4pPr>
      <a:lvl5pPr algn="l" defTabSz="1001713" rtl="0" eaLnBrk="0" fontAlgn="base" hangingPunct="0">
        <a:spcBef>
          <a:spcPct val="0"/>
        </a:spcBef>
        <a:spcAft>
          <a:spcPct val="0"/>
        </a:spcAft>
        <a:defRPr kumimoji="1" sz="4800">
          <a:solidFill>
            <a:schemeClr val="tx2"/>
          </a:solidFill>
          <a:latin typeface="Tahoma" pitchFamily="34" charset="0"/>
          <a:ea typeface="ＭＳ Ｐゴシック" pitchFamily="50" charset="-128"/>
        </a:defRPr>
      </a:lvl5pPr>
      <a:lvl6pPr marL="457200" algn="l" defTabSz="1001713" rtl="0" fontAlgn="base">
        <a:spcBef>
          <a:spcPct val="0"/>
        </a:spcBef>
        <a:spcAft>
          <a:spcPct val="0"/>
        </a:spcAft>
        <a:defRPr kumimoji="1" sz="4800">
          <a:solidFill>
            <a:schemeClr val="tx2"/>
          </a:solidFill>
          <a:latin typeface="Tahoma" pitchFamily="34" charset="0"/>
          <a:ea typeface="ＭＳ Ｐゴシック" pitchFamily="50" charset="-128"/>
        </a:defRPr>
      </a:lvl6pPr>
      <a:lvl7pPr marL="914400" algn="l" defTabSz="1001713" rtl="0" fontAlgn="base">
        <a:spcBef>
          <a:spcPct val="0"/>
        </a:spcBef>
        <a:spcAft>
          <a:spcPct val="0"/>
        </a:spcAft>
        <a:defRPr kumimoji="1" sz="4800">
          <a:solidFill>
            <a:schemeClr val="tx2"/>
          </a:solidFill>
          <a:latin typeface="Tahoma" pitchFamily="34" charset="0"/>
          <a:ea typeface="ＭＳ Ｐゴシック" pitchFamily="50" charset="-128"/>
        </a:defRPr>
      </a:lvl7pPr>
      <a:lvl8pPr marL="1371600" algn="l" defTabSz="1001713" rtl="0" fontAlgn="base">
        <a:spcBef>
          <a:spcPct val="0"/>
        </a:spcBef>
        <a:spcAft>
          <a:spcPct val="0"/>
        </a:spcAft>
        <a:defRPr kumimoji="1" sz="4800">
          <a:solidFill>
            <a:schemeClr val="tx2"/>
          </a:solidFill>
          <a:latin typeface="Tahoma" pitchFamily="34" charset="0"/>
          <a:ea typeface="ＭＳ Ｐゴシック" pitchFamily="50" charset="-128"/>
        </a:defRPr>
      </a:lvl8pPr>
      <a:lvl9pPr marL="1828800" algn="l" defTabSz="1001713" rtl="0" fontAlgn="base">
        <a:spcBef>
          <a:spcPct val="0"/>
        </a:spcBef>
        <a:spcAft>
          <a:spcPct val="0"/>
        </a:spcAft>
        <a:defRPr kumimoji="1" sz="4800">
          <a:solidFill>
            <a:schemeClr val="tx2"/>
          </a:solidFill>
          <a:latin typeface="Tahoma" pitchFamily="34" charset="0"/>
          <a:ea typeface="ＭＳ Ｐゴシック" pitchFamily="50" charset="-128"/>
        </a:defRPr>
      </a:lvl9pPr>
    </p:titleStyle>
    <p:bodyStyle>
      <a:lvl1pPr marL="374650" indent="-374650" algn="l" defTabSz="1001713" rtl="0" eaLnBrk="0" fontAlgn="base" hangingPunct="0">
        <a:spcBef>
          <a:spcPct val="20000"/>
        </a:spcBef>
        <a:spcAft>
          <a:spcPct val="0"/>
        </a:spcAft>
        <a:buClr>
          <a:schemeClr val="folHlink"/>
        </a:buClr>
        <a:buSzPct val="60000"/>
        <a:buFont typeface="Wingdings" pitchFamily="2" charset="2"/>
        <a:buChar char="n"/>
        <a:defRPr kumimoji="1" sz="3600" b="0" i="0">
          <a:solidFill>
            <a:schemeClr val="tx1"/>
          </a:solidFill>
          <a:latin typeface="+mn-lt"/>
          <a:ea typeface="Meiryo UI" panose="020B0604030504040204" pitchFamily="34" charset="-128"/>
          <a:cs typeface="+mn-cs"/>
        </a:defRPr>
      </a:lvl1pPr>
      <a:lvl2pPr marL="814388" indent="-312738" algn="l" defTabSz="1001713" rtl="0" eaLnBrk="0" fontAlgn="base" hangingPunct="0">
        <a:spcBef>
          <a:spcPct val="20000"/>
        </a:spcBef>
        <a:spcAft>
          <a:spcPct val="0"/>
        </a:spcAft>
        <a:buClr>
          <a:schemeClr val="hlink"/>
        </a:buClr>
        <a:buSzPct val="55000"/>
        <a:buFont typeface="Wingdings" pitchFamily="2" charset="2"/>
        <a:buChar char="n"/>
        <a:defRPr kumimoji="1" sz="3100" b="0" i="0">
          <a:solidFill>
            <a:schemeClr val="tx1"/>
          </a:solidFill>
          <a:latin typeface="+mn-lt"/>
          <a:ea typeface="Meiryo UI" panose="020B0604030504040204" pitchFamily="34" charset="-128"/>
        </a:defRPr>
      </a:lvl2pPr>
      <a:lvl3pPr marL="1254125" indent="-252413" algn="l" defTabSz="1001713" rtl="0" eaLnBrk="0" fontAlgn="base" hangingPunct="0">
        <a:spcBef>
          <a:spcPct val="20000"/>
        </a:spcBef>
        <a:spcAft>
          <a:spcPct val="0"/>
        </a:spcAft>
        <a:buClr>
          <a:schemeClr val="folHlink"/>
        </a:buClr>
        <a:buSzPct val="50000"/>
        <a:buFont typeface="Wingdings" pitchFamily="2" charset="2"/>
        <a:buChar char="n"/>
        <a:defRPr kumimoji="1" sz="2600" b="0" i="0">
          <a:solidFill>
            <a:schemeClr val="tx1"/>
          </a:solidFill>
          <a:latin typeface="+mn-lt"/>
          <a:ea typeface="Meiryo UI" panose="020B0604030504040204" pitchFamily="34" charset="-128"/>
        </a:defRPr>
      </a:lvl3pPr>
      <a:lvl4pPr marL="1755775" indent="-250825" algn="l" defTabSz="1001713" rtl="0" eaLnBrk="0" fontAlgn="base" hangingPunct="0">
        <a:spcBef>
          <a:spcPct val="20000"/>
        </a:spcBef>
        <a:spcAft>
          <a:spcPct val="0"/>
        </a:spcAft>
        <a:buClr>
          <a:schemeClr val="accent2"/>
        </a:buClr>
        <a:buSzPct val="55000"/>
        <a:buFont typeface="Wingdings" pitchFamily="2" charset="2"/>
        <a:buChar char="n"/>
        <a:defRPr kumimoji="1" sz="2200" b="0" i="0">
          <a:solidFill>
            <a:schemeClr val="tx1"/>
          </a:solidFill>
          <a:latin typeface="+mn-lt"/>
          <a:ea typeface="Meiryo UI" panose="020B0604030504040204" pitchFamily="34" charset="-128"/>
        </a:defRPr>
      </a:lvl4pPr>
      <a:lvl5pPr marL="2257425" indent="-250825" algn="l" defTabSz="1001713" rtl="0" eaLnBrk="0" fontAlgn="base" hangingPunct="0">
        <a:spcBef>
          <a:spcPct val="20000"/>
        </a:spcBef>
        <a:spcAft>
          <a:spcPct val="0"/>
        </a:spcAft>
        <a:buClr>
          <a:schemeClr val="accent1"/>
        </a:buClr>
        <a:buSzPct val="50000"/>
        <a:buFont typeface="Wingdings" pitchFamily="2" charset="2"/>
        <a:buChar char="n"/>
        <a:defRPr kumimoji="1" sz="2200" b="0" i="0">
          <a:solidFill>
            <a:schemeClr val="tx1"/>
          </a:solidFill>
          <a:latin typeface="+mn-lt"/>
          <a:ea typeface="Meiryo UI" panose="020B0604030504040204" pitchFamily="34" charset="-128"/>
        </a:defRPr>
      </a:lvl5pPr>
      <a:lvl6pPr marL="2714625" indent="-250825" algn="l" defTabSz="1001713" rtl="0" fontAlgn="base">
        <a:spcBef>
          <a:spcPct val="20000"/>
        </a:spcBef>
        <a:spcAft>
          <a:spcPct val="0"/>
        </a:spcAft>
        <a:buClr>
          <a:schemeClr val="accent1"/>
        </a:buClr>
        <a:buSzPct val="50000"/>
        <a:buFont typeface="Wingdings" pitchFamily="2" charset="2"/>
        <a:buChar char="n"/>
        <a:defRPr kumimoji="1" sz="2200">
          <a:solidFill>
            <a:schemeClr val="tx1"/>
          </a:solidFill>
          <a:latin typeface="+mn-lt"/>
          <a:ea typeface="+mn-ea"/>
        </a:defRPr>
      </a:lvl6pPr>
      <a:lvl7pPr marL="3171825" indent="-250825" algn="l" defTabSz="1001713" rtl="0" fontAlgn="base">
        <a:spcBef>
          <a:spcPct val="20000"/>
        </a:spcBef>
        <a:spcAft>
          <a:spcPct val="0"/>
        </a:spcAft>
        <a:buClr>
          <a:schemeClr val="accent1"/>
        </a:buClr>
        <a:buSzPct val="50000"/>
        <a:buFont typeface="Wingdings" pitchFamily="2" charset="2"/>
        <a:buChar char="n"/>
        <a:defRPr kumimoji="1" sz="2200">
          <a:solidFill>
            <a:schemeClr val="tx1"/>
          </a:solidFill>
          <a:latin typeface="+mn-lt"/>
          <a:ea typeface="+mn-ea"/>
        </a:defRPr>
      </a:lvl7pPr>
      <a:lvl8pPr marL="3629025" indent="-250825" algn="l" defTabSz="1001713" rtl="0" fontAlgn="base">
        <a:spcBef>
          <a:spcPct val="20000"/>
        </a:spcBef>
        <a:spcAft>
          <a:spcPct val="0"/>
        </a:spcAft>
        <a:buClr>
          <a:schemeClr val="accent1"/>
        </a:buClr>
        <a:buSzPct val="50000"/>
        <a:buFont typeface="Wingdings" pitchFamily="2" charset="2"/>
        <a:buChar char="n"/>
        <a:defRPr kumimoji="1" sz="2200">
          <a:solidFill>
            <a:schemeClr val="tx1"/>
          </a:solidFill>
          <a:latin typeface="+mn-lt"/>
          <a:ea typeface="+mn-ea"/>
        </a:defRPr>
      </a:lvl8pPr>
      <a:lvl9pPr marL="4086225" indent="-250825" algn="l" defTabSz="1001713" rtl="0" fontAlgn="base">
        <a:spcBef>
          <a:spcPct val="20000"/>
        </a:spcBef>
        <a:spcAft>
          <a:spcPct val="0"/>
        </a:spcAft>
        <a:buClr>
          <a:schemeClr val="accent1"/>
        </a:buClr>
        <a:buSzPct val="50000"/>
        <a:buFont typeface="Wingdings" pitchFamily="2" charset="2"/>
        <a:buChar char="n"/>
        <a:defRPr kumimoji="1" sz="22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a:p>
            <a:pPr lvl="4"/>
            <a:r>
              <a:rPr kumimoji="1" lang="ja-JP" altLang="en-US"/>
              <a:t>第 </a:t>
            </a:r>
            <a:r>
              <a:rPr kumimoji="1" lang="en-US" altLang="ja-JP" dirty="0"/>
              <a:t>5 </a:t>
            </a:r>
            <a:r>
              <a:rPr kumimoji="1" lang="ja-JP" altLang="en-US"/>
              <a:t>レベル</a:t>
            </a:r>
          </a:p>
        </p:txBody>
      </p:sp>
      <p:sp>
        <p:nvSpPr>
          <p:cNvPr id="4" name="日付プレースホルダー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b="0" i="0">
                <a:solidFill>
                  <a:schemeClr val="tx1">
                    <a:tint val="75000"/>
                  </a:schemeClr>
                </a:solidFill>
                <a:ea typeface="Meiryo UI" panose="020B0604030504040204" pitchFamily="34" charset="-128"/>
              </a:defRPr>
            </a:lvl1pPr>
          </a:lstStyle>
          <a:p>
            <a:fld id="{15FF8407-5B99-4AB6-8334-156E1280C88C}" type="datetimeFigureOut">
              <a:rPr lang="ja-JP" altLang="en-US" smtClean="0"/>
              <a:pPr/>
              <a:t>2026/9/2</a:t>
            </a:fld>
            <a:endParaRPr lang="ja-JP" altLang="en-US"/>
          </a:p>
        </p:txBody>
      </p:sp>
      <p:sp>
        <p:nvSpPr>
          <p:cNvPr id="5" name="フッター プレースホルダー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b="0" i="0">
                <a:solidFill>
                  <a:schemeClr val="tx1">
                    <a:tint val="75000"/>
                  </a:schemeClr>
                </a:solidFill>
                <a:ea typeface="Meiryo UI" panose="020B0604030504040204" pitchFamily="34" charset="-128"/>
              </a:defRPr>
            </a:lvl1pPr>
          </a:lstStyle>
          <a:p>
            <a:endParaRPr lang="ja-JP" altLang="en-US"/>
          </a:p>
        </p:txBody>
      </p:sp>
      <p:sp>
        <p:nvSpPr>
          <p:cNvPr id="6" name="スライド番号プレースホルダー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b="0" i="0">
                <a:solidFill>
                  <a:schemeClr val="tx1">
                    <a:tint val="75000"/>
                  </a:schemeClr>
                </a:solidFill>
                <a:ea typeface="Meiryo UI" panose="020B0604030504040204" pitchFamily="34" charset="-128"/>
              </a:defRPr>
            </a:lvl1pPr>
          </a:lstStyle>
          <a:p>
            <a:fld id="{90DE76DA-C7C7-4D0D-A5CB-5170C55BA80C}" type="slidenum">
              <a:rPr lang="ja-JP" altLang="en-US" smtClean="0"/>
              <a:pPr/>
              <a:t>‹#›</a:t>
            </a:fld>
            <a:endParaRPr lang="ja-JP" altLang="en-US"/>
          </a:p>
        </p:txBody>
      </p:sp>
    </p:spTree>
    <p:extLst>
      <p:ext uri="{BB962C8B-B14F-4D97-AF65-F5344CB8AC3E}">
        <p14:creationId xmlns:p14="http://schemas.microsoft.com/office/powerpoint/2010/main" val="2784592126"/>
      </p:ext>
    </p:extLst>
  </p:cSld>
  <p:clrMap bg1="lt1" tx1="dk1" bg2="lt2" tx2="dk2" accent1="accent1" accent2="accent2" accent3="accent3" accent4="accent4" accent5="accent5" accent6="accent6" hlink="hlink" folHlink="folHlink"/>
  <p:sldLayoutIdLst>
    <p:sldLayoutId id="2147484065" r:id="rId1"/>
    <p:sldLayoutId id="2147484066" r:id="rId2"/>
    <p:sldLayoutId id="2147484067" r:id="rId3"/>
    <p:sldLayoutId id="2147484068" r:id="rId4"/>
    <p:sldLayoutId id="2147484069" r:id="rId5"/>
    <p:sldLayoutId id="2147484070" r:id="rId6"/>
    <p:sldLayoutId id="2147484071" r:id="rId7"/>
    <p:sldLayoutId id="2147484072" r:id="rId8"/>
    <p:sldLayoutId id="2147484073" r:id="rId9"/>
    <p:sldLayoutId id="2147484074" r:id="rId10"/>
    <p:sldLayoutId id="2147484075" r:id="rId11"/>
  </p:sldLayoutIdLst>
  <mc:AlternateContent xmlns:mc="http://schemas.openxmlformats.org/markup-compatibility/2006" xmlns:p14="http://schemas.microsoft.com/office/powerpoint/2010/main">
    <mc:Choice Requires="p14">
      <p:transition p14:dur="0" advClick="0"/>
    </mc:Choice>
    <mc:Fallback xmlns="">
      <p:transition advClick="0"/>
    </mc:Fallback>
  </mc:AlternateConten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b="0" i="0" kern="1200">
          <a:solidFill>
            <a:schemeClr val="tx1"/>
          </a:solidFill>
          <a:latin typeface="Meiryo UI" panose="020B0604030504040204" pitchFamily="34" charset="-128"/>
          <a:ea typeface="Meiryo UI" panose="020B0604030504040204" pitchFamily="34"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b="0" i="0" kern="1200">
          <a:solidFill>
            <a:schemeClr val="tx1"/>
          </a:solidFill>
          <a:latin typeface="Meiryo UI" panose="020B0604030504040204" pitchFamily="34" charset="-128"/>
          <a:ea typeface="Meiryo UI" panose="020B0604030504040204" pitchFamily="34" charset="-128"/>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b="0" i="0" kern="1200">
          <a:solidFill>
            <a:schemeClr val="tx1"/>
          </a:solidFill>
          <a:latin typeface="Meiryo UI" panose="020B0604030504040204" pitchFamily="34" charset="-128"/>
          <a:ea typeface="Meiryo UI" panose="020B0604030504040204" pitchFamily="34" charset="-128"/>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b="0" i="0" kern="1200">
          <a:solidFill>
            <a:schemeClr val="tx1"/>
          </a:solidFill>
          <a:latin typeface="Meiryo UI" panose="020B0604030504040204" pitchFamily="34" charset="-128"/>
          <a:ea typeface="Meiryo UI" panose="020B0604030504040204" pitchFamily="34" charset="-128"/>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b="0" i="0" kern="1200">
          <a:solidFill>
            <a:schemeClr val="tx1"/>
          </a:solidFill>
          <a:latin typeface="Meiryo UI" panose="020B0604030504040204" pitchFamily="34" charset="-128"/>
          <a:ea typeface="Meiryo UI" panose="020B0604030504040204" pitchFamily="34"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5E9EFF"/>
            </a:gs>
            <a:gs pos="39999">
              <a:srgbClr val="85C2FF"/>
            </a:gs>
            <a:gs pos="70000">
              <a:srgbClr val="C4D6EB"/>
            </a:gs>
            <a:gs pos="100000">
              <a:srgbClr val="FFEBFA"/>
            </a:gs>
          </a:gsLst>
          <a:lin ang="5400000" scaled="1"/>
        </a:gradFill>
        <a:effectLst/>
      </p:bgPr>
    </p:bg>
    <p:spTree>
      <p:nvGrpSpPr>
        <p:cNvPr id="1" name=""/>
        <p:cNvGrpSpPr/>
        <p:nvPr/>
      </p:nvGrpSpPr>
      <p:grpSpPr>
        <a:xfrm>
          <a:off x="0" y="0"/>
          <a:ext cx="0" cy="0"/>
          <a:chOff x="0" y="0"/>
          <a:chExt cx="0" cy="0"/>
        </a:xfrm>
      </p:grpSpPr>
      <p:sp>
        <p:nvSpPr>
          <p:cNvPr id="1038" name="Rectangle 14"/>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600">
                <a:solidFill>
                  <a:schemeClr val="tx1"/>
                </a:solidFill>
                <a:latin typeface="ＭＳ ゴシック" pitchFamily="49" charset="-128"/>
                <a:ea typeface="ＭＳ ゴシック" pitchFamily="49" charset="-128"/>
              </a:defRPr>
            </a:lvl1pPr>
          </a:lstStyle>
          <a:p>
            <a:fld id="{8C2DA655-3F5E-466F-B9EB-A83A28D73E3E}" type="slidenum">
              <a:rPr lang="en-US" altLang="ja-JP"/>
              <a:pPr/>
              <a:t>‹#›</a:t>
            </a:fld>
            <a:endParaRPr lang="en-US" altLang="ja-JP" dirty="0"/>
          </a:p>
        </p:txBody>
      </p:sp>
    </p:spTree>
    <p:extLst>
      <p:ext uri="{BB962C8B-B14F-4D97-AF65-F5344CB8AC3E}">
        <p14:creationId xmlns:p14="http://schemas.microsoft.com/office/powerpoint/2010/main" val="3931847844"/>
      </p:ext>
    </p:extLst>
  </p:cSld>
  <p:clrMap bg1="lt1" tx1="dk1" bg2="lt2" tx2="dk2" accent1="accent1" accent2="accent2" accent3="accent3" accent4="accent4" accent5="accent5" accent6="accent6" hlink="hlink" folHlink="folHlink"/>
  <p:sldLayoutIdLst>
    <p:sldLayoutId id="2147484077" r:id="rId1"/>
    <p:sldLayoutId id="2147484078" r:id="rId2"/>
    <p:sldLayoutId id="2147484079" r:id="rId3"/>
    <p:sldLayoutId id="2147484080" r:id="rId4"/>
    <p:sldLayoutId id="2147484081" r:id="rId5"/>
    <p:sldLayoutId id="2147484082" r:id="rId6"/>
    <p:sldLayoutId id="2147484083" r:id="rId7"/>
    <p:sldLayoutId id="2147484084" r:id="rId8"/>
    <p:sldLayoutId id="2147484085" r:id="rId9"/>
    <p:sldLayoutId id="2147484086" r:id="rId10"/>
    <p:sldLayoutId id="2147484087" r:id="rId11"/>
  </p:sldLayoutIdLst>
  <mc:AlternateContent xmlns:mc="http://schemas.openxmlformats.org/markup-compatibility/2006" xmlns:p14="http://schemas.microsoft.com/office/powerpoint/2010/main">
    <mc:Choice Requires="p14">
      <p:transition p14:dur="0" advClick="0"/>
    </mc:Choice>
    <mc:Fallback xmlns="">
      <p:transition advClick="0"/>
    </mc:Fallback>
  </mc:AlternateContent>
  <p:txStyles>
    <p:titleStyle>
      <a:lvl1pPr algn="ctr" rtl="0" fontAlgn="base">
        <a:spcBef>
          <a:spcPct val="0"/>
        </a:spcBef>
        <a:spcAft>
          <a:spcPct val="0"/>
        </a:spcAft>
        <a:defRPr kumimoji="1" sz="4400">
          <a:solidFill>
            <a:schemeClr val="tx2"/>
          </a:solidFill>
          <a:latin typeface="+mj-lt"/>
          <a:ea typeface="+mj-ea"/>
          <a:cs typeface="+mj-cs"/>
        </a:defRPr>
      </a:lvl1pPr>
      <a:lvl2pPr algn="ctr" rtl="0" fontAlgn="base">
        <a:spcBef>
          <a:spcPct val="0"/>
        </a:spcBef>
        <a:spcAft>
          <a:spcPct val="0"/>
        </a:spcAft>
        <a:defRPr kumimoji="1" sz="4400">
          <a:solidFill>
            <a:schemeClr val="tx2"/>
          </a:solidFill>
          <a:latin typeface="Times New Roman" pitchFamily="18" charset="0"/>
          <a:ea typeface="ＭＳ Ｐゴシック" charset="-128"/>
        </a:defRPr>
      </a:lvl2pPr>
      <a:lvl3pPr algn="ctr" rtl="0" fontAlgn="base">
        <a:spcBef>
          <a:spcPct val="0"/>
        </a:spcBef>
        <a:spcAft>
          <a:spcPct val="0"/>
        </a:spcAft>
        <a:defRPr kumimoji="1" sz="4400">
          <a:solidFill>
            <a:schemeClr val="tx2"/>
          </a:solidFill>
          <a:latin typeface="Times New Roman" pitchFamily="18" charset="0"/>
          <a:ea typeface="ＭＳ Ｐゴシック" charset="-128"/>
        </a:defRPr>
      </a:lvl3pPr>
      <a:lvl4pPr algn="ctr" rtl="0" fontAlgn="base">
        <a:spcBef>
          <a:spcPct val="0"/>
        </a:spcBef>
        <a:spcAft>
          <a:spcPct val="0"/>
        </a:spcAft>
        <a:defRPr kumimoji="1" sz="4400">
          <a:solidFill>
            <a:schemeClr val="tx2"/>
          </a:solidFill>
          <a:latin typeface="Times New Roman" pitchFamily="18" charset="0"/>
          <a:ea typeface="ＭＳ Ｐゴシック" charset="-128"/>
        </a:defRPr>
      </a:lvl4pPr>
      <a:lvl5pPr algn="ctr" rtl="0" fontAlgn="base">
        <a:spcBef>
          <a:spcPct val="0"/>
        </a:spcBef>
        <a:spcAft>
          <a:spcPct val="0"/>
        </a:spcAft>
        <a:defRPr kumimoji="1" sz="4400">
          <a:solidFill>
            <a:schemeClr val="tx2"/>
          </a:solidFill>
          <a:latin typeface="Times New Roman" pitchFamily="18" charset="0"/>
          <a:ea typeface="ＭＳ Ｐゴシック"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charset="-128"/>
        </a:defRPr>
      </a:lvl9pPr>
    </p:titleStyle>
    <p:bodyStyle>
      <a:lvl1pPr marL="342900" indent="-342900" algn="l" rtl="0" fontAlgn="base">
        <a:spcBef>
          <a:spcPct val="20000"/>
        </a:spcBef>
        <a:spcAft>
          <a:spcPct val="0"/>
        </a:spcAft>
        <a:buChar char="•"/>
        <a:defRPr kumimoji="1" sz="3200">
          <a:solidFill>
            <a:schemeClr val="tx1"/>
          </a:solidFill>
          <a:latin typeface="+mn-lt"/>
          <a:ea typeface="+mn-ea"/>
          <a:cs typeface="+mn-cs"/>
        </a:defRPr>
      </a:lvl1pPr>
      <a:lvl2pPr marL="742950" indent="-285750" algn="l" rtl="0" fontAlgn="base">
        <a:spcBef>
          <a:spcPct val="20000"/>
        </a:spcBef>
        <a:spcAft>
          <a:spcPct val="0"/>
        </a:spcAft>
        <a:buChar char="–"/>
        <a:defRPr kumimoji="1" sz="2800">
          <a:solidFill>
            <a:schemeClr val="tx1"/>
          </a:solidFill>
          <a:latin typeface="+mn-lt"/>
          <a:ea typeface="+mn-ea"/>
        </a:defRPr>
      </a:lvl2pPr>
      <a:lvl3pPr marL="1143000" indent="-228600" algn="l" rtl="0" fontAlgn="base">
        <a:spcBef>
          <a:spcPct val="20000"/>
        </a:spcBef>
        <a:spcAft>
          <a:spcPct val="0"/>
        </a:spcAft>
        <a:buChar char="•"/>
        <a:defRPr kumimoji="1" sz="2400">
          <a:solidFill>
            <a:schemeClr val="tx1"/>
          </a:solidFill>
          <a:latin typeface="+mn-lt"/>
          <a:ea typeface="+mn-ea"/>
        </a:defRPr>
      </a:lvl3pPr>
      <a:lvl4pPr marL="1600200" indent="-228600" algn="l" rtl="0" fontAlgn="base">
        <a:spcBef>
          <a:spcPct val="20000"/>
        </a:spcBef>
        <a:spcAft>
          <a:spcPct val="0"/>
        </a:spcAft>
        <a:buChar char="–"/>
        <a:defRPr kumimoji="1" sz="2000">
          <a:solidFill>
            <a:schemeClr val="tx1"/>
          </a:solidFill>
          <a:latin typeface="+mn-lt"/>
          <a:ea typeface="+mn-ea"/>
        </a:defRPr>
      </a:lvl4pPr>
      <a:lvl5pPr marL="2057400" indent="-228600" algn="l" rtl="0" fontAlgn="base">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4.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4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5.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4.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4.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4.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4.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4.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4.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4.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2.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2.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5.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0.xml"/><Relationship Id="rId1" Type="http://schemas.openxmlformats.org/officeDocument/2006/relationships/tags" Target="../tags/tag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0.xml"/></Relationships>
</file>

<file path=ppt/slides/_rels/slide6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0.xml"/></Relationships>
</file>

<file path=ppt/slides/_rels/slide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7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7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0.xml"/></Relationships>
</file>

<file path=ppt/slides/_rels/slide7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0.xml"/></Relationships>
</file>

<file path=ppt/slides/_rels/slide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0.xml"/></Relationships>
</file>

<file path=ppt/slides/_rels/slide7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png"/><Relationship Id="rId1" Type="http://schemas.openxmlformats.org/officeDocument/2006/relationships/slideLayout" Target="../slideLayouts/slideLayout19.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hyperlink" Target="https://www.doctor-vision.com/dv-plus/column/career/Shakai-senmoni.php" TargetMode="External"/><Relationship Id="rId1" Type="http://schemas.openxmlformats.org/officeDocument/2006/relationships/slideLayout" Target="../slideLayouts/slideLayout15.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9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0.xml"/></Relationships>
</file>

<file path=ppt/slides/_rels/slide9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0.xml"/></Relationships>
</file>

<file path=ppt/slides/_rels/slide9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0.xml"/></Relationships>
</file>

<file path=ppt/slides/_rels/slide9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0.xml"/><Relationship Id="rId4" Type="http://schemas.openxmlformats.org/officeDocument/2006/relationships/image" Target="../media/image23.PNG"/></Relationships>
</file>

<file path=ppt/slides/_rels/slide9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0.xml"/></Relationships>
</file>

<file path=ppt/slides/_rels/slide9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0.xml"/></Relationships>
</file>

<file path=ppt/slides/_rels/slide98.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20.xml"/><Relationship Id="rId6" Type="http://schemas.openxmlformats.org/officeDocument/2006/relationships/image" Target="../media/image30.png"/><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png"/></Relationships>
</file>

<file path=ppt/slides/_rels/slide99.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jpeg"/><Relationship Id="rId2" Type="http://schemas.openxmlformats.org/officeDocument/2006/relationships/image" Target="../media/image35.png"/><Relationship Id="rId1" Type="http://schemas.openxmlformats.org/officeDocument/2006/relationships/slideLayout" Target="../slideLayouts/slideLayout20.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タイトル 3"/>
          <p:cNvSpPr>
            <a:spLocks noGrp="1"/>
          </p:cNvSpPr>
          <p:nvPr>
            <p:ph type="ctrTitle"/>
          </p:nvPr>
        </p:nvSpPr>
        <p:spPr>
          <a:xfrm>
            <a:off x="384464" y="2092037"/>
            <a:ext cx="8487162" cy="1462088"/>
          </a:xfrm>
        </p:spPr>
        <p:txBody>
          <a:bodyPr/>
          <a:lstStyle/>
          <a:p>
            <a:pPr algn="ctr"/>
            <a:r>
              <a:rPr lang="zh-CN" altLang="en-US" sz="6000" b="1" dirty="0"/>
              <a:t>社会医学系専門医制度</a:t>
            </a:r>
            <a:br>
              <a:rPr lang="zh-CN" altLang="en-US" sz="6000" b="1" dirty="0"/>
            </a:br>
            <a:r>
              <a:rPr lang="ja-JP" altLang="en-US" sz="6000" b="1" dirty="0"/>
              <a:t>説 明 資 料</a:t>
            </a:r>
            <a:endParaRPr kumimoji="1" lang="ja-JP" altLang="en-US" sz="6000" b="1" dirty="0"/>
          </a:p>
        </p:txBody>
      </p:sp>
      <p:sp>
        <p:nvSpPr>
          <p:cNvPr id="5" name="サブタイトル 4"/>
          <p:cNvSpPr>
            <a:spLocks noGrp="1"/>
          </p:cNvSpPr>
          <p:nvPr>
            <p:ph type="subTitle" idx="1"/>
          </p:nvPr>
        </p:nvSpPr>
        <p:spPr>
          <a:xfrm>
            <a:off x="4865205" y="6148137"/>
            <a:ext cx="4161564" cy="499526"/>
          </a:xfrm>
        </p:spPr>
        <p:txBody>
          <a:bodyPr/>
          <a:lstStyle/>
          <a:p>
            <a:pPr algn="l"/>
            <a:r>
              <a:rPr kumimoji="1" lang="ja-JP" altLang="en-US" sz="1600" dirty="0"/>
              <a:t>専門医・指導医認定委員会作成</a:t>
            </a:r>
            <a:r>
              <a:rPr kumimoji="1" lang="en-US" altLang="ja-JP" sz="1600" dirty="0"/>
              <a:t>_2026</a:t>
            </a:r>
            <a:r>
              <a:rPr kumimoji="1" lang="ja-JP" altLang="en-US" sz="1600" dirty="0"/>
              <a:t>年度版</a:t>
            </a:r>
            <a:endParaRPr kumimoji="1" lang="en-US" altLang="ja-JP" sz="1600" dirty="0"/>
          </a:p>
          <a:p>
            <a:pPr algn="l"/>
            <a:r>
              <a:rPr lang="ja-JP" altLang="en-US" sz="1600" dirty="0">
                <a:solidFill>
                  <a:srgbClr val="FF0000"/>
                </a:solidFill>
              </a:rPr>
              <a:t>（</a:t>
            </a:r>
            <a:r>
              <a:rPr lang="en-US" altLang="ja-JP" sz="1600" dirty="0">
                <a:solidFill>
                  <a:srgbClr val="FF0000"/>
                </a:solidFill>
              </a:rPr>
              <a:t>2026</a:t>
            </a:r>
            <a:r>
              <a:rPr lang="ja-JP" altLang="en-US" sz="1600" dirty="0">
                <a:solidFill>
                  <a:srgbClr val="FF0000"/>
                </a:solidFill>
              </a:rPr>
              <a:t>年</a:t>
            </a:r>
            <a:r>
              <a:rPr lang="en-US" altLang="ja-JP" sz="1600" dirty="0">
                <a:solidFill>
                  <a:srgbClr val="FF0000"/>
                </a:solidFill>
              </a:rPr>
              <a:t>8</a:t>
            </a:r>
            <a:r>
              <a:rPr lang="ja-JP" altLang="en-US" sz="1600" dirty="0">
                <a:solidFill>
                  <a:srgbClr val="FF0000"/>
                </a:solidFill>
              </a:rPr>
              <a:t>月現在の情報</a:t>
            </a:r>
            <a:r>
              <a:rPr lang="ja-JP" altLang="en-US" sz="1600" dirty="0"/>
              <a:t>）</a:t>
            </a:r>
            <a:endParaRPr kumimoji="1" lang="en-US" altLang="ja-JP" sz="1600" dirty="0"/>
          </a:p>
        </p:txBody>
      </p:sp>
      <p:pic>
        <p:nvPicPr>
          <p:cNvPr id="2" name="図 1"/>
          <p:cNvPicPr>
            <a:picLocks noChangeAspect="1"/>
          </p:cNvPicPr>
          <p:nvPr/>
        </p:nvPicPr>
        <p:blipFill>
          <a:blip r:embed="rId2"/>
          <a:stretch>
            <a:fillRect/>
          </a:stretch>
        </p:blipFill>
        <p:spPr>
          <a:xfrm>
            <a:off x="4562271" y="5795511"/>
            <a:ext cx="4309355" cy="265078"/>
          </a:xfrm>
          <a:prstGeom prst="rect">
            <a:avLst/>
          </a:prstGeom>
        </p:spPr>
      </p:pic>
    </p:spTree>
    <p:extLst>
      <p:ext uri="{BB962C8B-B14F-4D97-AF65-F5344CB8AC3E}">
        <p14:creationId xmlns:p14="http://schemas.microsoft.com/office/powerpoint/2010/main" val="270491694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5748" y="551084"/>
            <a:ext cx="9012503" cy="635000"/>
          </a:xfrm>
        </p:spPr>
        <p:txBody>
          <a:bodyPr/>
          <a:lstStyle/>
          <a:p>
            <a:pPr algn="ctr"/>
            <a:r>
              <a:rPr lang="ja-JP" altLang="ja-JP" b="1" dirty="0"/>
              <a:t>本領域の専門医のコア・コンピテンシー</a:t>
            </a:r>
            <a:r>
              <a:rPr lang="ja-JP" altLang="en-US" b="1" dirty="0"/>
              <a:t>と</a:t>
            </a:r>
            <a:br>
              <a:rPr lang="en-US" altLang="ja-JP" b="1" dirty="0"/>
            </a:br>
            <a:r>
              <a:rPr lang="ja-JP" altLang="en-US" b="1" dirty="0"/>
              <a:t>有すべき専門知識</a:t>
            </a:r>
            <a:endParaRPr kumimoji="1" lang="ja-JP" altLang="en-US" b="1" dirty="0"/>
          </a:p>
        </p:txBody>
      </p:sp>
      <p:sp>
        <p:nvSpPr>
          <p:cNvPr id="4" name="角丸四角形 3"/>
          <p:cNvSpPr/>
          <p:nvPr/>
        </p:nvSpPr>
        <p:spPr bwMode="auto">
          <a:xfrm>
            <a:off x="238543" y="2067340"/>
            <a:ext cx="4880113" cy="4507395"/>
          </a:xfrm>
          <a:prstGeom prst="roundRect">
            <a:avLst>
              <a:gd name="adj" fmla="val 9418"/>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lvl="0" defTabSz="1001713">
              <a:spcBef>
                <a:spcPct val="20000"/>
              </a:spcBef>
              <a:buClr>
                <a:srgbClr val="3333CC"/>
              </a:buClr>
              <a:buSzPct val="60000"/>
            </a:pPr>
            <a:r>
              <a:rPr lang="ja-JP" altLang="ja-JP" sz="2600" kern="0" dirty="0">
                <a:solidFill>
                  <a:srgbClr val="000000"/>
                </a:solidFill>
                <a:ea typeface="Meiryo UI" panose="020B0604030504040204" pitchFamily="34" charset="-128"/>
              </a:rPr>
              <a:t>１．基礎的な臨床能力</a:t>
            </a:r>
            <a:endParaRPr lang="en-US" altLang="ja-JP" sz="2600" kern="0" dirty="0">
              <a:solidFill>
                <a:srgbClr val="000000"/>
              </a:solidFill>
              <a:ea typeface="Meiryo UI" panose="020B0604030504040204" pitchFamily="34" charset="-128"/>
            </a:endParaRPr>
          </a:p>
          <a:p>
            <a:pPr lvl="0" defTabSz="1001713">
              <a:spcBef>
                <a:spcPct val="20000"/>
              </a:spcBef>
              <a:buClr>
                <a:srgbClr val="3333CC"/>
              </a:buClr>
              <a:buSzPct val="60000"/>
            </a:pPr>
            <a:r>
              <a:rPr lang="ja-JP" altLang="ja-JP" sz="2600" kern="0" dirty="0">
                <a:solidFill>
                  <a:srgbClr val="000000"/>
                </a:solidFill>
                <a:ea typeface="Meiryo UI" panose="020B0604030504040204" pitchFamily="34" charset="-128"/>
              </a:rPr>
              <a:t>２．分析評価能力</a:t>
            </a:r>
          </a:p>
          <a:p>
            <a:pPr lvl="0" defTabSz="1001713">
              <a:spcBef>
                <a:spcPct val="20000"/>
              </a:spcBef>
              <a:buClr>
                <a:srgbClr val="3333CC"/>
              </a:buClr>
              <a:buSzPct val="60000"/>
            </a:pPr>
            <a:r>
              <a:rPr lang="ja-JP" altLang="ja-JP" sz="2600" kern="0" dirty="0">
                <a:solidFill>
                  <a:srgbClr val="000000"/>
                </a:solidFill>
                <a:ea typeface="Meiryo UI" panose="020B0604030504040204" pitchFamily="34" charset="-128"/>
              </a:rPr>
              <a:t>３．</a:t>
            </a:r>
            <a:r>
              <a:rPr lang="ja-JP" altLang="en-US" sz="2600" kern="0" dirty="0">
                <a:solidFill>
                  <a:schemeClr val="tx1"/>
                </a:solidFill>
                <a:ea typeface="Meiryo UI" panose="020B0604030504040204" pitchFamily="34" charset="-128"/>
              </a:rPr>
              <a:t>事業・組織管理</a:t>
            </a:r>
            <a:r>
              <a:rPr lang="ja-JP" altLang="ja-JP" sz="2600" kern="0" dirty="0">
                <a:solidFill>
                  <a:schemeClr val="tx1"/>
                </a:solidFill>
                <a:ea typeface="Meiryo UI" panose="020B0604030504040204" pitchFamily="34" charset="-128"/>
              </a:rPr>
              <a:t>能力</a:t>
            </a:r>
          </a:p>
          <a:p>
            <a:pPr lvl="0" defTabSz="1001713">
              <a:spcBef>
                <a:spcPct val="20000"/>
              </a:spcBef>
              <a:buClr>
                <a:srgbClr val="3333CC"/>
              </a:buClr>
              <a:buSzPct val="60000"/>
            </a:pPr>
            <a:r>
              <a:rPr lang="ja-JP" altLang="ja-JP" sz="2600" kern="0" dirty="0">
                <a:solidFill>
                  <a:srgbClr val="000000"/>
                </a:solidFill>
                <a:ea typeface="Meiryo UI" panose="020B0604030504040204" pitchFamily="34" charset="-128"/>
              </a:rPr>
              <a:t>４．コミュニケーション能力</a:t>
            </a:r>
          </a:p>
          <a:p>
            <a:pPr lvl="0" defTabSz="1001713">
              <a:spcBef>
                <a:spcPct val="20000"/>
              </a:spcBef>
              <a:buClr>
                <a:srgbClr val="3333CC"/>
              </a:buClr>
              <a:buSzPct val="60000"/>
            </a:pPr>
            <a:r>
              <a:rPr lang="ja-JP" altLang="ja-JP" sz="2600" kern="0" dirty="0">
                <a:solidFill>
                  <a:srgbClr val="000000"/>
                </a:solidFill>
                <a:ea typeface="Meiryo UI" panose="020B0604030504040204" pitchFamily="34" charset="-128"/>
              </a:rPr>
              <a:t>５．パートナーシップの構築能力</a:t>
            </a:r>
          </a:p>
          <a:p>
            <a:pPr lvl="0" defTabSz="1001713">
              <a:spcBef>
                <a:spcPct val="20000"/>
              </a:spcBef>
              <a:buClr>
                <a:srgbClr val="3333CC"/>
              </a:buClr>
              <a:buSzPct val="60000"/>
            </a:pPr>
            <a:r>
              <a:rPr lang="ja-JP" altLang="ja-JP" sz="2600" kern="0" dirty="0">
                <a:solidFill>
                  <a:srgbClr val="000000"/>
                </a:solidFill>
                <a:ea typeface="Meiryo UI" panose="020B0604030504040204" pitchFamily="34" charset="-128"/>
              </a:rPr>
              <a:t>６．教育・指導能力</a:t>
            </a:r>
          </a:p>
          <a:p>
            <a:pPr lvl="0" defTabSz="1001713">
              <a:spcBef>
                <a:spcPct val="20000"/>
              </a:spcBef>
              <a:buClr>
                <a:srgbClr val="3333CC"/>
              </a:buClr>
              <a:buSzPct val="60000"/>
            </a:pPr>
            <a:r>
              <a:rPr lang="ja-JP" altLang="ja-JP" sz="2600" kern="0" dirty="0">
                <a:solidFill>
                  <a:srgbClr val="000000"/>
                </a:solidFill>
                <a:ea typeface="Meiryo UI" panose="020B0604030504040204" pitchFamily="34" charset="-128"/>
              </a:rPr>
              <a:t>７．研究推進と成果の還元能力</a:t>
            </a:r>
          </a:p>
          <a:p>
            <a:pPr lvl="0" defTabSz="1001713">
              <a:spcBef>
                <a:spcPct val="20000"/>
              </a:spcBef>
              <a:buClr>
                <a:srgbClr val="3333CC"/>
              </a:buClr>
              <a:buSzPct val="60000"/>
            </a:pPr>
            <a:r>
              <a:rPr lang="ja-JP" altLang="ja-JP" sz="2600" kern="0" dirty="0">
                <a:solidFill>
                  <a:srgbClr val="000000"/>
                </a:solidFill>
                <a:ea typeface="Meiryo UI" panose="020B0604030504040204" pitchFamily="34" charset="-128"/>
              </a:rPr>
              <a:t>８．倫理的行動能力</a:t>
            </a:r>
          </a:p>
        </p:txBody>
      </p:sp>
      <p:sp>
        <p:nvSpPr>
          <p:cNvPr id="6" name="角丸四角形 5"/>
          <p:cNvSpPr/>
          <p:nvPr/>
        </p:nvSpPr>
        <p:spPr bwMode="auto">
          <a:xfrm>
            <a:off x="5441669" y="2067341"/>
            <a:ext cx="3457160" cy="4333460"/>
          </a:xfrm>
          <a:prstGeom prst="roundRect">
            <a:avLst>
              <a:gd name="adj" fmla="val 9418"/>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lvl="0" defTabSz="1001713">
              <a:spcBef>
                <a:spcPct val="20000"/>
              </a:spcBef>
              <a:buClr>
                <a:srgbClr val="3333CC"/>
              </a:buClr>
              <a:buSzPct val="60000"/>
            </a:pPr>
            <a:r>
              <a:rPr lang="ja-JP" altLang="en-US" sz="2600" kern="0" dirty="0">
                <a:solidFill>
                  <a:srgbClr val="000000"/>
                </a:solidFill>
                <a:ea typeface="Meiryo UI" panose="020B0604030504040204" pitchFamily="34" charset="-128"/>
              </a:rPr>
              <a:t>１．公衆衛生総論</a:t>
            </a:r>
          </a:p>
          <a:p>
            <a:pPr lvl="0" defTabSz="1001713">
              <a:spcBef>
                <a:spcPct val="20000"/>
              </a:spcBef>
              <a:buClr>
                <a:srgbClr val="3333CC"/>
              </a:buClr>
              <a:buSzPct val="60000"/>
            </a:pPr>
            <a:r>
              <a:rPr lang="ja-JP" altLang="en-US" sz="2600" kern="0" dirty="0">
                <a:solidFill>
                  <a:srgbClr val="000000"/>
                </a:solidFill>
                <a:ea typeface="Meiryo UI" panose="020B0604030504040204" pitchFamily="34" charset="-128"/>
              </a:rPr>
              <a:t>２．保健医療政策</a:t>
            </a:r>
          </a:p>
          <a:p>
            <a:pPr lvl="0" defTabSz="1001713">
              <a:spcBef>
                <a:spcPct val="20000"/>
              </a:spcBef>
              <a:buClr>
                <a:srgbClr val="3333CC"/>
              </a:buClr>
              <a:buSzPct val="60000"/>
            </a:pPr>
            <a:r>
              <a:rPr lang="ja-JP" altLang="en-US" sz="2600" kern="0" dirty="0">
                <a:solidFill>
                  <a:srgbClr val="000000"/>
                </a:solidFill>
                <a:ea typeface="Meiryo UI" panose="020B0604030504040204" pitchFamily="34" charset="-128"/>
              </a:rPr>
              <a:t>３．疫学・医学統計学</a:t>
            </a:r>
          </a:p>
          <a:p>
            <a:pPr lvl="0" defTabSz="1001713">
              <a:spcBef>
                <a:spcPct val="20000"/>
              </a:spcBef>
              <a:buClr>
                <a:srgbClr val="3333CC"/>
              </a:buClr>
              <a:buSzPct val="60000"/>
            </a:pPr>
            <a:r>
              <a:rPr lang="ja-JP" altLang="en-US" sz="2600" kern="0" dirty="0">
                <a:solidFill>
                  <a:srgbClr val="000000"/>
                </a:solidFill>
                <a:ea typeface="Meiryo UI" panose="020B0604030504040204" pitchFamily="34" charset="-128"/>
              </a:rPr>
              <a:t>４．行動科学</a:t>
            </a:r>
          </a:p>
          <a:p>
            <a:pPr lvl="0" defTabSz="1001713">
              <a:spcBef>
                <a:spcPct val="20000"/>
              </a:spcBef>
              <a:buClr>
                <a:srgbClr val="3333CC"/>
              </a:buClr>
              <a:buSzPct val="60000"/>
            </a:pPr>
            <a:r>
              <a:rPr lang="ja-JP" altLang="en-US" sz="2600" kern="0" dirty="0">
                <a:solidFill>
                  <a:srgbClr val="000000"/>
                </a:solidFill>
                <a:ea typeface="Meiryo UI" panose="020B0604030504040204" pitchFamily="34" charset="-128"/>
              </a:rPr>
              <a:t>５．組織経営・管理</a:t>
            </a:r>
          </a:p>
          <a:p>
            <a:pPr lvl="0" defTabSz="1001713">
              <a:spcBef>
                <a:spcPct val="20000"/>
              </a:spcBef>
              <a:buClr>
                <a:srgbClr val="3333CC"/>
              </a:buClr>
              <a:buSzPct val="60000"/>
            </a:pPr>
            <a:r>
              <a:rPr lang="ja-JP" altLang="en-US" sz="2600" kern="0" dirty="0">
                <a:solidFill>
                  <a:srgbClr val="000000"/>
                </a:solidFill>
                <a:ea typeface="Meiryo UI" panose="020B0604030504040204" pitchFamily="34" charset="-128"/>
              </a:rPr>
              <a:t>６．健康危機管理</a:t>
            </a:r>
          </a:p>
          <a:p>
            <a:pPr lvl="0" defTabSz="1001713">
              <a:spcBef>
                <a:spcPct val="20000"/>
              </a:spcBef>
              <a:buClr>
                <a:srgbClr val="3333CC"/>
              </a:buClr>
              <a:buSzPct val="60000"/>
            </a:pPr>
            <a:r>
              <a:rPr lang="ja-JP" altLang="en-US" sz="2600" kern="0" dirty="0">
                <a:solidFill>
                  <a:srgbClr val="000000"/>
                </a:solidFill>
                <a:ea typeface="Meiryo UI" panose="020B0604030504040204" pitchFamily="34" charset="-128"/>
              </a:rPr>
              <a:t>７．環境・産業保健</a:t>
            </a:r>
          </a:p>
        </p:txBody>
      </p:sp>
      <p:sp>
        <p:nvSpPr>
          <p:cNvPr id="7" name="正方形/長方形 6"/>
          <p:cNvSpPr/>
          <p:nvPr/>
        </p:nvSpPr>
        <p:spPr>
          <a:xfrm>
            <a:off x="1054890" y="1424993"/>
            <a:ext cx="3166251" cy="584775"/>
          </a:xfrm>
          <a:prstGeom prst="rect">
            <a:avLst/>
          </a:prstGeom>
        </p:spPr>
        <p:txBody>
          <a:bodyPr wrap="none">
            <a:spAutoFit/>
          </a:bodyPr>
          <a:lstStyle/>
          <a:p>
            <a:r>
              <a:rPr lang="ja-JP" altLang="ja-JP" sz="3200" dirty="0">
                <a:ea typeface="Meiryo UI" panose="020B0604030504040204" pitchFamily="34" charset="-128"/>
              </a:rPr>
              <a:t>コア・コンピテンシー</a:t>
            </a:r>
            <a:endParaRPr lang="ja-JP" altLang="en-US" sz="3200" dirty="0">
              <a:ea typeface="Meiryo UI" panose="020B0604030504040204" pitchFamily="34" charset="-128"/>
            </a:endParaRPr>
          </a:p>
        </p:txBody>
      </p:sp>
      <p:sp>
        <p:nvSpPr>
          <p:cNvPr id="8" name="正方形/長方形 7"/>
          <p:cNvSpPr/>
          <p:nvPr/>
        </p:nvSpPr>
        <p:spPr>
          <a:xfrm>
            <a:off x="5461448" y="1405114"/>
            <a:ext cx="3228769" cy="584775"/>
          </a:xfrm>
          <a:prstGeom prst="rect">
            <a:avLst/>
          </a:prstGeom>
        </p:spPr>
        <p:txBody>
          <a:bodyPr wrap="none">
            <a:spAutoFit/>
          </a:bodyPr>
          <a:lstStyle/>
          <a:p>
            <a:r>
              <a:rPr lang="ja-JP" altLang="en-US" sz="3200" dirty="0">
                <a:ea typeface="Meiryo UI" panose="020B0604030504040204" pitchFamily="34" charset="-128"/>
              </a:rPr>
              <a:t>有すべき専門知識</a:t>
            </a:r>
          </a:p>
        </p:txBody>
      </p:sp>
      <p:pic>
        <p:nvPicPr>
          <p:cNvPr id="9" name="図 8"/>
          <p:cNvPicPr>
            <a:picLocks noChangeAspect="1"/>
          </p:cNvPicPr>
          <p:nvPr/>
        </p:nvPicPr>
        <p:blipFill>
          <a:blip r:embed="rId3"/>
          <a:stretch>
            <a:fillRect/>
          </a:stretch>
        </p:blipFill>
        <p:spPr>
          <a:xfrm>
            <a:off x="4650876" y="6548566"/>
            <a:ext cx="4309355" cy="265078"/>
          </a:xfrm>
          <a:prstGeom prst="rect">
            <a:avLst/>
          </a:prstGeom>
        </p:spPr>
      </p:pic>
    </p:spTree>
    <p:extLst>
      <p:ext uri="{BB962C8B-B14F-4D97-AF65-F5344CB8AC3E}">
        <p14:creationId xmlns:p14="http://schemas.microsoft.com/office/powerpoint/2010/main" val="27187629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0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55CDBD7C-23BA-4534-CFC2-63A3FD720CFD}"/>
              </a:ext>
            </a:extLst>
          </p:cNvPr>
          <p:cNvPicPr>
            <a:picLocks noChangeAspect="1"/>
          </p:cNvPicPr>
          <p:nvPr/>
        </p:nvPicPr>
        <p:blipFill>
          <a:blip r:embed="rId2"/>
          <a:stretch>
            <a:fillRect/>
          </a:stretch>
        </p:blipFill>
        <p:spPr>
          <a:xfrm>
            <a:off x="0" y="0"/>
            <a:ext cx="9144000" cy="5615372"/>
          </a:xfrm>
          <a:prstGeom prst="rect">
            <a:avLst/>
          </a:prstGeom>
        </p:spPr>
      </p:pic>
    </p:spTree>
    <p:extLst>
      <p:ext uri="{BB962C8B-B14F-4D97-AF65-F5344CB8AC3E}">
        <p14:creationId xmlns:p14="http://schemas.microsoft.com/office/powerpoint/2010/main" val="238716217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0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テキスト ボックス 10">
            <a:extLst>
              <a:ext uri="{FF2B5EF4-FFF2-40B4-BE49-F238E27FC236}">
                <a16:creationId xmlns:a16="http://schemas.microsoft.com/office/drawing/2014/main" id="{C1F413C9-4BBC-4453-8D54-012A03EEBA28}"/>
              </a:ext>
            </a:extLst>
          </p:cNvPr>
          <p:cNvSpPr txBox="1"/>
          <p:nvPr/>
        </p:nvSpPr>
        <p:spPr>
          <a:xfrm>
            <a:off x="904932" y="1851528"/>
            <a:ext cx="7167880" cy="523220"/>
          </a:xfrm>
          <a:prstGeom prst="rect">
            <a:avLst/>
          </a:prstGeom>
          <a:solidFill>
            <a:srgbClr val="FFFFCC"/>
          </a:solidFill>
        </p:spPr>
        <p:txBody>
          <a:bodyPr wrap="square">
            <a:spAutoFit/>
          </a:bodyPr>
          <a:lstStyle/>
          <a:p>
            <a:pPr algn="ctr"/>
            <a:r>
              <a:rPr kumimoji="1" lang="ja-JP" altLang="en-US" sz="2800" dirty="0">
                <a:solidFill>
                  <a:srgbClr val="FF0000"/>
                </a:solidFill>
                <a:latin typeface="Meiryo UI" panose="020B0604030504040204" pitchFamily="50" charset="-128"/>
                <a:ea typeface="Meiryo UI" panose="020B0604030504040204" pitchFamily="50" charset="-128"/>
              </a:rPr>
              <a:t>最新情報</a:t>
            </a:r>
            <a:r>
              <a:rPr kumimoji="1" lang="ja-JP" altLang="en-US" sz="2800" dirty="0">
                <a:latin typeface="Meiryo UI" panose="020B0604030504040204" pitchFamily="50" charset="-128"/>
                <a:ea typeface="Meiryo UI" panose="020B0604030504040204" pitchFamily="50" charset="-128"/>
              </a:rPr>
              <a:t>は社会医学系専門医協会</a:t>
            </a:r>
            <a:r>
              <a:rPr kumimoji="1" lang="en-US" altLang="ja-JP" sz="2800" dirty="0">
                <a:latin typeface="Meiryo UI" panose="020B0604030504040204" pitchFamily="50" charset="-128"/>
                <a:ea typeface="Meiryo UI" panose="020B0604030504040204" pitchFamily="50" charset="-128"/>
              </a:rPr>
              <a:t>HP</a:t>
            </a:r>
            <a:r>
              <a:rPr kumimoji="1" lang="ja-JP" altLang="en-US" sz="2800" dirty="0">
                <a:latin typeface="Meiryo UI" panose="020B0604030504040204" pitchFamily="50" charset="-128"/>
                <a:ea typeface="Meiryo UI" panose="020B0604030504040204" pitchFamily="50" charset="-128"/>
              </a:rPr>
              <a:t>で</a:t>
            </a:r>
            <a:endParaRPr kumimoji="1" lang="en-US" altLang="ja-JP" sz="2800" dirty="0">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72CA15B6-3D0B-4A3E-AD1C-EE9FDF6CD9AE}"/>
              </a:ext>
            </a:extLst>
          </p:cNvPr>
          <p:cNvSpPr/>
          <p:nvPr/>
        </p:nvSpPr>
        <p:spPr>
          <a:xfrm>
            <a:off x="904932" y="3309079"/>
            <a:ext cx="7495487" cy="1754326"/>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40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最新情報は</a:t>
            </a:r>
            <a:r>
              <a:rPr kumimoji="1" lang="en-US" altLang="ja-JP" sz="240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Web</a:t>
            </a:r>
            <a:r>
              <a:rPr kumimoji="1" lang="ja-JP" altLang="en-US" sz="240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で　「社会医学系専門医」で検索</a:t>
            </a:r>
            <a:endParaRPr kumimoji="1" lang="en-US" altLang="ja-JP" sz="240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en-US" altLang="ja-JP" sz="2400" dirty="0">
                <a:solidFill>
                  <a:srgbClr val="000000"/>
                </a:solidFill>
                <a:latin typeface="Meiryo UI" panose="020B0604030504040204" pitchFamily="50" charset="-128"/>
                <a:ea typeface="Meiryo UI" panose="020B0604030504040204" pitchFamily="50" charset="-128"/>
              </a:rPr>
              <a:t>	</a:t>
            </a:r>
            <a:r>
              <a:rPr kumimoji="1" lang="ja-JP" altLang="en-US" sz="240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または　</a:t>
            </a:r>
            <a:r>
              <a:rPr kumimoji="1" lang="en-US" altLang="ja-JP" sz="240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http://shakai-senmon-i.umin.jp/</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120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40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お問い合わせは</a:t>
            </a:r>
            <a:r>
              <a:rPr kumimoji="1" lang="en-US" altLang="ja-JP" sz="240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E-mail</a:t>
            </a:r>
            <a:r>
              <a:rPr kumimoji="1" lang="ja-JP" altLang="en-US" sz="240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で</a:t>
            </a:r>
            <a:endParaRPr kumimoji="1" lang="en-US" altLang="ja-JP" sz="240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en-US" altLang="ja-JP" sz="2400" dirty="0">
                <a:solidFill>
                  <a:srgbClr val="000000"/>
                </a:solidFill>
                <a:latin typeface="Meiryo UI" panose="020B0604030504040204" pitchFamily="50" charset="-128"/>
                <a:ea typeface="Meiryo UI" panose="020B0604030504040204" pitchFamily="50" charset="-128"/>
              </a:rPr>
              <a:t>	jbphsm@asas-mail.jp (</a:t>
            </a:r>
            <a:r>
              <a:rPr lang="ja-JP" altLang="en-US" sz="2400" dirty="0">
                <a:solidFill>
                  <a:srgbClr val="000000"/>
                </a:solidFill>
                <a:latin typeface="Meiryo UI" panose="020B0604030504040204" pitchFamily="50" charset="-128"/>
                <a:ea typeface="Meiryo UI" panose="020B0604030504040204" pitchFamily="50" charset="-128"/>
              </a:rPr>
              <a:t>事務局</a:t>
            </a:r>
            <a:r>
              <a:rPr lang="en-US" altLang="ja-JP" sz="2400" dirty="0">
                <a:solidFill>
                  <a:srgbClr val="000000"/>
                </a:solidFill>
                <a:latin typeface="Meiryo UI" panose="020B0604030504040204" pitchFamily="50" charset="-128"/>
                <a:ea typeface="Meiryo UI" panose="020B0604030504040204" pitchFamily="50" charset="-128"/>
              </a:rPr>
              <a:t>)</a:t>
            </a:r>
            <a:endParaRPr kumimoji="1" lang="en-US" altLang="ja-JP" sz="2400" u="non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7449467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タイトル 2"/>
          <p:cNvSpPr>
            <a:spLocks noGrp="1"/>
          </p:cNvSpPr>
          <p:nvPr>
            <p:ph type="title"/>
          </p:nvPr>
        </p:nvSpPr>
        <p:spPr>
          <a:xfrm>
            <a:off x="148291" y="102495"/>
            <a:ext cx="8229600" cy="1143000"/>
          </a:xfrm>
        </p:spPr>
        <p:txBody>
          <a:bodyPr/>
          <a:lstStyle/>
          <a:p>
            <a:r>
              <a:rPr kumimoji="1" lang="ja-JP" altLang="en-US" sz="3200" b="1" dirty="0">
                <a:latin typeface="Meiryo UI" panose="020B0604030504040204" pitchFamily="34" charset="-128"/>
              </a:rPr>
              <a:t>社会医学</a:t>
            </a:r>
            <a:r>
              <a:rPr kumimoji="1" lang="ja-JP" altLang="en-US" sz="3200" b="1">
                <a:latin typeface="Meiryo UI" panose="020B0604030504040204" pitchFamily="34" charset="-128"/>
              </a:rPr>
              <a:t>系専門医制度</a:t>
            </a:r>
            <a:br>
              <a:rPr kumimoji="1" lang="en-US" altLang="ja-JP" sz="3200" b="1" dirty="0">
                <a:latin typeface="Meiryo UI" panose="020B0604030504040204" pitchFamily="34" charset="-128"/>
              </a:rPr>
            </a:br>
            <a:r>
              <a:rPr kumimoji="1" lang="ja-JP" altLang="en-US" sz="3200" b="1">
                <a:latin typeface="Meiryo UI" panose="020B0604030504040204" pitchFamily="34" charset="-128"/>
              </a:rPr>
              <a:t>　研修</a:t>
            </a:r>
            <a:r>
              <a:rPr kumimoji="1" lang="ja-JP" altLang="en-US" sz="3200" b="1" dirty="0">
                <a:latin typeface="Meiryo UI" panose="020B0604030504040204" pitchFamily="34" charset="-128"/>
              </a:rPr>
              <a:t>の概要</a:t>
            </a:r>
          </a:p>
        </p:txBody>
      </p:sp>
      <p:grpSp>
        <p:nvGrpSpPr>
          <p:cNvPr id="4" name="グループ化 3"/>
          <p:cNvGrpSpPr/>
          <p:nvPr/>
        </p:nvGrpSpPr>
        <p:grpSpPr>
          <a:xfrm>
            <a:off x="406236" y="2962161"/>
            <a:ext cx="4989888" cy="3454691"/>
            <a:chOff x="3514573" y="2886730"/>
            <a:chExt cx="3887041" cy="2702510"/>
          </a:xfrm>
        </p:grpSpPr>
        <p:cxnSp>
          <p:nvCxnSpPr>
            <p:cNvPr id="5" name="直線矢印コネクタ 4"/>
            <p:cNvCxnSpPr/>
            <p:nvPr/>
          </p:nvCxnSpPr>
          <p:spPr>
            <a:xfrm>
              <a:off x="7045352" y="3574733"/>
              <a:ext cx="0" cy="1354775"/>
            </a:xfrm>
            <a:prstGeom prst="straightConnector1">
              <a:avLst/>
            </a:prstGeom>
            <a:ln w="28575">
              <a:prstDash val="sys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6" name="直線矢印コネクタ 5"/>
            <p:cNvCxnSpPr/>
            <p:nvPr/>
          </p:nvCxnSpPr>
          <p:spPr>
            <a:xfrm>
              <a:off x="4373383" y="3580824"/>
              <a:ext cx="0" cy="1354775"/>
            </a:xfrm>
            <a:prstGeom prst="straightConnector1">
              <a:avLst/>
            </a:prstGeom>
            <a:ln w="28575">
              <a:prstDash val="sys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 name="二等辺三角形 6"/>
            <p:cNvSpPr/>
            <p:nvPr/>
          </p:nvSpPr>
          <p:spPr>
            <a:xfrm flipH="1">
              <a:off x="4989690" y="3574733"/>
              <a:ext cx="1806757" cy="1373461"/>
            </a:xfrm>
            <a:prstGeom prst="triangle">
              <a:avLst>
                <a:gd name="adj"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100" u="none" strike="noStrike" kern="1200" cap="none" spc="0" normalizeH="0" baseline="0" noProof="0">
                <a:ln>
                  <a:noFill/>
                </a:ln>
                <a:solidFill>
                  <a:srgbClr val="FFFFFF"/>
                </a:solidFill>
                <a:effectLst/>
                <a:uLnTx/>
                <a:uFillTx/>
                <a:latin typeface="Times New Roman"/>
                <a:ea typeface="Meiryo UI" panose="020B0604030504040204" pitchFamily="34" charset="-128"/>
                <a:cs typeface="+mn-cs"/>
              </a:endParaRPr>
            </a:p>
          </p:txBody>
        </p:sp>
        <p:sp>
          <p:nvSpPr>
            <p:cNvPr id="8" name="二等辺三角形 7"/>
            <p:cNvSpPr/>
            <p:nvPr/>
          </p:nvSpPr>
          <p:spPr>
            <a:xfrm>
              <a:off x="4647730" y="3574733"/>
              <a:ext cx="1900610" cy="1375415"/>
            </a:xfrm>
            <a:prstGeom prst="triangl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100" u="none" strike="noStrike" kern="1200" cap="none" spc="0" normalizeH="0" baseline="0" noProof="0">
                <a:ln>
                  <a:noFill/>
                </a:ln>
                <a:solidFill>
                  <a:srgbClr val="FFFFFF"/>
                </a:solidFill>
                <a:effectLst/>
                <a:uLnTx/>
                <a:uFillTx/>
                <a:latin typeface="Times New Roman"/>
                <a:ea typeface="Meiryo UI" panose="020B0604030504040204" pitchFamily="34" charset="-128"/>
                <a:cs typeface="+mn-cs"/>
              </a:endParaRPr>
            </a:p>
          </p:txBody>
        </p:sp>
        <p:sp>
          <p:nvSpPr>
            <p:cNvPr id="9" name="二等辺三角形 8"/>
            <p:cNvSpPr/>
            <p:nvPr/>
          </p:nvSpPr>
          <p:spPr>
            <a:xfrm>
              <a:off x="4427984" y="3576687"/>
              <a:ext cx="1778394" cy="1373461"/>
            </a:xfrm>
            <a:prstGeom prst="triangle">
              <a:avLst>
                <a:gd name="adj"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100" u="none" strike="noStrike" kern="1200" cap="none" spc="0" normalizeH="0" baseline="0" noProof="0">
                <a:ln>
                  <a:noFill/>
                </a:ln>
                <a:solidFill>
                  <a:srgbClr val="FFFFFF"/>
                </a:solidFill>
                <a:effectLst/>
                <a:uLnTx/>
                <a:uFillTx/>
                <a:latin typeface="Times New Roman"/>
                <a:ea typeface="Meiryo UI" panose="020B0604030504040204" pitchFamily="34" charset="-128"/>
                <a:cs typeface="+mn-cs"/>
              </a:endParaRPr>
            </a:p>
          </p:txBody>
        </p:sp>
        <p:cxnSp>
          <p:nvCxnSpPr>
            <p:cNvPr id="10" name="直線矢印コネクタ 9"/>
            <p:cNvCxnSpPr/>
            <p:nvPr/>
          </p:nvCxnSpPr>
          <p:spPr>
            <a:xfrm>
              <a:off x="4955369" y="3578644"/>
              <a:ext cx="0" cy="1371505"/>
            </a:xfrm>
            <a:prstGeom prst="straightConnector1">
              <a:avLst/>
            </a:prstGeom>
            <a:ln w="381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 name="直線矢印コネクタ 10"/>
            <p:cNvCxnSpPr/>
            <p:nvPr/>
          </p:nvCxnSpPr>
          <p:spPr>
            <a:xfrm>
              <a:off x="6110163" y="3574733"/>
              <a:ext cx="0" cy="1371505"/>
            </a:xfrm>
            <a:prstGeom prst="straightConnector1">
              <a:avLst/>
            </a:prstGeom>
            <a:ln w="381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2" name="直線矢印コネクタ 11"/>
            <p:cNvCxnSpPr/>
            <p:nvPr/>
          </p:nvCxnSpPr>
          <p:spPr>
            <a:xfrm>
              <a:off x="7223007" y="3574733"/>
              <a:ext cx="0" cy="1375416"/>
            </a:xfrm>
            <a:prstGeom prst="straightConnector1">
              <a:avLst/>
            </a:prstGeom>
            <a:ln w="381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3" name="正方形/長方形 12"/>
            <p:cNvSpPr/>
            <p:nvPr/>
          </p:nvSpPr>
          <p:spPr>
            <a:xfrm>
              <a:off x="3995435" y="3021474"/>
              <a:ext cx="1001407" cy="54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150" normalizeH="0" baseline="0" noProof="0" dirty="0">
                  <a:ln>
                    <a:noFill/>
                  </a:ln>
                  <a:solidFill>
                    <a:srgbClr val="003300"/>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行政・地域</a:t>
              </a:r>
            </a:p>
          </p:txBody>
        </p:sp>
        <p:sp>
          <p:nvSpPr>
            <p:cNvPr id="14" name="正方形/長方形 13"/>
            <p:cNvSpPr/>
            <p:nvPr/>
          </p:nvSpPr>
          <p:spPr>
            <a:xfrm>
              <a:off x="5108755" y="3021474"/>
              <a:ext cx="1052933" cy="54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150" normalizeH="0" baseline="0" noProof="0" dirty="0">
                  <a:ln>
                    <a:noFill/>
                  </a:ln>
                  <a:solidFill>
                    <a:srgbClr val="003300"/>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産業・環境</a:t>
              </a:r>
            </a:p>
          </p:txBody>
        </p:sp>
        <p:sp>
          <p:nvSpPr>
            <p:cNvPr id="15" name="正方形/長方形 14"/>
            <p:cNvSpPr/>
            <p:nvPr/>
          </p:nvSpPr>
          <p:spPr>
            <a:xfrm>
              <a:off x="6270466" y="3021474"/>
              <a:ext cx="1001407" cy="540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003300"/>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医 療</a:t>
              </a:r>
            </a:p>
          </p:txBody>
        </p:sp>
        <p:sp>
          <p:nvSpPr>
            <p:cNvPr id="16" name="テキスト ボックス 15"/>
            <p:cNvSpPr txBox="1"/>
            <p:nvPr/>
          </p:nvSpPr>
          <p:spPr>
            <a:xfrm>
              <a:off x="3542206" y="3021474"/>
              <a:ext cx="359629" cy="771130"/>
            </a:xfrm>
            <a:prstGeom prst="rect">
              <a:avLst/>
            </a:prstGeom>
            <a:noFill/>
          </p:spPr>
          <p:txBody>
            <a:bodyPr vert="eaVert"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003300"/>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三 分 野　</a:t>
              </a:r>
            </a:p>
          </p:txBody>
        </p:sp>
        <p:sp>
          <p:nvSpPr>
            <p:cNvPr id="17" name="テキスト ボックス 16"/>
            <p:cNvSpPr txBox="1"/>
            <p:nvPr/>
          </p:nvSpPr>
          <p:spPr>
            <a:xfrm>
              <a:off x="3552665" y="4258068"/>
              <a:ext cx="359629" cy="1331172"/>
            </a:xfrm>
            <a:prstGeom prst="rect">
              <a:avLst/>
            </a:prstGeom>
            <a:noFill/>
          </p:spPr>
          <p:txBody>
            <a:bodyPr vert="eaVert"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0000CC"/>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四 実 践 現 場</a:t>
              </a:r>
            </a:p>
          </p:txBody>
        </p:sp>
        <p:sp>
          <p:nvSpPr>
            <p:cNvPr id="18" name="角丸四角形 17"/>
            <p:cNvSpPr/>
            <p:nvPr/>
          </p:nvSpPr>
          <p:spPr>
            <a:xfrm>
              <a:off x="3998720" y="4194213"/>
              <a:ext cx="912341" cy="50605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0000CC"/>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行 政</a:t>
              </a:r>
            </a:p>
          </p:txBody>
        </p:sp>
        <p:sp>
          <p:nvSpPr>
            <p:cNvPr id="19" name="角丸四角形 18"/>
            <p:cNvSpPr/>
            <p:nvPr/>
          </p:nvSpPr>
          <p:spPr>
            <a:xfrm>
              <a:off x="6225361" y="4194212"/>
              <a:ext cx="912341" cy="50605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0000CC"/>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医療現場</a:t>
              </a:r>
            </a:p>
          </p:txBody>
        </p:sp>
        <p:sp>
          <p:nvSpPr>
            <p:cNvPr id="20" name="角丸四角形 19"/>
            <p:cNvSpPr/>
            <p:nvPr/>
          </p:nvSpPr>
          <p:spPr>
            <a:xfrm>
              <a:off x="3998721" y="4935599"/>
              <a:ext cx="3313828" cy="41173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0000CC"/>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教育・研究機関</a:t>
              </a:r>
            </a:p>
          </p:txBody>
        </p:sp>
        <p:cxnSp>
          <p:nvCxnSpPr>
            <p:cNvPr id="21" name="直線矢印コネクタ 20"/>
            <p:cNvCxnSpPr/>
            <p:nvPr/>
          </p:nvCxnSpPr>
          <p:spPr>
            <a:xfrm flipH="1">
              <a:off x="4567333" y="3580824"/>
              <a:ext cx="4667" cy="608019"/>
            </a:xfrm>
            <a:prstGeom prst="straightConnector1">
              <a:avLst/>
            </a:prstGeom>
            <a:ln w="381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2" name="直線矢印コネクタ 21"/>
            <p:cNvCxnSpPr/>
            <p:nvPr/>
          </p:nvCxnSpPr>
          <p:spPr>
            <a:xfrm>
              <a:off x="5577640" y="3581440"/>
              <a:ext cx="1" cy="612155"/>
            </a:xfrm>
            <a:prstGeom prst="straightConnector1">
              <a:avLst/>
            </a:prstGeom>
            <a:ln w="381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3" name="直線矢印コネクタ 22"/>
            <p:cNvCxnSpPr>
              <a:endCxn id="19" idx="0"/>
            </p:cNvCxnSpPr>
            <p:nvPr/>
          </p:nvCxnSpPr>
          <p:spPr>
            <a:xfrm flipH="1">
              <a:off x="6681532" y="3576687"/>
              <a:ext cx="11431" cy="617525"/>
            </a:xfrm>
            <a:prstGeom prst="straightConnector1">
              <a:avLst/>
            </a:prstGeom>
            <a:ln w="38100">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4" name="直線矢印コネクタ 23"/>
            <p:cNvCxnSpPr/>
            <p:nvPr/>
          </p:nvCxnSpPr>
          <p:spPr>
            <a:xfrm>
              <a:off x="4657775" y="3580824"/>
              <a:ext cx="769279" cy="608019"/>
            </a:xfrm>
            <a:prstGeom prst="straightConnector1">
              <a:avLst/>
            </a:prstGeom>
            <a:ln w="19050">
              <a:prstDash val="sys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5" name="直線矢印コネクタ 24"/>
            <p:cNvCxnSpPr/>
            <p:nvPr/>
          </p:nvCxnSpPr>
          <p:spPr>
            <a:xfrm>
              <a:off x="4716016" y="3580824"/>
              <a:ext cx="1802984" cy="613389"/>
            </a:xfrm>
            <a:prstGeom prst="straightConnector1">
              <a:avLst/>
            </a:prstGeom>
            <a:ln w="19050">
              <a:prstDash val="sys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6" name="直線矢印コネクタ 25"/>
            <p:cNvCxnSpPr/>
            <p:nvPr/>
          </p:nvCxnSpPr>
          <p:spPr>
            <a:xfrm flipH="1">
              <a:off x="4698277" y="3576687"/>
              <a:ext cx="873403" cy="612156"/>
            </a:xfrm>
            <a:prstGeom prst="straightConnector1">
              <a:avLst/>
            </a:prstGeom>
            <a:ln w="19050">
              <a:prstDash val="sys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7" name="直線矢印コネクタ 26"/>
            <p:cNvCxnSpPr>
              <a:stCxn id="8" idx="0"/>
            </p:cNvCxnSpPr>
            <p:nvPr/>
          </p:nvCxnSpPr>
          <p:spPr>
            <a:xfrm>
              <a:off x="5598035" y="3574733"/>
              <a:ext cx="940169" cy="614110"/>
            </a:xfrm>
            <a:prstGeom prst="straightConnector1">
              <a:avLst/>
            </a:prstGeom>
            <a:ln w="19050">
              <a:prstDash val="sys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8" name="直線矢印コネクタ 27"/>
            <p:cNvCxnSpPr/>
            <p:nvPr/>
          </p:nvCxnSpPr>
          <p:spPr>
            <a:xfrm flipH="1">
              <a:off x="5769015" y="3580824"/>
              <a:ext cx="785347" cy="608019"/>
            </a:xfrm>
            <a:prstGeom prst="straightConnector1">
              <a:avLst/>
            </a:prstGeom>
            <a:ln w="19050">
              <a:prstDash val="sys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直線矢印コネクタ 28"/>
            <p:cNvCxnSpPr/>
            <p:nvPr/>
          </p:nvCxnSpPr>
          <p:spPr>
            <a:xfrm>
              <a:off x="5208161" y="3578644"/>
              <a:ext cx="0" cy="1354775"/>
            </a:xfrm>
            <a:prstGeom prst="straightConnector1">
              <a:avLst/>
            </a:prstGeom>
            <a:ln w="28575">
              <a:prstDash val="sys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0" name="直線矢印コネクタ 29"/>
            <p:cNvCxnSpPr/>
            <p:nvPr/>
          </p:nvCxnSpPr>
          <p:spPr>
            <a:xfrm flipH="1">
              <a:off x="4662738" y="3580824"/>
              <a:ext cx="1856262" cy="608019"/>
            </a:xfrm>
            <a:prstGeom prst="straightConnector1">
              <a:avLst/>
            </a:prstGeom>
            <a:ln w="19050">
              <a:prstDash val="sys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1" name="角丸四角形 30"/>
            <p:cNvSpPr/>
            <p:nvPr/>
          </p:nvSpPr>
          <p:spPr>
            <a:xfrm>
              <a:off x="3514573" y="2886730"/>
              <a:ext cx="3887041" cy="2630502"/>
            </a:xfrm>
            <a:prstGeom prst="roundRect">
              <a:avLst>
                <a:gd name="adj" fmla="val 11736"/>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100" u="none" strike="noStrike" kern="1200" cap="none" spc="0" normalizeH="0" baseline="0" noProof="0">
                <a:ln>
                  <a:noFill/>
                </a:ln>
                <a:solidFill>
                  <a:srgbClr val="FFFFFF"/>
                </a:solidFill>
                <a:effectLst/>
                <a:uLnTx/>
                <a:uFillTx/>
                <a:latin typeface="Times New Roman"/>
                <a:ea typeface="Meiryo UI" panose="020B0604030504040204" pitchFamily="34" charset="-128"/>
                <a:cs typeface="+mn-cs"/>
              </a:endParaRPr>
            </a:p>
          </p:txBody>
        </p:sp>
        <p:sp>
          <p:nvSpPr>
            <p:cNvPr id="32" name="角丸四角形 31"/>
            <p:cNvSpPr/>
            <p:nvPr/>
          </p:nvSpPr>
          <p:spPr>
            <a:xfrm>
              <a:off x="5141864" y="4194213"/>
              <a:ext cx="912341" cy="50605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0000CC"/>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職 域</a:t>
              </a:r>
            </a:p>
          </p:txBody>
        </p:sp>
      </p:grpSp>
      <p:grpSp>
        <p:nvGrpSpPr>
          <p:cNvPr id="33" name="グループ化 32"/>
          <p:cNvGrpSpPr/>
          <p:nvPr/>
        </p:nvGrpSpPr>
        <p:grpSpPr>
          <a:xfrm>
            <a:off x="1224657" y="1708097"/>
            <a:ext cx="421759" cy="1001107"/>
            <a:chOff x="7650956" y="3051306"/>
            <a:chExt cx="325335" cy="785612"/>
          </a:xfrm>
          <a:gradFill>
            <a:gsLst>
              <a:gs pos="0">
                <a:schemeClr val="tx2">
                  <a:lumMod val="81000"/>
                  <a:lumOff val="19000"/>
                </a:schemeClr>
              </a:gs>
              <a:gs pos="35000">
                <a:schemeClr val="tx2">
                  <a:lumMod val="46000"/>
                  <a:lumOff val="54000"/>
                </a:schemeClr>
              </a:gs>
              <a:gs pos="100000">
                <a:schemeClr val="tx2">
                  <a:lumMod val="90000"/>
                  <a:lumOff val="10000"/>
                  <a:alpha val="78000"/>
                </a:schemeClr>
              </a:gs>
            </a:gsLst>
            <a:lin ang="16200000" scaled="1"/>
          </a:gradFill>
        </p:grpSpPr>
        <p:grpSp>
          <p:nvGrpSpPr>
            <p:cNvPr id="34" name="グループ化 33"/>
            <p:cNvGrpSpPr/>
            <p:nvPr/>
          </p:nvGrpSpPr>
          <p:grpSpPr>
            <a:xfrm>
              <a:off x="7650956" y="3051306"/>
              <a:ext cx="325335" cy="785612"/>
              <a:chOff x="7810089" y="3075437"/>
              <a:chExt cx="208254" cy="538354"/>
            </a:xfrm>
            <a:grpFill/>
          </p:grpSpPr>
          <p:sp>
            <p:nvSpPr>
              <p:cNvPr id="39" name="円/楕円 38"/>
              <p:cNvSpPr/>
              <p:nvPr/>
            </p:nvSpPr>
            <p:spPr>
              <a:xfrm>
                <a:off x="7810089" y="3075437"/>
                <a:ext cx="208254" cy="209547"/>
              </a:xfrm>
              <a:prstGeom prst="ellipse">
                <a:avLst/>
              </a:prstGeom>
              <a:grp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000" u="none" strike="noStrike" kern="1200" cap="none" spc="0" normalizeH="0" baseline="0" noProof="0">
                  <a:ln>
                    <a:noFill/>
                  </a:ln>
                  <a:solidFill>
                    <a:srgbClr val="FFFFFF"/>
                  </a:solidFill>
                  <a:effectLst/>
                  <a:uLnTx/>
                  <a:uFillTx/>
                  <a:latin typeface="Times New Roman"/>
                  <a:ea typeface="Meiryo UI" panose="020B0604030504040204" pitchFamily="34" charset="-128"/>
                  <a:cs typeface="+mn-cs"/>
                </a:endParaRPr>
              </a:p>
            </p:txBody>
          </p:sp>
          <p:sp>
            <p:nvSpPr>
              <p:cNvPr id="40" name="正方形/長方形 39"/>
              <p:cNvSpPr/>
              <p:nvPr/>
            </p:nvSpPr>
            <p:spPr>
              <a:xfrm>
                <a:off x="7810089" y="3303029"/>
                <a:ext cx="208254" cy="310762"/>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000" u="none" strike="noStrike" kern="1200" cap="none" spc="0" normalizeH="0" baseline="0" noProof="0">
                  <a:ln>
                    <a:noFill/>
                  </a:ln>
                  <a:solidFill>
                    <a:srgbClr val="FFFFFF"/>
                  </a:solidFill>
                  <a:effectLst/>
                  <a:uLnTx/>
                  <a:uFillTx/>
                  <a:latin typeface="Times New Roman"/>
                  <a:ea typeface="Meiryo UI" panose="020B0604030504040204" pitchFamily="34" charset="-128"/>
                  <a:cs typeface="+mn-cs"/>
                </a:endParaRPr>
              </a:p>
            </p:txBody>
          </p:sp>
        </p:grpSp>
        <p:grpSp>
          <p:nvGrpSpPr>
            <p:cNvPr id="35" name="グループ化 34"/>
            <p:cNvGrpSpPr/>
            <p:nvPr/>
          </p:nvGrpSpPr>
          <p:grpSpPr>
            <a:xfrm>
              <a:off x="7668344" y="3439711"/>
              <a:ext cx="283531" cy="268902"/>
              <a:chOff x="7704052" y="3994150"/>
              <a:chExt cx="322069" cy="268902"/>
            </a:xfrm>
            <a:grpFill/>
          </p:grpSpPr>
          <p:sp>
            <p:nvSpPr>
              <p:cNvPr id="36" name="円/楕円 35"/>
              <p:cNvSpPr/>
              <p:nvPr/>
            </p:nvSpPr>
            <p:spPr>
              <a:xfrm>
                <a:off x="7704052" y="4173899"/>
                <a:ext cx="92593" cy="89153"/>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000" u="none" strike="noStrike" kern="1200" cap="none" spc="0" normalizeH="0" baseline="0" noProof="0">
                  <a:ln>
                    <a:noFill/>
                  </a:ln>
                  <a:solidFill>
                    <a:srgbClr val="FFFFFF"/>
                  </a:solidFill>
                  <a:effectLst/>
                  <a:uLnTx/>
                  <a:uFillTx/>
                  <a:latin typeface="Times New Roman"/>
                  <a:ea typeface="Meiryo UI" panose="020B0604030504040204" pitchFamily="34" charset="-128"/>
                  <a:cs typeface="+mn-cs"/>
                </a:endParaRPr>
              </a:p>
            </p:txBody>
          </p:sp>
          <p:sp>
            <p:nvSpPr>
              <p:cNvPr id="37" name="フリーフォーム 36"/>
              <p:cNvSpPr/>
              <p:nvPr/>
            </p:nvSpPr>
            <p:spPr>
              <a:xfrm>
                <a:off x="7727950" y="3994150"/>
                <a:ext cx="215900" cy="215900"/>
              </a:xfrm>
              <a:custGeom>
                <a:avLst/>
                <a:gdLst>
                  <a:gd name="connsiteX0" fmla="*/ 0 w 215900"/>
                  <a:gd name="connsiteY0" fmla="*/ 165100 h 215900"/>
                  <a:gd name="connsiteX1" fmla="*/ 6350 w 215900"/>
                  <a:gd name="connsiteY1" fmla="*/ 133350 h 215900"/>
                  <a:gd name="connsiteX2" fmla="*/ 12700 w 215900"/>
                  <a:gd name="connsiteY2" fmla="*/ 76200 h 215900"/>
                  <a:gd name="connsiteX3" fmla="*/ 19050 w 215900"/>
                  <a:gd name="connsiteY3" fmla="*/ 57150 h 215900"/>
                  <a:gd name="connsiteX4" fmla="*/ 44450 w 215900"/>
                  <a:gd name="connsiteY4" fmla="*/ 38100 h 215900"/>
                  <a:gd name="connsiteX5" fmla="*/ 63500 w 215900"/>
                  <a:gd name="connsiteY5" fmla="*/ 25400 h 215900"/>
                  <a:gd name="connsiteX6" fmla="*/ 127000 w 215900"/>
                  <a:gd name="connsiteY6" fmla="*/ 6350 h 215900"/>
                  <a:gd name="connsiteX7" fmla="*/ 146050 w 215900"/>
                  <a:gd name="connsiteY7" fmla="*/ 0 h 215900"/>
                  <a:gd name="connsiteX8" fmla="*/ 177800 w 215900"/>
                  <a:gd name="connsiteY8" fmla="*/ 6350 h 215900"/>
                  <a:gd name="connsiteX9" fmla="*/ 203200 w 215900"/>
                  <a:gd name="connsiteY9" fmla="*/ 44450 h 215900"/>
                  <a:gd name="connsiteX10" fmla="*/ 215900 w 215900"/>
                  <a:gd name="connsiteY10" fmla="*/ 63500 h 215900"/>
                  <a:gd name="connsiteX11" fmla="*/ 203200 w 215900"/>
                  <a:gd name="connsiteY11" fmla="*/ 120650 h 215900"/>
                  <a:gd name="connsiteX12" fmla="*/ 184150 w 215900"/>
                  <a:gd name="connsiteY12" fmla="*/ 158750 h 215900"/>
                  <a:gd name="connsiteX13" fmla="*/ 190500 w 215900"/>
                  <a:gd name="connsiteY13" fmla="*/ 196850 h 215900"/>
                  <a:gd name="connsiteX14" fmla="*/ 203200 w 215900"/>
                  <a:gd name="connsiteY14" fmla="*/ 215900 h 21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5900" h="215900">
                    <a:moveTo>
                      <a:pt x="0" y="165100"/>
                    </a:moveTo>
                    <a:cubicBezTo>
                      <a:pt x="2117" y="154517"/>
                      <a:pt x="4824" y="144034"/>
                      <a:pt x="6350" y="133350"/>
                    </a:cubicBezTo>
                    <a:cubicBezTo>
                      <a:pt x="9061" y="114375"/>
                      <a:pt x="9549" y="95106"/>
                      <a:pt x="12700" y="76200"/>
                    </a:cubicBezTo>
                    <a:cubicBezTo>
                      <a:pt x="13800" y="69598"/>
                      <a:pt x="14765" y="62292"/>
                      <a:pt x="19050" y="57150"/>
                    </a:cubicBezTo>
                    <a:cubicBezTo>
                      <a:pt x="25825" y="49020"/>
                      <a:pt x="35838" y="44251"/>
                      <a:pt x="44450" y="38100"/>
                    </a:cubicBezTo>
                    <a:cubicBezTo>
                      <a:pt x="50660" y="33664"/>
                      <a:pt x="56526" y="28500"/>
                      <a:pt x="63500" y="25400"/>
                    </a:cubicBezTo>
                    <a:cubicBezTo>
                      <a:pt x="90663" y="13328"/>
                      <a:pt x="101141" y="13738"/>
                      <a:pt x="127000" y="6350"/>
                    </a:cubicBezTo>
                    <a:cubicBezTo>
                      <a:pt x="133436" y="4511"/>
                      <a:pt x="139700" y="2117"/>
                      <a:pt x="146050" y="0"/>
                    </a:cubicBezTo>
                    <a:cubicBezTo>
                      <a:pt x="156633" y="2117"/>
                      <a:pt x="168147" y="1523"/>
                      <a:pt x="177800" y="6350"/>
                    </a:cubicBezTo>
                    <a:cubicBezTo>
                      <a:pt x="201875" y="18387"/>
                      <a:pt x="193793" y="25635"/>
                      <a:pt x="203200" y="44450"/>
                    </a:cubicBezTo>
                    <a:cubicBezTo>
                      <a:pt x="206613" y="51276"/>
                      <a:pt x="211667" y="57150"/>
                      <a:pt x="215900" y="63500"/>
                    </a:cubicBezTo>
                    <a:cubicBezTo>
                      <a:pt x="213461" y="78133"/>
                      <a:pt x="211016" y="105018"/>
                      <a:pt x="203200" y="120650"/>
                    </a:cubicBezTo>
                    <a:cubicBezTo>
                      <a:pt x="178581" y="169889"/>
                      <a:pt x="200111" y="110867"/>
                      <a:pt x="184150" y="158750"/>
                    </a:cubicBezTo>
                    <a:cubicBezTo>
                      <a:pt x="186267" y="171450"/>
                      <a:pt x="186429" y="184636"/>
                      <a:pt x="190500" y="196850"/>
                    </a:cubicBezTo>
                    <a:cubicBezTo>
                      <a:pt x="192913" y="204090"/>
                      <a:pt x="203200" y="215900"/>
                      <a:pt x="203200" y="215900"/>
                    </a:cubicBezTo>
                  </a:path>
                </a:pathLst>
              </a:cu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000" u="none" strike="noStrike" kern="1200" cap="none" spc="0" normalizeH="0" baseline="0" noProof="0">
                  <a:ln>
                    <a:noFill/>
                  </a:ln>
                  <a:solidFill>
                    <a:srgbClr val="FFFFFF"/>
                  </a:solidFill>
                  <a:effectLst/>
                  <a:uLnTx/>
                  <a:uFillTx/>
                  <a:latin typeface="Times New Roman"/>
                  <a:ea typeface="Meiryo UI" panose="020B0604030504040204" pitchFamily="34" charset="-128"/>
                  <a:cs typeface="+mn-cs"/>
                </a:endParaRPr>
              </a:p>
            </p:txBody>
          </p:sp>
          <p:sp>
            <p:nvSpPr>
              <p:cNvPr id="38" name="フリーフォーム 37"/>
              <p:cNvSpPr/>
              <p:nvPr/>
            </p:nvSpPr>
            <p:spPr>
              <a:xfrm>
                <a:off x="7937197" y="4089400"/>
                <a:ext cx="88924" cy="101600"/>
              </a:xfrm>
              <a:custGeom>
                <a:avLst/>
                <a:gdLst>
                  <a:gd name="connsiteX0" fmla="*/ 0 w 88924"/>
                  <a:gd name="connsiteY0" fmla="*/ 0 h 101600"/>
                  <a:gd name="connsiteX1" fmla="*/ 31750 w 88924"/>
                  <a:gd name="connsiteY1" fmla="*/ 6350 h 101600"/>
                  <a:gd name="connsiteX2" fmla="*/ 63500 w 88924"/>
                  <a:gd name="connsiteY2" fmla="*/ 38100 h 101600"/>
                  <a:gd name="connsiteX3" fmla="*/ 76200 w 88924"/>
                  <a:gd name="connsiteY3" fmla="*/ 76200 h 101600"/>
                  <a:gd name="connsiteX4" fmla="*/ 88900 w 88924"/>
                  <a:gd name="connsiteY4" fmla="*/ 101600 h 10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924" h="101600">
                    <a:moveTo>
                      <a:pt x="0" y="0"/>
                    </a:moveTo>
                    <a:cubicBezTo>
                      <a:pt x="10583" y="2117"/>
                      <a:pt x="21644" y="2560"/>
                      <a:pt x="31750" y="6350"/>
                    </a:cubicBezTo>
                    <a:cubicBezTo>
                      <a:pt x="46426" y="11853"/>
                      <a:pt x="57291" y="24130"/>
                      <a:pt x="63500" y="38100"/>
                    </a:cubicBezTo>
                    <a:cubicBezTo>
                      <a:pt x="68937" y="50333"/>
                      <a:pt x="71967" y="63500"/>
                      <a:pt x="76200" y="76200"/>
                    </a:cubicBezTo>
                    <a:cubicBezTo>
                      <a:pt x="90074" y="117822"/>
                      <a:pt x="88900" y="81846"/>
                      <a:pt x="88900" y="101600"/>
                    </a:cubicBezTo>
                  </a:path>
                </a:pathLst>
              </a:cu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000" u="none" strike="noStrike" kern="1200" cap="none" spc="0" normalizeH="0" baseline="0" noProof="0">
                  <a:ln>
                    <a:noFill/>
                  </a:ln>
                  <a:solidFill>
                    <a:srgbClr val="FFFFFF"/>
                  </a:solidFill>
                  <a:effectLst/>
                  <a:uLnTx/>
                  <a:uFillTx/>
                  <a:latin typeface="Times New Roman"/>
                  <a:ea typeface="Meiryo UI" panose="020B0604030504040204" pitchFamily="34" charset="-128"/>
                  <a:cs typeface="+mn-cs"/>
                </a:endParaRPr>
              </a:p>
            </p:txBody>
          </p:sp>
        </p:grpSp>
      </p:grpSp>
      <p:grpSp>
        <p:nvGrpSpPr>
          <p:cNvPr id="41" name="グループ化 40"/>
          <p:cNvGrpSpPr/>
          <p:nvPr/>
        </p:nvGrpSpPr>
        <p:grpSpPr>
          <a:xfrm>
            <a:off x="2331939" y="1708097"/>
            <a:ext cx="421759" cy="1001107"/>
            <a:chOff x="7650956" y="3051306"/>
            <a:chExt cx="325335" cy="785612"/>
          </a:xfrm>
          <a:gradFill>
            <a:gsLst>
              <a:gs pos="0">
                <a:schemeClr val="tx2">
                  <a:lumMod val="75000"/>
                </a:schemeClr>
              </a:gs>
              <a:gs pos="35000">
                <a:schemeClr val="tx2">
                  <a:lumMod val="60000"/>
                  <a:lumOff val="40000"/>
                </a:schemeClr>
              </a:gs>
              <a:gs pos="100000">
                <a:schemeClr val="tx2">
                  <a:lumMod val="75000"/>
                </a:schemeClr>
              </a:gs>
            </a:gsLst>
            <a:lin ang="16200000" scaled="1"/>
          </a:gradFill>
        </p:grpSpPr>
        <p:grpSp>
          <p:nvGrpSpPr>
            <p:cNvPr id="42" name="グループ化 41"/>
            <p:cNvGrpSpPr/>
            <p:nvPr/>
          </p:nvGrpSpPr>
          <p:grpSpPr>
            <a:xfrm>
              <a:off x="7650956" y="3051306"/>
              <a:ext cx="325335" cy="785612"/>
              <a:chOff x="7810089" y="3075437"/>
              <a:chExt cx="208254" cy="538354"/>
            </a:xfrm>
            <a:grpFill/>
          </p:grpSpPr>
          <p:sp>
            <p:nvSpPr>
              <p:cNvPr id="47" name="円/楕円 46"/>
              <p:cNvSpPr/>
              <p:nvPr/>
            </p:nvSpPr>
            <p:spPr>
              <a:xfrm>
                <a:off x="7810089" y="3075437"/>
                <a:ext cx="208254" cy="209547"/>
              </a:xfrm>
              <a:prstGeom prst="ellipse">
                <a:avLst/>
              </a:prstGeom>
              <a:grp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000" u="none" strike="noStrike" kern="1200" cap="none" spc="0" normalizeH="0" baseline="0" noProof="0">
                  <a:ln>
                    <a:noFill/>
                  </a:ln>
                  <a:solidFill>
                    <a:srgbClr val="FFFFFF"/>
                  </a:solidFill>
                  <a:effectLst/>
                  <a:uLnTx/>
                  <a:uFillTx/>
                  <a:latin typeface="Times New Roman"/>
                  <a:ea typeface="Meiryo UI" panose="020B0604030504040204" pitchFamily="34" charset="-128"/>
                  <a:cs typeface="+mn-cs"/>
                </a:endParaRPr>
              </a:p>
            </p:txBody>
          </p:sp>
          <p:sp>
            <p:nvSpPr>
              <p:cNvPr id="48" name="正方形/長方形 47"/>
              <p:cNvSpPr/>
              <p:nvPr/>
            </p:nvSpPr>
            <p:spPr>
              <a:xfrm>
                <a:off x="7810089" y="3303029"/>
                <a:ext cx="208254" cy="310762"/>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000" u="none" strike="noStrike" kern="1200" cap="none" spc="0" normalizeH="0" baseline="0" noProof="0">
                  <a:ln>
                    <a:noFill/>
                  </a:ln>
                  <a:solidFill>
                    <a:srgbClr val="FFFFFF"/>
                  </a:solidFill>
                  <a:effectLst/>
                  <a:uLnTx/>
                  <a:uFillTx/>
                  <a:latin typeface="Times New Roman"/>
                  <a:ea typeface="Meiryo UI" panose="020B0604030504040204" pitchFamily="34" charset="-128"/>
                  <a:cs typeface="+mn-cs"/>
                </a:endParaRPr>
              </a:p>
            </p:txBody>
          </p:sp>
        </p:grpSp>
        <p:grpSp>
          <p:nvGrpSpPr>
            <p:cNvPr id="43" name="グループ化 42"/>
            <p:cNvGrpSpPr/>
            <p:nvPr/>
          </p:nvGrpSpPr>
          <p:grpSpPr>
            <a:xfrm>
              <a:off x="7668344" y="3439711"/>
              <a:ext cx="283531" cy="268902"/>
              <a:chOff x="7704052" y="3994150"/>
              <a:chExt cx="322069" cy="268902"/>
            </a:xfrm>
            <a:grpFill/>
          </p:grpSpPr>
          <p:sp>
            <p:nvSpPr>
              <p:cNvPr id="44" name="円/楕円 43"/>
              <p:cNvSpPr/>
              <p:nvPr/>
            </p:nvSpPr>
            <p:spPr>
              <a:xfrm>
                <a:off x="7704052" y="4173899"/>
                <a:ext cx="92593" cy="89153"/>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000" u="none" strike="noStrike" kern="1200" cap="none" spc="0" normalizeH="0" baseline="0" noProof="0">
                  <a:ln>
                    <a:noFill/>
                  </a:ln>
                  <a:solidFill>
                    <a:srgbClr val="FFFFFF"/>
                  </a:solidFill>
                  <a:effectLst/>
                  <a:uLnTx/>
                  <a:uFillTx/>
                  <a:latin typeface="Times New Roman"/>
                  <a:ea typeface="Meiryo UI" panose="020B0604030504040204" pitchFamily="34" charset="-128"/>
                  <a:cs typeface="+mn-cs"/>
                </a:endParaRPr>
              </a:p>
            </p:txBody>
          </p:sp>
          <p:sp>
            <p:nvSpPr>
              <p:cNvPr id="45" name="フリーフォーム 44"/>
              <p:cNvSpPr/>
              <p:nvPr/>
            </p:nvSpPr>
            <p:spPr>
              <a:xfrm>
                <a:off x="7727950" y="3994150"/>
                <a:ext cx="215900" cy="215900"/>
              </a:xfrm>
              <a:custGeom>
                <a:avLst/>
                <a:gdLst>
                  <a:gd name="connsiteX0" fmla="*/ 0 w 215900"/>
                  <a:gd name="connsiteY0" fmla="*/ 165100 h 215900"/>
                  <a:gd name="connsiteX1" fmla="*/ 6350 w 215900"/>
                  <a:gd name="connsiteY1" fmla="*/ 133350 h 215900"/>
                  <a:gd name="connsiteX2" fmla="*/ 12700 w 215900"/>
                  <a:gd name="connsiteY2" fmla="*/ 76200 h 215900"/>
                  <a:gd name="connsiteX3" fmla="*/ 19050 w 215900"/>
                  <a:gd name="connsiteY3" fmla="*/ 57150 h 215900"/>
                  <a:gd name="connsiteX4" fmla="*/ 44450 w 215900"/>
                  <a:gd name="connsiteY4" fmla="*/ 38100 h 215900"/>
                  <a:gd name="connsiteX5" fmla="*/ 63500 w 215900"/>
                  <a:gd name="connsiteY5" fmla="*/ 25400 h 215900"/>
                  <a:gd name="connsiteX6" fmla="*/ 127000 w 215900"/>
                  <a:gd name="connsiteY6" fmla="*/ 6350 h 215900"/>
                  <a:gd name="connsiteX7" fmla="*/ 146050 w 215900"/>
                  <a:gd name="connsiteY7" fmla="*/ 0 h 215900"/>
                  <a:gd name="connsiteX8" fmla="*/ 177800 w 215900"/>
                  <a:gd name="connsiteY8" fmla="*/ 6350 h 215900"/>
                  <a:gd name="connsiteX9" fmla="*/ 203200 w 215900"/>
                  <a:gd name="connsiteY9" fmla="*/ 44450 h 215900"/>
                  <a:gd name="connsiteX10" fmla="*/ 215900 w 215900"/>
                  <a:gd name="connsiteY10" fmla="*/ 63500 h 215900"/>
                  <a:gd name="connsiteX11" fmla="*/ 203200 w 215900"/>
                  <a:gd name="connsiteY11" fmla="*/ 120650 h 215900"/>
                  <a:gd name="connsiteX12" fmla="*/ 184150 w 215900"/>
                  <a:gd name="connsiteY12" fmla="*/ 158750 h 215900"/>
                  <a:gd name="connsiteX13" fmla="*/ 190500 w 215900"/>
                  <a:gd name="connsiteY13" fmla="*/ 196850 h 215900"/>
                  <a:gd name="connsiteX14" fmla="*/ 203200 w 215900"/>
                  <a:gd name="connsiteY14" fmla="*/ 215900 h 21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5900" h="215900">
                    <a:moveTo>
                      <a:pt x="0" y="165100"/>
                    </a:moveTo>
                    <a:cubicBezTo>
                      <a:pt x="2117" y="154517"/>
                      <a:pt x="4824" y="144034"/>
                      <a:pt x="6350" y="133350"/>
                    </a:cubicBezTo>
                    <a:cubicBezTo>
                      <a:pt x="9061" y="114375"/>
                      <a:pt x="9549" y="95106"/>
                      <a:pt x="12700" y="76200"/>
                    </a:cubicBezTo>
                    <a:cubicBezTo>
                      <a:pt x="13800" y="69598"/>
                      <a:pt x="14765" y="62292"/>
                      <a:pt x="19050" y="57150"/>
                    </a:cubicBezTo>
                    <a:cubicBezTo>
                      <a:pt x="25825" y="49020"/>
                      <a:pt x="35838" y="44251"/>
                      <a:pt x="44450" y="38100"/>
                    </a:cubicBezTo>
                    <a:cubicBezTo>
                      <a:pt x="50660" y="33664"/>
                      <a:pt x="56526" y="28500"/>
                      <a:pt x="63500" y="25400"/>
                    </a:cubicBezTo>
                    <a:cubicBezTo>
                      <a:pt x="90663" y="13328"/>
                      <a:pt x="101141" y="13738"/>
                      <a:pt x="127000" y="6350"/>
                    </a:cubicBezTo>
                    <a:cubicBezTo>
                      <a:pt x="133436" y="4511"/>
                      <a:pt x="139700" y="2117"/>
                      <a:pt x="146050" y="0"/>
                    </a:cubicBezTo>
                    <a:cubicBezTo>
                      <a:pt x="156633" y="2117"/>
                      <a:pt x="168147" y="1523"/>
                      <a:pt x="177800" y="6350"/>
                    </a:cubicBezTo>
                    <a:cubicBezTo>
                      <a:pt x="201875" y="18387"/>
                      <a:pt x="193793" y="25635"/>
                      <a:pt x="203200" y="44450"/>
                    </a:cubicBezTo>
                    <a:cubicBezTo>
                      <a:pt x="206613" y="51276"/>
                      <a:pt x="211667" y="57150"/>
                      <a:pt x="215900" y="63500"/>
                    </a:cubicBezTo>
                    <a:cubicBezTo>
                      <a:pt x="213461" y="78133"/>
                      <a:pt x="211016" y="105018"/>
                      <a:pt x="203200" y="120650"/>
                    </a:cubicBezTo>
                    <a:cubicBezTo>
                      <a:pt x="178581" y="169889"/>
                      <a:pt x="200111" y="110867"/>
                      <a:pt x="184150" y="158750"/>
                    </a:cubicBezTo>
                    <a:cubicBezTo>
                      <a:pt x="186267" y="171450"/>
                      <a:pt x="186429" y="184636"/>
                      <a:pt x="190500" y="196850"/>
                    </a:cubicBezTo>
                    <a:cubicBezTo>
                      <a:pt x="192913" y="204090"/>
                      <a:pt x="203200" y="215900"/>
                      <a:pt x="203200" y="215900"/>
                    </a:cubicBezTo>
                  </a:path>
                </a:pathLst>
              </a:cu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000" u="none" strike="noStrike" kern="1200" cap="none" spc="0" normalizeH="0" baseline="0" noProof="0">
                  <a:ln>
                    <a:noFill/>
                  </a:ln>
                  <a:solidFill>
                    <a:srgbClr val="FFFFFF"/>
                  </a:solidFill>
                  <a:effectLst/>
                  <a:uLnTx/>
                  <a:uFillTx/>
                  <a:latin typeface="Times New Roman"/>
                  <a:ea typeface="Meiryo UI" panose="020B0604030504040204" pitchFamily="34" charset="-128"/>
                  <a:cs typeface="+mn-cs"/>
                </a:endParaRPr>
              </a:p>
            </p:txBody>
          </p:sp>
          <p:sp>
            <p:nvSpPr>
              <p:cNvPr id="46" name="フリーフォーム 45"/>
              <p:cNvSpPr/>
              <p:nvPr/>
            </p:nvSpPr>
            <p:spPr>
              <a:xfrm>
                <a:off x="7937197" y="4089400"/>
                <a:ext cx="88924" cy="101600"/>
              </a:xfrm>
              <a:custGeom>
                <a:avLst/>
                <a:gdLst>
                  <a:gd name="connsiteX0" fmla="*/ 0 w 88924"/>
                  <a:gd name="connsiteY0" fmla="*/ 0 h 101600"/>
                  <a:gd name="connsiteX1" fmla="*/ 31750 w 88924"/>
                  <a:gd name="connsiteY1" fmla="*/ 6350 h 101600"/>
                  <a:gd name="connsiteX2" fmla="*/ 63500 w 88924"/>
                  <a:gd name="connsiteY2" fmla="*/ 38100 h 101600"/>
                  <a:gd name="connsiteX3" fmla="*/ 76200 w 88924"/>
                  <a:gd name="connsiteY3" fmla="*/ 76200 h 101600"/>
                  <a:gd name="connsiteX4" fmla="*/ 88900 w 88924"/>
                  <a:gd name="connsiteY4" fmla="*/ 101600 h 10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924" h="101600">
                    <a:moveTo>
                      <a:pt x="0" y="0"/>
                    </a:moveTo>
                    <a:cubicBezTo>
                      <a:pt x="10583" y="2117"/>
                      <a:pt x="21644" y="2560"/>
                      <a:pt x="31750" y="6350"/>
                    </a:cubicBezTo>
                    <a:cubicBezTo>
                      <a:pt x="46426" y="11853"/>
                      <a:pt x="57291" y="24130"/>
                      <a:pt x="63500" y="38100"/>
                    </a:cubicBezTo>
                    <a:cubicBezTo>
                      <a:pt x="68937" y="50333"/>
                      <a:pt x="71967" y="63500"/>
                      <a:pt x="76200" y="76200"/>
                    </a:cubicBezTo>
                    <a:cubicBezTo>
                      <a:pt x="90074" y="117822"/>
                      <a:pt x="88900" y="81846"/>
                      <a:pt x="88900" y="101600"/>
                    </a:cubicBezTo>
                  </a:path>
                </a:pathLst>
              </a:cu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000" u="none" strike="noStrike" kern="1200" cap="none" spc="0" normalizeH="0" baseline="0" noProof="0">
                  <a:ln>
                    <a:noFill/>
                  </a:ln>
                  <a:solidFill>
                    <a:srgbClr val="FFFFFF"/>
                  </a:solidFill>
                  <a:effectLst/>
                  <a:uLnTx/>
                  <a:uFillTx/>
                  <a:latin typeface="Times New Roman"/>
                  <a:ea typeface="Meiryo UI" panose="020B0604030504040204" pitchFamily="34" charset="-128"/>
                  <a:cs typeface="+mn-cs"/>
                </a:endParaRPr>
              </a:p>
            </p:txBody>
          </p:sp>
        </p:grpSp>
      </p:grpSp>
      <p:grpSp>
        <p:nvGrpSpPr>
          <p:cNvPr id="49" name="グループ化 48"/>
          <p:cNvGrpSpPr/>
          <p:nvPr/>
        </p:nvGrpSpPr>
        <p:grpSpPr>
          <a:xfrm>
            <a:off x="3661265" y="1718114"/>
            <a:ext cx="421759" cy="1001107"/>
            <a:chOff x="7810089" y="3075437"/>
            <a:chExt cx="208254" cy="538354"/>
          </a:xfrm>
          <a:solidFill>
            <a:schemeClr val="accent2"/>
          </a:solidFill>
        </p:grpSpPr>
        <p:sp>
          <p:nvSpPr>
            <p:cNvPr id="50" name="円/楕円 49"/>
            <p:cNvSpPr/>
            <p:nvPr/>
          </p:nvSpPr>
          <p:spPr>
            <a:xfrm>
              <a:off x="7810089" y="3075437"/>
              <a:ext cx="208254" cy="209547"/>
            </a:xfrm>
            <a:prstGeom prst="ellipse">
              <a:avLst/>
            </a:prstGeom>
            <a:grpFill/>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000" u="none" strike="noStrike" kern="1200" cap="none" spc="0" normalizeH="0" baseline="0" noProof="0">
                <a:ln>
                  <a:noFill/>
                </a:ln>
                <a:solidFill>
                  <a:srgbClr val="FFFFFF"/>
                </a:solidFill>
                <a:effectLst/>
                <a:uLnTx/>
                <a:uFillTx/>
                <a:latin typeface="Times New Roman"/>
                <a:ea typeface="Meiryo UI" panose="020B0604030504040204" pitchFamily="34" charset="-128"/>
                <a:cs typeface="+mn-cs"/>
              </a:endParaRPr>
            </a:p>
          </p:txBody>
        </p:sp>
        <p:sp>
          <p:nvSpPr>
            <p:cNvPr id="51" name="正方形/長方形 50"/>
            <p:cNvSpPr/>
            <p:nvPr/>
          </p:nvSpPr>
          <p:spPr>
            <a:xfrm>
              <a:off x="7810089" y="3303029"/>
              <a:ext cx="208254" cy="310762"/>
            </a:xfrm>
            <a:prstGeom prst="rect">
              <a:avLst/>
            </a:prstGeom>
            <a:grpFill/>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000" u="none" strike="noStrike" kern="1200" cap="none" spc="0" normalizeH="0" baseline="0" noProof="0">
                <a:ln>
                  <a:noFill/>
                </a:ln>
                <a:solidFill>
                  <a:srgbClr val="FFFFFF"/>
                </a:solidFill>
                <a:effectLst/>
                <a:uLnTx/>
                <a:uFillTx/>
                <a:latin typeface="Times New Roman"/>
                <a:ea typeface="Meiryo UI" panose="020B0604030504040204" pitchFamily="34" charset="-128"/>
                <a:cs typeface="+mn-cs"/>
              </a:endParaRPr>
            </a:p>
          </p:txBody>
        </p:sp>
      </p:grpSp>
      <p:grpSp>
        <p:nvGrpSpPr>
          <p:cNvPr id="52" name="グループ化 51"/>
          <p:cNvGrpSpPr/>
          <p:nvPr/>
        </p:nvGrpSpPr>
        <p:grpSpPr>
          <a:xfrm>
            <a:off x="3691043" y="2248254"/>
            <a:ext cx="367565" cy="342662"/>
            <a:chOff x="7704052" y="3994150"/>
            <a:chExt cx="322069" cy="268902"/>
          </a:xfrm>
          <a:noFill/>
        </p:grpSpPr>
        <p:sp>
          <p:nvSpPr>
            <p:cNvPr id="53" name="円/楕円 52"/>
            <p:cNvSpPr/>
            <p:nvPr/>
          </p:nvSpPr>
          <p:spPr>
            <a:xfrm>
              <a:off x="7704052" y="4173899"/>
              <a:ext cx="92593" cy="89153"/>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000" u="none" strike="noStrike" kern="1200" cap="none" spc="0" normalizeH="0" baseline="0" noProof="0">
                <a:ln>
                  <a:noFill/>
                </a:ln>
                <a:solidFill>
                  <a:srgbClr val="FFFFFF"/>
                </a:solidFill>
                <a:effectLst/>
                <a:uLnTx/>
                <a:uFillTx/>
                <a:latin typeface="Times New Roman"/>
                <a:ea typeface="Meiryo UI" panose="020B0604030504040204" pitchFamily="34" charset="-128"/>
                <a:cs typeface="+mn-cs"/>
              </a:endParaRPr>
            </a:p>
          </p:txBody>
        </p:sp>
        <p:sp>
          <p:nvSpPr>
            <p:cNvPr id="54" name="フリーフォーム 53"/>
            <p:cNvSpPr/>
            <p:nvPr/>
          </p:nvSpPr>
          <p:spPr>
            <a:xfrm>
              <a:off x="7727950" y="3994150"/>
              <a:ext cx="215900" cy="215900"/>
            </a:xfrm>
            <a:custGeom>
              <a:avLst/>
              <a:gdLst>
                <a:gd name="connsiteX0" fmla="*/ 0 w 215900"/>
                <a:gd name="connsiteY0" fmla="*/ 165100 h 215900"/>
                <a:gd name="connsiteX1" fmla="*/ 6350 w 215900"/>
                <a:gd name="connsiteY1" fmla="*/ 133350 h 215900"/>
                <a:gd name="connsiteX2" fmla="*/ 12700 w 215900"/>
                <a:gd name="connsiteY2" fmla="*/ 76200 h 215900"/>
                <a:gd name="connsiteX3" fmla="*/ 19050 w 215900"/>
                <a:gd name="connsiteY3" fmla="*/ 57150 h 215900"/>
                <a:gd name="connsiteX4" fmla="*/ 44450 w 215900"/>
                <a:gd name="connsiteY4" fmla="*/ 38100 h 215900"/>
                <a:gd name="connsiteX5" fmla="*/ 63500 w 215900"/>
                <a:gd name="connsiteY5" fmla="*/ 25400 h 215900"/>
                <a:gd name="connsiteX6" fmla="*/ 127000 w 215900"/>
                <a:gd name="connsiteY6" fmla="*/ 6350 h 215900"/>
                <a:gd name="connsiteX7" fmla="*/ 146050 w 215900"/>
                <a:gd name="connsiteY7" fmla="*/ 0 h 215900"/>
                <a:gd name="connsiteX8" fmla="*/ 177800 w 215900"/>
                <a:gd name="connsiteY8" fmla="*/ 6350 h 215900"/>
                <a:gd name="connsiteX9" fmla="*/ 203200 w 215900"/>
                <a:gd name="connsiteY9" fmla="*/ 44450 h 215900"/>
                <a:gd name="connsiteX10" fmla="*/ 215900 w 215900"/>
                <a:gd name="connsiteY10" fmla="*/ 63500 h 215900"/>
                <a:gd name="connsiteX11" fmla="*/ 203200 w 215900"/>
                <a:gd name="connsiteY11" fmla="*/ 120650 h 215900"/>
                <a:gd name="connsiteX12" fmla="*/ 184150 w 215900"/>
                <a:gd name="connsiteY12" fmla="*/ 158750 h 215900"/>
                <a:gd name="connsiteX13" fmla="*/ 190500 w 215900"/>
                <a:gd name="connsiteY13" fmla="*/ 196850 h 215900"/>
                <a:gd name="connsiteX14" fmla="*/ 203200 w 215900"/>
                <a:gd name="connsiteY14" fmla="*/ 215900 h 21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5900" h="215900">
                  <a:moveTo>
                    <a:pt x="0" y="165100"/>
                  </a:moveTo>
                  <a:cubicBezTo>
                    <a:pt x="2117" y="154517"/>
                    <a:pt x="4824" y="144034"/>
                    <a:pt x="6350" y="133350"/>
                  </a:cubicBezTo>
                  <a:cubicBezTo>
                    <a:pt x="9061" y="114375"/>
                    <a:pt x="9549" y="95106"/>
                    <a:pt x="12700" y="76200"/>
                  </a:cubicBezTo>
                  <a:cubicBezTo>
                    <a:pt x="13800" y="69598"/>
                    <a:pt x="14765" y="62292"/>
                    <a:pt x="19050" y="57150"/>
                  </a:cubicBezTo>
                  <a:cubicBezTo>
                    <a:pt x="25825" y="49020"/>
                    <a:pt x="35838" y="44251"/>
                    <a:pt x="44450" y="38100"/>
                  </a:cubicBezTo>
                  <a:cubicBezTo>
                    <a:pt x="50660" y="33664"/>
                    <a:pt x="56526" y="28500"/>
                    <a:pt x="63500" y="25400"/>
                  </a:cubicBezTo>
                  <a:cubicBezTo>
                    <a:pt x="90663" y="13328"/>
                    <a:pt x="101141" y="13738"/>
                    <a:pt x="127000" y="6350"/>
                  </a:cubicBezTo>
                  <a:cubicBezTo>
                    <a:pt x="133436" y="4511"/>
                    <a:pt x="139700" y="2117"/>
                    <a:pt x="146050" y="0"/>
                  </a:cubicBezTo>
                  <a:cubicBezTo>
                    <a:pt x="156633" y="2117"/>
                    <a:pt x="168147" y="1523"/>
                    <a:pt x="177800" y="6350"/>
                  </a:cubicBezTo>
                  <a:cubicBezTo>
                    <a:pt x="201875" y="18387"/>
                    <a:pt x="193793" y="25635"/>
                    <a:pt x="203200" y="44450"/>
                  </a:cubicBezTo>
                  <a:cubicBezTo>
                    <a:pt x="206613" y="51276"/>
                    <a:pt x="211667" y="57150"/>
                    <a:pt x="215900" y="63500"/>
                  </a:cubicBezTo>
                  <a:cubicBezTo>
                    <a:pt x="213461" y="78133"/>
                    <a:pt x="211016" y="105018"/>
                    <a:pt x="203200" y="120650"/>
                  </a:cubicBezTo>
                  <a:cubicBezTo>
                    <a:pt x="178581" y="169889"/>
                    <a:pt x="200111" y="110867"/>
                    <a:pt x="184150" y="158750"/>
                  </a:cubicBezTo>
                  <a:cubicBezTo>
                    <a:pt x="186267" y="171450"/>
                    <a:pt x="186429" y="184636"/>
                    <a:pt x="190500" y="196850"/>
                  </a:cubicBezTo>
                  <a:cubicBezTo>
                    <a:pt x="192913" y="204090"/>
                    <a:pt x="203200" y="215900"/>
                    <a:pt x="203200" y="215900"/>
                  </a:cubicBezTo>
                </a:path>
              </a:pathLst>
            </a:cu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000" u="none" strike="noStrike" kern="1200" cap="none" spc="0" normalizeH="0" baseline="0" noProof="0">
                <a:ln>
                  <a:noFill/>
                </a:ln>
                <a:solidFill>
                  <a:srgbClr val="FFFFFF"/>
                </a:solidFill>
                <a:effectLst/>
                <a:uLnTx/>
                <a:uFillTx/>
                <a:latin typeface="Times New Roman"/>
                <a:ea typeface="Meiryo UI" panose="020B0604030504040204" pitchFamily="34" charset="-128"/>
                <a:cs typeface="+mn-cs"/>
              </a:endParaRPr>
            </a:p>
          </p:txBody>
        </p:sp>
        <p:sp>
          <p:nvSpPr>
            <p:cNvPr id="55" name="フリーフォーム 54"/>
            <p:cNvSpPr/>
            <p:nvPr/>
          </p:nvSpPr>
          <p:spPr>
            <a:xfrm>
              <a:off x="7937197" y="4089400"/>
              <a:ext cx="88924" cy="101600"/>
            </a:xfrm>
            <a:custGeom>
              <a:avLst/>
              <a:gdLst>
                <a:gd name="connsiteX0" fmla="*/ 0 w 88924"/>
                <a:gd name="connsiteY0" fmla="*/ 0 h 101600"/>
                <a:gd name="connsiteX1" fmla="*/ 31750 w 88924"/>
                <a:gd name="connsiteY1" fmla="*/ 6350 h 101600"/>
                <a:gd name="connsiteX2" fmla="*/ 63500 w 88924"/>
                <a:gd name="connsiteY2" fmla="*/ 38100 h 101600"/>
                <a:gd name="connsiteX3" fmla="*/ 76200 w 88924"/>
                <a:gd name="connsiteY3" fmla="*/ 76200 h 101600"/>
                <a:gd name="connsiteX4" fmla="*/ 88900 w 88924"/>
                <a:gd name="connsiteY4" fmla="*/ 101600 h 10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924" h="101600">
                  <a:moveTo>
                    <a:pt x="0" y="0"/>
                  </a:moveTo>
                  <a:cubicBezTo>
                    <a:pt x="10583" y="2117"/>
                    <a:pt x="21644" y="2560"/>
                    <a:pt x="31750" y="6350"/>
                  </a:cubicBezTo>
                  <a:cubicBezTo>
                    <a:pt x="46426" y="11853"/>
                    <a:pt x="57291" y="24130"/>
                    <a:pt x="63500" y="38100"/>
                  </a:cubicBezTo>
                  <a:cubicBezTo>
                    <a:pt x="68937" y="50333"/>
                    <a:pt x="71967" y="63500"/>
                    <a:pt x="76200" y="76200"/>
                  </a:cubicBezTo>
                  <a:cubicBezTo>
                    <a:pt x="90074" y="117822"/>
                    <a:pt x="88900" y="81846"/>
                    <a:pt x="88900" y="101600"/>
                  </a:cubicBezTo>
                </a:path>
              </a:pathLst>
            </a:cu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000" u="none" strike="noStrike" kern="1200" cap="none" spc="0" normalizeH="0" baseline="0" noProof="0">
                <a:ln>
                  <a:noFill/>
                </a:ln>
                <a:solidFill>
                  <a:srgbClr val="FFFFFF"/>
                </a:solidFill>
                <a:effectLst/>
                <a:uLnTx/>
                <a:uFillTx/>
                <a:latin typeface="Times New Roman"/>
                <a:ea typeface="Meiryo UI" panose="020B0604030504040204" pitchFamily="34" charset="-128"/>
                <a:cs typeface="+mn-cs"/>
              </a:endParaRPr>
            </a:p>
          </p:txBody>
        </p:sp>
      </p:grpSp>
      <p:sp>
        <p:nvSpPr>
          <p:cNvPr id="56" name="テキスト ボックス 55"/>
          <p:cNvSpPr txBox="1"/>
          <p:nvPr/>
        </p:nvSpPr>
        <p:spPr>
          <a:xfrm>
            <a:off x="3325831" y="1312830"/>
            <a:ext cx="937641"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rPr>
              <a:t>専攻医</a:t>
            </a:r>
          </a:p>
        </p:txBody>
      </p:sp>
      <p:sp>
        <p:nvSpPr>
          <p:cNvPr id="57" name="テキスト ボックス 56"/>
          <p:cNvSpPr txBox="1"/>
          <p:nvPr/>
        </p:nvSpPr>
        <p:spPr>
          <a:xfrm>
            <a:off x="2073997" y="1312830"/>
            <a:ext cx="937641"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cs typeface="Meiryo UI" panose="020B0604030504040204" pitchFamily="50" charset="-128"/>
              </a:rPr>
              <a:t>指導医</a:t>
            </a:r>
          </a:p>
        </p:txBody>
      </p:sp>
      <p:sp>
        <p:nvSpPr>
          <p:cNvPr id="58" name="テキスト ボックス 57"/>
          <p:cNvSpPr txBox="1"/>
          <p:nvPr/>
        </p:nvSpPr>
        <p:spPr>
          <a:xfrm>
            <a:off x="933787" y="1312830"/>
            <a:ext cx="937641"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cs typeface="Meiryo UI" panose="020B0604030504040204" pitchFamily="50" charset="-128"/>
              </a:rPr>
              <a:t>専門医</a:t>
            </a:r>
          </a:p>
        </p:txBody>
      </p:sp>
      <p:sp>
        <p:nvSpPr>
          <p:cNvPr id="59" name="曲折矢印 58"/>
          <p:cNvSpPr/>
          <p:nvPr/>
        </p:nvSpPr>
        <p:spPr>
          <a:xfrm rot="16200000" flipH="1" flipV="1">
            <a:off x="3019739" y="1680701"/>
            <a:ext cx="300108" cy="734784"/>
          </a:xfrm>
          <a:prstGeom prst="bentArrow">
            <a:avLst>
              <a:gd name="adj1" fmla="val 36309"/>
              <a:gd name="adj2" fmla="val 25000"/>
              <a:gd name="adj3" fmla="val 25000"/>
              <a:gd name="adj4" fmla="val 43750"/>
            </a:avLst>
          </a:prstGeom>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000" u="none" strike="noStrike" kern="1200" cap="none" spc="0" normalizeH="0" baseline="0" noProof="0">
              <a:ln>
                <a:noFill/>
              </a:ln>
              <a:solidFill>
                <a:srgbClr val="000000"/>
              </a:solidFill>
              <a:effectLst/>
              <a:uLnTx/>
              <a:uFillTx/>
              <a:latin typeface="Times New Roman"/>
              <a:ea typeface="Meiryo UI" panose="020B0604030504040204" pitchFamily="34" charset="-128"/>
              <a:cs typeface="+mn-cs"/>
            </a:endParaRPr>
          </a:p>
        </p:txBody>
      </p:sp>
      <p:sp>
        <p:nvSpPr>
          <p:cNvPr id="60" name="曲折矢印 59"/>
          <p:cNvSpPr/>
          <p:nvPr/>
        </p:nvSpPr>
        <p:spPr>
          <a:xfrm rot="5400000" flipV="1">
            <a:off x="2994904" y="2301247"/>
            <a:ext cx="516059" cy="660093"/>
          </a:xfrm>
          <a:prstGeom prst="bentArrow">
            <a:avLst/>
          </a:prstGeom>
          <a:solidFill>
            <a:schemeClr val="bg1">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000" u="none" strike="noStrike" kern="1200" cap="none" spc="0" normalizeH="0" baseline="0" noProof="0">
              <a:ln>
                <a:noFill/>
              </a:ln>
              <a:solidFill>
                <a:srgbClr val="000000"/>
              </a:solidFill>
              <a:effectLst/>
              <a:uLnTx/>
              <a:uFillTx/>
              <a:latin typeface="Times New Roman"/>
              <a:ea typeface="Meiryo UI" panose="020B0604030504040204" pitchFamily="34" charset="-128"/>
              <a:cs typeface="+mn-cs"/>
            </a:endParaRPr>
          </a:p>
        </p:txBody>
      </p:sp>
      <p:sp>
        <p:nvSpPr>
          <p:cNvPr id="61" name="右矢印 60"/>
          <p:cNvSpPr/>
          <p:nvPr/>
        </p:nvSpPr>
        <p:spPr>
          <a:xfrm>
            <a:off x="1784642" y="1854834"/>
            <a:ext cx="394780" cy="230440"/>
          </a:xfrm>
          <a:prstGeom prst="rightArrow">
            <a:avLst/>
          </a:prstGeom>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800" u="none" strike="noStrike" kern="1200" cap="none" spc="0" normalizeH="0" baseline="0" noProof="0">
              <a:ln>
                <a:noFill/>
              </a:ln>
              <a:solidFill>
                <a:srgbClr val="000000"/>
              </a:solidFill>
              <a:effectLst/>
              <a:uLnTx/>
              <a:uFillTx/>
              <a:latin typeface="Times New Roman"/>
              <a:ea typeface="Meiryo UI" panose="020B0604030504040204" pitchFamily="34" charset="-128"/>
              <a:cs typeface="+mn-cs"/>
            </a:endParaRPr>
          </a:p>
        </p:txBody>
      </p:sp>
      <p:sp>
        <p:nvSpPr>
          <p:cNvPr id="62" name="テキスト ボックス 61"/>
          <p:cNvSpPr txBox="1"/>
          <p:nvPr/>
        </p:nvSpPr>
        <p:spPr>
          <a:xfrm>
            <a:off x="7002615" y="1499306"/>
            <a:ext cx="1923925" cy="1815882"/>
          </a:xfrm>
          <a:prstGeom prst="rect">
            <a:avLst/>
          </a:prstGeom>
          <a:noFill/>
        </p:spPr>
        <p:txBody>
          <a:bodyPr wrap="none" rtlCol="0">
            <a:spAutoFit/>
          </a:bodyPr>
          <a:lstStyle/>
          <a:p>
            <a:pPr marL="176213" marR="0" lvl="0" indent="-176213" algn="l" defTabSz="914400" rtl="0" eaLnBrk="1" fontAlgn="base" latinLnBrk="0" hangingPunct="1">
              <a:lnSpc>
                <a:spcPct val="100000"/>
              </a:lnSpc>
              <a:spcBef>
                <a:spcPct val="0"/>
              </a:spcBef>
              <a:spcAft>
                <a:spcPct val="0"/>
              </a:spcAft>
              <a:buClrTx/>
              <a:buSzTx/>
              <a:buFont typeface="+mj-lt"/>
              <a:buAutoNum type="arabicPeriod"/>
              <a:tabLst/>
              <a:defRPr/>
            </a:pPr>
            <a:r>
              <a:rPr kumimoji="1" lang="zh-TW" altLang="en-US"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rPr>
              <a:t>公衆衛生総論</a:t>
            </a:r>
            <a:endParaRPr kumimoji="1" lang="en-US" altLang="zh-TW"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6213" marR="0" lvl="0" indent="-176213" algn="l" defTabSz="914400" rtl="0" eaLnBrk="1" fontAlgn="base" latinLnBrk="0" hangingPunct="1">
              <a:lnSpc>
                <a:spcPct val="100000"/>
              </a:lnSpc>
              <a:spcBef>
                <a:spcPct val="0"/>
              </a:spcBef>
              <a:spcAft>
                <a:spcPct val="0"/>
              </a:spcAft>
              <a:buClrTx/>
              <a:buSzTx/>
              <a:buFont typeface="+mj-lt"/>
              <a:buAutoNum type="arabicPeriod"/>
              <a:tabLst/>
              <a:defRPr/>
            </a:pPr>
            <a:r>
              <a:rPr kumimoji="1" lang="ja-JP" altLang="en-US"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rPr>
              <a:t>保健医療政策</a:t>
            </a:r>
            <a:endParaRPr kumimoji="1" lang="en-US" altLang="ja-JP"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6213" marR="0" lvl="0" indent="-176213" algn="l" defTabSz="914400" rtl="0" eaLnBrk="1" fontAlgn="base" latinLnBrk="0" hangingPunct="1">
              <a:lnSpc>
                <a:spcPct val="100000"/>
              </a:lnSpc>
              <a:spcBef>
                <a:spcPct val="0"/>
              </a:spcBef>
              <a:spcAft>
                <a:spcPct val="0"/>
              </a:spcAft>
              <a:buClrTx/>
              <a:buSzTx/>
              <a:buFont typeface="+mj-lt"/>
              <a:buAutoNum type="arabicPeriod"/>
              <a:tabLst/>
              <a:defRPr/>
            </a:pPr>
            <a:r>
              <a:rPr kumimoji="1" lang="ja-JP" altLang="en-US"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rPr>
              <a:t>疫学・医学統計学</a:t>
            </a:r>
            <a:endParaRPr kumimoji="1" lang="en-US" altLang="ja-JP"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6213" marR="0" lvl="0" indent="-176213" algn="l" defTabSz="914400" rtl="0" eaLnBrk="1" fontAlgn="base" latinLnBrk="0" hangingPunct="1">
              <a:lnSpc>
                <a:spcPct val="100000"/>
              </a:lnSpc>
              <a:spcBef>
                <a:spcPct val="0"/>
              </a:spcBef>
              <a:spcAft>
                <a:spcPct val="0"/>
              </a:spcAft>
              <a:buClrTx/>
              <a:buSzTx/>
              <a:buFont typeface="+mj-lt"/>
              <a:buAutoNum type="arabicPeriod"/>
              <a:tabLst/>
              <a:defRPr/>
            </a:pPr>
            <a:r>
              <a:rPr kumimoji="1" lang="ja-JP" altLang="en-US"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rPr>
              <a:t>行動科学</a:t>
            </a:r>
            <a:endParaRPr kumimoji="1" lang="en-US" altLang="ja-JP"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6213" marR="0" lvl="0" indent="-176213" algn="l" defTabSz="914400" rtl="0" eaLnBrk="1" fontAlgn="base" latinLnBrk="0" hangingPunct="1">
              <a:lnSpc>
                <a:spcPct val="100000"/>
              </a:lnSpc>
              <a:spcBef>
                <a:spcPct val="0"/>
              </a:spcBef>
              <a:spcAft>
                <a:spcPct val="0"/>
              </a:spcAft>
              <a:buClrTx/>
              <a:buSzTx/>
              <a:buFont typeface="+mj-lt"/>
              <a:buAutoNum type="arabicPeriod"/>
              <a:tabLst/>
              <a:defRPr/>
            </a:pPr>
            <a:r>
              <a:rPr kumimoji="1" lang="ja-JP" altLang="en-US"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rPr>
              <a:t>組織経営・管理</a:t>
            </a:r>
            <a:endParaRPr kumimoji="1" lang="en-US" altLang="ja-JP"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6213" marR="0" lvl="0" indent="-176213" algn="l" defTabSz="914400" rtl="0" eaLnBrk="1" fontAlgn="base" latinLnBrk="0" hangingPunct="1">
              <a:lnSpc>
                <a:spcPct val="100000"/>
              </a:lnSpc>
              <a:spcBef>
                <a:spcPct val="0"/>
              </a:spcBef>
              <a:spcAft>
                <a:spcPct val="0"/>
              </a:spcAft>
              <a:buClrTx/>
              <a:buSzTx/>
              <a:buFont typeface="+mj-lt"/>
              <a:buAutoNum type="arabicPeriod"/>
              <a:tabLst/>
              <a:defRPr/>
            </a:pPr>
            <a:r>
              <a:rPr kumimoji="1" lang="zh-TW" altLang="en-US"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rPr>
              <a:t>健康危機管理</a:t>
            </a:r>
            <a:endParaRPr kumimoji="1" lang="en-US" altLang="zh-TW"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6213" marR="0" lvl="0" indent="-176213" algn="l" defTabSz="914400" rtl="0" eaLnBrk="1" fontAlgn="base" latinLnBrk="0" hangingPunct="1">
              <a:lnSpc>
                <a:spcPct val="100000"/>
              </a:lnSpc>
              <a:spcBef>
                <a:spcPct val="0"/>
              </a:spcBef>
              <a:spcAft>
                <a:spcPct val="0"/>
              </a:spcAft>
              <a:buClrTx/>
              <a:buSzTx/>
              <a:buFont typeface="+mj-lt"/>
              <a:buAutoNum type="arabicPeriod"/>
              <a:tabLst/>
              <a:defRPr/>
            </a:pPr>
            <a:r>
              <a:rPr kumimoji="1" lang="ja-JP" altLang="en-US"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rPr>
              <a:t>環境・産業保健</a:t>
            </a:r>
            <a:endParaRPr kumimoji="1" lang="en-US" altLang="ja-JP"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3" name="テキスト ボックス 62"/>
          <p:cNvSpPr txBox="1"/>
          <p:nvPr/>
        </p:nvSpPr>
        <p:spPr>
          <a:xfrm>
            <a:off x="4285046" y="1528872"/>
            <a:ext cx="2614818" cy="1569660"/>
          </a:xfrm>
          <a:prstGeom prst="rect">
            <a:avLst/>
          </a:prstGeom>
          <a:noFill/>
        </p:spPr>
        <p:txBody>
          <a:bodyPr wrap="none" rtlCol="0">
            <a:spAutoFit/>
          </a:bodyPr>
          <a:lstStyle/>
          <a:p>
            <a:pPr marL="171450" marR="0" lvl="0" indent="-17145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1" lang="ja-JP" altLang="en-US"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rPr>
              <a:t>国立保健医療科学院</a:t>
            </a:r>
            <a:endParaRPr kumimoji="1" lang="en-US" altLang="ja-JP"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1450" marR="0" lvl="0" indent="-17145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1" lang="ja-JP" altLang="en-US"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rPr>
              <a:t>公衆衛生大学院等大学院</a:t>
            </a:r>
            <a:endParaRPr kumimoji="1" lang="en-US" altLang="ja-JP"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1450" marR="0" lvl="0" indent="-17145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1" lang="ja-JP" altLang="en-US"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rPr>
              <a:t>講習会＠各学会</a:t>
            </a:r>
            <a:endParaRPr kumimoji="1" lang="en-US" altLang="ja-JP"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1450" marR="0" lvl="0" indent="-17145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1" lang="en-US" altLang="ja-JP"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rPr>
              <a:t>e-</a:t>
            </a:r>
            <a:r>
              <a:rPr kumimoji="1" lang="ja-JP" altLang="en-US"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rPr>
              <a:t>ラーニング</a:t>
            </a:r>
            <a:endParaRPr kumimoji="1" lang="en-US" altLang="ja-JP"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71450" marR="0" lvl="0" indent="-171450" algn="l" defTabSz="914400" rtl="0" eaLnBrk="1" fontAlgn="base" latinLnBrk="0" hangingPunct="1">
              <a:lnSpc>
                <a:spcPct val="100000"/>
              </a:lnSpc>
              <a:spcBef>
                <a:spcPct val="0"/>
              </a:spcBef>
              <a:spcAft>
                <a:spcPct val="0"/>
              </a:spcAft>
              <a:buClrTx/>
              <a:buSzTx/>
              <a:buFont typeface="Wingdings" panose="05000000000000000000" pitchFamily="2" charset="2"/>
              <a:buChar char="ü"/>
              <a:tabLst/>
              <a:defRPr/>
            </a:pPr>
            <a:r>
              <a:rPr kumimoji="1" lang="ja-JP" altLang="en-US"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rPr>
              <a:t>その他</a:t>
            </a:r>
            <a:endParaRPr kumimoji="1" lang="en-US" altLang="ja-JP"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6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endParaRPr kumimoji="1" lang="ja-JP" altLang="en-US" sz="1200" b="0" i="0" u="none" strike="noStrike" kern="1200" cap="none" spc="0" normalizeH="0" baseline="0" noProof="0" dirty="0">
              <a:ln>
                <a:noFill/>
              </a:ln>
              <a:solidFill>
                <a:srgbClr val="0033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4" name="正方形/長方形 63"/>
          <p:cNvSpPr/>
          <p:nvPr/>
        </p:nvSpPr>
        <p:spPr>
          <a:xfrm>
            <a:off x="5767156" y="3454506"/>
            <a:ext cx="2319276" cy="375419"/>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300" normalizeH="0" baseline="0" noProof="0" dirty="0">
                <a:ln>
                  <a:noFill/>
                </a:ln>
                <a:solidFill>
                  <a:srgbClr val="FF3300"/>
                </a:solidFill>
                <a:effectLst>
                  <a:outerShdw blurRad="50800" dist="50800" dir="5400000" algn="ctr" rotWithShape="0">
                    <a:srgbClr val="003300"/>
                  </a:outerShdw>
                </a:effectLst>
                <a:uLnTx/>
                <a:uFillTx/>
                <a:latin typeface="Meiryo UI" panose="020B0604030504040204" pitchFamily="50" charset="-128"/>
                <a:ea typeface="Meiryo UI" panose="020B0604030504040204" pitchFamily="50" charset="-128"/>
                <a:cs typeface="Meiryo UI" panose="020B0604030504040204" pitchFamily="50" charset="-128"/>
              </a:rPr>
              <a:t>実践現場研修</a:t>
            </a:r>
          </a:p>
        </p:txBody>
      </p:sp>
      <p:sp>
        <p:nvSpPr>
          <p:cNvPr id="65" name="曲折矢印 64"/>
          <p:cNvSpPr/>
          <p:nvPr/>
        </p:nvSpPr>
        <p:spPr>
          <a:xfrm rot="16200000" flipH="1" flipV="1">
            <a:off x="5847730" y="3849388"/>
            <a:ext cx="404975" cy="576722"/>
          </a:xfrm>
          <a:prstGeom prst="bentArrow">
            <a:avLst/>
          </a:prstGeom>
          <a:solidFill>
            <a:schemeClr val="bg1">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800" u="none" strike="noStrike" kern="1200" cap="none" spc="0" normalizeH="0" baseline="0" noProof="0">
              <a:ln>
                <a:noFill/>
              </a:ln>
              <a:solidFill>
                <a:srgbClr val="000000"/>
              </a:solidFill>
              <a:effectLst/>
              <a:uLnTx/>
              <a:uFillTx/>
              <a:latin typeface="Times New Roman"/>
              <a:ea typeface="Meiryo UI" panose="020B0604030504040204" pitchFamily="34" charset="-128"/>
              <a:cs typeface="+mn-cs"/>
            </a:endParaRPr>
          </a:p>
        </p:txBody>
      </p:sp>
      <p:sp>
        <p:nvSpPr>
          <p:cNvPr id="66" name="テキスト ボックス 65"/>
          <p:cNvSpPr txBox="1"/>
          <p:nvPr/>
        </p:nvSpPr>
        <p:spPr>
          <a:xfrm>
            <a:off x="5844130" y="4369760"/>
            <a:ext cx="3082409"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2000" b="1" i="0" u="none" strike="noStrike" kern="1200" cap="none" spc="-15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社会医学系専門医認定試験</a:t>
            </a:r>
          </a:p>
        </p:txBody>
      </p:sp>
      <p:sp>
        <p:nvSpPr>
          <p:cNvPr id="67" name="下矢印 66"/>
          <p:cNvSpPr/>
          <p:nvPr/>
        </p:nvSpPr>
        <p:spPr>
          <a:xfrm>
            <a:off x="6612045" y="4773254"/>
            <a:ext cx="249130" cy="236090"/>
          </a:xfrm>
          <a:prstGeom prst="downArrow">
            <a:avLst/>
          </a:prstGeom>
          <a:solidFill>
            <a:schemeClr val="bg1">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800" u="none" strike="noStrike" kern="1200" cap="none" spc="0" normalizeH="0" baseline="0" noProof="0">
              <a:ln>
                <a:noFill/>
              </a:ln>
              <a:solidFill>
                <a:srgbClr val="000000"/>
              </a:solidFill>
              <a:effectLst/>
              <a:uLnTx/>
              <a:uFillTx/>
              <a:latin typeface="Times New Roman"/>
              <a:ea typeface="Meiryo UI" panose="020B0604030504040204" pitchFamily="34" charset="-128"/>
              <a:cs typeface="+mn-cs"/>
            </a:endParaRPr>
          </a:p>
        </p:txBody>
      </p:sp>
      <p:grpSp>
        <p:nvGrpSpPr>
          <p:cNvPr id="68" name="グループ化 67"/>
          <p:cNvGrpSpPr/>
          <p:nvPr/>
        </p:nvGrpSpPr>
        <p:grpSpPr>
          <a:xfrm>
            <a:off x="5927096" y="4819000"/>
            <a:ext cx="364230" cy="978041"/>
            <a:chOff x="7650956" y="3051306"/>
            <a:chExt cx="325335" cy="785612"/>
          </a:xfrm>
          <a:gradFill>
            <a:gsLst>
              <a:gs pos="0">
                <a:schemeClr val="tx2">
                  <a:lumMod val="81000"/>
                  <a:lumOff val="19000"/>
                </a:schemeClr>
              </a:gs>
              <a:gs pos="35000">
                <a:schemeClr val="tx2">
                  <a:lumMod val="46000"/>
                  <a:lumOff val="54000"/>
                </a:schemeClr>
              </a:gs>
              <a:gs pos="100000">
                <a:schemeClr val="tx2">
                  <a:lumMod val="90000"/>
                  <a:lumOff val="10000"/>
                  <a:alpha val="78000"/>
                </a:schemeClr>
              </a:gs>
            </a:gsLst>
            <a:lin ang="16200000" scaled="1"/>
          </a:gradFill>
        </p:grpSpPr>
        <p:grpSp>
          <p:nvGrpSpPr>
            <p:cNvPr id="69" name="グループ化 68"/>
            <p:cNvGrpSpPr/>
            <p:nvPr/>
          </p:nvGrpSpPr>
          <p:grpSpPr>
            <a:xfrm>
              <a:off x="7650956" y="3051306"/>
              <a:ext cx="325335" cy="785612"/>
              <a:chOff x="7810089" y="3075437"/>
              <a:chExt cx="208254" cy="538354"/>
            </a:xfrm>
            <a:grpFill/>
          </p:grpSpPr>
          <p:sp>
            <p:nvSpPr>
              <p:cNvPr id="74" name="円/楕円 73"/>
              <p:cNvSpPr/>
              <p:nvPr/>
            </p:nvSpPr>
            <p:spPr>
              <a:xfrm>
                <a:off x="7810089" y="3075437"/>
                <a:ext cx="208254" cy="209547"/>
              </a:xfrm>
              <a:prstGeom prst="ellipse">
                <a:avLst/>
              </a:prstGeom>
              <a:grp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800" u="none" strike="noStrike" kern="1200" cap="none" spc="0" normalizeH="0" baseline="0" noProof="0">
                  <a:ln>
                    <a:noFill/>
                  </a:ln>
                  <a:solidFill>
                    <a:srgbClr val="FFFFFF"/>
                  </a:solidFill>
                  <a:effectLst/>
                  <a:uLnTx/>
                  <a:uFillTx/>
                  <a:latin typeface="Times New Roman"/>
                  <a:ea typeface="Meiryo UI" panose="020B0604030504040204" pitchFamily="34" charset="-128"/>
                  <a:cs typeface="+mn-cs"/>
                </a:endParaRPr>
              </a:p>
            </p:txBody>
          </p:sp>
          <p:sp>
            <p:nvSpPr>
              <p:cNvPr id="75" name="正方形/長方形 74"/>
              <p:cNvSpPr/>
              <p:nvPr/>
            </p:nvSpPr>
            <p:spPr>
              <a:xfrm>
                <a:off x="7810089" y="3303029"/>
                <a:ext cx="208254" cy="310762"/>
              </a:xfrm>
              <a:prstGeom prst="rect">
                <a:avLst/>
              </a:prstGeom>
              <a:grp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800" u="none" strike="noStrike" kern="1200" cap="none" spc="0" normalizeH="0" baseline="0" noProof="0">
                  <a:ln>
                    <a:noFill/>
                  </a:ln>
                  <a:solidFill>
                    <a:srgbClr val="FFFFFF"/>
                  </a:solidFill>
                  <a:effectLst/>
                  <a:uLnTx/>
                  <a:uFillTx/>
                  <a:latin typeface="Times New Roman"/>
                  <a:ea typeface="Meiryo UI" panose="020B0604030504040204" pitchFamily="34" charset="-128"/>
                  <a:cs typeface="+mn-cs"/>
                </a:endParaRPr>
              </a:p>
            </p:txBody>
          </p:sp>
        </p:grpSp>
        <p:grpSp>
          <p:nvGrpSpPr>
            <p:cNvPr id="70" name="グループ化 69"/>
            <p:cNvGrpSpPr/>
            <p:nvPr/>
          </p:nvGrpSpPr>
          <p:grpSpPr>
            <a:xfrm>
              <a:off x="7668344" y="3439711"/>
              <a:ext cx="283531" cy="268902"/>
              <a:chOff x="7704052" y="3994150"/>
              <a:chExt cx="322069" cy="268902"/>
            </a:xfrm>
            <a:grpFill/>
          </p:grpSpPr>
          <p:sp>
            <p:nvSpPr>
              <p:cNvPr id="71" name="円/楕円 70"/>
              <p:cNvSpPr/>
              <p:nvPr/>
            </p:nvSpPr>
            <p:spPr>
              <a:xfrm>
                <a:off x="7704052" y="4173899"/>
                <a:ext cx="92593" cy="89153"/>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800" u="none" strike="noStrike" kern="1200" cap="none" spc="0" normalizeH="0" baseline="0" noProof="0">
                  <a:ln>
                    <a:noFill/>
                  </a:ln>
                  <a:solidFill>
                    <a:srgbClr val="FFFFFF"/>
                  </a:solidFill>
                  <a:effectLst/>
                  <a:uLnTx/>
                  <a:uFillTx/>
                  <a:latin typeface="Times New Roman"/>
                  <a:ea typeface="Meiryo UI" panose="020B0604030504040204" pitchFamily="34" charset="-128"/>
                  <a:cs typeface="+mn-cs"/>
                </a:endParaRPr>
              </a:p>
            </p:txBody>
          </p:sp>
          <p:sp>
            <p:nvSpPr>
              <p:cNvPr id="72" name="フリーフォーム 71"/>
              <p:cNvSpPr/>
              <p:nvPr/>
            </p:nvSpPr>
            <p:spPr>
              <a:xfrm>
                <a:off x="7727950" y="3994150"/>
                <a:ext cx="215900" cy="215900"/>
              </a:xfrm>
              <a:custGeom>
                <a:avLst/>
                <a:gdLst>
                  <a:gd name="connsiteX0" fmla="*/ 0 w 215900"/>
                  <a:gd name="connsiteY0" fmla="*/ 165100 h 215900"/>
                  <a:gd name="connsiteX1" fmla="*/ 6350 w 215900"/>
                  <a:gd name="connsiteY1" fmla="*/ 133350 h 215900"/>
                  <a:gd name="connsiteX2" fmla="*/ 12700 w 215900"/>
                  <a:gd name="connsiteY2" fmla="*/ 76200 h 215900"/>
                  <a:gd name="connsiteX3" fmla="*/ 19050 w 215900"/>
                  <a:gd name="connsiteY3" fmla="*/ 57150 h 215900"/>
                  <a:gd name="connsiteX4" fmla="*/ 44450 w 215900"/>
                  <a:gd name="connsiteY4" fmla="*/ 38100 h 215900"/>
                  <a:gd name="connsiteX5" fmla="*/ 63500 w 215900"/>
                  <a:gd name="connsiteY5" fmla="*/ 25400 h 215900"/>
                  <a:gd name="connsiteX6" fmla="*/ 127000 w 215900"/>
                  <a:gd name="connsiteY6" fmla="*/ 6350 h 215900"/>
                  <a:gd name="connsiteX7" fmla="*/ 146050 w 215900"/>
                  <a:gd name="connsiteY7" fmla="*/ 0 h 215900"/>
                  <a:gd name="connsiteX8" fmla="*/ 177800 w 215900"/>
                  <a:gd name="connsiteY8" fmla="*/ 6350 h 215900"/>
                  <a:gd name="connsiteX9" fmla="*/ 203200 w 215900"/>
                  <a:gd name="connsiteY9" fmla="*/ 44450 h 215900"/>
                  <a:gd name="connsiteX10" fmla="*/ 215900 w 215900"/>
                  <a:gd name="connsiteY10" fmla="*/ 63500 h 215900"/>
                  <a:gd name="connsiteX11" fmla="*/ 203200 w 215900"/>
                  <a:gd name="connsiteY11" fmla="*/ 120650 h 215900"/>
                  <a:gd name="connsiteX12" fmla="*/ 184150 w 215900"/>
                  <a:gd name="connsiteY12" fmla="*/ 158750 h 215900"/>
                  <a:gd name="connsiteX13" fmla="*/ 190500 w 215900"/>
                  <a:gd name="connsiteY13" fmla="*/ 196850 h 215900"/>
                  <a:gd name="connsiteX14" fmla="*/ 203200 w 215900"/>
                  <a:gd name="connsiteY14" fmla="*/ 215900 h 21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5900" h="215900">
                    <a:moveTo>
                      <a:pt x="0" y="165100"/>
                    </a:moveTo>
                    <a:cubicBezTo>
                      <a:pt x="2117" y="154517"/>
                      <a:pt x="4824" y="144034"/>
                      <a:pt x="6350" y="133350"/>
                    </a:cubicBezTo>
                    <a:cubicBezTo>
                      <a:pt x="9061" y="114375"/>
                      <a:pt x="9549" y="95106"/>
                      <a:pt x="12700" y="76200"/>
                    </a:cubicBezTo>
                    <a:cubicBezTo>
                      <a:pt x="13800" y="69598"/>
                      <a:pt x="14765" y="62292"/>
                      <a:pt x="19050" y="57150"/>
                    </a:cubicBezTo>
                    <a:cubicBezTo>
                      <a:pt x="25825" y="49020"/>
                      <a:pt x="35838" y="44251"/>
                      <a:pt x="44450" y="38100"/>
                    </a:cubicBezTo>
                    <a:cubicBezTo>
                      <a:pt x="50660" y="33664"/>
                      <a:pt x="56526" y="28500"/>
                      <a:pt x="63500" y="25400"/>
                    </a:cubicBezTo>
                    <a:cubicBezTo>
                      <a:pt x="90663" y="13328"/>
                      <a:pt x="101141" y="13738"/>
                      <a:pt x="127000" y="6350"/>
                    </a:cubicBezTo>
                    <a:cubicBezTo>
                      <a:pt x="133436" y="4511"/>
                      <a:pt x="139700" y="2117"/>
                      <a:pt x="146050" y="0"/>
                    </a:cubicBezTo>
                    <a:cubicBezTo>
                      <a:pt x="156633" y="2117"/>
                      <a:pt x="168147" y="1523"/>
                      <a:pt x="177800" y="6350"/>
                    </a:cubicBezTo>
                    <a:cubicBezTo>
                      <a:pt x="201875" y="18387"/>
                      <a:pt x="193793" y="25635"/>
                      <a:pt x="203200" y="44450"/>
                    </a:cubicBezTo>
                    <a:cubicBezTo>
                      <a:pt x="206613" y="51276"/>
                      <a:pt x="211667" y="57150"/>
                      <a:pt x="215900" y="63500"/>
                    </a:cubicBezTo>
                    <a:cubicBezTo>
                      <a:pt x="213461" y="78133"/>
                      <a:pt x="211016" y="105018"/>
                      <a:pt x="203200" y="120650"/>
                    </a:cubicBezTo>
                    <a:cubicBezTo>
                      <a:pt x="178581" y="169889"/>
                      <a:pt x="200111" y="110867"/>
                      <a:pt x="184150" y="158750"/>
                    </a:cubicBezTo>
                    <a:cubicBezTo>
                      <a:pt x="186267" y="171450"/>
                      <a:pt x="186429" y="184636"/>
                      <a:pt x="190500" y="196850"/>
                    </a:cubicBezTo>
                    <a:cubicBezTo>
                      <a:pt x="192913" y="204090"/>
                      <a:pt x="203200" y="215900"/>
                      <a:pt x="203200" y="215900"/>
                    </a:cubicBezTo>
                  </a:path>
                </a:pathLst>
              </a:cu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800" u="none" strike="noStrike" kern="1200" cap="none" spc="0" normalizeH="0" baseline="0" noProof="0">
                  <a:ln>
                    <a:noFill/>
                  </a:ln>
                  <a:solidFill>
                    <a:srgbClr val="FFFFFF"/>
                  </a:solidFill>
                  <a:effectLst/>
                  <a:uLnTx/>
                  <a:uFillTx/>
                  <a:latin typeface="Times New Roman"/>
                  <a:ea typeface="Meiryo UI" panose="020B0604030504040204" pitchFamily="34" charset="-128"/>
                  <a:cs typeface="+mn-cs"/>
                </a:endParaRPr>
              </a:p>
            </p:txBody>
          </p:sp>
          <p:sp>
            <p:nvSpPr>
              <p:cNvPr id="73" name="フリーフォーム 72"/>
              <p:cNvSpPr/>
              <p:nvPr/>
            </p:nvSpPr>
            <p:spPr>
              <a:xfrm>
                <a:off x="7937197" y="4089400"/>
                <a:ext cx="88924" cy="101600"/>
              </a:xfrm>
              <a:custGeom>
                <a:avLst/>
                <a:gdLst>
                  <a:gd name="connsiteX0" fmla="*/ 0 w 88924"/>
                  <a:gd name="connsiteY0" fmla="*/ 0 h 101600"/>
                  <a:gd name="connsiteX1" fmla="*/ 31750 w 88924"/>
                  <a:gd name="connsiteY1" fmla="*/ 6350 h 101600"/>
                  <a:gd name="connsiteX2" fmla="*/ 63500 w 88924"/>
                  <a:gd name="connsiteY2" fmla="*/ 38100 h 101600"/>
                  <a:gd name="connsiteX3" fmla="*/ 76200 w 88924"/>
                  <a:gd name="connsiteY3" fmla="*/ 76200 h 101600"/>
                  <a:gd name="connsiteX4" fmla="*/ 88900 w 88924"/>
                  <a:gd name="connsiteY4" fmla="*/ 101600 h 10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924" h="101600">
                    <a:moveTo>
                      <a:pt x="0" y="0"/>
                    </a:moveTo>
                    <a:cubicBezTo>
                      <a:pt x="10583" y="2117"/>
                      <a:pt x="21644" y="2560"/>
                      <a:pt x="31750" y="6350"/>
                    </a:cubicBezTo>
                    <a:cubicBezTo>
                      <a:pt x="46426" y="11853"/>
                      <a:pt x="57291" y="24130"/>
                      <a:pt x="63500" y="38100"/>
                    </a:cubicBezTo>
                    <a:cubicBezTo>
                      <a:pt x="68937" y="50333"/>
                      <a:pt x="71967" y="63500"/>
                      <a:pt x="76200" y="76200"/>
                    </a:cubicBezTo>
                    <a:cubicBezTo>
                      <a:pt x="90074" y="117822"/>
                      <a:pt x="88900" y="81846"/>
                      <a:pt x="88900" y="101600"/>
                    </a:cubicBezTo>
                  </a:path>
                </a:pathLst>
              </a:cu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800" u="none" strike="noStrike" kern="1200" cap="none" spc="0" normalizeH="0" baseline="0" noProof="0">
                  <a:ln>
                    <a:noFill/>
                  </a:ln>
                  <a:solidFill>
                    <a:srgbClr val="FFFFFF"/>
                  </a:solidFill>
                  <a:effectLst/>
                  <a:uLnTx/>
                  <a:uFillTx/>
                  <a:latin typeface="Times New Roman"/>
                  <a:ea typeface="Meiryo UI" panose="020B0604030504040204" pitchFamily="34" charset="-128"/>
                  <a:cs typeface="+mn-cs"/>
                </a:endParaRPr>
              </a:p>
            </p:txBody>
          </p:sp>
        </p:grpSp>
      </p:grpSp>
      <p:sp>
        <p:nvSpPr>
          <p:cNvPr id="76" name="テキスト ボックス 75"/>
          <p:cNvSpPr txBox="1"/>
          <p:nvPr/>
        </p:nvSpPr>
        <p:spPr>
          <a:xfrm>
            <a:off x="6407644" y="5015023"/>
            <a:ext cx="993514"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cs typeface="Meiryo UI" panose="020B0604030504040204" pitchFamily="50" charset="-128"/>
              </a:rPr>
              <a:t>専門医</a:t>
            </a:r>
          </a:p>
        </p:txBody>
      </p:sp>
      <p:sp>
        <p:nvSpPr>
          <p:cNvPr id="77" name="テキスト ボックス 76"/>
          <p:cNvSpPr txBox="1"/>
          <p:nvPr/>
        </p:nvSpPr>
        <p:spPr>
          <a:xfrm>
            <a:off x="6517187" y="3989127"/>
            <a:ext cx="1447390"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2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3</a:t>
            </a:r>
            <a:r>
              <a:rPr kumimoji="1" lang="ja-JP" altLang="en-US" sz="2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年間</a:t>
            </a:r>
          </a:p>
        </p:txBody>
      </p:sp>
      <p:grpSp>
        <p:nvGrpSpPr>
          <p:cNvPr id="78" name="グループ化 77"/>
          <p:cNvGrpSpPr/>
          <p:nvPr/>
        </p:nvGrpSpPr>
        <p:grpSpPr>
          <a:xfrm>
            <a:off x="7018997" y="6309320"/>
            <a:ext cx="1729467" cy="361070"/>
            <a:chOff x="5292132" y="6507695"/>
            <a:chExt cx="1729467" cy="361070"/>
          </a:xfrm>
        </p:grpSpPr>
        <p:sp>
          <p:nvSpPr>
            <p:cNvPr id="79" name="正方形/長方形 78"/>
            <p:cNvSpPr/>
            <p:nvPr/>
          </p:nvSpPr>
          <p:spPr>
            <a:xfrm>
              <a:off x="5292132" y="6525344"/>
              <a:ext cx="1368100" cy="180535"/>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1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社会医学系専門医</a:t>
              </a:r>
            </a:p>
          </p:txBody>
        </p:sp>
        <p:pic>
          <p:nvPicPr>
            <p:cNvPr id="80"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27705" y="6507695"/>
              <a:ext cx="393894" cy="3610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81" name="下矢印 80"/>
          <p:cNvSpPr/>
          <p:nvPr/>
        </p:nvSpPr>
        <p:spPr>
          <a:xfrm>
            <a:off x="6612045" y="5345724"/>
            <a:ext cx="249130" cy="236090"/>
          </a:xfrm>
          <a:prstGeom prst="downArrow">
            <a:avLst/>
          </a:prstGeom>
          <a:solidFill>
            <a:schemeClr val="bg1">
              <a:lumMod val="75000"/>
            </a:schemeClr>
          </a:solidFill>
          <a:ln>
            <a:no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4800" u="none" strike="noStrike" kern="1200" cap="none" spc="0" normalizeH="0" baseline="0" noProof="0">
              <a:ln>
                <a:noFill/>
              </a:ln>
              <a:solidFill>
                <a:srgbClr val="000000"/>
              </a:solidFill>
              <a:effectLst/>
              <a:uLnTx/>
              <a:uFillTx/>
              <a:latin typeface="Times New Roman"/>
              <a:ea typeface="Meiryo UI" panose="020B0604030504040204" pitchFamily="34" charset="-128"/>
              <a:cs typeface="+mn-cs"/>
            </a:endParaRPr>
          </a:p>
        </p:txBody>
      </p:sp>
      <p:sp>
        <p:nvSpPr>
          <p:cNvPr id="82" name="テキスト ボックス 81"/>
          <p:cNvSpPr txBox="1"/>
          <p:nvPr/>
        </p:nvSpPr>
        <p:spPr>
          <a:xfrm>
            <a:off x="6354637" y="5609132"/>
            <a:ext cx="2044766" cy="646331"/>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cs typeface="Meiryo UI" panose="020B0604030504040204" pitchFamily="50" charset="-128"/>
              </a:rPr>
              <a:t>サブスペシャリティ</a:t>
            </a:r>
            <a:endParaRPr kumimoji="1" lang="en-US" altLang="ja-JP" sz="1800" b="1" i="0" u="none" strike="noStrike" kern="120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cs typeface="Meiryo UI" panose="020B0604030504040204" pitchFamily="50" charset="-128"/>
              </a:rPr>
              <a:t>専門医コースへ</a:t>
            </a:r>
          </a:p>
        </p:txBody>
      </p:sp>
      <p:sp>
        <p:nvSpPr>
          <p:cNvPr id="83" name="正方形/長方形 82"/>
          <p:cNvSpPr/>
          <p:nvPr/>
        </p:nvSpPr>
        <p:spPr>
          <a:xfrm>
            <a:off x="6899864" y="1022057"/>
            <a:ext cx="1730277" cy="347081"/>
          </a:xfrm>
          <a:prstGeom prst="rect">
            <a:avLst/>
          </a:prstGeom>
        </p:spPr>
        <p:style>
          <a:lnRef idx="1">
            <a:schemeClr val="accent3"/>
          </a:lnRef>
          <a:fillRef idx="3">
            <a:schemeClr val="accent3"/>
          </a:fillRef>
          <a:effectRef idx="2">
            <a:schemeClr val="accent3"/>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rgbClr val="FF3300"/>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cs typeface="Meiryo UI" panose="020B0604030504040204" pitchFamily="50" charset="-128"/>
              </a:rPr>
              <a:t>基本プログラム</a:t>
            </a:r>
          </a:p>
        </p:txBody>
      </p:sp>
      <p:sp>
        <p:nvSpPr>
          <p:cNvPr id="84" name="テキスト ボックス 83"/>
          <p:cNvSpPr txBox="1"/>
          <p:nvPr/>
        </p:nvSpPr>
        <p:spPr>
          <a:xfrm>
            <a:off x="189988" y="6402814"/>
            <a:ext cx="5750164" cy="338554"/>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600" u="none" strike="noStrike" kern="1200" cap="none" spc="0" normalizeH="0" baseline="0" noProof="0" dirty="0">
                <a:ln>
                  <a:noFill/>
                </a:ln>
                <a:solidFill>
                  <a:srgbClr val="000000"/>
                </a:solidFill>
                <a:effectLst/>
                <a:uLnTx/>
                <a:uFillTx/>
                <a:latin typeface="Meiryo UI" panose="020B0604030504040204" pitchFamily="34" charset="-128"/>
                <a:ea typeface="Meiryo UI" panose="020B0604030504040204" pitchFamily="34" charset="-128"/>
                <a:cs typeface="+mn-cs"/>
              </a:rPr>
              <a:t>＊大槻剛巳先生（広報担当理事）作成資料</a:t>
            </a:r>
          </a:p>
        </p:txBody>
      </p:sp>
    </p:spTree>
    <p:extLst>
      <p:ext uri="{BB962C8B-B14F-4D97-AF65-F5344CB8AC3E}">
        <p14:creationId xmlns:p14="http://schemas.microsoft.com/office/powerpoint/2010/main" val="397517223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778098"/>
          </a:xfrm>
        </p:spPr>
        <p:txBody>
          <a:bodyPr/>
          <a:lstStyle/>
          <a:p>
            <a:r>
              <a:rPr kumimoji="1" lang="ja-JP" altLang="en-US" sz="4000" b="1" dirty="0">
                <a:latin typeface="Meiryo UI" panose="020B0604030504040204" pitchFamily="34" charset="-128"/>
                <a:ea typeface="Meiryo UI" panose="020B0604030504040204" pitchFamily="34" charset="-128"/>
              </a:rPr>
              <a:t>社会医学系専門医制度のねらい</a:t>
            </a:r>
          </a:p>
        </p:txBody>
      </p:sp>
      <p:sp>
        <p:nvSpPr>
          <p:cNvPr id="3" name="コンテンツ プレースホルダー 2"/>
          <p:cNvSpPr>
            <a:spLocks noGrp="1"/>
          </p:cNvSpPr>
          <p:nvPr>
            <p:ph idx="1"/>
          </p:nvPr>
        </p:nvSpPr>
        <p:spPr>
          <a:xfrm>
            <a:off x="457200" y="1484783"/>
            <a:ext cx="8435280" cy="5236691"/>
          </a:xfrm>
        </p:spPr>
        <p:txBody>
          <a:bodyPr>
            <a:normAutofit/>
          </a:bodyPr>
          <a:lstStyle/>
          <a:p>
            <a:pPr marL="0" indent="0">
              <a:buNone/>
            </a:pPr>
            <a:r>
              <a:rPr lang="ja-JP" altLang="en-US" sz="3600" dirty="0">
                <a:latin typeface="Meiryo UI" panose="020B0604030504040204" pitchFamily="34" charset="-128"/>
                <a:ea typeface="Meiryo UI" panose="020B0604030504040204" pitchFamily="34" charset="-128"/>
              </a:rPr>
              <a:t>社会医学系専門医制度は</a:t>
            </a:r>
            <a:r>
              <a:rPr lang="en-US" altLang="ja-JP" sz="3600" dirty="0">
                <a:latin typeface="Meiryo UI" panose="020B0604030504040204" pitchFamily="34" charset="-128"/>
                <a:ea typeface="Meiryo UI" panose="020B0604030504040204" pitchFamily="34" charset="-128"/>
              </a:rPr>
              <a:t>､</a:t>
            </a:r>
          </a:p>
          <a:p>
            <a:pPr marL="0" indent="0">
              <a:buNone/>
            </a:pPr>
            <a:r>
              <a:rPr lang="ja-JP" altLang="en-US" sz="3600" dirty="0">
                <a:latin typeface="Meiryo UI" panose="020B0604030504040204" pitchFamily="34" charset="-128"/>
                <a:ea typeface="Meiryo UI" panose="020B0604030504040204" pitchFamily="34" charset="-128"/>
              </a:rPr>
              <a:t>　　☆ </a:t>
            </a:r>
            <a:r>
              <a:rPr lang="ja-JP" altLang="en-US" sz="3600" u="sng" dirty="0">
                <a:latin typeface="Meiryo UI" panose="020B0604030504040204" pitchFamily="34" charset="-128"/>
                <a:ea typeface="Meiryo UI" panose="020B0604030504040204" pitchFamily="34" charset="-128"/>
              </a:rPr>
              <a:t>個の力</a:t>
            </a:r>
            <a:endParaRPr lang="en-US" altLang="ja-JP" sz="3600" dirty="0">
              <a:latin typeface="Meiryo UI" panose="020B0604030504040204" pitchFamily="34" charset="-128"/>
              <a:ea typeface="Meiryo UI" panose="020B0604030504040204" pitchFamily="34" charset="-128"/>
            </a:endParaRPr>
          </a:p>
          <a:p>
            <a:pPr marL="0" indent="0">
              <a:buNone/>
            </a:pPr>
            <a:r>
              <a:rPr lang="ja-JP" altLang="en-US" sz="3600" dirty="0">
                <a:latin typeface="Meiryo UI" panose="020B0604030504040204" pitchFamily="34" charset="-128"/>
                <a:ea typeface="Meiryo UI" panose="020B0604030504040204" pitchFamily="34" charset="-128"/>
              </a:rPr>
              <a:t>　　☆ </a:t>
            </a:r>
            <a:r>
              <a:rPr lang="ja-JP" altLang="en-US" sz="3600" u="sng" dirty="0">
                <a:latin typeface="Meiryo UI" panose="020B0604030504040204" pitchFamily="34" charset="-128"/>
                <a:ea typeface="Meiryo UI" panose="020B0604030504040204" pitchFamily="34" charset="-128"/>
              </a:rPr>
              <a:t>システムの力</a:t>
            </a:r>
            <a:endParaRPr lang="en-US" altLang="ja-JP" sz="3600" dirty="0">
              <a:latin typeface="Meiryo UI" panose="020B0604030504040204" pitchFamily="34" charset="-128"/>
              <a:ea typeface="Meiryo UI" panose="020B0604030504040204" pitchFamily="34" charset="-128"/>
            </a:endParaRPr>
          </a:p>
          <a:p>
            <a:pPr marL="0" indent="0">
              <a:buNone/>
            </a:pPr>
            <a:r>
              <a:rPr lang="ja-JP" altLang="en-US" dirty="0">
                <a:latin typeface="Meiryo UI" panose="020B0604030504040204" pitchFamily="34" charset="-128"/>
                <a:ea typeface="Meiryo UI" panose="020B0604030504040204" pitchFamily="34" charset="-128"/>
              </a:rPr>
              <a:t>どちらも次第に向上させていくことが主目的</a:t>
            </a:r>
            <a:endParaRPr lang="en-US" altLang="ja-JP" dirty="0">
              <a:latin typeface="Meiryo UI" panose="020B0604030504040204" pitchFamily="34" charset="-128"/>
              <a:ea typeface="Meiryo UI" panose="020B0604030504040204" pitchFamily="34" charset="-128"/>
            </a:endParaRPr>
          </a:p>
          <a:p>
            <a:pPr marL="0" indent="0">
              <a:buNone/>
            </a:pPr>
            <a:endParaRPr lang="en-US" altLang="ja-JP" sz="3600" dirty="0">
              <a:latin typeface="Meiryo UI" panose="020B0604030504040204" pitchFamily="34" charset="-128"/>
              <a:ea typeface="Meiryo UI" panose="020B0604030504040204" pitchFamily="34" charset="-128"/>
            </a:endParaRPr>
          </a:p>
          <a:p>
            <a:pPr marL="0" indent="0">
              <a:buNone/>
            </a:pPr>
            <a:r>
              <a:rPr lang="ja-JP" altLang="en-US" sz="3600" u="sng" dirty="0">
                <a:latin typeface="Meiryo UI" panose="020B0604030504040204" pitchFamily="34" charset="-128"/>
                <a:ea typeface="Meiryo UI" panose="020B0604030504040204" pitchFamily="34" charset="-128"/>
              </a:rPr>
              <a:t>生涯学習</a:t>
            </a:r>
            <a:r>
              <a:rPr lang="ja-JP" altLang="en-US" sz="3600" dirty="0">
                <a:latin typeface="Meiryo UI" panose="020B0604030504040204" pitchFamily="34" charset="-128"/>
                <a:ea typeface="Meiryo UI" panose="020B0604030504040204" pitchFamily="34" charset="-128"/>
              </a:rPr>
              <a:t>＋</a:t>
            </a:r>
            <a:r>
              <a:rPr lang="ja-JP" altLang="en-US" sz="3600" u="sng" dirty="0">
                <a:latin typeface="Meiryo UI" panose="020B0604030504040204" pitchFamily="34" charset="-128"/>
                <a:ea typeface="Meiryo UI" panose="020B0604030504040204" pitchFamily="34" charset="-128"/>
              </a:rPr>
              <a:t>若手訓練 </a:t>
            </a:r>
            <a:r>
              <a:rPr lang="ja-JP" altLang="en-US" sz="3600" dirty="0">
                <a:latin typeface="Meiryo UI" panose="020B0604030504040204" pitchFamily="34" charset="-128"/>
                <a:ea typeface="Meiryo UI" panose="020B0604030504040204" pitchFamily="34" charset="-128"/>
              </a:rPr>
              <a:t>機会の充実</a:t>
            </a:r>
            <a:endParaRPr lang="en-US" altLang="ja-JP" sz="3600" dirty="0">
              <a:latin typeface="Meiryo UI" panose="020B0604030504040204" pitchFamily="34" charset="-128"/>
              <a:ea typeface="Meiryo UI" panose="020B0604030504040204" pitchFamily="34" charset="-128"/>
            </a:endParaRPr>
          </a:p>
          <a:p>
            <a:pPr marL="0" indent="0">
              <a:buNone/>
            </a:pPr>
            <a:r>
              <a:rPr lang="ja-JP" altLang="en-US" sz="3600" u="sng" dirty="0">
                <a:latin typeface="Meiryo UI" panose="020B0604030504040204" pitchFamily="34" charset="-128"/>
                <a:ea typeface="Meiryo UI" panose="020B0604030504040204" pitchFamily="34" charset="-128"/>
              </a:rPr>
              <a:t>（継続的資質向上）</a:t>
            </a:r>
            <a:endParaRPr lang="en-US" altLang="ja-JP" sz="3600" u="sng" dirty="0">
              <a:latin typeface="Meiryo UI" panose="020B0604030504040204" pitchFamily="34" charset="-128"/>
              <a:ea typeface="Meiryo UI" panose="020B0604030504040204" pitchFamily="34" charset="-128"/>
            </a:endParaRPr>
          </a:p>
        </p:txBody>
      </p:sp>
      <p:sp>
        <p:nvSpPr>
          <p:cNvPr id="5" name="スライド番号プレースホルダー 4"/>
          <p:cNvSpPr>
            <a:spLocks noGrp="1"/>
          </p:cNvSpPr>
          <p:nvPr>
            <p:ph type="sldNum" sz="quarter" idx="4294967295"/>
          </p:nvPr>
        </p:nvSpPr>
        <p:spPr>
          <a:xfrm>
            <a:off x="6811094" y="6024562"/>
            <a:ext cx="2133600" cy="476250"/>
          </a:xfrm>
          <a:prstGeom prst="rect">
            <a:avLst/>
          </a:prstGeo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CADB87D-9F7F-4C46-8F28-D6F304944E08}" type="slidenum">
              <a:rPr kumimoji="1" lang="ja-JP" altLang="en-US" sz="1200" b="0" i="0" u="none" strike="noStrike" kern="1200" cap="none" spc="0" normalizeH="0" baseline="0" noProof="0" smtClean="0">
                <a:ln>
                  <a:noFill/>
                </a:ln>
                <a:solidFill>
                  <a:srgbClr val="000000"/>
                </a:solidFill>
                <a:effectLst/>
                <a:uLnTx/>
                <a:uFillTx/>
                <a:latin typeface="ＭＳ ゴシック" pitchFamily="49" charset="-128"/>
                <a:ea typeface="ＭＳ ゴシック" pitchFamily="49"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1" lang="ja-JP" altLang="en-US" sz="1200" b="0" i="0" u="none" strike="noStrike" kern="1200" cap="none" spc="0" normalizeH="0" baseline="0" noProof="0" dirty="0">
              <a:ln>
                <a:noFill/>
              </a:ln>
              <a:solidFill>
                <a:srgbClr val="000000"/>
              </a:solidFill>
              <a:effectLst/>
              <a:uLnTx/>
              <a:uFillTx/>
              <a:latin typeface="ＭＳ ゴシック" pitchFamily="49" charset="-128"/>
              <a:ea typeface="ＭＳ ゴシック" pitchFamily="49" charset="-128"/>
              <a:cs typeface="+mn-cs"/>
            </a:endParaRPr>
          </a:p>
        </p:txBody>
      </p:sp>
      <p:pic>
        <p:nvPicPr>
          <p:cNvPr id="6" name="図 5"/>
          <p:cNvPicPr>
            <a:picLocks noChangeAspect="1"/>
          </p:cNvPicPr>
          <p:nvPr/>
        </p:nvPicPr>
        <p:blipFill>
          <a:blip r:embed="rId2"/>
          <a:stretch>
            <a:fillRect/>
          </a:stretch>
        </p:blipFill>
        <p:spPr>
          <a:xfrm>
            <a:off x="4562271" y="6420351"/>
            <a:ext cx="4309355" cy="265078"/>
          </a:xfrm>
          <a:prstGeom prst="rect">
            <a:avLst/>
          </a:prstGeom>
        </p:spPr>
      </p:pic>
    </p:spTree>
    <p:extLst>
      <p:ext uri="{BB962C8B-B14F-4D97-AF65-F5344CB8AC3E}">
        <p14:creationId xmlns:p14="http://schemas.microsoft.com/office/powerpoint/2010/main" val="187792736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274638"/>
            <a:ext cx="8640960" cy="706090"/>
          </a:xfrm>
          <a:prstGeom prst="rect">
            <a:avLst/>
          </a:prstGeom>
        </p:spPr>
        <p:txBody>
          <a:bodyPr/>
          <a:lstStyle/>
          <a:p>
            <a:r>
              <a:rPr kumimoji="1" lang="ja-JP" altLang="en-US" sz="4000" b="1" dirty="0">
                <a:latin typeface="Meiryo UI" panose="020B0604030504040204" pitchFamily="34" charset="-128"/>
              </a:rPr>
              <a:t>専門研修制度の構成</a:t>
            </a:r>
          </a:p>
        </p:txBody>
      </p:sp>
      <p:sp>
        <p:nvSpPr>
          <p:cNvPr id="4" name="テキスト ボックス 3"/>
          <p:cNvSpPr txBox="1"/>
          <p:nvPr/>
        </p:nvSpPr>
        <p:spPr>
          <a:xfrm>
            <a:off x="395536" y="1916832"/>
            <a:ext cx="2952328" cy="3231654"/>
          </a:xfrm>
          <a:prstGeom prst="rect">
            <a:avLst/>
          </a:prstGeom>
          <a:noFill/>
          <a:ln w="38100">
            <a:solidFill>
              <a:schemeClr val="tx1"/>
            </a:solidFill>
          </a:ln>
        </p:spPr>
        <p:txBody>
          <a:bodyPr wrap="square" rtlCol="0">
            <a:spAutoFit/>
          </a:bodyPr>
          <a:lstStyle/>
          <a:p>
            <a:r>
              <a:rPr kumimoji="1" lang="ja-JP" altLang="en-US" sz="2400" u="sng" dirty="0">
                <a:solidFill>
                  <a:schemeClr val="tx1"/>
                </a:solidFill>
                <a:ea typeface="Meiryo UI" panose="020B0604030504040204" pitchFamily="34" charset="-128"/>
              </a:rPr>
              <a:t>協会</a:t>
            </a:r>
            <a:endParaRPr kumimoji="1" lang="en-US" altLang="ja-JP" sz="2400" u="sng" dirty="0">
              <a:solidFill>
                <a:schemeClr val="tx1"/>
              </a:solidFill>
              <a:ea typeface="Meiryo UI" panose="020B0604030504040204" pitchFamily="34" charset="-128"/>
            </a:endParaRPr>
          </a:p>
          <a:p>
            <a:r>
              <a:rPr lang="ja-JP" altLang="en-US" sz="2000" dirty="0">
                <a:solidFill>
                  <a:schemeClr val="tx1"/>
                </a:solidFill>
                <a:ea typeface="Meiryo UI" panose="020B0604030504040204" pitchFamily="34" charset="-128"/>
              </a:rPr>
              <a:t>・プログラム整備指針</a:t>
            </a:r>
            <a:endParaRPr lang="en-US" altLang="ja-JP" sz="2000" dirty="0">
              <a:solidFill>
                <a:schemeClr val="tx1"/>
              </a:solidFill>
              <a:ea typeface="Meiryo UI" panose="020B0604030504040204" pitchFamily="34" charset="-128"/>
            </a:endParaRPr>
          </a:p>
          <a:p>
            <a:r>
              <a:rPr kumimoji="1" lang="ja-JP" altLang="en-US" sz="2000" dirty="0">
                <a:solidFill>
                  <a:schemeClr val="tx1"/>
                </a:solidFill>
                <a:ea typeface="Meiryo UI" panose="020B0604030504040204" pitchFamily="34" charset="-128"/>
              </a:rPr>
              <a:t>・施設認定基準</a:t>
            </a:r>
            <a:endParaRPr kumimoji="1" lang="en-US" altLang="ja-JP" sz="2000" dirty="0">
              <a:solidFill>
                <a:schemeClr val="tx1"/>
              </a:solidFill>
              <a:ea typeface="Meiryo UI" panose="020B0604030504040204" pitchFamily="34" charset="-128"/>
            </a:endParaRPr>
          </a:p>
          <a:p>
            <a:r>
              <a:rPr lang="ja-JP" altLang="en-US" sz="2000" dirty="0">
                <a:solidFill>
                  <a:schemeClr val="tx1"/>
                </a:solidFill>
                <a:ea typeface="Meiryo UI" panose="020B0604030504040204" pitchFamily="34" charset="-128"/>
              </a:rPr>
              <a:t>・指導医認定基準</a:t>
            </a:r>
            <a:endParaRPr lang="en-US" altLang="ja-JP" sz="2000" dirty="0">
              <a:solidFill>
                <a:schemeClr val="tx1"/>
              </a:solidFill>
              <a:ea typeface="Meiryo UI" panose="020B0604030504040204" pitchFamily="34" charset="-128"/>
            </a:endParaRPr>
          </a:p>
          <a:p>
            <a:endParaRPr kumimoji="1" lang="en-US" altLang="ja-JP" sz="2000" dirty="0">
              <a:solidFill>
                <a:schemeClr val="tx1"/>
              </a:solidFill>
              <a:ea typeface="Meiryo UI" panose="020B0604030504040204" pitchFamily="34" charset="-128"/>
            </a:endParaRPr>
          </a:p>
          <a:p>
            <a:endParaRPr lang="en-US" altLang="ja-JP" sz="2000" dirty="0">
              <a:solidFill>
                <a:schemeClr val="tx1"/>
              </a:solidFill>
              <a:ea typeface="Meiryo UI" panose="020B0604030504040204" pitchFamily="34" charset="-128"/>
            </a:endParaRPr>
          </a:p>
          <a:p>
            <a:endParaRPr kumimoji="1" lang="en-US" altLang="ja-JP" sz="2000" dirty="0">
              <a:solidFill>
                <a:schemeClr val="tx1"/>
              </a:solidFill>
              <a:ea typeface="Meiryo UI" panose="020B0604030504040204" pitchFamily="34" charset="-128"/>
            </a:endParaRPr>
          </a:p>
          <a:p>
            <a:r>
              <a:rPr lang="ja-JP" altLang="en-US" sz="2000" dirty="0">
                <a:solidFill>
                  <a:schemeClr val="tx1"/>
                </a:solidFill>
                <a:ea typeface="Meiryo UI" panose="020B0604030504040204" pitchFamily="34" charset="-128"/>
              </a:rPr>
              <a:t>・専門医認定試験</a:t>
            </a:r>
            <a:endParaRPr lang="en-US" altLang="ja-JP" sz="2000" dirty="0">
              <a:solidFill>
                <a:schemeClr val="tx1"/>
              </a:solidFill>
              <a:ea typeface="Meiryo UI" panose="020B0604030504040204" pitchFamily="34" charset="-128"/>
            </a:endParaRPr>
          </a:p>
          <a:p>
            <a:endParaRPr kumimoji="1" lang="en-US" altLang="ja-JP" sz="2000" dirty="0">
              <a:solidFill>
                <a:schemeClr val="tx1"/>
              </a:solidFill>
              <a:ea typeface="Meiryo UI" panose="020B0604030504040204" pitchFamily="34" charset="-128"/>
            </a:endParaRPr>
          </a:p>
          <a:p>
            <a:endParaRPr lang="en-US" altLang="ja-JP" sz="2000" dirty="0">
              <a:solidFill>
                <a:schemeClr val="tx1"/>
              </a:solidFill>
              <a:ea typeface="Meiryo UI" panose="020B0604030504040204" pitchFamily="34" charset="-128"/>
            </a:endParaRPr>
          </a:p>
        </p:txBody>
      </p:sp>
      <p:sp>
        <p:nvSpPr>
          <p:cNvPr id="5" name="右矢印 4"/>
          <p:cNvSpPr/>
          <p:nvPr/>
        </p:nvSpPr>
        <p:spPr>
          <a:xfrm>
            <a:off x="3419872" y="2064496"/>
            <a:ext cx="1872208" cy="1080120"/>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solidFill>
                  <a:schemeClr val="tx1"/>
                </a:solidFill>
                <a:latin typeface="Meiryo UI" panose="020B0604030504040204" pitchFamily="34" charset="-128"/>
                <a:ea typeface="Meiryo UI" panose="020B0604030504040204" pitchFamily="34" charset="-128"/>
              </a:rPr>
              <a:t>参考・認定</a:t>
            </a:r>
          </a:p>
        </p:txBody>
      </p:sp>
      <p:sp>
        <p:nvSpPr>
          <p:cNvPr id="6" name="テキスト ボックス 5"/>
          <p:cNvSpPr txBox="1"/>
          <p:nvPr/>
        </p:nvSpPr>
        <p:spPr>
          <a:xfrm>
            <a:off x="5292080" y="1944287"/>
            <a:ext cx="3204356" cy="1077218"/>
          </a:xfrm>
          <a:prstGeom prst="rect">
            <a:avLst/>
          </a:prstGeom>
          <a:noFill/>
          <a:ln w="38100">
            <a:solidFill>
              <a:schemeClr val="tx2"/>
            </a:solidFill>
          </a:ln>
        </p:spPr>
        <p:txBody>
          <a:bodyPr wrap="square" rtlCol="0">
            <a:spAutoFit/>
          </a:bodyPr>
          <a:lstStyle/>
          <a:p>
            <a:r>
              <a:rPr kumimoji="1" lang="ja-JP" altLang="en-US" sz="2400" u="sng" dirty="0">
                <a:solidFill>
                  <a:schemeClr val="tx1"/>
                </a:solidFill>
                <a:ea typeface="Meiryo UI" panose="020B0604030504040204" pitchFamily="34" charset="-128"/>
              </a:rPr>
              <a:t>各研修施設群</a:t>
            </a:r>
            <a:endParaRPr kumimoji="1" lang="en-US" altLang="ja-JP" sz="2400" u="sng" dirty="0">
              <a:solidFill>
                <a:schemeClr val="tx1"/>
              </a:solidFill>
              <a:ea typeface="Meiryo UI" panose="020B0604030504040204" pitchFamily="34" charset="-128"/>
            </a:endParaRPr>
          </a:p>
          <a:p>
            <a:r>
              <a:rPr lang="ja-JP" altLang="en-US" sz="2000" dirty="0">
                <a:solidFill>
                  <a:schemeClr val="tx1"/>
                </a:solidFill>
                <a:ea typeface="Meiryo UI" panose="020B0604030504040204" pitchFamily="34" charset="-128"/>
              </a:rPr>
              <a:t>・研修体制整備</a:t>
            </a:r>
            <a:endParaRPr lang="en-US" altLang="ja-JP" sz="2000" dirty="0">
              <a:solidFill>
                <a:schemeClr val="tx1"/>
              </a:solidFill>
              <a:ea typeface="Meiryo UI" panose="020B0604030504040204" pitchFamily="34" charset="-128"/>
            </a:endParaRPr>
          </a:p>
          <a:p>
            <a:r>
              <a:rPr lang="ja-JP" altLang="en-US" sz="2000" dirty="0">
                <a:solidFill>
                  <a:schemeClr val="tx1"/>
                </a:solidFill>
                <a:ea typeface="Meiryo UI" panose="020B0604030504040204" pitchFamily="34" charset="-128"/>
              </a:rPr>
              <a:t>・研修プログラム整備</a:t>
            </a:r>
            <a:endParaRPr kumimoji="1" lang="ja-JP" altLang="en-US" sz="2000" dirty="0">
              <a:solidFill>
                <a:schemeClr val="tx1"/>
              </a:solidFill>
              <a:ea typeface="Meiryo UI" panose="020B0604030504040204" pitchFamily="34" charset="-128"/>
            </a:endParaRPr>
          </a:p>
        </p:txBody>
      </p:sp>
      <p:sp>
        <p:nvSpPr>
          <p:cNvPr id="8" name="下矢印 7"/>
          <p:cNvSpPr/>
          <p:nvPr/>
        </p:nvSpPr>
        <p:spPr>
          <a:xfrm>
            <a:off x="5436096" y="3204720"/>
            <a:ext cx="2880320" cy="800343"/>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solidFill>
                  <a:schemeClr val="tx1"/>
                </a:solidFill>
                <a:latin typeface="Meiryo UI" panose="020B0604030504040204" pitchFamily="34" charset="-128"/>
                <a:ea typeface="Meiryo UI" panose="020B0604030504040204" pitchFamily="34" charset="-128"/>
              </a:rPr>
              <a:t>提供</a:t>
            </a:r>
            <a:endParaRPr kumimoji="1" lang="en-US" altLang="ja-JP" sz="2000" dirty="0">
              <a:solidFill>
                <a:schemeClr val="tx1"/>
              </a:solidFill>
              <a:latin typeface="Meiryo UI" panose="020B0604030504040204" pitchFamily="34" charset="-128"/>
              <a:ea typeface="Meiryo UI" panose="020B0604030504040204" pitchFamily="34" charset="-128"/>
            </a:endParaRPr>
          </a:p>
          <a:p>
            <a:pPr algn="ctr"/>
            <a:r>
              <a:rPr lang="ja-JP" altLang="en-US" sz="2000" dirty="0">
                <a:solidFill>
                  <a:schemeClr val="tx1"/>
                </a:solidFill>
                <a:latin typeface="Meiryo UI" panose="020B0604030504040204" pitchFamily="34" charset="-128"/>
                <a:ea typeface="Meiryo UI" panose="020B0604030504040204" pitchFamily="34" charset="-128"/>
              </a:rPr>
              <a:t>修了認定</a:t>
            </a:r>
            <a:endParaRPr kumimoji="1" lang="ja-JP" altLang="en-US" sz="2000" dirty="0">
              <a:solidFill>
                <a:schemeClr val="tx1"/>
              </a:solidFill>
              <a:latin typeface="Meiryo UI" panose="020B0604030504040204" pitchFamily="34" charset="-128"/>
              <a:ea typeface="Meiryo UI" panose="020B0604030504040204" pitchFamily="34" charset="-128"/>
            </a:endParaRPr>
          </a:p>
        </p:txBody>
      </p:sp>
      <p:sp>
        <p:nvSpPr>
          <p:cNvPr id="9" name="テキスト ボックス 8"/>
          <p:cNvSpPr txBox="1"/>
          <p:nvPr/>
        </p:nvSpPr>
        <p:spPr>
          <a:xfrm>
            <a:off x="5313311" y="4149080"/>
            <a:ext cx="3183125" cy="830997"/>
          </a:xfrm>
          <a:prstGeom prst="rect">
            <a:avLst/>
          </a:prstGeom>
          <a:noFill/>
          <a:ln w="38100">
            <a:solidFill>
              <a:schemeClr val="tx1"/>
            </a:solidFill>
          </a:ln>
        </p:spPr>
        <p:txBody>
          <a:bodyPr wrap="square" rtlCol="0">
            <a:spAutoFit/>
          </a:bodyPr>
          <a:lstStyle/>
          <a:p>
            <a:r>
              <a:rPr kumimoji="1" lang="ja-JP" altLang="en-US" sz="2400" u="sng" dirty="0">
                <a:solidFill>
                  <a:schemeClr val="tx1"/>
                </a:solidFill>
                <a:ea typeface="Meiryo UI" panose="020B0604030504040204" pitchFamily="34" charset="-128"/>
              </a:rPr>
              <a:t>専攻医</a:t>
            </a:r>
            <a:endParaRPr kumimoji="1" lang="en-US" altLang="ja-JP" sz="2400" u="sng" dirty="0">
              <a:solidFill>
                <a:schemeClr val="tx1"/>
              </a:solidFill>
              <a:ea typeface="Meiryo UI" panose="020B0604030504040204" pitchFamily="34" charset="-128"/>
            </a:endParaRPr>
          </a:p>
          <a:p>
            <a:r>
              <a:rPr lang="ja-JP" altLang="en-US" sz="2400" dirty="0">
                <a:solidFill>
                  <a:schemeClr val="tx1"/>
                </a:solidFill>
                <a:ea typeface="Meiryo UI" panose="020B0604030504040204" pitchFamily="34" charset="-128"/>
              </a:rPr>
              <a:t>・研修実施</a:t>
            </a:r>
            <a:endParaRPr kumimoji="1" lang="ja-JP" altLang="en-US" sz="2400" dirty="0">
              <a:solidFill>
                <a:schemeClr val="tx1"/>
              </a:solidFill>
              <a:ea typeface="Meiryo UI" panose="020B0604030504040204" pitchFamily="34" charset="-128"/>
            </a:endParaRPr>
          </a:p>
        </p:txBody>
      </p:sp>
      <p:sp>
        <p:nvSpPr>
          <p:cNvPr id="10" name="右矢印 9"/>
          <p:cNvSpPr/>
          <p:nvPr/>
        </p:nvSpPr>
        <p:spPr>
          <a:xfrm>
            <a:off x="3441103" y="4077072"/>
            <a:ext cx="1872208" cy="1080120"/>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solidFill>
                  <a:schemeClr val="tx1"/>
                </a:solidFill>
                <a:latin typeface="Meiryo UI" panose="020B0604030504040204" pitchFamily="34" charset="-128"/>
                <a:ea typeface="Meiryo UI" panose="020B0604030504040204" pitchFamily="34" charset="-128"/>
              </a:rPr>
              <a:t>試験・認定</a:t>
            </a:r>
          </a:p>
        </p:txBody>
      </p:sp>
      <p:pic>
        <p:nvPicPr>
          <p:cNvPr id="11" name="図 10"/>
          <p:cNvPicPr>
            <a:picLocks noChangeAspect="1"/>
          </p:cNvPicPr>
          <p:nvPr/>
        </p:nvPicPr>
        <p:blipFill>
          <a:blip r:embed="rId2"/>
          <a:stretch>
            <a:fillRect/>
          </a:stretch>
        </p:blipFill>
        <p:spPr>
          <a:xfrm>
            <a:off x="4562271" y="6298431"/>
            <a:ext cx="4309355" cy="265078"/>
          </a:xfrm>
          <a:prstGeom prst="rect">
            <a:avLst/>
          </a:prstGeom>
        </p:spPr>
      </p:pic>
    </p:spTree>
    <p:extLst>
      <p:ext uri="{BB962C8B-B14F-4D97-AF65-F5344CB8AC3E}">
        <p14:creationId xmlns:p14="http://schemas.microsoft.com/office/powerpoint/2010/main" val="416220661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88640"/>
            <a:ext cx="8640960" cy="720080"/>
          </a:xfrm>
        </p:spPr>
        <p:txBody>
          <a:bodyPr>
            <a:noAutofit/>
          </a:bodyPr>
          <a:lstStyle/>
          <a:p>
            <a:r>
              <a:rPr lang="ja-JP" altLang="en-US" sz="4000" b="1" dirty="0">
                <a:latin typeface="Meiryo UI" panose="020B0604030504040204" pitchFamily="34" charset="-128"/>
                <a:ea typeface="Meiryo UI" panose="020B0604030504040204" pitchFamily="34" charset="-128"/>
              </a:rPr>
              <a:t>専門医・指導医・更新制度など</a:t>
            </a:r>
            <a:endParaRPr kumimoji="1" lang="ja-JP" altLang="en-US" sz="4000" b="1" dirty="0">
              <a:latin typeface="Meiryo UI" panose="020B0604030504040204" pitchFamily="34" charset="-128"/>
              <a:ea typeface="Meiryo UI" panose="020B0604030504040204" pitchFamily="34" charset="-128"/>
            </a:endParaRPr>
          </a:p>
        </p:txBody>
      </p:sp>
      <p:sp>
        <p:nvSpPr>
          <p:cNvPr id="3" name="コンテンツ プレースホルダー 2"/>
          <p:cNvSpPr>
            <a:spLocks noGrp="1"/>
          </p:cNvSpPr>
          <p:nvPr>
            <p:ph sz="half" idx="1"/>
          </p:nvPr>
        </p:nvSpPr>
        <p:spPr>
          <a:xfrm>
            <a:off x="179512" y="1189285"/>
            <a:ext cx="8712968" cy="5048027"/>
          </a:xfrm>
        </p:spPr>
        <p:txBody>
          <a:bodyPr>
            <a:normAutofit/>
          </a:bodyPr>
          <a:lstStyle/>
          <a:p>
            <a:pPr marL="0" indent="0">
              <a:spcBef>
                <a:spcPts val="600"/>
              </a:spcBef>
              <a:spcAft>
                <a:spcPts val="0"/>
              </a:spcAft>
              <a:buNone/>
            </a:pPr>
            <a:r>
              <a:rPr kumimoji="1" lang="ja-JP" altLang="en-US" sz="2400" dirty="0">
                <a:latin typeface="Meiryo UI" panose="020B0604030504040204" pitchFamily="34" charset="-128"/>
                <a:ea typeface="Meiryo UI" panose="020B0604030504040204" pitchFamily="34" charset="-128"/>
              </a:rPr>
              <a:t>○指導医</a:t>
            </a:r>
            <a:endParaRPr kumimoji="1" lang="en-US" altLang="ja-JP" sz="2400" dirty="0">
              <a:latin typeface="Meiryo UI" panose="020B0604030504040204" pitchFamily="34" charset="-128"/>
              <a:ea typeface="Meiryo UI" panose="020B0604030504040204" pitchFamily="34" charset="-128"/>
            </a:endParaRPr>
          </a:p>
          <a:p>
            <a:pPr marL="0" indent="0">
              <a:spcBef>
                <a:spcPts val="600"/>
              </a:spcBef>
              <a:spcAft>
                <a:spcPts val="0"/>
              </a:spcAft>
              <a:buNone/>
            </a:pPr>
            <a:r>
              <a:rPr lang="ja-JP" altLang="en-US" sz="2400" dirty="0">
                <a:latin typeface="Meiryo UI" panose="020B0604030504040204" pitchFamily="34" charset="-128"/>
                <a:ea typeface="Meiryo UI" panose="020B0604030504040204" pitchFamily="34" charset="-128"/>
              </a:rPr>
              <a:t>・指導医研修の受講が必要（本日の指導医講習会です）</a:t>
            </a:r>
            <a:endParaRPr kumimoji="1" lang="en-US" altLang="ja-JP" sz="2400" dirty="0">
              <a:latin typeface="Meiryo UI" panose="020B0604030504040204" pitchFamily="34" charset="-128"/>
              <a:ea typeface="Meiryo UI" panose="020B0604030504040204" pitchFamily="34" charset="-128"/>
            </a:endParaRPr>
          </a:p>
          <a:p>
            <a:pPr marL="0" indent="0">
              <a:spcBef>
                <a:spcPts val="600"/>
              </a:spcBef>
              <a:spcAft>
                <a:spcPts val="0"/>
              </a:spcAft>
              <a:buNone/>
            </a:pPr>
            <a:r>
              <a:rPr kumimoji="1" lang="ja-JP" altLang="en-US" sz="2400" dirty="0">
                <a:latin typeface="Meiryo UI" panose="020B0604030504040204" pitchFamily="34" charset="-128"/>
                <a:ea typeface="Meiryo UI" panose="020B0604030504040204" pitchFamily="34" charset="-128"/>
              </a:rPr>
              <a:t>　指導医要件</a:t>
            </a:r>
            <a:r>
              <a:rPr lang="ja-JP" altLang="en-US" sz="2400" dirty="0">
                <a:latin typeface="Meiryo UI" panose="020B0604030504040204" pitchFamily="34" charset="-128"/>
                <a:ea typeface="Meiryo UI" panose="020B0604030504040204" pitchFamily="34" charset="-128"/>
              </a:rPr>
              <a:t>　＋　指導医研修　＝　制度上の指導資格</a:t>
            </a:r>
            <a:endParaRPr lang="en-US" altLang="ja-JP" sz="2400" dirty="0">
              <a:latin typeface="Meiryo UI" panose="020B0604030504040204" pitchFamily="34" charset="-128"/>
              <a:ea typeface="Meiryo UI" panose="020B0604030504040204" pitchFamily="34" charset="-128"/>
            </a:endParaRPr>
          </a:p>
          <a:p>
            <a:pPr marL="0" indent="0">
              <a:spcBef>
                <a:spcPts val="600"/>
              </a:spcBef>
              <a:spcAft>
                <a:spcPts val="0"/>
              </a:spcAft>
              <a:buNone/>
            </a:pPr>
            <a:r>
              <a:rPr lang="ja-JP" altLang="en-US" sz="2400" dirty="0">
                <a:latin typeface="Meiryo UI" panose="020B0604030504040204" pitchFamily="34" charset="-128"/>
                <a:ea typeface="Meiryo UI" panose="020B0604030504040204" pitchFamily="34" charset="-128"/>
              </a:rPr>
              <a:t>　　</a:t>
            </a:r>
            <a:r>
              <a:rPr kumimoji="1" lang="ja-JP" altLang="en-US" sz="2400" dirty="0">
                <a:latin typeface="Meiryo UI" panose="020B0604030504040204" pitchFamily="34" charset="-128"/>
                <a:ea typeface="Meiryo UI" panose="020B0604030504040204" pitchFamily="34" charset="-128"/>
              </a:rPr>
              <a:t>担当指導医</a:t>
            </a:r>
            <a:r>
              <a:rPr lang="ja-JP" altLang="en-US" sz="2400" dirty="0">
                <a:latin typeface="Meiryo UI" panose="020B0604030504040204" pitchFamily="34" charset="-128"/>
                <a:ea typeface="Meiryo UI" panose="020B0604030504040204" pitchFamily="34" charset="-128"/>
              </a:rPr>
              <a:t>：</a:t>
            </a:r>
            <a:r>
              <a:rPr kumimoji="1" lang="ja-JP" altLang="en-US" sz="2400" dirty="0">
                <a:latin typeface="Meiryo UI" panose="020B0604030504040204" pitchFamily="34" charset="-128"/>
                <a:ea typeface="Meiryo UI" panose="020B0604030504040204" pitchFamily="34" charset="-128"/>
              </a:rPr>
              <a:t>専攻医の研修全体の指導医</a:t>
            </a:r>
            <a:endParaRPr kumimoji="1" lang="en-US" altLang="ja-JP" sz="2400" dirty="0">
              <a:latin typeface="Meiryo UI" panose="020B0604030504040204" pitchFamily="34" charset="-128"/>
              <a:ea typeface="Meiryo UI" panose="020B0604030504040204" pitchFamily="34" charset="-128"/>
            </a:endParaRPr>
          </a:p>
          <a:p>
            <a:pPr marL="0" indent="0">
              <a:spcBef>
                <a:spcPts val="600"/>
              </a:spcBef>
              <a:spcAft>
                <a:spcPts val="0"/>
              </a:spcAft>
              <a:buNone/>
            </a:pPr>
            <a:r>
              <a:rPr lang="ja-JP" altLang="en-US" sz="2400" dirty="0">
                <a:latin typeface="Meiryo UI" panose="020B0604030504040204" pitchFamily="34" charset="-128"/>
                <a:ea typeface="Meiryo UI" panose="020B0604030504040204" pitchFamily="34" charset="-128"/>
              </a:rPr>
              <a:t>　　要素指導医：副分野など特定要素の指導医</a:t>
            </a:r>
            <a:endParaRPr lang="en-US" altLang="ja-JP" sz="2400" dirty="0">
              <a:latin typeface="Meiryo UI" panose="020B0604030504040204" pitchFamily="34" charset="-128"/>
              <a:ea typeface="Meiryo UI" panose="020B0604030504040204" pitchFamily="34" charset="-128"/>
            </a:endParaRPr>
          </a:p>
          <a:p>
            <a:pPr marL="0" indent="0">
              <a:spcBef>
                <a:spcPts val="600"/>
              </a:spcBef>
              <a:spcAft>
                <a:spcPts val="0"/>
              </a:spcAft>
              <a:buNone/>
            </a:pPr>
            <a:r>
              <a:rPr lang="ja-JP" altLang="en-US" sz="2400" dirty="0">
                <a:latin typeface="Meiryo UI" panose="020B0604030504040204" pitchFamily="34" charset="-128"/>
                <a:ea typeface="Meiryo UI" panose="020B0604030504040204" pitchFamily="34" charset="-128"/>
              </a:rPr>
              <a:t>○更新制度</a:t>
            </a:r>
            <a:endParaRPr lang="en-US" altLang="ja-JP" sz="2400" dirty="0">
              <a:latin typeface="Meiryo UI" panose="020B0604030504040204" pitchFamily="34" charset="-128"/>
              <a:ea typeface="Meiryo UI" panose="020B0604030504040204" pitchFamily="34" charset="-128"/>
            </a:endParaRPr>
          </a:p>
          <a:p>
            <a:pPr marL="0" indent="0">
              <a:spcBef>
                <a:spcPts val="600"/>
              </a:spcBef>
              <a:spcAft>
                <a:spcPts val="0"/>
              </a:spcAft>
              <a:buNone/>
            </a:pPr>
            <a:r>
              <a:rPr lang="ja-JP" altLang="en-US" sz="2400" dirty="0">
                <a:latin typeface="Meiryo UI" panose="020B0604030504040204" pitchFamily="34" charset="-128"/>
                <a:ea typeface="Meiryo UI" panose="020B0604030504040204" pitchFamily="34" charset="-128"/>
              </a:rPr>
              <a:t>・専門医・指導医ともに５年間ごとに更新が必要</a:t>
            </a:r>
            <a:endParaRPr lang="en-US" altLang="ja-JP" sz="2400" dirty="0">
              <a:latin typeface="Meiryo UI" panose="020B0604030504040204" pitchFamily="34" charset="-128"/>
              <a:ea typeface="Meiryo UI" panose="020B0604030504040204" pitchFamily="34" charset="-128"/>
            </a:endParaRPr>
          </a:p>
          <a:p>
            <a:pPr marL="0" indent="0">
              <a:spcBef>
                <a:spcPts val="600"/>
              </a:spcBef>
              <a:spcAft>
                <a:spcPts val="0"/>
              </a:spcAft>
              <a:buNone/>
            </a:pPr>
            <a:r>
              <a:rPr lang="ja-JP" altLang="en-US" sz="2400" dirty="0">
                <a:latin typeface="Meiryo UI" panose="020B0604030504040204" pitchFamily="34" charset="-128"/>
                <a:ea typeface="Meiryo UI" panose="020B0604030504040204" pitchFamily="34" charset="-128"/>
              </a:rPr>
              <a:t>○その他</a:t>
            </a:r>
            <a:endParaRPr lang="en-US" altLang="ja-JP" sz="2400" dirty="0">
              <a:latin typeface="Meiryo UI" panose="020B0604030504040204" pitchFamily="34" charset="-128"/>
              <a:ea typeface="Meiryo UI" panose="020B0604030504040204" pitchFamily="34" charset="-128"/>
            </a:endParaRPr>
          </a:p>
          <a:p>
            <a:pPr marL="0" indent="0">
              <a:buNone/>
            </a:pPr>
            <a:r>
              <a:rPr lang="ja-JP" altLang="en-US" sz="2400" dirty="0">
                <a:latin typeface="Meiryo UI" panose="020B0604030504040204" pitchFamily="34" charset="-128"/>
                <a:ea typeface="Meiryo UI" panose="020B0604030504040204" pitchFamily="34" charset="-128"/>
              </a:rPr>
              <a:t>・１人の指導医が担当する専攻医は</a:t>
            </a:r>
            <a:r>
              <a:rPr lang="ja-JP" altLang="en-US" sz="2400" u="sng" dirty="0">
                <a:latin typeface="Meiryo UI" panose="020B0604030504040204" pitchFamily="34" charset="-128"/>
                <a:ea typeface="Meiryo UI" panose="020B0604030504040204" pitchFamily="34" charset="-128"/>
              </a:rPr>
              <a:t>原則５名以内</a:t>
            </a:r>
            <a:endParaRPr lang="en-US" altLang="ja-JP" sz="2400" u="sng" dirty="0">
              <a:latin typeface="Meiryo UI" panose="020B0604030504040204" pitchFamily="34" charset="-128"/>
              <a:ea typeface="Meiryo UI" panose="020B0604030504040204" pitchFamily="34" charset="-128"/>
            </a:endParaRPr>
          </a:p>
          <a:p>
            <a:pPr marL="0" indent="0">
              <a:buNone/>
            </a:pPr>
            <a:r>
              <a:rPr lang="ja-JP" altLang="en-US" sz="2400" dirty="0">
                <a:latin typeface="Meiryo UI" panose="020B0604030504040204" pitchFamily="34" charset="-128"/>
                <a:ea typeface="Meiryo UI" panose="020B0604030504040204" pitchFamily="34" charset="-128"/>
              </a:rPr>
              <a:t>・専攻医数は研修施設群全体で在籍する指導医数の３倍以内</a:t>
            </a:r>
          </a:p>
        </p:txBody>
      </p:sp>
      <p:pic>
        <p:nvPicPr>
          <p:cNvPr id="4" name="図 3"/>
          <p:cNvPicPr>
            <a:picLocks noChangeAspect="1"/>
          </p:cNvPicPr>
          <p:nvPr/>
        </p:nvPicPr>
        <p:blipFill>
          <a:blip r:embed="rId2"/>
          <a:stretch>
            <a:fillRect/>
          </a:stretch>
        </p:blipFill>
        <p:spPr>
          <a:xfrm>
            <a:off x="4562270" y="6359391"/>
            <a:ext cx="4309355" cy="265078"/>
          </a:xfrm>
          <a:prstGeom prst="rect">
            <a:avLst/>
          </a:prstGeom>
        </p:spPr>
      </p:pic>
    </p:spTree>
    <p:extLst>
      <p:ext uri="{BB962C8B-B14F-4D97-AF65-F5344CB8AC3E}">
        <p14:creationId xmlns:p14="http://schemas.microsoft.com/office/powerpoint/2010/main" val="422410974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260648"/>
            <a:ext cx="8640960" cy="720080"/>
          </a:xfrm>
          <a:prstGeom prst="rect">
            <a:avLst/>
          </a:prstGeom>
        </p:spPr>
        <p:txBody>
          <a:bodyPr/>
          <a:lstStyle/>
          <a:p>
            <a:r>
              <a:rPr kumimoji="1" lang="ja-JP" altLang="en-US" sz="4000" b="1" dirty="0">
                <a:latin typeface="Meiryo UI" panose="020B0604030504040204" pitchFamily="34" charset="-128"/>
              </a:rPr>
              <a:t>専門医・指導医等の登録・認定料等</a:t>
            </a:r>
          </a:p>
        </p:txBody>
      </p:sp>
      <p:sp>
        <p:nvSpPr>
          <p:cNvPr id="3" name="コンテンツ プレースホルダー 2"/>
          <p:cNvSpPr>
            <a:spLocks noGrp="1"/>
          </p:cNvSpPr>
          <p:nvPr>
            <p:ph idx="1"/>
          </p:nvPr>
        </p:nvSpPr>
        <p:spPr>
          <a:xfrm>
            <a:off x="827584" y="1268760"/>
            <a:ext cx="8064896" cy="5040560"/>
          </a:xfrm>
        </p:spPr>
        <p:txBody>
          <a:bodyPr>
            <a:normAutofit/>
          </a:bodyPr>
          <a:lstStyle/>
          <a:p>
            <a:pPr marL="0" indent="0">
              <a:buNone/>
            </a:pPr>
            <a:r>
              <a:rPr lang="ja-JP" altLang="en-US" sz="2400" dirty="0">
                <a:latin typeface="Meiryo UI" panose="020B0604030504040204" pitchFamily="34" charset="-128"/>
                <a:ea typeface="Meiryo UI" panose="020B0604030504040204" pitchFamily="34" charset="-128"/>
              </a:rPr>
              <a:t>○専門医（経過措置）</a:t>
            </a:r>
            <a:endParaRPr lang="en-US" altLang="ja-JP" sz="2400" dirty="0">
              <a:latin typeface="Meiryo UI" panose="020B0604030504040204" pitchFamily="34" charset="-128"/>
              <a:ea typeface="Meiryo UI" panose="020B0604030504040204" pitchFamily="34" charset="-128"/>
            </a:endParaRPr>
          </a:p>
          <a:p>
            <a:pPr marL="0" indent="0">
              <a:buNone/>
            </a:pPr>
            <a:r>
              <a:rPr lang="ja-JP" altLang="en-US" sz="2400" dirty="0">
                <a:latin typeface="Meiryo UI" panose="020B0604030504040204" pitchFamily="34" charset="-128"/>
                <a:ea typeface="Meiryo UI" panose="020B0604030504040204" pitchFamily="34" charset="-128"/>
              </a:rPr>
              <a:t>　・審査料</a:t>
            </a:r>
            <a:r>
              <a:rPr lang="en-US" altLang="ja-JP" sz="2400" dirty="0">
                <a:latin typeface="Meiryo UI" panose="020B0604030504040204" pitchFamily="34" charset="-128"/>
                <a:ea typeface="Meiryo UI" panose="020B0604030504040204" pitchFamily="34" charset="-128"/>
              </a:rPr>
              <a:t>				</a:t>
            </a:r>
            <a:r>
              <a:rPr lang="ja-JP" altLang="en-US" sz="2400" dirty="0">
                <a:latin typeface="Meiryo UI" panose="020B0604030504040204" pitchFamily="34" charset="-128"/>
                <a:ea typeface="Meiryo UI" panose="020B0604030504040204" pitchFamily="34" charset="-128"/>
              </a:rPr>
              <a:t>　</a:t>
            </a:r>
            <a:r>
              <a:rPr lang="en-US" altLang="ja-JP" sz="2400" dirty="0">
                <a:latin typeface="Meiryo UI" panose="020B0604030504040204" pitchFamily="34" charset="-128"/>
                <a:ea typeface="Meiryo UI" panose="020B0604030504040204" pitchFamily="34" charset="-128"/>
              </a:rPr>
              <a:t>9,900	</a:t>
            </a:r>
            <a:r>
              <a:rPr lang="ja-JP" altLang="en-US" sz="2400" dirty="0">
                <a:latin typeface="Meiryo UI" panose="020B0604030504040204" pitchFamily="34" charset="-128"/>
                <a:ea typeface="Meiryo UI" panose="020B0604030504040204" pitchFamily="34" charset="-128"/>
              </a:rPr>
              <a:t>円</a:t>
            </a:r>
            <a:endParaRPr lang="en-US" altLang="ja-JP" sz="2400" dirty="0">
              <a:latin typeface="Meiryo UI" panose="020B0604030504040204" pitchFamily="34" charset="-128"/>
              <a:ea typeface="Meiryo UI" panose="020B0604030504040204" pitchFamily="34" charset="-128"/>
            </a:endParaRPr>
          </a:p>
          <a:p>
            <a:pPr marL="0" indent="0">
              <a:buNone/>
            </a:pPr>
            <a:r>
              <a:rPr lang="ja-JP" altLang="en-US" sz="2400" dirty="0">
                <a:latin typeface="Meiryo UI" panose="020B0604030504040204" pitchFamily="34" charset="-128"/>
                <a:ea typeface="Meiryo UI" panose="020B0604030504040204" pitchFamily="34" charset="-128"/>
              </a:rPr>
              <a:t>　・認定料</a:t>
            </a:r>
            <a:r>
              <a:rPr lang="en-US" altLang="ja-JP" sz="2400" dirty="0">
                <a:latin typeface="Meiryo UI" panose="020B0604030504040204" pitchFamily="34" charset="-128"/>
                <a:ea typeface="Meiryo UI" panose="020B0604030504040204" pitchFamily="34" charset="-128"/>
              </a:rPr>
              <a:t>				 </a:t>
            </a:r>
            <a:r>
              <a:rPr lang="en-US" altLang="ja-JP" sz="2400" dirty="0">
                <a:latin typeface="Meiryo UI" panose="020B0604030504040204" pitchFamily="34" charset="-128"/>
              </a:rPr>
              <a:t> </a:t>
            </a:r>
            <a:r>
              <a:rPr lang="en-US" altLang="ja-JP" sz="2400" dirty="0">
                <a:latin typeface="Meiryo UI" panose="020B0604030504040204" pitchFamily="34" charset="-128"/>
                <a:ea typeface="Meiryo UI" panose="020B0604030504040204" pitchFamily="34" charset="-128"/>
              </a:rPr>
              <a:t>14,850	</a:t>
            </a:r>
            <a:r>
              <a:rPr lang="ja-JP" altLang="en-US" sz="2400" dirty="0">
                <a:latin typeface="Meiryo UI" panose="020B0604030504040204" pitchFamily="34" charset="-128"/>
                <a:ea typeface="Meiryo UI" panose="020B0604030504040204" pitchFamily="34" charset="-128"/>
              </a:rPr>
              <a:t>円</a:t>
            </a:r>
            <a:endParaRPr lang="en-US" altLang="ja-JP" sz="2400" dirty="0">
              <a:latin typeface="Meiryo UI" panose="020B0604030504040204" pitchFamily="34" charset="-128"/>
              <a:ea typeface="Meiryo UI" panose="020B0604030504040204" pitchFamily="34" charset="-128"/>
            </a:endParaRPr>
          </a:p>
          <a:p>
            <a:pPr marL="0" indent="0">
              <a:buNone/>
            </a:pPr>
            <a:r>
              <a:rPr lang="ja-JP" altLang="en-US" sz="2400" dirty="0">
                <a:latin typeface="Meiryo UI" panose="020B0604030504040204" pitchFamily="34" charset="-128"/>
                <a:ea typeface="Meiryo UI" panose="020B0604030504040204" pitchFamily="34" charset="-128"/>
              </a:rPr>
              <a:t>　・年間登録料（毎年）</a:t>
            </a:r>
            <a:r>
              <a:rPr lang="en-US" altLang="ja-JP" sz="2400" dirty="0">
                <a:latin typeface="Meiryo UI" panose="020B0604030504040204" pitchFamily="34" charset="-128"/>
                <a:ea typeface="Meiryo UI" panose="020B0604030504040204" pitchFamily="34" charset="-128"/>
              </a:rPr>
              <a:t>		</a:t>
            </a:r>
            <a:r>
              <a:rPr lang="ja-JP" altLang="en-US" sz="2400" dirty="0">
                <a:latin typeface="Meiryo UI" panose="020B0604030504040204" pitchFamily="34" charset="-128"/>
                <a:ea typeface="Meiryo UI" panose="020B0604030504040204" pitchFamily="34" charset="-128"/>
              </a:rPr>
              <a:t>　</a:t>
            </a:r>
            <a:r>
              <a:rPr lang="en-US" altLang="ja-JP" sz="2400" dirty="0">
                <a:latin typeface="Meiryo UI" panose="020B0604030504040204" pitchFamily="34" charset="-128"/>
                <a:ea typeface="Meiryo UI" panose="020B0604030504040204" pitchFamily="34" charset="-128"/>
              </a:rPr>
              <a:t>5,000	</a:t>
            </a:r>
            <a:r>
              <a:rPr lang="ja-JP" altLang="en-US" sz="2400" dirty="0">
                <a:latin typeface="Meiryo UI" panose="020B0604030504040204" pitchFamily="34" charset="-128"/>
                <a:ea typeface="Meiryo UI" panose="020B0604030504040204" pitchFamily="34" charset="-128"/>
              </a:rPr>
              <a:t>円</a:t>
            </a:r>
            <a:endParaRPr lang="en-US" altLang="ja-JP" sz="2400" dirty="0">
              <a:latin typeface="Meiryo UI" panose="020B0604030504040204" pitchFamily="34" charset="-128"/>
              <a:ea typeface="Meiryo UI" panose="020B0604030504040204" pitchFamily="34" charset="-128"/>
            </a:endParaRPr>
          </a:p>
          <a:p>
            <a:pPr marL="0" indent="0">
              <a:buNone/>
            </a:pPr>
            <a:r>
              <a:rPr lang="ja-JP" altLang="en-US" sz="2400" dirty="0">
                <a:latin typeface="Meiryo UI" panose="020B0604030504040204" pitchFamily="34" charset="-128"/>
                <a:ea typeface="Meiryo UI" panose="020B0604030504040204" pitchFamily="34" charset="-128"/>
              </a:rPr>
              <a:t>○指導医</a:t>
            </a:r>
            <a:endParaRPr lang="en-US" altLang="ja-JP" sz="2400" dirty="0">
              <a:latin typeface="Meiryo UI" panose="020B0604030504040204" pitchFamily="34" charset="-128"/>
              <a:ea typeface="Meiryo UI" panose="020B0604030504040204" pitchFamily="34" charset="-128"/>
            </a:endParaRPr>
          </a:p>
          <a:p>
            <a:pPr marL="0" indent="0">
              <a:buNone/>
            </a:pPr>
            <a:r>
              <a:rPr lang="ja-JP" altLang="en-US" sz="2400" dirty="0">
                <a:latin typeface="Meiryo UI" panose="020B0604030504040204" pitchFamily="34" charset="-128"/>
                <a:ea typeface="Meiryo UI" panose="020B0604030504040204" pitchFamily="34" charset="-128"/>
              </a:rPr>
              <a:t>　・審査料</a:t>
            </a:r>
            <a:r>
              <a:rPr lang="en-US" altLang="ja-JP" sz="2400" dirty="0">
                <a:latin typeface="Meiryo UI" panose="020B0604030504040204" pitchFamily="34" charset="-128"/>
                <a:ea typeface="Meiryo UI" panose="020B0604030504040204" pitchFamily="34" charset="-128"/>
              </a:rPr>
              <a:t>				  9,900	</a:t>
            </a:r>
            <a:r>
              <a:rPr lang="ja-JP" altLang="en-US" sz="2400" dirty="0">
                <a:latin typeface="Meiryo UI" panose="020B0604030504040204" pitchFamily="34" charset="-128"/>
                <a:ea typeface="Meiryo UI" panose="020B0604030504040204" pitchFamily="34" charset="-128"/>
              </a:rPr>
              <a:t>円</a:t>
            </a:r>
            <a:endParaRPr lang="en-US" altLang="ja-JP" sz="2400" dirty="0">
              <a:latin typeface="Meiryo UI" panose="020B0604030504040204" pitchFamily="34" charset="-128"/>
              <a:ea typeface="Meiryo UI" panose="020B0604030504040204" pitchFamily="34" charset="-128"/>
            </a:endParaRPr>
          </a:p>
          <a:p>
            <a:pPr marL="0" indent="0">
              <a:buNone/>
            </a:pPr>
            <a:r>
              <a:rPr lang="ja-JP" altLang="en-US" sz="2400" dirty="0">
                <a:latin typeface="Meiryo UI" panose="020B0604030504040204" pitchFamily="34" charset="-128"/>
                <a:ea typeface="Meiryo UI" panose="020B0604030504040204" pitchFamily="34" charset="-128"/>
              </a:rPr>
              <a:t>　・認定料</a:t>
            </a:r>
            <a:r>
              <a:rPr lang="en-US" altLang="ja-JP" sz="2400" dirty="0">
                <a:latin typeface="Meiryo UI" panose="020B0604030504040204" pitchFamily="34" charset="-128"/>
                <a:ea typeface="Meiryo UI" panose="020B0604030504040204" pitchFamily="34" charset="-128"/>
              </a:rPr>
              <a:t>				 </a:t>
            </a:r>
            <a:r>
              <a:rPr lang="en-US" altLang="ja-JP" sz="2400" dirty="0">
                <a:latin typeface="Meiryo UI" panose="020B0604030504040204" pitchFamily="34" charset="-128"/>
              </a:rPr>
              <a:t> </a:t>
            </a:r>
            <a:r>
              <a:rPr lang="en-US" altLang="ja-JP" sz="2400" dirty="0">
                <a:latin typeface="Meiryo UI" panose="020B0604030504040204" pitchFamily="34" charset="-128"/>
                <a:ea typeface="Meiryo UI" panose="020B0604030504040204" pitchFamily="34" charset="-128"/>
              </a:rPr>
              <a:t>14,850	</a:t>
            </a:r>
            <a:r>
              <a:rPr lang="ja-JP" altLang="en-US" sz="2400" dirty="0">
                <a:latin typeface="Meiryo UI" panose="020B0604030504040204" pitchFamily="34" charset="-128"/>
                <a:ea typeface="Meiryo UI" panose="020B0604030504040204" pitchFamily="34" charset="-128"/>
              </a:rPr>
              <a:t>円</a:t>
            </a:r>
            <a:endParaRPr lang="en-US" altLang="ja-JP" sz="2400" dirty="0">
              <a:latin typeface="Meiryo UI" panose="020B0604030504040204" pitchFamily="34" charset="-128"/>
              <a:ea typeface="Meiryo UI" panose="020B0604030504040204" pitchFamily="34" charset="-128"/>
            </a:endParaRPr>
          </a:p>
          <a:p>
            <a:pPr marL="0" indent="0">
              <a:buNone/>
            </a:pPr>
            <a:r>
              <a:rPr lang="ja-JP" altLang="en-US" sz="2400" dirty="0">
                <a:latin typeface="Meiryo UI" panose="020B0604030504040204" pitchFamily="34" charset="-128"/>
                <a:ea typeface="Meiryo UI" panose="020B0604030504040204" pitchFamily="34" charset="-128"/>
              </a:rPr>
              <a:t>　・年間登録料（毎年）</a:t>
            </a:r>
            <a:r>
              <a:rPr lang="en-US" altLang="ja-JP" sz="2400" dirty="0">
                <a:latin typeface="Meiryo UI" panose="020B0604030504040204" pitchFamily="34" charset="-128"/>
                <a:ea typeface="Meiryo UI" panose="020B0604030504040204" pitchFamily="34" charset="-128"/>
              </a:rPr>
              <a:t>		</a:t>
            </a:r>
            <a:r>
              <a:rPr lang="ja-JP" altLang="en-US" sz="2400" dirty="0">
                <a:latin typeface="Meiryo UI" panose="020B0604030504040204" pitchFamily="34" charset="-128"/>
                <a:ea typeface="Meiryo UI" panose="020B0604030504040204" pitchFamily="34" charset="-128"/>
              </a:rPr>
              <a:t>　</a:t>
            </a:r>
            <a:r>
              <a:rPr lang="en-US" altLang="ja-JP" sz="2400" dirty="0">
                <a:latin typeface="Meiryo UI" panose="020B0604030504040204" pitchFamily="34" charset="-128"/>
                <a:ea typeface="Meiryo UI" panose="020B0604030504040204" pitchFamily="34" charset="-128"/>
              </a:rPr>
              <a:t>5,000	</a:t>
            </a:r>
            <a:r>
              <a:rPr lang="ja-JP" altLang="en-US" sz="2400" dirty="0">
                <a:latin typeface="Meiryo UI" panose="020B0604030504040204" pitchFamily="34" charset="-128"/>
                <a:ea typeface="Meiryo UI" panose="020B0604030504040204" pitchFamily="34" charset="-128"/>
              </a:rPr>
              <a:t>円</a:t>
            </a:r>
            <a:endParaRPr lang="en-US" altLang="ja-JP" sz="2400" dirty="0">
              <a:latin typeface="Meiryo UI" panose="020B0604030504040204" pitchFamily="34" charset="-128"/>
              <a:ea typeface="Meiryo UI" panose="020B0604030504040204" pitchFamily="34" charset="-128"/>
            </a:endParaRPr>
          </a:p>
          <a:p>
            <a:pPr marL="0" indent="0">
              <a:buNone/>
            </a:pPr>
            <a:r>
              <a:rPr lang="ja-JP" altLang="en-US" sz="2400" dirty="0">
                <a:latin typeface="Meiryo UI" panose="020B0604030504040204" pitchFamily="34" charset="-128"/>
                <a:ea typeface="Meiryo UI" panose="020B0604030504040204" pitchFamily="34" charset="-128"/>
              </a:rPr>
              <a:t>〇専攻医</a:t>
            </a:r>
            <a:endParaRPr lang="en-US" altLang="ja-JP" sz="2400" dirty="0">
              <a:latin typeface="Meiryo UI" panose="020B0604030504040204" pitchFamily="34" charset="-128"/>
              <a:ea typeface="Meiryo UI" panose="020B0604030504040204" pitchFamily="34" charset="-128"/>
            </a:endParaRPr>
          </a:p>
          <a:p>
            <a:pPr marL="0" indent="0">
              <a:buNone/>
            </a:pPr>
            <a:r>
              <a:rPr lang="ja-JP" altLang="en-US" sz="2400" dirty="0">
                <a:latin typeface="Meiryo UI" panose="020B0604030504040204" pitchFamily="34" charset="-128"/>
                <a:ea typeface="Meiryo UI" panose="020B0604030504040204" pitchFamily="34" charset="-128"/>
              </a:rPr>
              <a:t>　・年間登録料（毎年）　　　　　</a:t>
            </a:r>
            <a:r>
              <a:rPr lang="en-US" altLang="ja-JP" sz="2400" dirty="0">
                <a:latin typeface="Meiryo UI" panose="020B0604030504040204" pitchFamily="34" charset="-128"/>
                <a:ea typeface="Meiryo UI" panose="020B0604030504040204" pitchFamily="34" charset="-128"/>
              </a:rPr>
              <a:t>	</a:t>
            </a:r>
            <a:r>
              <a:rPr lang="ja-JP" altLang="en-US" sz="2400" dirty="0">
                <a:latin typeface="Meiryo UI" panose="020B0604030504040204" pitchFamily="34" charset="-128"/>
                <a:ea typeface="Meiryo UI" panose="020B0604030504040204" pitchFamily="34" charset="-128"/>
              </a:rPr>
              <a:t>　</a:t>
            </a:r>
            <a:r>
              <a:rPr lang="en-US" altLang="ja-JP" sz="2400" dirty="0">
                <a:latin typeface="Meiryo UI" panose="020B0604030504040204" pitchFamily="34" charset="-128"/>
                <a:ea typeface="Meiryo UI" panose="020B0604030504040204" pitchFamily="34" charset="-128"/>
              </a:rPr>
              <a:t>5,000	</a:t>
            </a:r>
            <a:r>
              <a:rPr lang="ja-JP" altLang="en-US" sz="2400" dirty="0">
                <a:latin typeface="Meiryo UI" panose="020B0604030504040204" pitchFamily="34" charset="-128"/>
                <a:ea typeface="Meiryo UI" panose="020B0604030504040204" pitchFamily="34" charset="-128"/>
              </a:rPr>
              <a:t>円</a:t>
            </a:r>
            <a:endParaRPr lang="en-US" altLang="ja-JP" sz="2400" dirty="0">
              <a:latin typeface="Meiryo UI" panose="020B0604030504040204" pitchFamily="34" charset="-128"/>
              <a:ea typeface="Meiryo UI" panose="020B0604030504040204" pitchFamily="34" charset="-128"/>
            </a:endParaRPr>
          </a:p>
          <a:p>
            <a:pPr marL="0" indent="0">
              <a:buNone/>
            </a:pPr>
            <a:r>
              <a:rPr lang="ja-JP" altLang="en-US" sz="2400" dirty="0">
                <a:latin typeface="Meiryo UI" panose="020B0604030504040204" pitchFamily="34" charset="-128"/>
                <a:ea typeface="Meiryo UI" panose="020B0604030504040204" pitchFamily="34" charset="-128"/>
              </a:rPr>
              <a:t>　・受験料　　　　　　　　　　 </a:t>
            </a:r>
            <a:r>
              <a:rPr lang="en-US" altLang="ja-JP" sz="2400" dirty="0">
                <a:latin typeface="Meiryo UI" panose="020B0604030504040204" pitchFamily="34" charset="-128"/>
                <a:ea typeface="Meiryo UI" panose="020B0604030504040204" pitchFamily="34" charset="-128"/>
              </a:rPr>
              <a:t>		</a:t>
            </a:r>
            <a:r>
              <a:rPr lang="ja-JP" altLang="en-US" sz="2400" dirty="0">
                <a:latin typeface="Meiryo UI" panose="020B0604030504040204" pitchFamily="34" charset="-128"/>
                <a:ea typeface="Meiryo UI" panose="020B0604030504040204" pitchFamily="34" charset="-128"/>
              </a:rPr>
              <a:t>　</a:t>
            </a:r>
            <a:r>
              <a:rPr lang="en-US" altLang="ja-JP" sz="2400" dirty="0">
                <a:latin typeface="Meiryo UI" panose="020B0604030504040204" pitchFamily="34" charset="-128"/>
                <a:ea typeface="Meiryo UI" panose="020B0604030504040204" pitchFamily="34" charset="-128"/>
              </a:rPr>
              <a:t>19,800	</a:t>
            </a:r>
            <a:r>
              <a:rPr lang="ja-JP" altLang="en-US" sz="2400" dirty="0">
                <a:latin typeface="Meiryo UI" panose="020B0604030504040204" pitchFamily="34" charset="-128"/>
                <a:ea typeface="Meiryo UI" panose="020B0604030504040204" pitchFamily="34" charset="-128"/>
              </a:rPr>
              <a:t>円　　　</a:t>
            </a:r>
            <a:endParaRPr lang="en-US" altLang="ja-JP" sz="2400" dirty="0">
              <a:latin typeface="Meiryo UI" panose="020B0604030504040204" pitchFamily="34" charset="-128"/>
              <a:ea typeface="Meiryo UI" panose="020B0604030504040204" pitchFamily="34" charset="-128"/>
            </a:endParaRPr>
          </a:p>
        </p:txBody>
      </p:sp>
      <p:pic>
        <p:nvPicPr>
          <p:cNvPr id="4" name="図 3"/>
          <p:cNvPicPr>
            <a:picLocks noChangeAspect="1"/>
          </p:cNvPicPr>
          <p:nvPr/>
        </p:nvPicPr>
        <p:blipFill>
          <a:blip r:embed="rId2"/>
          <a:stretch>
            <a:fillRect/>
          </a:stretch>
        </p:blipFill>
        <p:spPr>
          <a:xfrm>
            <a:off x="4562271" y="6374631"/>
            <a:ext cx="4309355" cy="265078"/>
          </a:xfrm>
          <a:prstGeom prst="rect">
            <a:avLst/>
          </a:prstGeom>
        </p:spPr>
      </p:pic>
    </p:spTree>
    <p:extLst>
      <p:ext uri="{BB962C8B-B14F-4D97-AF65-F5344CB8AC3E}">
        <p14:creationId xmlns:p14="http://schemas.microsoft.com/office/powerpoint/2010/main" val="137918783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16632"/>
            <a:ext cx="8640960" cy="720080"/>
          </a:xfrm>
        </p:spPr>
        <p:txBody>
          <a:bodyPr/>
          <a:lstStyle/>
          <a:p>
            <a:r>
              <a:rPr kumimoji="1" lang="ja-JP" altLang="en-US" sz="4000" b="1" dirty="0">
                <a:latin typeface="Meiryo UI" panose="020B0604030504040204" pitchFamily="34" charset="-128"/>
              </a:rPr>
              <a:t>専門研修施設群</a:t>
            </a:r>
          </a:p>
        </p:txBody>
      </p:sp>
      <p:graphicFrame>
        <p:nvGraphicFramePr>
          <p:cNvPr id="5" name="コンテンツ プレースホルダー 4"/>
          <p:cNvGraphicFramePr>
            <a:graphicFrameLocks noGrp="1"/>
          </p:cNvGraphicFramePr>
          <p:nvPr>
            <p:ph sz="half" idx="1"/>
          </p:nvPr>
        </p:nvGraphicFramePr>
        <p:xfrm>
          <a:off x="4932040" y="1268760"/>
          <a:ext cx="3888432" cy="4680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コンテンツ プレースホルダー 5"/>
          <p:cNvSpPr>
            <a:spLocks noGrp="1"/>
          </p:cNvSpPr>
          <p:nvPr>
            <p:ph sz="half" idx="2"/>
          </p:nvPr>
        </p:nvSpPr>
        <p:spPr>
          <a:xfrm>
            <a:off x="251520" y="1052736"/>
            <a:ext cx="5040560" cy="5544616"/>
          </a:xfrm>
        </p:spPr>
        <p:txBody>
          <a:bodyPr>
            <a:normAutofit/>
          </a:bodyPr>
          <a:lstStyle/>
          <a:p>
            <a:pPr marL="0" indent="0">
              <a:buNone/>
            </a:pPr>
            <a:r>
              <a:rPr kumimoji="1" lang="ja-JP" altLang="en-US" sz="2400" dirty="0">
                <a:latin typeface="Meiryo UI" panose="020B0604030504040204" pitchFamily="34" charset="-128"/>
                <a:ea typeface="Meiryo UI" panose="020B0604030504040204" pitchFamily="34" charset="-128"/>
              </a:rPr>
              <a:t>○研修基幹施設</a:t>
            </a:r>
            <a:endParaRPr lang="en-US" altLang="ja-JP" sz="2400" dirty="0">
              <a:latin typeface="Meiryo UI" panose="020B0604030504040204" pitchFamily="34" charset="-128"/>
              <a:ea typeface="Meiryo UI" panose="020B0604030504040204" pitchFamily="34" charset="-128"/>
            </a:endParaRPr>
          </a:p>
          <a:p>
            <a:pPr marL="0" indent="0">
              <a:buNone/>
            </a:pPr>
            <a:r>
              <a:rPr lang="ja-JP" altLang="en-US" sz="2400" dirty="0">
                <a:latin typeface="Meiryo UI" panose="020B0604030504040204" pitchFamily="34" charset="-128"/>
                <a:ea typeface="Meiryo UI" panose="020B0604030504040204" pitchFamily="34" charset="-128"/>
              </a:rPr>
              <a:t>　－研修プログラム管理委員会</a:t>
            </a:r>
            <a:endParaRPr lang="en-US" altLang="ja-JP" sz="2400" dirty="0">
              <a:latin typeface="Meiryo UI" panose="020B0604030504040204" pitchFamily="34" charset="-128"/>
              <a:ea typeface="Meiryo UI" panose="020B0604030504040204" pitchFamily="34" charset="-128"/>
            </a:endParaRPr>
          </a:p>
          <a:p>
            <a:pPr marL="0" indent="0">
              <a:buNone/>
            </a:pPr>
            <a:r>
              <a:rPr kumimoji="1" lang="ja-JP" altLang="en-US" sz="2400" dirty="0">
                <a:latin typeface="Meiryo UI" panose="020B0604030504040204" pitchFamily="34" charset="-128"/>
                <a:ea typeface="Meiryo UI" panose="020B0604030504040204" pitchFamily="34" charset="-128"/>
              </a:rPr>
              <a:t>　－研修プログラム統括責任者</a:t>
            </a:r>
            <a:endParaRPr kumimoji="1" lang="en-US" altLang="ja-JP" sz="2400" dirty="0">
              <a:latin typeface="Meiryo UI" panose="020B0604030504040204" pitchFamily="34" charset="-128"/>
              <a:ea typeface="Meiryo UI" panose="020B0604030504040204" pitchFamily="34" charset="-128"/>
            </a:endParaRPr>
          </a:p>
          <a:p>
            <a:pPr marL="0" indent="0">
              <a:buNone/>
            </a:pPr>
            <a:r>
              <a:rPr lang="ja-JP" altLang="en-US" sz="2400" dirty="0">
                <a:latin typeface="Meiryo UI" panose="020B0604030504040204" pitchFamily="34" charset="-128"/>
                <a:ea typeface="Meiryo UI" panose="020B0604030504040204" pitchFamily="34" charset="-128"/>
              </a:rPr>
              <a:t>　・研修連携施設</a:t>
            </a:r>
            <a:endParaRPr lang="en-US" altLang="ja-JP" sz="2400" dirty="0">
              <a:latin typeface="Meiryo UI" panose="020B0604030504040204" pitchFamily="34" charset="-128"/>
              <a:ea typeface="Meiryo UI" panose="020B0604030504040204" pitchFamily="34" charset="-128"/>
            </a:endParaRPr>
          </a:p>
          <a:p>
            <a:pPr marL="0" indent="0">
              <a:buNone/>
            </a:pPr>
            <a:r>
              <a:rPr kumimoji="1" lang="ja-JP" altLang="en-US" sz="2400" dirty="0">
                <a:latin typeface="Meiryo UI" panose="020B0604030504040204" pitchFamily="34" charset="-128"/>
                <a:ea typeface="Meiryo UI" panose="020B0604030504040204" pitchFamily="34" charset="-128"/>
              </a:rPr>
              <a:t>　・研修協力施設</a:t>
            </a:r>
            <a:endParaRPr kumimoji="1" lang="en-US" altLang="ja-JP" sz="2400" dirty="0">
              <a:latin typeface="Meiryo UI" panose="020B0604030504040204" pitchFamily="34" charset="-128"/>
              <a:ea typeface="Meiryo UI" panose="020B0604030504040204" pitchFamily="34" charset="-128"/>
            </a:endParaRPr>
          </a:p>
          <a:p>
            <a:pPr marL="0" indent="0">
              <a:buNone/>
            </a:pPr>
            <a:r>
              <a:rPr lang="ja-JP" altLang="en-US" sz="2400" dirty="0">
                <a:latin typeface="Meiryo UI" panose="020B0604030504040204" pitchFamily="34" charset="-128"/>
                <a:ea typeface="Meiryo UI" panose="020B0604030504040204" pitchFamily="34" charset="-128"/>
              </a:rPr>
              <a:t>　　（実践現場の学習）</a:t>
            </a:r>
            <a:endParaRPr lang="en-US" altLang="ja-JP" sz="2400" dirty="0">
              <a:latin typeface="Meiryo UI" panose="020B0604030504040204" pitchFamily="34" charset="-128"/>
              <a:ea typeface="Meiryo UI" panose="020B0604030504040204" pitchFamily="34" charset="-128"/>
            </a:endParaRPr>
          </a:p>
          <a:p>
            <a:pPr marL="0" indent="0">
              <a:buNone/>
            </a:pPr>
            <a:endParaRPr kumimoji="1" lang="en-US" altLang="ja-JP" sz="2400" dirty="0">
              <a:latin typeface="Meiryo UI" panose="020B0604030504040204" pitchFamily="34" charset="-128"/>
              <a:ea typeface="Meiryo UI" panose="020B0604030504040204" pitchFamily="34" charset="-128"/>
            </a:endParaRPr>
          </a:p>
          <a:p>
            <a:pPr marL="0" indent="0">
              <a:spcAft>
                <a:spcPts val="0"/>
              </a:spcAft>
              <a:buNone/>
            </a:pPr>
            <a:r>
              <a:rPr lang="ja-JP" altLang="en-US" sz="2400" dirty="0">
                <a:latin typeface="Meiryo UI" panose="020B0604030504040204" pitchFamily="34" charset="-128"/>
                <a:ea typeface="Meiryo UI" panose="020B0604030504040204" pitchFamily="34" charset="-128"/>
              </a:rPr>
              <a:t>研修基幹施設の役割</a:t>
            </a:r>
            <a:endParaRPr lang="en-US" altLang="ja-JP" sz="2400" dirty="0">
              <a:latin typeface="Meiryo UI" panose="020B0604030504040204" pitchFamily="34" charset="-128"/>
              <a:ea typeface="Meiryo UI" panose="020B0604030504040204" pitchFamily="34" charset="-128"/>
            </a:endParaRPr>
          </a:p>
          <a:p>
            <a:pPr marL="0" indent="0">
              <a:spcAft>
                <a:spcPts val="0"/>
              </a:spcAft>
              <a:buNone/>
            </a:pPr>
            <a:r>
              <a:rPr lang="ja-JP" altLang="en-US" sz="2000" dirty="0">
                <a:latin typeface="Meiryo UI" panose="020B0604030504040204" pitchFamily="50" charset="-128"/>
                <a:ea typeface="Meiryo UI" panose="020B0604030504040204" pitchFamily="50" charset="-128"/>
              </a:rPr>
              <a:t>　・研修プログラムの作成・運営</a:t>
            </a:r>
            <a:endParaRPr lang="en-US" altLang="ja-JP" sz="2000" dirty="0">
              <a:latin typeface="Meiryo UI" panose="020B0604030504040204" pitchFamily="50" charset="-128"/>
              <a:ea typeface="Meiryo UI" panose="020B0604030504040204" pitchFamily="50" charset="-128"/>
            </a:endParaRPr>
          </a:p>
          <a:p>
            <a:pPr marL="0" indent="0">
              <a:spcAft>
                <a:spcPts val="0"/>
              </a:spcAft>
              <a:buNone/>
            </a:pPr>
            <a:r>
              <a:rPr lang="ja-JP" altLang="en-US" sz="2000" dirty="0">
                <a:latin typeface="Meiryo UI" panose="020B0604030504040204" pitchFamily="50" charset="-128"/>
                <a:ea typeface="Meiryo UI" panose="020B0604030504040204" pitchFamily="50" charset="-128"/>
              </a:rPr>
              <a:t>　・研修の修了認定</a:t>
            </a:r>
            <a:endParaRPr lang="en-US" altLang="ja-JP" sz="2000" dirty="0">
              <a:latin typeface="Meiryo UI" panose="020B0604030504040204" pitchFamily="50" charset="-128"/>
              <a:ea typeface="Meiryo UI" panose="020B0604030504040204" pitchFamily="50" charset="-128"/>
            </a:endParaRPr>
          </a:p>
          <a:p>
            <a:pPr marL="0" indent="0">
              <a:spcAft>
                <a:spcPts val="0"/>
              </a:spcAft>
              <a:buNone/>
            </a:pPr>
            <a:r>
              <a:rPr lang="ja-JP" altLang="en-US" sz="2000" dirty="0">
                <a:latin typeface="Meiryo UI" panose="020B0604030504040204" pitchFamily="50" charset="-128"/>
                <a:ea typeface="Meiryo UI" panose="020B0604030504040204" pitchFamily="50" charset="-128"/>
              </a:rPr>
              <a:t>　・研修内容の検証</a:t>
            </a:r>
            <a:endParaRPr lang="en-US" altLang="ja-JP" sz="2000" dirty="0">
              <a:latin typeface="Meiryo UI" panose="020B0604030504040204" pitchFamily="50" charset="-128"/>
              <a:ea typeface="Meiryo UI" panose="020B0604030504040204" pitchFamily="50" charset="-128"/>
            </a:endParaRPr>
          </a:p>
          <a:p>
            <a:pPr marL="0" indent="0">
              <a:spcAft>
                <a:spcPts val="0"/>
              </a:spcAft>
              <a:buNone/>
            </a:pPr>
            <a:r>
              <a:rPr lang="ja-JP" altLang="en-US" sz="2400" dirty="0">
                <a:latin typeface="Meiryo UI" panose="020B0604030504040204" pitchFamily="34" charset="-128"/>
                <a:ea typeface="Meiryo UI" panose="020B0604030504040204" pitchFamily="34" charset="-128"/>
              </a:rPr>
              <a:t>＊監査制度</a:t>
            </a:r>
            <a:r>
              <a:rPr lang="en-US" altLang="ja-JP" sz="2400" dirty="0">
                <a:latin typeface="Meiryo UI" panose="020B0604030504040204" pitchFamily="34" charset="-128"/>
                <a:ea typeface="Meiryo UI" panose="020B0604030504040204" pitchFamily="34" charset="-128"/>
              </a:rPr>
              <a:t>(</a:t>
            </a:r>
            <a:r>
              <a:rPr lang="ja-JP" altLang="en-US" sz="2400" dirty="0">
                <a:latin typeface="Meiryo UI" panose="020B0604030504040204" pitchFamily="34" charset="-128"/>
                <a:ea typeface="Meiryo UI" panose="020B0604030504040204" pitchFamily="34" charset="-128"/>
              </a:rPr>
              <a:t>サイトビジット</a:t>
            </a:r>
            <a:r>
              <a:rPr lang="en-US" altLang="ja-JP" sz="2400" dirty="0">
                <a:latin typeface="Meiryo UI" panose="020B0604030504040204" pitchFamily="34" charset="-128"/>
                <a:ea typeface="Meiryo UI" panose="020B0604030504040204" pitchFamily="34" charset="-128"/>
              </a:rPr>
              <a:t>)</a:t>
            </a:r>
            <a:r>
              <a:rPr lang="ja-JP" altLang="en-US" sz="2400" dirty="0">
                <a:latin typeface="Meiryo UI" panose="020B0604030504040204" pitchFamily="34" charset="-128"/>
                <a:ea typeface="Meiryo UI" panose="020B0604030504040204" pitchFamily="34" charset="-128"/>
              </a:rPr>
              <a:t>あり</a:t>
            </a:r>
            <a:endParaRPr lang="en-US" altLang="ja-JP" sz="2400" dirty="0">
              <a:latin typeface="Meiryo UI" panose="020B0604030504040204" pitchFamily="34" charset="-128"/>
              <a:ea typeface="Meiryo UI" panose="020B0604030504040204" pitchFamily="34" charset="-128"/>
            </a:endParaRPr>
          </a:p>
          <a:p>
            <a:pPr marL="457200" indent="-457200"/>
            <a:endParaRPr kumimoji="1" lang="en-US" altLang="ja-JP" sz="2400" dirty="0">
              <a:latin typeface="Meiryo UI" panose="020B0604030504040204" pitchFamily="34" charset="-128"/>
              <a:ea typeface="Meiryo UI" panose="020B0604030504040204" pitchFamily="34" charset="-128"/>
            </a:endParaRPr>
          </a:p>
          <a:p>
            <a:endParaRPr kumimoji="1" lang="en-US" altLang="ja-JP" sz="2400" dirty="0">
              <a:latin typeface="Meiryo UI" panose="020B0604030504040204" pitchFamily="34" charset="-128"/>
              <a:ea typeface="Meiryo UI" panose="020B0604030504040204" pitchFamily="34" charset="-128"/>
            </a:endParaRPr>
          </a:p>
        </p:txBody>
      </p:sp>
      <p:pic>
        <p:nvPicPr>
          <p:cNvPr id="7" name="図 6"/>
          <p:cNvPicPr>
            <a:picLocks noChangeAspect="1"/>
          </p:cNvPicPr>
          <p:nvPr/>
        </p:nvPicPr>
        <p:blipFill>
          <a:blip r:embed="rId7"/>
          <a:stretch>
            <a:fillRect/>
          </a:stretch>
        </p:blipFill>
        <p:spPr>
          <a:xfrm>
            <a:off x="4668951" y="6435591"/>
            <a:ext cx="4309355" cy="265078"/>
          </a:xfrm>
          <a:prstGeom prst="rect">
            <a:avLst/>
          </a:prstGeom>
        </p:spPr>
      </p:pic>
    </p:spTree>
    <p:extLst>
      <p:ext uri="{BB962C8B-B14F-4D97-AF65-F5344CB8AC3E}">
        <p14:creationId xmlns:p14="http://schemas.microsoft.com/office/powerpoint/2010/main" val="179628930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88640"/>
            <a:ext cx="8640960" cy="720080"/>
          </a:xfrm>
        </p:spPr>
        <p:txBody>
          <a:bodyPr/>
          <a:lstStyle/>
          <a:p>
            <a:r>
              <a:rPr kumimoji="1" lang="ja-JP" altLang="en-US" sz="4000" b="1" dirty="0">
                <a:latin typeface="Meiryo UI" panose="020B0604030504040204" pitchFamily="34" charset="-128"/>
                <a:ea typeface="Meiryo UI" panose="020B0604030504040204" pitchFamily="34" charset="-128"/>
              </a:rPr>
              <a:t>研修施設の要件</a:t>
            </a:r>
          </a:p>
        </p:txBody>
      </p:sp>
      <p:sp>
        <p:nvSpPr>
          <p:cNvPr id="6" name="コンテンツ プレースホルダー 5"/>
          <p:cNvSpPr>
            <a:spLocks noGrp="1"/>
          </p:cNvSpPr>
          <p:nvPr>
            <p:ph sz="half" idx="2"/>
          </p:nvPr>
        </p:nvSpPr>
        <p:spPr>
          <a:xfrm>
            <a:off x="251520" y="1052736"/>
            <a:ext cx="8640960" cy="5544616"/>
          </a:xfrm>
        </p:spPr>
        <p:txBody>
          <a:bodyPr>
            <a:noAutofit/>
          </a:bodyPr>
          <a:lstStyle/>
          <a:p>
            <a:pPr marL="0" lvl="0" indent="0">
              <a:spcAft>
                <a:spcPts val="0"/>
              </a:spcAft>
              <a:buNone/>
            </a:pPr>
            <a:r>
              <a:rPr lang="ja-JP" altLang="en-US" dirty="0">
                <a:latin typeface="Meiryo UI" panose="020B0604030504040204" pitchFamily="34" charset="-128"/>
                <a:ea typeface="Meiryo UI" panose="020B0604030504040204" pitchFamily="34" charset="-128"/>
              </a:rPr>
              <a:t>○研修基幹施設</a:t>
            </a:r>
            <a:endParaRPr lang="en-US" altLang="ja-JP" dirty="0">
              <a:latin typeface="Meiryo UI" panose="020B0604030504040204" pitchFamily="34" charset="-128"/>
              <a:ea typeface="Meiryo UI" panose="020B0604030504040204" pitchFamily="34" charset="-128"/>
            </a:endParaRPr>
          </a:p>
          <a:p>
            <a:pPr marL="0" lvl="0" indent="0">
              <a:spcAft>
                <a:spcPts val="0"/>
              </a:spcAft>
              <a:buNone/>
            </a:pPr>
            <a:r>
              <a:rPr lang="ja-JP" altLang="en-US" dirty="0">
                <a:latin typeface="Meiryo UI" panose="020B0604030504040204" pitchFamily="34" charset="-128"/>
                <a:ea typeface="Meiryo UI" panose="020B0604030504040204" pitchFamily="34" charset="-128"/>
              </a:rPr>
              <a:t>・</a:t>
            </a:r>
            <a:r>
              <a:rPr lang="ja-JP" altLang="ja-JP" dirty="0">
                <a:latin typeface="Meiryo UI" panose="020B0604030504040204" pitchFamily="34" charset="-128"/>
                <a:ea typeface="Meiryo UI" panose="020B0604030504040204" pitchFamily="34" charset="-128"/>
              </a:rPr>
              <a:t>１名以上の指導医が在籍していること</a:t>
            </a:r>
          </a:p>
          <a:p>
            <a:pPr marL="0" lvl="0" indent="0">
              <a:spcAft>
                <a:spcPts val="0"/>
              </a:spcAft>
              <a:buNone/>
            </a:pPr>
            <a:r>
              <a:rPr lang="ja-JP" altLang="en-US" dirty="0">
                <a:latin typeface="Meiryo UI" panose="020B0604030504040204" pitchFamily="34" charset="-128"/>
                <a:ea typeface="Meiryo UI" panose="020B0604030504040204" pitchFamily="34" charset="-128"/>
              </a:rPr>
              <a:t>・</a:t>
            </a:r>
            <a:r>
              <a:rPr lang="ja-JP" altLang="ja-JP" dirty="0">
                <a:latin typeface="Meiryo UI" panose="020B0604030504040204" pitchFamily="34" charset="-128"/>
                <a:ea typeface="Meiryo UI" panose="020B0604030504040204" pitchFamily="34" charset="-128"/>
              </a:rPr>
              <a:t>研修プログラム管理委員会が設置されていること</a:t>
            </a:r>
          </a:p>
          <a:p>
            <a:pPr marL="0" lvl="0" indent="0">
              <a:spcAft>
                <a:spcPts val="0"/>
              </a:spcAft>
              <a:buNone/>
            </a:pPr>
            <a:r>
              <a:rPr lang="ja-JP" altLang="en-US" dirty="0">
                <a:latin typeface="Meiryo UI" panose="020B0604030504040204" pitchFamily="34" charset="-128"/>
                <a:ea typeface="Meiryo UI" panose="020B0604030504040204" pitchFamily="34" charset="-128"/>
              </a:rPr>
              <a:t>・</a:t>
            </a:r>
            <a:r>
              <a:rPr lang="ja-JP" altLang="ja-JP" dirty="0">
                <a:latin typeface="Meiryo UI" panose="020B0604030504040204" pitchFamily="34" charset="-128"/>
                <a:ea typeface="Meiryo UI" panose="020B0604030504040204" pitchFamily="34" charset="-128"/>
              </a:rPr>
              <a:t>研修プログラム統括責任者が任命されていること</a:t>
            </a:r>
          </a:p>
          <a:p>
            <a:pPr marL="0" lvl="0" indent="0">
              <a:spcAft>
                <a:spcPts val="0"/>
              </a:spcAft>
              <a:buNone/>
            </a:pPr>
            <a:r>
              <a:rPr lang="ja-JP" altLang="en-US" dirty="0">
                <a:latin typeface="Meiryo UI" panose="020B0604030504040204" pitchFamily="34" charset="-128"/>
                <a:ea typeface="Meiryo UI" panose="020B0604030504040204" pitchFamily="34" charset="-128"/>
              </a:rPr>
              <a:t>・</a:t>
            </a:r>
            <a:r>
              <a:rPr lang="ja-JP" altLang="ja-JP" dirty="0">
                <a:latin typeface="Meiryo UI" panose="020B0604030504040204" pitchFamily="34" charset="-128"/>
                <a:ea typeface="Meiryo UI" panose="020B0604030504040204" pitchFamily="34" charset="-128"/>
              </a:rPr>
              <a:t>プログラム運営を支援する事務体制が整備されていること</a:t>
            </a:r>
          </a:p>
          <a:p>
            <a:pPr marL="0" lvl="0" indent="0">
              <a:spcAft>
                <a:spcPts val="0"/>
              </a:spcAft>
              <a:buNone/>
            </a:pPr>
            <a:r>
              <a:rPr lang="ja-JP" altLang="en-US" dirty="0">
                <a:latin typeface="Meiryo UI" panose="020B0604030504040204" pitchFamily="34" charset="-128"/>
                <a:ea typeface="Meiryo UI" panose="020B0604030504040204" pitchFamily="34" charset="-128"/>
              </a:rPr>
              <a:t>・</a:t>
            </a:r>
            <a:r>
              <a:rPr lang="ja-JP" altLang="ja-JP" dirty="0">
                <a:latin typeface="Meiryo UI" panose="020B0604030504040204" pitchFamily="34" charset="-128"/>
                <a:ea typeface="Meiryo UI" panose="020B0604030504040204" pitchFamily="34" charset="-128"/>
              </a:rPr>
              <a:t>行政・地域、産業・環境、医療の３分野のうち、</a:t>
            </a:r>
            <a:endParaRPr lang="en-US" altLang="ja-JP" dirty="0">
              <a:latin typeface="Meiryo UI" panose="020B0604030504040204" pitchFamily="34" charset="-128"/>
              <a:ea typeface="Meiryo UI" panose="020B0604030504040204" pitchFamily="34" charset="-128"/>
            </a:endParaRPr>
          </a:p>
          <a:p>
            <a:pPr marL="0" lvl="0" indent="0">
              <a:spcAft>
                <a:spcPts val="0"/>
              </a:spcAft>
              <a:buNone/>
            </a:pPr>
            <a:r>
              <a:rPr lang="ja-JP" altLang="en-US" dirty="0">
                <a:latin typeface="Meiryo UI" panose="020B0604030504040204" pitchFamily="34" charset="-128"/>
                <a:ea typeface="Meiryo UI" panose="020B0604030504040204" pitchFamily="34" charset="-128"/>
              </a:rPr>
              <a:t>　</a:t>
            </a:r>
            <a:r>
              <a:rPr lang="ja-JP" altLang="ja-JP" dirty="0">
                <a:latin typeface="Meiryo UI" panose="020B0604030504040204" pitchFamily="34" charset="-128"/>
                <a:ea typeface="Meiryo UI" panose="020B0604030504040204" pitchFamily="34" charset="-128"/>
              </a:rPr>
              <a:t>１分野以上の専門研修の全体または一部を提供できること</a:t>
            </a:r>
          </a:p>
          <a:p>
            <a:pPr marL="0" indent="0">
              <a:spcAft>
                <a:spcPts val="0"/>
              </a:spcAft>
              <a:buNone/>
            </a:pPr>
            <a:endParaRPr kumimoji="1" lang="en-US" altLang="ja-JP" dirty="0">
              <a:latin typeface="Meiryo UI" panose="020B0604030504040204" pitchFamily="34" charset="-128"/>
              <a:ea typeface="Meiryo UI" panose="020B0604030504040204" pitchFamily="34" charset="-128"/>
            </a:endParaRPr>
          </a:p>
          <a:p>
            <a:pPr marL="0" indent="0">
              <a:spcAft>
                <a:spcPts val="0"/>
              </a:spcAft>
              <a:buNone/>
            </a:pPr>
            <a:r>
              <a:rPr lang="ja-JP" altLang="en-US" dirty="0">
                <a:latin typeface="Meiryo UI" panose="020B0604030504040204" pitchFamily="34" charset="-128"/>
                <a:ea typeface="Meiryo UI" panose="020B0604030504040204" pitchFamily="34" charset="-128"/>
              </a:rPr>
              <a:t>○研修連携施設</a:t>
            </a:r>
            <a:endParaRPr lang="en-US" altLang="ja-JP" dirty="0">
              <a:latin typeface="Meiryo UI" panose="020B0604030504040204" pitchFamily="34" charset="-128"/>
              <a:ea typeface="Meiryo UI" panose="020B0604030504040204" pitchFamily="34" charset="-128"/>
            </a:endParaRPr>
          </a:p>
          <a:p>
            <a:pPr marL="0" indent="0">
              <a:spcAft>
                <a:spcPts val="0"/>
              </a:spcAft>
              <a:buNone/>
            </a:pPr>
            <a:r>
              <a:rPr lang="ja-JP" altLang="en-US" dirty="0">
                <a:latin typeface="Meiryo UI" panose="020B0604030504040204" pitchFamily="34" charset="-128"/>
                <a:ea typeface="Meiryo UI" panose="020B0604030504040204" pitchFamily="34" charset="-128"/>
              </a:rPr>
              <a:t>・</a:t>
            </a:r>
            <a:r>
              <a:rPr lang="ja-JP" altLang="ja-JP" dirty="0">
                <a:latin typeface="Meiryo UI" panose="020B0604030504040204" pitchFamily="34" charset="-128"/>
                <a:ea typeface="Meiryo UI" panose="020B0604030504040204" pitchFamily="34" charset="-128"/>
              </a:rPr>
              <a:t>１名以上の指導医が在籍していること</a:t>
            </a:r>
            <a:endParaRPr lang="en-US" altLang="ja-JP" dirty="0">
              <a:latin typeface="Meiryo UI" panose="020B0604030504040204" pitchFamily="34" charset="-128"/>
              <a:ea typeface="Meiryo UI" panose="020B0604030504040204" pitchFamily="34" charset="-128"/>
            </a:endParaRPr>
          </a:p>
          <a:p>
            <a:pPr marL="0" lvl="0" indent="0">
              <a:spcAft>
                <a:spcPts val="0"/>
              </a:spcAft>
              <a:buNone/>
            </a:pPr>
            <a:r>
              <a:rPr lang="ja-JP" altLang="en-US" dirty="0">
                <a:latin typeface="Meiryo UI" panose="020B0604030504040204" pitchFamily="34" charset="-128"/>
                <a:ea typeface="Meiryo UI" panose="020B0604030504040204" pitchFamily="34" charset="-128"/>
              </a:rPr>
              <a:t>・</a:t>
            </a:r>
            <a:r>
              <a:rPr lang="ja-JP" altLang="ja-JP" dirty="0">
                <a:latin typeface="Meiryo UI" panose="020B0604030504040204" pitchFamily="34" charset="-128"/>
                <a:ea typeface="Meiryo UI" panose="020B0604030504040204" pitchFamily="34" charset="-128"/>
              </a:rPr>
              <a:t>行政・地域、産業・環境、医療の３分野のうち、</a:t>
            </a:r>
            <a:endParaRPr lang="en-US" altLang="ja-JP" dirty="0">
              <a:latin typeface="Meiryo UI" panose="020B0604030504040204" pitchFamily="34" charset="-128"/>
              <a:ea typeface="Meiryo UI" panose="020B0604030504040204" pitchFamily="34" charset="-128"/>
            </a:endParaRPr>
          </a:p>
          <a:p>
            <a:pPr marL="0" lvl="0" indent="0">
              <a:spcAft>
                <a:spcPts val="0"/>
              </a:spcAft>
              <a:buNone/>
            </a:pPr>
            <a:r>
              <a:rPr lang="ja-JP" altLang="en-US" dirty="0">
                <a:latin typeface="Meiryo UI" panose="020B0604030504040204" pitchFamily="34" charset="-128"/>
                <a:ea typeface="Meiryo UI" panose="020B0604030504040204" pitchFamily="34" charset="-128"/>
              </a:rPr>
              <a:t>　</a:t>
            </a:r>
            <a:r>
              <a:rPr lang="ja-JP" altLang="ja-JP" dirty="0">
                <a:latin typeface="Meiryo UI" panose="020B0604030504040204" pitchFamily="34" charset="-128"/>
                <a:ea typeface="Meiryo UI" panose="020B0604030504040204" pitchFamily="34" charset="-128"/>
              </a:rPr>
              <a:t>１分野以上の専門研修の全体または一部を提供できること</a:t>
            </a:r>
          </a:p>
          <a:p>
            <a:pPr>
              <a:spcAft>
                <a:spcPts val="0"/>
              </a:spcAft>
              <a:buFont typeface="Wingdings" panose="05000000000000000000" pitchFamily="2" charset="2"/>
              <a:buChar char="ü"/>
            </a:pPr>
            <a:endParaRPr lang="ja-JP" altLang="en-US" dirty="0">
              <a:latin typeface="Meiryo UI" panose="020B0604030504040204" pitchFamily="34" charset="-128"/>
              <a:ea typeface="Meiryo UI" panose="020B0604030504040204" pitchFamily="34" charset="-128"/>
            </a:endParaRPr>
          </a:p>
          <a:p>
            <a:pPr marL="342900" indent="-342900">
              <a:spcAft>
                <a:spcPts val="0"/>
              </a:spcAft>
              <a:buFont typeface="Wingdings" panose="05000000000000000000" pitchFamily="2" charset="2"/>
              <a:buChar char="ü"/>
            </a:pPr>
            <a:endParaRPr kumimoji="1" lang="ja-JP" altLang="en-US" dirty="0">
              <a:latin typeface="Meiryo UI" panose="020B0604030504040204" pitchFamily="34" charset="-128"/>
              <a:ea typeface="Meiryo UI" panose="020B0604030504040204" pitchFamily="34" charset="-128"/>
            </a:endParaRPr>
          </a:p>
        </p:txBody>
      </p:sp>
      <p:pic>
        <p:nvPicPr>
          <p:cNvPr id="4" name="図 3"/>
          <p:cNvPicPr>
            <a:picLocks noChangeAspect="1"/>
          </p:cNvPicPr>
          <p:nvPr/>
        </p:nvPicPr>
        <p:blipFill>
          <a:blip r:embed="rId2"/>
          <a:stretch>
            <a:fillRect/>
          </a:stretch>
        </p:blipFill>
        <p:spPr>
          <a:xfrm>
            <a:off x="4867275" y="6408631"/>
            <a:ext cx="4004351" cy="246317"/>
          </a:xfrm>
          <a:prstGeom prst="rect">
            <a:avLst/>
          </a:prstGeom>
        </p:spPr>
      </p:pic>
    </p:spTree>
    <p:extLst>
      <p:ext uri="{BB962C8B-B14F-4D97-AF65-F5344CB8AC3E}">
        <p14:creationId xmlns:p14="http://schemas.microsoft.com/office/powerpoint/2010/main" val="360871443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16632"/>
            <a:ext cx="8640960" cy="792088"/>
          </a:xfrm>
          <a:prstGeom prst="rect">
            <a:avLst/>
          </a:prstGeom>
        </p:spPr>
        <p:txBody>
          <a:bodyPr>
            <a:normAutofit/>
          </a:bodyPr>
          <a:lstStyle/>
          <a:p>
            <a:r>
              <a:rPr kumimoji="1" lang="ja-JP" altLang="en-US" sz="4000" b="1" dirty="0">
                <a:latin typeface="Meiryo UI" panose="020B0604030504040204" pitchFamily="34" charset="-128"/>
              </a:rPr>
              <a:t>研修プログラム管理委員会</a:t>
            </a:r>
          </a:p>
        </p:txBody>
      </p:sp>
      <p:sp>
        <p:nvSpPr>
          <p:cNvPr id="6" name="コンテンツ プレースホルダー 5"/>
          <p:cNvSpPr>
            <a:spLocks noGrp="1"/>
          </p:cNvSpPr>
          <p:nvPr>
            <p:ph idx="1"/>
          </p:nvPr>
        </p:nvSpPr>
        <p:spPr>
          <a:xfrm>
            <a:off x="142240" y="798111"/>
            <a:ext cx="9001760" cy="5688632"/>
          </a:xfrm>
        </p:spPr>
        <p:txBody>
          <a:bodyPr>
            <a:noAutofit/>
          </a:bodyPr>
          <a:lstStyle/>
          <a:p>
            <a:pPr marL="0" indent="0">
              <a:spcBef>
                <a:spcPts val="300"/>
              </a:spcBef>
              <a:spcAft>
                <a:spcPts val="0"/>
              </a:spcAft>
              <a:buNone/>
            </a:pPr>
            <a:r>
              <a:rPr lang="ja-JP" altLang="en-US" sz="2400" dirty="0">
                <a:latin typeface="Meiryo UI" panose="020B0604030504040204" pitchFamily="34" charset="-128"/>
                <a:ea typeface="Meiryo UI" panose="020B0604030504040204" pitchFamily="34" charset="-128"/>
              </a:rPr>
              <a:t>○委員会の機能</a:t>
            </a:r>
            <a:endParaRPr lang="ja-JP" altLang="ja-JP" sz="2400" dirty="0">
              <a:latin typeface="Meiryo UI" panose="020B0604030504040204" pitchFamily="34" charset="-128"/>
              <a:ea typeface="Meiryo UI" panose="020B0604030504040204" pitchFamily="34" charset="-128"/>
            </a:endParaRPr>
          </a:p>
          <a:p>
            <a:pPr marL="488950" lvl="0" indent="0">
              <a:spcBef>
                <a:spcPts val="300"/>
              </a:spcBef>
              <a:spcAft>
                <a:spcPts val="0"/>
              </a:spcAft>
              <a:buNone/>
            </a:pPr>
            <a:r>
              <a:rPr lang="ja-JP" altLang="en-US" sz="2400" dirty="0">
                <a:latin typeface="Meiryo UI" panose="020B0604030504040204" pitchFamily="34" charset="-128"/>
                <a:ea typeface="Meiryo UI" panose="020B0604030504040204" pitchFamily="34" charset="-128"/>
              </a:rPr>
              <a:t>・研修</a:t>
            </a:r>
            <a:r>
              <a:rPr lang="ja-JP" altLang="ja-JP" sz="2400" dirty="0">
                <a:latin typeface="Meiryo UI" panose="020B0604030504040204" pitchFamily="34" charset="-128"/>
                <a:ea typeface="Meiryo UI" panose="020B0604030504040204" pitchFamily="34" charset="-128"/>
              </a:rPr>
              <a:t>プログラムの作成</a:t>
            </a:r>
          </a:p>
          <a:p>
            <a:pPr marL="488950" lvl="0" indent="0">
              <a:spcBef>
                <a:spcPts val="300"/>
              </a:spcBef>
              <a:spcAft>
                <a:spcPts val="0"/>
              </a:spcAft>
              <a:buNone/>
            </a:pPr>
            <a:r>
              <a:rPr lang="ja-JP" altLang="en-US" sz="2400" dirty="0">
                <a:latin typeface="Meiryo UI" panose="020B0604030504040204" pitchFamily="34" charset="-128"/>
                <a:ea typeface="Meiryo UI" panose="020B0604030504040204" pitchFamily="34" charset="-128"/>
              </a:rPr>
              <a:t>・</a:t>
            </a:r>
            <a:r>
              <a:rPr lang="ja-JP" altLang="ja-JP" sz="2400" dirty="0">
                <a:latin typeface="Meiryo UI" panose="020B0604030504040204" pitchFamily="34" charset="-128"/>
                <a:ea typeface="Meiryo UI" panose="020B0604030504040204" pitchFamily="34" charset="-128"/>
              </a:rPr>
              <a:t>専攻医の学習機会の確保</a:t>
            </a:r>
          </a:p>
          <a:p>
            <a:pPr marL="488950" lvl="0" indent="0">
              <a:spcBef>
                <a:spcPts val="300"/>
              </a:spcBef>
              <a:spcAft>
                <a:spcPts val="0"/>
              </a:spcAft>
              <a:buNone/>
            </a:pPr>
            <a:r>
              <a:rPr lang="ja-JP" altLang="en-US" sz="2400" dirty="0">
                <a:latin typeface="Meiryo UI" panose="020B0604030504040204" pitchFamily="34" charset="-128"/>
                <a:ea typeface="Meiryo UI" panose="020B0604030504040204" pitchFamily="34" charset="-128"/>
              </a:rPr>
              <a:t>・</a:t>
            </a:r>
            <a:r>
              <a:rPr lang="ja-JP" altLang="ja-JP" sz="2400" dirty="0">
                <a:latin typeface="Meiryo UI" panose="020B0604030504040204" pitchFamily="34" charset="-128"/>
                <a:ea typeface="Meiryo UI" panose="020B0604030504040204" pitchFamily="34" charset="-128"/>
              </a:rPr>
              <a:t>継続的</a:t>
            </a:r>
            <a:r>
              <a:rPr lang="ja-JP" altLang="en-US" sz="2400" dirty="0">
                <a:latin typeface="Meiryo UI" panose="020B0604030504040204" pitchFamily="34" charset="-128"/>
                <a:ea typeface="Meiryo UI" panose="020B0604030504040204" pitchFamily="34" charset="-128"/>
              </a:rPr>
              <a:t>・</a:t>
            </a:r>
            <a:r>
              <a:rPr lang="ja-JP" altLang="ja-JP" sz="2400" dirty="0">
                <a:latin typeface="Meiryo UI" panose="020B0604030504040204" pitchFamily="34" charset="-128"/>
                <a:ea typeface="Meiryo UI" panose="020B0604030504040204" pitchFamily="34" charset="-128"/>
              </a:rPr>
              <a:t>定期的に専攻医の研修状況を把握するための</a:t>
            </a:r>
            <a:endParaRPr lang="en-US" altLang="ja-JP" sz="2400" dirty="0">
              <a:latin typeface="Meiryo UI" panose="020B0604030504040204" pitchFamily="34" charset="-128"/>
              <a:ea typeface="Meiryo UI" panose="020B0604030504040204" pitchFamily="34" charset="-128"/>
            </a:endParaRPr>
          </a:p>
          <a:p>
            <a:pPr marL="488950" lvl="0" indent="0">
              <a:spcBef>
                <a:spcPts val="300"/>
              </a:spcBef>
              <a:spcAft>
                <a:spcPts val="0"/>
              </a:spcAft>
              <a:buNone/>
            </a:pPr>
            <a:r>
              <a:rPr lang="ja-JP" altLang="en-US" sz="2400" dirty="0">
                <a:latin typeface="Meiryo UI" panose="020B0604030504040204" pitchFamily="34" charset="-128"/>
                <a:ea typeface="Meiryo UI" panose="020B0604030504040204" pitchFamily="34" charset="-128"/>
              </a:rPr>
              <a:t>　</a:t>
            </a:r>
            <a:r>
              <a:rPr lang="ja-JP" altLang="ja-JP" sz="2400" dirty="0">
                <a:latin typeface="Meiryo UI" panose="020B0604030504040204" pitchFamily="34" charset="-128"/>
                <a:ea typeface="Meiryo UI" panose="020B0604030504040204" pitchFamily="34" charset="-128"/>
              </a:rPr>
              <a:t>システム構築と改善</a:t>
            </a:r>
          </a:p>
          <a:p>
            <a:pPr marL="488950" lvl="0" indent="0">
              <a:spcBef>
                <a:spcPts val="300"/>
              </a:spcBef>
              <a:spcAft>
                <a:spcPts val="0"/>
              </a:spcAft>
              <a:buNone/>
            </a:pPr>
            <a:r>
              <a:rPr lang="ja-JP" altLang="en-US" sz="2400" dirty="0">
                <a:latin typeface="Meiryo UI" panose="020B0604030504040204" pitchFamily="34" charset="-128"/>
                <a:ea typeface="Meiryo UI" panose="020B0604030504040204" pitchFamily="34" charset="-128"/>
              </a:rPr>
              <a:t>・</a:t>
            </a:r>
            <a:r>
              <a:rPr lang="ja-JP" altLang="ja-JP" sz="2400" dirty="0">
                <a:latin typeface="Meiryo UI" panose="020B0604030504040204" pitchFamily="34" charset="-128"/>
                <a:ea typeface="Meiryo UI" panose="020B0604030504040204" pitchFamily="34" charset="-128"/>
              </a:rPr>
              <a:t>適切な評価の保証</a:t>
            </a:r>
          </a:p>
          <a:p>
            <a:pPr marL="488950" lvl="0" indent="0">
              <a:spcBef>
                <a:spcPts val="300"/>
              </a:spcBef>
              <a:spcAft>
                <a:spcPts val="0"/>
              </a:spcAft>
              <a:buNone/>
            </a:pPr>
            <a:r>
              <a:rPr lang="ja-JP" altLang="en-US" sz="2400" dirty="0">
                <a:latin typeface="Meiryo UI" panose="020B0604030504040204" pitchFamily="34" charset="-128"/>
                <a:ea typeface="Meiryo UI" panose="020B0604030504040204" pitchFamily="34" charset="-128"/>
              </a:rPr>
              <a:t>・</a:t>
            </a:r>
            <a:r>
              <a:rPr lang="ja-JP" altLang="ja-JP" sz="2400" dirty="0">
                <a:latin typeface="Meiryo UI" panose="020B0604030504040204" pitchFamily="34" charset="-128"/>
                <a:ea typeface="Meiryo UI" panose="020B0604030504040204" pitchFamily="34" charset="-128"/>
              </a:rPr>
              <a:t>修了判定</a:t>
            </a:r>
          </a:p>
          <a:p>
            <a:pPr marL="488950" indent="0">
              <a:spcBef>
                <a:spcPts val="300"/>
              </a:spcBef>
              <a:spcAft>
                <a:spcPts val="0"/>
              </a:spcAft>
              <a:buNone/>
            </a:pPr>
            <a:r>
              <a:rPr lang="ja-JP" altLang="en-US" sz="2400" dirty="0">
                <a:latin typeface="Meiryo UI" panose="020B0604030504040204" pitchFamily="34" charset="-128"/>
                <a:ea typeface="Meiryo UI" panose="020B0604030504040204" pitchFamily="34" charset="-128"/>
              </a:rPr>
              <a:t>　</a:t>
            </a:r>
            <a:r>
              <a:rPr lang="ja-JP" altLang="ja-JP" sz="2400" dirty="0">
                <a:latin typeface="Meiryo UI" panose="020B0604030504040204" pitchFamily="34" charset="-128"/>
                <a:ea typeface="Meiryo UI" panose="020B0604030504040204" pitchFamily="34" charset="-128"/>
              </a:rPr>
              <a:t>研修プログラム管理委員会は，基幹施設および連携施設の</a:t>
            </a:r>
            <a:endParaRPr lang="en-US" altLang="ja-JP" sz="2400" dirty="0">
              <a:latin typeface="Meiryo UI" panose="020B0604030504040204" pitchFamily="34" charset="-128"/>
              <a:ea typeface="Meiryo UI" panose="020B0604030504040204" pitchFamily="34" charset="-128"/>
            </a:endParaRPr>
          </a:p>
          <a:p>
            <a:pPr marL="488950" indent="0">
              <a:spcBef>
                <a:spcPts val="300"/>
              </a:spcBef>
              <a:spcAft>
                <a:spcPts val="0"/>
              </a:spcAft>
              <a:buNone/>
            </a:pPr>
            <a:r>
              <a:rPr lang="ja-JP" altLang="en-US" sz="2400" dirty="0">
                <a:latin typeface="Meiryo UI" panose="020B0604030504040204" pitchFamily="34" charset="-128"/>
                <a:ea typeface="Meiryo UI" panose="020B0604030504040204" pitchFamily="34" charset="-128"/>
              </a:rPr>
              <a:t>　</a:t>
            </a:r>
            <a:r>
              <a:rPr lang="ja-JP" altLang="ja-JP" sz="2400" dirty="0">
                <a:latin typeface="Meiryo UI" panose="020B0604030504040204" pitchFamily="34" charset="-128"/>
                <a:ea typeface="Meiryo UI" panose="020B0604030504040204" pitchFamily="34" charset="-128"/>
              </a:rPr>
              <a:t>指導医に対する指導権限を有する。また</a:t>
            </a:r>
            <a:r>
              <a:rPr lang="ja-JP" altLang="en-US" sz="2400" dirty="0">
                <a:latin typeface="Meiryo UI" panose="020B0604030504040204" pitchFamily="34" charset="-128"/>
                <a:ea typeface="Meiryo UI" panose="020B0604030504040204" pitchFamily="34" charset="-128"/>
              </a:rPr>
              <a:t>、</a:t>
            </a:r>
            <a:r>
              <a:rPr lang="ja-JP" altLang="ja-JP" sz="2400" dirty="0">
                <a:latin typeface="Meiryo UI" panose="020B0604030504040204" pitchFamily="34" charset="-128"/>
                <a:ea typeface="Meiryo UI" panose="020B0604030504040204" pitchFamily="34" charset="-128"/>
              </a:rPr>
              <a:t>専攻医の研修の</a:t>
            </a:r>
            <a:endParaRPr lang="en-US" altLang="ja-JP" sz="2400" dirty="0">
              <a:latin typeface="Meiryo UI" panose="020B0604030504040204" pitchFamily="34" charset="-128"/>
              <a:ea typeface="Meiryo UI" panose="020B0604030504040204" pitchFamily="34" charset="-128"/>
            </a:endParaRPr>
          </a:p>
          <a:p>
            <a:pPr marL="488950" indent="0">
              <a:spcBef>
                <a:spcPts val="300"/>
              </a:spcBef>
              <a:spcAft>
                <a:spcPts val="0"/>
              </a:spcAft>
              <a:buNone/>
            </a:pPr>
            <a:r>
              <a:rPr lang="ja-JP" altLang="en-US" sz="2400" dirty="0">
                <a:latin typeface="Meiryo UI" panose="020B0604030504040204" pitchFamily="34" charset="-128"/>
                <a:ea typeface="Meiryo UI" panose="020B0604030504040204" pitchFamily="34" charset="-128"/>
              </a:rPr>
              <a:t>　</a:t>
            </a:r>
            <a:r>
              <a:rPr lang="ja-JP" altLang="ja-JP" sz="2400" dirty="0">
                <a:latin typeface="Meiryo UI" panose="020B0604030504040204" pitchFamily="34" charset="-128"/>
                <a:ea typeface="Meiryo UI" panose="020B0604030504040204" pitchFamily="34" charset="-128"/>
              </a:rPr>
              <a:t>進捗状況を把握して</a:t>
            </a:r>
            <a:r>
              <a:rPr lang="ja-JP" altLang="en-US" sz="2400" dirty="0">
                <a:latin typeface="Meiryo UI" panose="020B0604030504040204" pitchFamily="34" charset="-128"/>
                <a:ea typeface="Meiryo UI" panose="020B0604030504040204" pitchFamily="34" charset="-128"/>
              </a:rPr>
              <a:t>、</a:t>
            </a:r>
            <a:r>
              <a:rPr lang="ja-JP" altLang="ja-JP" sz="2400" dirty="0">
                <a:latin typeface="Meiryo UI" panose="020B0604030504040204" pitchFamily="34" charset="-128"/>
                <a:ea typeface="Meiryo UI" panose="020B0604030504040204" pitchFamily="34" charset="-128"/>
              </a:rPr>
              <a:t>各指導医および連携施設と協力して</a:t>
            </a:r>
            <a:r>
              <a:rPr lang="ja-JP" altLang="en-US" sz="2400" dirty="0">
                <a:latin typeface="Meiryo UI" panose="020B0604030504040204" pitchFamily="34" charset="-128"/>
                <a:ea typeface="Meiryo UI" panose="020B0604030504040204" pitchFamily="34" charset="-128"/>
              </a:rPr>
              <a:t>、</a:t>
            </a:r>
            <a:endParaRPr lang="en-US" altLang="ja-JP" sz="2400" dirty="0">
              <a:latin typeface="Meiryo UI" panose="020B0604030504040204" pitchFamily="34" charset="-128"/>
              <a:ea typeface="Meiryo UI" panose="020B0604030504040204" pitchFamily="34" charset="-128"/>
            </a:endParaRPr>
          </a:p>
          <a:p>
            <a:pPr marL="488950" indent="0">
              <a:spcBef>
                <a:spcPts val="300"/>
              </a:spcBef>
              <a:spcAft>
                <a:spcPts val="0"/>
              </a:spcAft>
              <a:buNone/>
            </a:pPr>
            <a:r>
              <a:rPr lang="ja-JP" altLang="en-US" sz="2400" dirty="0">
                <a:latin typeface="Meiryo UI" panose="020B0604030504040204" pitchFamily="34" charset="-128"/>
                <a:ea typeface="Meiryo UI" panose="020B0604030504040204" pitchFamily="34" charset="-128"/>
              </a:rPr>
              <a:t>　</a:t>
            </a:r>
            <a:r>
              <a:rPr lang="ja-JP" altLang="ja-JP" sz="2400" dirty="0">
                <a:latin typeface="Meiryo UI" panose="020B0604030504040204" pitchFamily="34" charset="-128"/>
                <a:ea typeface="Meiryo UI" panose="020B0604030504040204" pitchFamily="34" charset="-128"/>
              </a:rPr>
              <a:t>研修過程で発生する諸問題に対する解決を図る。</a:t>
            </a:r>
          </a:p>
          <a:p>
            <a:pPr marL="0" indent="0">
              <a:spcBef>
                <a:spcPts val="300"/>
              </a:spcBef>
              <a:spcAft>
                <a:spcPts val="0"/>
              </a:spcAft>
              <a:buNone/>
            </a:pPr>
            <a:r>
              <a:rPr kumimoji="1" lang="ja-JP" altLang="en-US" sz="2400" dirty="0">
                <a:latin typeface="Meiryo UI" panose="020B0604030504040204" pitchFamily="34" charset="-128"/>
                <a:ea typeface="Meiryo UI" panose="020B0604030504040204" pitchFamily="34" charset="-128"/>
              </a:rPr>
              <a:t>○委員会の構成</a:t>
            </a:r>
            <a:endParaRPr kumimoji="1" lang="en-US" altLang="ja-JP" sz="2400" dirty="0">
              <a:latin typeface="Meiryo UI" panose="020B0604030504040204" pitchFamily="34" charset="-128"/>
              <a:ea typeface="Meiryo UI" panose="020B0604030504040204" pitchFamily="34" charset="-128"/>
            </a:endParaRPr>
          </a:p>
          <a:p>
            <a:pPr marL="538163" indent="0">
              <a:spcBef>
                <a:spcPts val="300"/>
              </a:spcBef>
              <a:spcAft>
                <a:spcPts val="0"/>
              </a:spcAft>
              <a:buNone/>
            </a:pPr>
            <a:r>
              <a:rPr lang="ja-JP" altLang="en-US" sz="2400" dirty="0">
                <a:latin typeface="Meiryo UI" panose="020B0604030504040204" pitchFamily="34" charset="-128"/>
                <a:ea typeface="Meiryo UI" panose="020B0604030504040204" pitchFamily="34" charset="-128"/>
              </a:rPr>
              <a:t>　</a:t>
            </a:r>
            <a:r>
              <a:rPr lang="ja-JP" altLang="ja-JP" sz="2400" dirty="0">
                <a:latin typeface="Meiryo UI" panose="020B0604030504040204" pitchFamily="34" charset="-128"/>
                <a:ea typeface="Meiryo UI" panose="020B0604030504040204" pitchFamily="34" charset="-128"/>
              </a:rPr>
              <a:t>プログラム統括責任者，専門研修連携施設における</a:t>
            </a:r>
            <a:endParaRPr lang="en-US" altLang="ja-JP" sz="2400" dirty="0">
              <a:latin typeface="Meiryo UI" panose="020B0604030504040204" pitchFamily="34" charset="-128"/>
              <a:ea typeface="Meiryo UI" panose="020B0604030504040204" pitchFamily="34" charset="-128"/>
            </a:endParaRPr>
          </a:p>
          <a:p>
            <a:pPr marL="538163" indent="0">
              <a:spcBef>
                <a:spcPts val="300"/>
              </a:spcBef>
              <a:spcAft>
                <a:spcPts val="0"/>
              </a:spcAft>
              <a:buNone/>
            </a:pPr>
            <a:r>
              <a:rPr lang="ja-JP" altLang="en-US" sz="2400" dirty="0">
                <a:latin typeface="Meiryo UI" panose="020B0604030504040204" pitchFamily="34" charset="-128"/>
                <a:ea typeface="Meiryo UI" panose="020B0604030504040204" pitchFamily="34" charset="-128"/>
              </a:rPr>
              <a:t>　</a:t>
            </a:r>
            <a:r>
              <a:rPr lang="ja-JP" altLang="ja-JP" sz="2400" dirty="0">
                <a:latin typeface="Meiryo UI" panose="020B0604030504040204" pitchFamily="34" charset="-128"/>
                <a:ea typeface="Meiryo UI" panose="020B0604030504040204" pitchFamily="34" charset="-128"/>
              </a:rPr>
              <a:t>指導責任者</a:t>
            </a:r>
            <a:r>
              <a:rPr lang="ja-JP" altLang="en-US" sz="2400" dirty="0">
                <a:latin typeface="Meiryo UI" panose="020B0604030504040204" pitchFamily="34" charset="-128"/>
                <a:ea typeface="Meiryo UI" panose="020B0604030504040204" pitchFamily="34" charset="-128"/>
              </a:rPr>
              <a:t>、</a:t>
            </a:r>
            <a:r>
              <a:rPr lang="ja-JP" altLang="ja-JP" sz="2400" dirty="0">
                <a:latin typeface="Meiryo UI" panose="020B0604030504040204" pitchFamily="34" charset="-128"/>
                <a:ea typeface="Meiryo UI" panose="020B0604030504040204" pitchFamily="34" charset="-128"/>
              </a:rPr>
              <a:t>関連職種の管理者</a:t>
            </a:r>
          </a:p>
          <a:p>
            <a:pPr>
              <a:spcBef>
                <a:spcPts val="300"/>
              </a:spcBef>
              <a:spcAft>
                <a:spcPts val="0"/>
              </a:spcAft>
            </a:pPr>
            <a:endParaRPr kumimoji="1" lang="ja-JP" altLang="en-US" sz="2400" dirty="0">
              <a:latin typeface="Meiryo UI" panose="020B0604030504040204" pitchFamily="34" charset="-128"/>
              <a:ea typeface="Meiryo UI" panose="020B0604030504040204" pitchFamily="34" charset="-128"/>
            </a:endParaRPr>
          </a:p>
        </p:txBody>
      </p:sp>
      <p:pic>
        <p:nvPicPr>
          <p:cNvPr id="4" name="図 3"/>
          <p:cNvPicPr>
            <a:picLocks noChangeAspect="1"/>
          </p:cNvPicPr>
          <p:nvPr/>
        </p:nvPicPr>
        <p:blipFill>
          <a:blip r:embed="rId2"/>
          <a:stretch>
            <a:fillRect/>
          </a:stretch>
        </p:blipFill>
        <p:spPr>
          <a:xfrm>
            <a:off x="5248275" y="6505835"/>
            <a:ext cx="3829050" cy="235533"/>
          </a:xfrm>
          <a:prstGeom prst="rect">
            <a:avLst/>
          </a:prstGeom>
        </p:spPr>
      </p:pic>
    </p:spTree>
    <p:extLst>
      <p:ext uri="{BB962C8B-B14F-4D97-AF65-F5344CB8AC3E}">
        <p14:creationId xmlns:p14="http://schemas.microsoft.com/office/powerpoint/2010/main" val="187701010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202630"/>
            <a:ext cx="8640960" cy="778098"/>
          </a:xfrm>
        </p:spPr>
        <p:txBody>
          <a:bodyPr/>
          <a:lstStyle/>
          <a:p>
            <a:r>
              <a:rPr kumimoji="1" lang="ja-JP" altLang="en-US" sz="4000" b="1" dirty="0">
                <a:latin typeface="Meiryo UI" panose="020B0604030504040204" pitchFamily="34" charset="-128"/>
              </a:rPr>
              <a:t>研修プログラム統括責任者</a:t>
            </a:r>
          </a:p>
        </p:txBody>
      </p:sp>
      <p:sp>
        <p:nvSpPr>
          <p:cNvPr id="7" name="コンテンツ プレースホルダー 6"/>
          <p:cNvSpPr>
            <a:spLocks noGrp="1"/>
          </p:cNvSpPr>
          <p:nvPr>
            <p:ph sz="half" idx="2"/>
          </p:nvPr>
        </p:nvSpPr>
        <p:spPr>
          <a:xfrm>
            <a:off x="251520" y="1052736"/>
            <a:ext cx="8640960" cy="5616624"/>
          </a:xfrm>
        </p:spPr>
        <p:txBody>
          <a:bodyPr>
            <a:normAutofit lnSpcReduction="10000"/>
          </a:bodyPr>
          <a:lstStyle/>
          <a:p>
            <a:pPr marL="0" indent="0">
              <a:buNone/>
            </a:pPr>
            <a:r>
              <a:rPr lang="ja-JP" altLang="en-US" dirty="0">
                <a:latin typeface="Meiryo UI" panose="020B0604030504040204" pitchFamily="34" charset="-128"/>
                <a:ea typeface="Meiryo UI" panose="020B0604030504040204" pitchFamily="34" charset="-128"/>
              </a:rPr>
              <a:t>○責任者の要件</a:t>
            </a:r>
            <a:endParaRPr lang="en-US" altLang="ja-JP" dirty="0">
              <a:latin typeface="Meiryo UI" panose="020B0604030504040204" pitchFamily="34" charset="-128"/>
              <a:ea typeface="Meiryo UI" panose="020B0604030504040204" pitchFamily="34" charset="-128"/>
            </a:endParaRPr>
          </a:p>
          <a:p>
            <a:pPr marL="355600" lvl="0" indent="0">
              <a:buNone/>
            </a:pPr>
            <a:r>
              <a:rPr lang="ja-JP" altLang="en-US" dirty="0">
                <a:latin typeface="Meiryo UI" panose="020B0604030504040204" pitchFamily="34" charset="-128"/>
                <a:ea typeface="Meiryo UI" panose="020B0604030504040204" pitchFamily="34" charset="-128"/>
              </a:rPr>
              <a:t>・</a:t>
            </a:r>
            <a:r>
              <a:rPr lang="ja-JP" altLang="ja-JP" dirty="0">
                <a:latin typeface="Meiryo UI" panose="020B0604030504040204" pitchFamily="34" charset="-128"/>
                <a:ea typeface="Meiryo UI" panose="020B0604030504040204" pitchFamily="34" charset="-128"/>
              </a:rPr>
              <a:t>指導医であること</a:t>
            </a:r>
          </a:p>
          <a:p>
            <a:pPr marL="355600" lvl="0" indent="0">
              <a:buNone/>
            </a:pPr>
            <a:r>
              <a:rPr lang="ja-JP" altLang="en-US" dirty="0">
                <a:latin typeface="Meiryo UI" panose="020B0604030504040204" pitchFamily="34" charset="-128"/>
                <a:ea typeface="Meiryo UI" panose="020B0604030504040204" pitchFamily="34" charset="-128"/>
              </a:rPr>
              <a:t>・</a:t>
            </a:r>
            <a:r>
              <a:rPr lang="ja-JP" altLang="ja-JP" dirty="0">
                <a:latin typeface="Meiryo UI" panose="020B0604030504040204" pitchFamily="34" charset="-128"/>
                <a:ea typeface="Meiryo UI" panose="020B0604030504040204" pitchFamily="34" charset="-128"/>
              </a:rPr>
              <a:t>研修基幹施設に所属していること</a:t>
            </a:r>
          </a:p>
          <a:p>
            <a:pPr marL="355600" lvl="0" indent="0">
              <a:buNone/>
            </a:pPr>
            <a:r>
              <a:rPr lang="ja-JP" altLang="en-US" dirty="0">
                <a:latin typeface="Meiryo UI" panose="020B0604030504040204" pitchFamily="34" charset="-128"/>
                <a:ea typeface="Meiryo UI" panose="020B0604030504040204" pitchFamily="34" charset="-128"/>
              </a:rPr>
              <a:t>・協会</a:t>
            </a:r>
            <a:r>
              <a:rPr lang="ja-JP" altLang="ja-JP" dirty="0">
                <a:latin typeface="Meiryo UI" panose="020B0604030504040204" pitchFamily="34" charset="-128"/>
                <a:ea typeface="Meiryo UI" panose="020B0604030504040204" pitchFamily="34" charset="-128"/>
              </a:rPr>
              <a:t>が開催する統括責任者研修会を修了していること</a:t>
            </a:r>
            <a:endParaRPr lang="en-US" altLang="ja-JP" dirty="0">
              <a:latin typeface="Meiryo UI" panose="020B0604030504040204" pitchFamily="34" charset="-128"/>
              <a:ea typeface="Meiryo UI" panose="020B0604030504040204" pitchFamily="34" charset="-128"/>
            </a:endParaRPr>
          </a:p>
          <a:p>
            <a:pPr marL="0" indent="0">
              <a:buNone/>
            </a:pPr>
            <a:r>
              <a:rPr lang="ja-JP" altLang="en-US" dirty="0">
                <a:latin typeface="Meiryo UI" panose="020B0604030504040204" pitchFamily="34" charset="-128"/>
                <a:ea typeface="Meiryo UI" panose="020B0604030504040204" pitchFamily="34" charset="-128"/>
              </a:rPr>
              <a:t>○責任者の役割と権限</a:t>
            </a:r>
          </a:p>
          <a:p>
            <a:pPr marL="355600" lvl="0" indent="0">
              <a:buNone/>
            </a:pPr>
            <a:r>
              <a:rPr lang="ja-JP" altLang="en-US" dirty="0">
                <a:latin typeface="Meiryo UI" panose="020B0604030504040204" pitchFamily="34" charset="-128"/>
                <a:ea typeface="Meiryo UI" panose="020B0604030504040204" pitchFamily="34" charset="-128"/>
              </a:rPr>
              <a:t>・</a:t>
            </a:r>
            <a:r>
              <a:rPr lang="ja-JP" altLang="ja-JP" dirty="0">
                <a:latin typeface="Meiryo UI" panose="020B0604030504040204" pitchFamily="34" charset="-128"/>
                <a:ea typeface="Meiryo UI" panose="020B0604030504040204" pitchFamily="34" charset="-128"/>
              </a:rPr>
              <a:t>研修プログラム管理委員会の主宰</a:t>
            </a:r>
          </a:p>
          <a:p>
            <a:pPr marL="355600" lvl="0" indent="0">
              <a:buNone/>
            </a:pPr>
            <a:r>
              <a:rPr lang="ja-JP" altLang="en-US" dirty="0">
                <a:latin typeface="Meiryo UI" panose="020B0604030504040204" pitchFamily="34" charset="-128"/>
                <a:ea typeface="Meiryo UI" panose="020B0604030504040204" pitchFamily="34" charset="-128"/>
              </a:rPr>
              <a:t>・</a:t>
            </a:r>
            <a:r>
              <a:rPr lang="ja-JP" altLang="ja-JP" dirty="0">
                <a:latin typeface="Meiryo UI" panose="020B0604030504040204" pitchFamily="34" charset="-128"/>
                <a:ea typeface="Meiryo UI" panose="020B0604030504040204" pitchFamily="34" charset="-128"/>
              </a:rPr>
              <a:t>専攻医の採用および修了認定</a:t>
            </a:r>
          </a:p>
          <a:p>
            <a:pPr marL="355600" lvl="0" indent="0">
              <a:buNone/>
            </a:pPr>
            <a:r>
              <a:rPr lang="ja-JP" altLang="en-US" dirty="0">
                <a:latin typeface="Meiryo UI" panose="020B0604030504040204" pitchFamily="34" charset="-128"/>
                <a:ea typeface="Meiryo UI" panose="020B0604030504040204" pitchFamily="34" charset="-128"/>
              </a:rPr>
              <a:t>・</a:t>
            </a:r>
            <a:r>
              <a:rPr lang="ja-JP" altLang="ja-JP" dirty="0">
                <a:latin typeface="Meiryo UI" panose="020B0604030504040204" pitchFamily="34" charset="-128"/>
                <a:ea typeface="Meiryo UI" panose="020B0604030504040204" pitchFamily="34" charset="-128"/>
              </a:rPr>
              <a:t>指導医の管理および支援</a:t>
            </a:r>
            <a:endParaRPr lang="en-US" altLang="ja-JP" dirty="0">
              <a:latin typeface="Meiryo UI" panose="020B0604030504040204" pitchFamily="34" charset="-128"/>
              <a:ea typeface="Meiryo UI" panose="020B0604030504040204" pitchFamily="34" charset="-128"/>
            </a:endParaRPr>
          </a:p>
          <a:p>
            <a:pPr marL="0" indent="0">
              <a:buNone/>
            </a:pPr>
            <a:endParaRPr lang="en-US" altLang="ja-JP" dirty="0">
              <a:latin typeface="Meiryo UI" panose="020B0604030504040204" pitchFamily="34" charset="-128"/>
              <a:ea typeface="Meiryo UI" panose="020B0604030504040204" pitchFamily="34" charset="-128"/>
            </a:endParaRPr>
          </a:p>
          <a:p>
            <a:pPr marL="269875" indent="-269875">
              <a:buNone/>
            </a:pPr>
            <a:r>
              <a:rPr lang="ja-JP" altLang="en-US" sz="2200" dirty="0">
                <a:latin typeface="Meiryo UI" panose="020B0604030504040204" pitchFamily="34" charset="-128"/>
                <a:ea typeface="Meiryo UI" panose="020B0604030504040204" pitchFamily="34" charset="-128"/>
              </a:rPr>
              <a:t>＊</a:t>
            </a:r>
            <a:r>
              <a:rPr lang="ja-JP" altLang="ja-JP" sz="2200" dirty="0">
                <a:latin typeface="Meiryo UI" panose="020B0604030504040204" pitchFamily="34" charset="-128"/>
                <a:ea typeface="Meiryo UI" panose="020B0604030504040204" pitchFamily="34" charset="-128"/>
              </a:rPr>
              <a:t>プログラム統括責任者あたりの最大専攻医数はプログラム全体で</a:t>
            </a:r>
            <a:r>
              <a:rPr lang="en-US" altLang="ja-JP" sz="2200" dirty="0">
                <a:latin typeface="Meiryo UI" panose="020B0604030504040204" pitchFamily="34" charset="-128"/>
                <a:ea typeface="Meiryo UI" panose="020B0604030504040204" pitchFamily="34" charset="-128"/>
              </a:rPr>
              <a:t>20</a:t>
            </a:r>
            <a:r>
              <a:rPr lang="ja-JP" altLang="ja-JP" sz="2200" dirty="0">
                <a:latin typeface="Meiryo UI" panose="020B0604030504040204" pitchFamily="34" charset="-128"/>
                <a:ea typeface="Meiryo UI" panose="020B0604030504040204" pitchFamily="34" charset="-128"/>
              </a:rPr>
              <a:t>名以内と</a:t>
            </a:r>
            <a:r>
              <a:rPr lang="ja-JP" altLang="en-US" sz="2200" dirty="0">
                <a:latin typeface="Meiryo UI" panose="020B0604030504040204" pitchFamily="34" charset="-128"/>
                <a:ea typeface="Meiryo UI" panose="020B0604030504040204" pitchFamily="34" charset="-128"/>
              </a:rPr>
              <a:t>し、</a:t>
            </a:r>
            <a:r>
              <a:rPr lang="ja-JP" altLang="ja-JP" sz="2200" dirty="0">
                <a:latin typeface="Meiryo UI" panose="020B0604030504040204" pitchFamily="34" charset="-128"/>
                <a:ea typeface="Meiryo UI" panose="020B0604030504040204" pitchFamily="34" charset="-128"/>
              </a:rPr>
              <a:t>それ以上になる場合には</a:t>
            </a:r>
            <a:r>
              <a:rPr lang="ja-JP" altLang="en-US" sz="2200" dirty="0">
                <a:latin typeface="Meiryo UI" panose="020B0604030504040204" pitchFamily="34" charset="-128"/>
                <a:ea typeface="Meiryo UI" panose="020B0604030504040204" pitchFamily="34" charset="-128"/>
              </a:rPr>
              <a:t>、</a:t>
            </a:r>
            <a:r>
              <a:rPr lang="ja-JP" altLang="ja-JP" sz="2200" dirty="0">
                <a:latin typeface="Meiryo UI" panose="020B0604030504040204" pitchFamily="34" charset="-128"/>
                <a:ea typeface="Meiryo UI" panose="020B0604030504040204" pitchFamily="34" charset="-128"/>
              </a:rPr>
              <a:t>プログラム統括責任者の要件を満たす者の中から</a:t>
            </a:r>
            <a:r>
              <a:rPr lang="ja-JP" altLang="en-US" sz="2200" dirty="0">
                <a:latin typeface="Meiryo UI" panose="020B0604030504040204" pitchFamily="34" charset="-128"/>
                <a:ea typeface="Meiryo UI" panose="020B0604030504040204" pitchFamily="34" charset="-128"/>
              </a:rPr>
              <a:t>、</a:t>
            </a:r>
            <a:r>
              <a:rPr lang="en-US" altLang="ja-JP" sz="2200" dirty="0">
                <a:latin typeface="Meiryo UI" panose="020B0604030504040204" pitchFamily="34" charset="-128"/>
                <a:ea typeface="Meiryo UI" panose="020B0604030504040204" pitchFamily="34" charset="-128"/>
              </a:rPr>
              <a:t>20</a:t>
            </a:r>
            <a:r>
              <a:rPr lang="ja-JP" altLang="ja-JP" sz="2200" dirty="0">
                <a:latin typeface="Meiryo UI" panose="020B0604030504040204" pitchFamily="34" charset="-128"/>
                <a:ea typeface="Meiryo UI" panose="020B0604030504040204" pitchFamily="34" charset="-128"/>
              </a:rPr>
              <a:t>名ごとに１名の副プログラム統括責任者を置く。</a:t>
            </a:r>
            <a:endParaRPr lang="en-US" altLang="ja-JP" sz="2200" dirty="0">
              <a:latin typeface="Meiryo UI" panose="020B0604030504040204" pitchFamily="34" charset="-128"/>
              <a:ea typeface="Meiryo UI" panose="020B0604030504040204" pitchFamily="34" charset="-128"/>
            </a:endParaRPr>
          </a:p>
          <a:p>
            <a:pPr marL="269875" indent="-269875">
              <a:buNone/>
            </a:pPr>
            <a:r>
              <a:rPr lang="ja-JP" altLang="en-US" sz="2200" dirty="0">
                <a:latin typeface="Meiryo UI" panose="020B0604030504040204" pitchFamily="34" charset="-128"/>
                <a:ea typeface="Meiryo UI" panose="020B0604030504040204" pitchFamily="34" charset="-128"/>
              </a:rPr>
              <a:t>＊研修基幹施設が複数の場合には、各施設から統括責任者または副統括責任者を出す。</a:t>
            </a:r>
            <a:endParaRPr lang="ja-JP" altLang="ja-JP" sz="2200" dirty="0">
              <a:latin typeface="Meiryo UI" panose="020B0604030504040204" pitchFamily="34" charset="-128"/>
              <a:ea typeface="Meiryo UI" panose="020B0604030504040204" pitchFamily="34" charset="-128"/>
            </a:endParaRPr>
          </a:p>
        </p:txBody>
      </p:sp>
      <p:pic>
        <p:nvPicPr>
          <p:cNvPr id="4" name="図 3"/>
          <p:cNvPicPr>
            <a:picLocks noChangeAspect="1"/>
          </p:cNvPicPr>
          <p:nvPr/>
        </p:nvPicPr>
        <p:blipFill>
          <a:blip r:embed="rId2"/>
          <a:stretch>
            <a:fillRect/>
          </a:stretch>
        </p:blipFill>
        <p:spPr>
          <a:xfrm>
            <a:off x="4562271" y="6420351"/>
            <a:ext cx="4309355" cy="265078"/>
          </a:xfrm>
          <a:prstGeom prst="rect">
            <a:avLst/>
          </a:prstGeom>
        </p:spPr>
      </p:pic>
    </p:spTree>
    <p:extLst>
      <p:ext uri="{BB962C8B-B14F-4D97-AF65-F5344CB8AC3E}">
        <p14:creationId xmlns:p14="http://schemas.microsoft.com/office/powerpoint/2010/main" val="158453743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D2520B6B-1976-0BB2-70C5-6C7D2619ED41}"/>
              </a:ext>
            </a:extLst>
          </p:cNvPr>
          <p:cNvSpPr txBox="1">
            <a:spLocks noChangeArrowheads="1"/>
          </p:cNvSpPr>
          <p:nvPr/>
        </p:nvSpPr>
        <p:spPr>
          <a:xfrm>
            <a:off x="290945" y="433387"/>
            <a:ext cx="8499765" cy="5099050"/>
          </a:xfrm>
          <a:prstGeom prst="rect">
            <a:avLst/>
          </a:prstGeom>
        </p:spPr>
        <p:txBody>
          <a:bodyPr/>
          <a:lstStyle>
            <a:lvl1pPr marL="374650" indent="-374650" algn="l" defTabSz="1001713" rtl="0" eaLnBrk="0" fontAlgn="base" hangingPunct="0">
              <a:spcBef>
                <a:spcPct val="20000"/>
              </a:spcBef>
              <a:spcAft>
                <a:spcPct val="0"/>
              </a:spcAft>
              <a:buClr>
                <a:schemeClr val="folHlink"/>
              </a:buClr>
              <a:buSzPct val="60000"/>
              <a:buFont typeface="Wingdings" pitchFamily="2" charset="2"/>
              <a:buChar char="n"/>
              <a:defRPr kumimoji="1" sz="3600">
                <a:solidFill>
                  <a:schemeClr val="tx1"/>
                </a:solidFill>
                <a:latin typeface="+mn-lt"/>
                <a:ea typeface="+mn-ea"/>
                <a:cs typeface="+mn-cs"/>
              </a:defRPr>
            </a:lvl1pPr>
            <a:lvl2pPr marL="814388" indent="-312738" algn="l" defTabSz="1001713" rtl="0" eaLnBrk="0" fontAlgn="base" hangingPunct="0">
              <a:spcBef>
                <a:spcPct val="20000"/>
              </a:spcBef>
              <a:spcAft>
                <a:spcPct val="0"/>
              </a:spcAft>
              <a:buClr>
                <a:schemeClr val="hlink"/>
              </a:buClr>
              <a:buSzPct val="55000"/>
              <a:buFont typeface="Wingdings" pitchFamily="2" charset="2"/>
              <a:buChar char="n"/>
              <a:defRPr kumimoji="1" sz="3100">
                <a:solidFill>
                  <a:schemeClr val="tx1"/>
                </a:solidFill>
                <a:latin typeface="+mn-lt"/>
                <a:ea typeface="+mn-ea"/>
              </a:defRPr>
            </a:lvl2pPr>
            <a:lvl3pPr marL="1254125" indent="-252413" algn="l" defTabSz="1001713" rtl="0" eaLnBrk="0" fontAlgn="base" hangingPunct="0">
              <a:spcBef>
                <a:spcPct val="20000"/>
              </a:spcBef>
              <a:spcAft>
                <a:spcPct val="0"/>
              </a:spcAft>
              <a:buClr>
                <a:schemeClr val="folHlink"/>
              </a:buClr>
              <a:buSzPct val="50000"/>
              <a:buFont typeface="Wingdings" pitchFamily="2" charset="2"/>
              <a:buChar char="n"/>
              <a:defRPr kumimoji="1" sz="2600">
                <a:solidFill>
                  <a:schemeClr val="tx1"/>
                </a:solidFill>
                <a:latin typeface="+mn-lt"/>
                <a:ea typeface="+mn-ea"/>
              </a:defRPr>
            </a:lvl3pPr>
            <a:lvl4pPr marL="1755775" indent="-250825" algn="l" defTabSz="1001713" rtl="0" eaLnBrk="0" fontAlgn="base" hangingPunct="0">
              <a:spcBef>
                <a:spcPct val="20000"/>
              </a:spcBef>
              <a:spcAft>
                <a:spcPct val="0"/>
              </a:spcAft>
              <a:buClr>
                <a:schemeClr val="accent2"/>
              </a:buClr>
              <a:buSzPct val="55000"/>
              <a:buFont typeface="Wingdings" pitchFamily="2" charset="2"/>
              <a:buChar char="n"/>
              <a:defRPr kumimoji="1" sz="2200">
                <a:solidFill>
                  <a:schemeClr val="tx1"/>
                </a:solidFill>
                <a:latin typeface="+mn-lt"/>
                <a:ea typeface="+mn-ea"/>
              </a:defRPr>
            </a:lvl4pPr>
            <a:lvl5pPr marL="2257425" indent="-250825" algn="l" defTabSz="1001713" rtl="0" eaLnBrk="0" fontAlgn="base" hangingPunct="0">
              <a:spcBef>
                <a:spcPct val="20000"/>
              </a:spcBef>
              <a:spcAft>
                <a:spcPct val="0"/>
              </a:spcAft>
              <a:buClr>
                <a:schemeClr val="accent1"/>
              </a:buClr>
              <a:buSzPct val="50000"/>
              <a:buFont typeface="Wingdings" pitchFamily="2" charset="2"/>
              <a:buChar char="n"/>
              <a:defRPr kumimoji="1" sz="2200">
                <a:solidFill>
                  <a:schemeClr val="tx1"/>
                </a:solidFill>
                <a:latin typeface="+mn-lt"/>
                <a:ea typeface="+mn-ea"/>
              </a:defRPr>
            </a:lvl5pPr>
            <a:lvl6pPr marL="2714625" indent="-250825" algn="l" defTabSz="1001713" rtl="0" fontAlgn="base">
              <a:spcBef>
                <a:spcPct val="20000"/>
              </a:spcBef>
              <a:spcAft>
                <a:spcPct val="0"/>
              </a:spcAft>
              <a:buClr>
                <a:schemeClr val="accent1"/>
              </a:buClr>
              <a:buSzPct val="50000"/>
              <a:buFont typeface="Wingdings" pitchFamily="2" charset="2"/>
              <a:buChar char="n"/>
              <a:defRPr kumimoji="1" sz="2200">
                <a:solidFill>
                  <a:schemeClr val="tx1"/>
                </a:solidFill>
                <a:latin typeface="+mn-lt"/>
                <a:ea typeface="+mn-ea"/>
              </a:defRPr>
            </a:lvl6pPr>
            <a:lvl7pPr marL="3171825" indent="-250825" algn="l" defTabSz="1001713" rtl="0" fontAlgn="base">
              <a:spcBef>
                <a:spcPct val="20000"/>
              </a:spcBef>
              <a:spcAft>
                <a:spcPct val="0"/>
              </a:spcAft>
              <a:buClr>
                <a:schemeClr val="accent1"/>
              </a:buClr>
              <a:buSzPct val="50000"/>
              <a:buFont typeface="Wingdings" pitchFamily="2" charset="2"/>
              <a:buChar char="n"/>
              <a:defRPr kumimoji="1" sz="2200">
                <a:solidFill>
                  <a:schemeClr val="tx1"/>
                </a:solidFill>
                <a:latin typeface="+mn-lt"/>
                <a:ea typeface="+mn-ea"/>
              </a:defRPr>
            </a:lvl7pPr>
            <a:lvl8pPr marL="3629025" indent="-250825" algn="l" defTabSz="1001713" rtl="0" fontAlgn="base">
              <a:spcBef>
                <a:spcPct val="20000"/>
              </a:spcBef>
              <a:spcAft>
                <a:spcPct val="0"/>
              </a:spcAft>
              <a:buClr>
                <a:schemeClr val="accent1"/>
              </a:buClr>
              <a:buSzPct val="50000"/>
              <a:buFont typeface="Wingdings" pitchFamily="2" charset="2"/>
              <a:buChar char="n"/>
              <a:defRPr kumimoji="1" sz="2200">
                <a:solidFill>
                  <a:schemeClr val="tx1"/>
                </a:solidFill>
                <a:latin typeface="+mn-lt"/>
                <a:ea typeface="+mn-ea"/>
              </a:defRPr>
            </a:lvl8pPr>
            <a:lvl9pPr marL="4086225" indent="-250825" algn="l" defTabSz="1001713" rtl="0" fontAlgn="base">
              <a:spcBef>
                <a:spcPct val="20000"/>
              </a:spcBef>
              <a:spcAft>
                <a:spcPct val="0"/>
              </a:spcAft>
              <a:buClr>
                <a:schemeClr val="accent1"/>
              </a:buClr>
              <a:buSzPct val="50000"/>
              <a:buFont typeface="Wingdings" pitchFamily="2" charset="2"/>
              <a:buChar char="n"/>
              <a:defRPr kumimoji="1" sz="2200">
                <a:solidFill>
                  <a:schemeClr val="tx1"/>
                </a:solidFill>
                <a:latin typeface="+mn-lt"/>
                <a:ea typeface="+mn-ea"/>
              </a:defRPr>
            </a:lvl9pPr>
          </a:lstStyle>
          <a:p>
            <a:pPr eaLnBrk="1" hangingPunct="1">
              <a:lnSpc>
                <a:spcPct val="80000"/>
              </a:lnSpc>
              <a:defRPr/>
            </a:pPr>
            <a:r>
              <a:rPr lang="ja-JP" altLang="en-US" kern="0" dirty="0">
                <a:solidFill>
                  <a:srgbClr val="000000"/>
                </a:solidFill>
                <a:latin typeface="Meiryo UI" panose="020B0604030504040204" pitchFamily="34" charset="-128"/>
                <a:ea typeface="Meiryo UI" panose="020B0604030504040204" pitchFamily="34" charset="-128"/>
              </a:rPr>
              <a:t>総論　社会医学系専門医の制度</a:t>
            </a:r>
          </a:p>
          <a:p>
            <a:pPr eaLnBrk="1" hangingPunct="1">
              <a:lnSpc>
                <a:spcPct val="80000"/>
              </a:lnSpc>
              <a:buFont typeface="Wingdings" pitchFamily="2" charset="2"/>
              <a:buNone/>
              <a:defRPr/>
            </a:pPr>
            <a:endParaRPr lang="ja-JP" altLang="en-US" sz="1400" kern="0" dirty="0">
              <a:solidFill>
                <a:srgbClr val="000000"/>
              </a:solidFill>
              <a:latin typeface="Meiryo UI" panose="020B0604030504040204" pitchFamily="34" charset="-128"/>
              <a:ea typeface="Meiryo UI" panose="020B0604030504040204" pitchFamily="34" charset="-128"/>
            </a:endParaRPr>
          </a:p>
          <a:p>
            <a:pPr eaLnBrk="1" hangingPunct="1">
              <a:lnSpc>
                <a:spcPct val="80000"/>
              </a:lnSpc>
              <a:defRPr/>
            </a:pPr>
            <a:r>
              <a:rPr lang="ja-JP" altLang="en-US" kern="0" dirty="0">
                <a:solidFill>
                  <a:srgbClr val="000000"/>
                </a:solidFill>
                <a:latin typeface="Meiryo UI" panose="020B0604030504040204" pitchFamily="34" charset="-128"/>
                <a:ea typeface="Meiryo UI" panose="020B0604030504040204" pitchFamily="34" charset="-128"/>
              </a:rPr>
              <a:t>各論</a:t>
            </a:r>
          </a:p>
          <a:p>
            <a:pPr indent="79375" eaLnBrk="1" hangingPunct="1">
              <a:lnSpc>
                <a:spcPct val="80000"/>
              </a:lnSpc>
              <a:buFont typeface="Wingdings" pitchFamily="2" charset="2"/>
              <a:buNone/>
              <a:defRPr/>
            </a:pPr>
            <a:r>
              <a:rPr lang="ja-JP" altLang="en-US" kern="0" dirty="0">
                <a:solidFill>
                  <a:srgbClr val="000000"/>
                </a:solidFill>
                <a:latin typeface="Meiryo UI" panose="020B0604030504040204" pitchFamily="34" charset="-128"/>
                <a:ea typeface="Meiryo UI" panose="020B0604030504040204" pitchFamily="34" charset="-128"/>
              </a:rPr>
              <a:t>１．専門研修</a:t>
            </a:r>
          </a:p>
          <a:p>
            <a:pPr indent="79375" eaLnBrk="1" hangingPunct="1">
              <a:lnSpc>
                <a:spcPct val="80000"/>
              </a:lnSpc>
              <a:buFont typeface="Wingdings" pitchFamily="2" charset="2"/>
              <a:buNone/>
              <a:defRPr/>
            </a:pPr>
            <a:r>
              <a:rPr lang="ja-JP" altLang="en-US" kern="0" dirty="0">
                <a:solidFill>
                  <a:srgbClr val="000000"/>
                </a:solidFill>
                <a:latin typeface="Meiryo UI" panose="020B0604030504040204" pitchFamily="34" charset="-128"/>
                <a:ea typeface="Meiryo UI" panose="020B0604030504040204" pitchFamily="34" charset="-128"/>
              </a:rPr>
              <a:t>２．専門医認定試験</a:t>
            </a:r>
          </a:p>
          <a:p>
            <a:pPr indent="79375" eaLnBrk="1" hangingPunct="1">
              <a:lnSpc>
                <a:spcPct val="80000"/>
              </a:lnSpc>
              <a:buNone/>
              <a:defRPr/>
            </a:pPr>
            <a:r>
              <a:rPr lang="ja-JP" altLang="en-US" kern="0" dirty="0">
                <a:solidFill>
                  <a:srgbClr val="000000"/>
                </a:solidFill>
                <a:latin typeface="Meiryo UI" panose="020B0604030504040204" pitchFamily="34" charset="-128"/>
                <a:ea typeface="Meiryo UI" panose="020B0604030504040204" pitchFamily="34" charset="-128"/>
              </a:rPr>
              <a:t>３．</a:t>
            </a:r>
            <a:r>
              <a:rPr lang="ja-JP" altLang="en-US" kern="0" dirty="0">
                <a:ea typeface="Meiryo UI" panose="020B0604030504040204" pitchFamily="34" charset="-128"/>
              </a:rPr>
              <a:t>専門医・指導医の更新ルール</a:t>
            </a:r>
            <a:endParaRPr lang="en-US" altLang="ja-JP" kern="0" dirty="0">
              <a:ea typeface="Meiryo UI" panose="020B0604030504040204" pitchFamily="34" charset="-128"/>
            </a:endParaRPr>
          </a:p>
          <a:p>
            <a:pPr marL="1081088" indent="-627063" eaLnBrk="1" hangingPunct="1">
              <a:lnSpc>
                <a:spcPct val="80000"/>
              </a:lnSpc>
              <a:buNone/>
              <a:defRPr/>
            </a:pPr>
            <a:r>
              <a:rPr lang="ja-JP" altLang="en-US" dirty="0">
                <a:solidFill>
                  <a:srgbClr val="000000"/>
                </a:solidFill>
                <a:latin typeface="Meiryo UI" panose="020B0604030504040204" pitchFamily="34" charset="-128"/>
                <a:ea typeface="Meiryo UI" panose="020B0604030504040204" pitchFamily="34" charset="-128"/>
              </a:rPr>
              <a:t>４．</a:t>
            </a:r>
            <a:r>
              <a:rPr lang="ja-JP" altLang="en-US" sz="3600" dirty="0">
                <a:solidFill>
                  <a:srgbClr val="000000"/>
                </a:solidFill>
                <a:effectLst/>
                <a:latin typeface="小塚ゴシック Pro"/>
                <a:ea typeface="Meiryo UI" panose="020B0604030504040204" pitchFamily="34" charset="-128"/>
              </a:rPr>
              <a:t>特例措置による社会医学系専門医・指導医</a:t>
            </a:r>
            <a:endParaRPr lang="en-US" altLang="ja-JP" sz="3600" dirty="0">
              <a:solidFill>
                <a:srgbClr val="000000"/>
              </a:solidFill>
              <a:effectLst/>
              <a:latin typeface="小塚ゴシック Pro"/>
              <a:ea typeface="Meiryo UI" panose="020B0604030504040204" pitchFamily="34" charset="-128"/>
            </a:endParaRPr>
          </a:p>
          <a:p>
            <a:pPr marL="1081088" indent="-627063" eaLnBrk="1" hangingPunct="1">
              <a:lnSpc>
                <a:spcPct val="80000"/>
              </a:lnSpc>
              <a:buNone/>
              <a:defRPr/>
            </a:pPr>
            <a:r>
              <a:rPr lang="ja-JP" altLang="en-US" dirty="0">
                <a:solidFill>
                  <a:srgbClr val="000000"/>
                </a:solidFill>
                <a:latin typeface="小塚ゴシック Pro"/>
                <a:ea typeface="Meiryo UI" panose="020B0604030504040204" pitchFamily="34" charset="-128"/>
              </a:rPr>
              <a:t>５．</a:t>
            </a:r>
            <a:r>
              <a:rPr lang="ja-JP" altLang="en-US" sz="3600" dirty="0">
                <a:solidFill>
                  <a:srgbClr val="000000"/>
                </a:solidFill>
                <a:effectLst/>
                <a:latin typeface="小塚ゴシック Pro"/>
                <a:ea typeface="Meiryo UI" panose="020B0604030504040204" pitchFamily="34" charset="-128"/>
              </a:rPr>
              <a:t>名誉社会医学系専門医・指導医</a:t>
            </a:r>
            <a:endParaRPr lang="en-US" altLang="ja-JP" dirty="0">
              <a:solidFill>
                <a:srgbClr val="000000"/>
              </a:solidFill>
              <a:latin typeface="Meiryo UI" panose="020B0604030504040204" pitchFamily="34" charset="-128"/>
              <a:ea typeface="Meiryo UI" panose="020B0604030504040204" pitchFamily="34" charset="-128"/>
            </a:endParaRPr>
          </a:p>
          <a:p>
            <a:pPr marL="1081088" indent="-627063" eaLnBrk="1" hangingPunct="1">
              <a:lnSpc>
                <a:spcPct val="80000"/>
              </a:lnSpc>
              <a:buNone/>
              <a:defRPr/>
            </a:pPr>
            <a:r>
              <a:rPr lang="ja-JP" altLang="en-US" dirty="0">
                <a:solidFill>
                  <a:srgbClr val="000000"/>
                </a:solidFill>
                <a:latin typeface="Meiryo UI" panose="020B0604030504040204" pitchFamily="34" charset="-128"/>
                <a:ea typeface="Meiryo UI" panose="020B0604030504040204" pitchFamily="34" charset="-128"/>
              </a:rPr>
              <a:t>６．情報発信</a:t>
            </a:r>
            <a:endParaRPr lang="en-US" altLang="ja-JP" dirty="0">
              <a:solidFill>
                <a:srgbClr val="000000"/>
              </a:solidFill>
              <a:latin typeface="Meiryo UI" panose="020B0604030504040204" pitchFamily="34" charset="-128"/>
              <a:ea typeface="Meiryo UI" panose="020B0604030504040204" pitchFamily="34" charset="-128"/>
            </a:endParaRPr>
          </a:p>
          <a:p>
            <a:pPr marL="1081088" indent="-627063" eaLnBrk="1" hangingPunct="1">
              <a:lnSpc>
                <a:spcPct val="80000"/>
              </a:lnSpc>
              <a:buNone/>
              <a:defRPr/>
            </a:pPr>
            <a:r>
              <a:rPr lang="ja-JP" altLang="en-US" kern="0" dirty="0">
                <a:solidFill>
                  <a:srgbClr val="000000"/>
                </a:solidFill>
                <a:latin typeface="Meiryo UI" panose="020B0604030504040204" pitchFamily="34" charset="-128"/>
                <a:ea typeface="Meiryo UI" panose="020B0604030504040204" pitchFamily="34" charset="-128"/>
              </a:rPr>
              <a:t>７．最近の動き</a:t>
            </a:r>
          </a:p>
          <a:p>
            <a:pPr eaLnBrk="1" hangingPunct="1">
              <a:lnSpc>
                <a:spcPct val="80000"/>
              </a:lnSpc>
              <a:buFont typeface="Wingdings" pitchFamily="2" charset="2"/>
              <a:buNone/>
              <a:defRPr/>
            </a:pPr>
            <a:endParaRPr lang="ja-JP" altLang="en-US" sz="1400" kern="0" dirty="0">
              <a:solidFill>
                <a:srgbClr val="000000"/>
              </a:solidFill>
              <a:latin typeface="Meiryo UI" panose="020B0604030504040204" pitchFamily="34" charset="-128"/>
              <a:ea typeface="Meiryo UI" panose="020B0604030504040204" pitchFamily="34" charset="-128"/>
            </a:endParaRPr>
          </a:p>
          <a:p>
            <a:pPr eaLnBrk="1" hangingPunct="1">
              <a:lnSpc>
                <a:spcPct val="80000"/>
              </a:lnSpc>
              <a:buFont typeface="Wingdings" pitchFamily="2" charset="2"/>
              <a:buNone/>
              <a:defRPr/>
            </a:pPr>
            <a:endParaRPr lang="en-US" altLang="ja-JP" sz="2400" b="1" kern="0" dirty="0">
              <a:ea typeface="ＤＨＰ特太ゴシック体" pitchFamily="2" charset="-128"/>
            </a:endParaRPr>
          </a:p>
        </p:txBody>
      </p:sp>
      <p:sp>
        <p:nvSpPr>
          <p:cNvPr id="5" name="タイトル 1">
            <a:extLst>
              <a:ext uri="{FF2B5EF4-FFF2-40B4-BE49-F238E27FC236}">
                <a16:creationId xmlns:a16="http://schemas.microsoft.com/office/drawing/2014/main" id="{1B223ABB-703C-3A97-384C-9B0472B4FDF2}"/>
              </a:ext>
            </a:extLst>
          </p:cNvPr>
          <p:cNvSpPr txBox="1">
            <a:spLocks/>
          </p:cNvSpPr>
          <p:nvPr/>
        </p:nvSpPr>
        <p:spPr>
          <a:xfrm>
            <a:off x="561110" y="4600574"/>
            <a:ext cx="8229600" cy="931863"/>
          </a:xfrm>
          <a:prstGeom prst="rect">
            <a:avLst/>
          </a:prstGeom>
        </p:spPr>
        <p:txBody>
          <a:bodyPr/>
          <a:lstStyle>
            <a:lvl1pPr algn="l" defTabSz="1001713" rtl="0" eaLnBrk="0" fontAlgn="base" hangingPunct="0">
              <a:spcBef>
                <a:spcPct val="0"/>
              </a:spcBef>
              <a:spcAft>
                <a:spcPct val="0"/>
              </a:spcAft>
              <a:defRPr kumimoji="1" sz="4800">
                <a:solidFill>
                  <a:schemeClr val="tx2"/>
                </a:solidFill>
                <a:latin typeface="+mj-lt"/>
                <a:ea typeface="+mj-ea"/>
                <a:cs typeface="+mj-cs"/>
              </a:defRPr>
            </a:lvl1pPr>
            <a:lvl2pPr algn="l" defTabSz="1001713" rtl="0" eaLnBrk="0" fontAlgn="base" hangingPunct="0">
              <a:spcBef>
                <a:spcPct val="0"/>
              </a:spcBef>
              <a:spcAft>
                <a:spcPct val="0"/>
              </a:spcAft>
              <a:defRPr kumimoji="1" sz="4800">
                <a:solidFill>
                  <a:schemeClr val="tx2"/>
                </a:solidFill>
                <a:latin typeface="Tahoma" pitchFamily="34" charset="0"/>
                <a:ea typeface="ＭＳ Ｐゴシック" pitchFamily="50" charset="-128"/>
              </a:defRPr>
            </a:lvl2pPr>
            <a:lvl3pPr algn="l" defTabSz="1001713" rtl="0" eaLnBrk="0" fontAlgn="base" hangingPunct="0">
              <a:spcBef>
                <a:spcPct val="0"/>
              </a:spcBef>
              <a:spcAft>
                <a:spcPct val="0"/>
              </a:spcAft>
              <a:defRPr kumimoji="1" sz="4800">
                <a:solidFill>
                  <a:schemeClr val="tx2"/>
                </a:solidFill>
                <a:latin typeface="Tahoma" pitchFamily="34" charset="0"/>
                <a:ea typeface="ＭＳ Ｐゴシック" pitchFamily="50" charset="-128"/>
              </a:defRPr>
            </a:lvl3pPr>
            <a:lvl4pPr algn="l" defTabSz="1001713" rtl="0" eaLnBrk="0" fontAlgn="base" hangingPunct="0">
              <a:spcBef>
                <a:spcPct val="0"/>
              </a:spcBef>
              <a:spcAft>
                <a:spcPct val="0"/>
              </a:spcAft>
              <a:defRPr kumimoji="1" sz="4800">
                <a:solidFill>
                  <a:schemeClr val="tx2"/>
                </a:solidFill>
                <a:latin typeface="Tahoma" pitchFamily="34" charset="0"/>
                <a:ea typeface="ＭＳ Ｐゴシック" pitchFamily="50" charset="-128"/>
              </a:defRPr>
            </a:lvl4pPr>
            <a:lvl5pPr algn="l" defTabSz="1001713" rtl="0" eaLnBrk="0" fontAlgn="base" hangingPunct="0">
              <a:spcBef>
                <a:spcPct val="0"/>
              </a:spcBef>
              <a:spcAft>
                <a:spcPct val="0"/>
              </a:spcAft>
              <a:defRPr kumimoji="1" sz="4800">
                <a:solidFill>
                  <a:schemeClr val="tx2"/>
                </a:solidFill>
                <a:latin typeface="Tahoma" pitchFamily="34" charset="0"/>
                <a:ea typeface="ＭＳ Ｐゴシック" pitchFamily="50" charset="-128"/>
              </a:defRPr>
            </a:lvl5pPr>
            <a:lvl6pPr marL="457200" algn="l" defTabSz="1001713" rtl="0" fontAlgn="base">
              <a:spcBef>
                <a:spcPct val="0"/>
              </a:spcBef>
              <a:spcAft>
                <a:spcPct val="0"/>
              </a:spcAft>
              <a:defRPr kumimoji="1" sz="4800">
                <a:solidFill>
                  <a:schemeClr val="tx2"/>
                </a:solidFill>
                <a:latin typeface="Tahoma" pitchFamily="34" charset="0"/>
                <a:ea typeface="ＭＳ Ｐゴシック" pitchFamily="50" charset="-128"/>
              </a:defRPr>
            </a:lvl6pPr>
            <a:lvl7pPr marL="914400" algn="l" defTabSz="1001713" rtl="0" fontAlgn="base">
              <a:spcBef>
                <a:spcPct val="0"/>
              </a:spcBef>
              <a:spcAft>
                <a:spcPct val="0"/>
              </a:spcAft>
              <a:defRPr kumimoji="1" sz="4800">
                <a:solidFill>
                  <a:schemeClr val="tx2"/>
                </a:solidFill>
                <a:latin typeface="Tahoma" pitchFamily="34" charset="0"/>
                <a:ea typeface="ＭＳ Ｐゴシック" pitchFamily="50" charset="-128"/>
              </a:defRPr>
            </a:lvl7pPr>
            <a:lvl8pPr marL="1371600" algn="l" defTabSz="1001713" rtl="0" fontAlgn="base">
              <a:spcBef>
                <a:spcPct val="0"/>
              </a:spcBef>
              <a:spcAft>
                <a:spcPct val="0"/>
              </a:spcAft>
              <a:defRPr kumimoji="1" sz="4800">
                <a:solidFill>
                  <a:schemeClr val="tx2"/>
                </a:solidFill>
                <a:latin typeface="Tahoma" pitchFamily="34" charset="0"/>
                <a:ea typeface="ＭＳ Ｐゴシック" pitchFamily="50" charset="-128"/>
              </a:defRPr>
            </a:lvl8pPr>
            <a:lvl9pPr marL="1828800" algn="l" defTabSz="1001713" rtl="0" fontAlgn="base">
              <a:spcBef>
                <a:spcPct val="0"/>
              </a:spcBef>
              <a:spcAft>
                <a:spcPct val="0"/>
              </a:spcAft>
              <a:defRPr kumimoji="1" sz="4800">
                <a:solidFill>
                  <a:schemeClr val="tx2"/>
                </a:solidFill>
                <a:latin typeface="Tahoma" pitchFamily="34" charset="0"/>
                <a:ea typeface="ＭＳ Ｐゴシック" pitchFamily="50" charset="-128"/>
              </a:defRPr>
            </a:lvl9pPr>
          </a:lstStyle>
          <a:p>
            <a:endParaRPr lang="ja-JP" altLang="en-US" kern="0" dirty="0">
              <a:ea typeface="Meiryo UI" panose="020B0604030504040204" pitchFamily="34" charset="-128"/>
            </a:endParaRPr>
          </a:p>
        </p:txBody>
      </p:sp>
    </p:spTree>
    <p:extLst>
      <p:ext uri="{BB962C8B-B14F-4D97-AF65-F5344CB8AC3E}">
        <p14:creationId xmlns:p14="http://schemas.microsoft.com/office/powerpoint/2010/main" val="187644222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52718"/>
            <a:ext cx="8640960" cy="756002"/>
          </a:xfrm>
        </p:spPr>
        <p:txBody>
          <a:bodyPr>
            <a:normAutofit/>
          </a:bodyPr>
          <a:lstStyle/>
          <a:p>
            <a:r>
              <a:rPr lang="ja-JP" altLang="en-US" sz="4000" b="1" dirty="0">
                <a:latin typeface="Meiryo UI" panose="020B0604030504040204" pitchFamily="34" charset="-128"/>
              </a:rPr>
              <a:t>専門研修プログラム整備基準とは？</a:t>
            </a:r>
            <a:endParaRPr kumimoji="1" lang="ja-JP" altLang="en-US" sz="4000" b="1" dirty="0">
              <a:latin typeface="Meiryo UI" panose="020B0604030504040204" pitchFamily="34" charset="-128"/>
            </a:endParaRPr>
          </a:p>
        </p:txBody>
      </p:sp>
      <p:sp>
        <p:nvSpPr>
          <p:cNvPr id="4" name="コンテンツ プレースホルダー 3"/>
          <p:cNvSpPr>
            <a:spLocks noGrp="1"/>
          </p:cNvSpPr>
          <p:nvPr>
            <p:ph sz="half" idx="1"/>
          </p:nvPr>
        </p:nvSpPr>
        <p:spPr>
          <a:xfrm>
            <a:off x="251520" y="840426"/>
            <a:ext cx="8640960" cy="5760640"/>
          </a:xfrm>
        </p:spPr>
        <p:txBody>
          <a:bodyPr>
            <a:normAutofit/>
          </a:bodyPr>
          <a:lstStyle/>
          <a:p>
            <a:pPr marL="0" indent="0">
              <a:buNone/>
            </a:pPr>
            <a:r>
              <a:rPr lang="ja-JP" altLang="en-US" sz="2400" dirty="0">
                <a:latin typeface="Meiryo UI" panose="020B0604030504040204" pitchFamily="34" charset="-128"/>
                <a:ea typeface="Meiryo UI" panose="020B0604030504040204" pitchFamily="34" charset="-128"/>
              </a:rPr>
              <a:t>各領域の専門医制度において研修施設群が研修プログラムを</a:t>
            </a:r>
            <a:endParaRPr lang="en-US" altLang="ja-JP" sz="2400" dirty="0">
              <a:latin typeface="Meiryo UI" panose="020B0604030504040204" pitchFamily="34" charset="-128"/>
              <a:ea typeface="Meiryo UI" panose="020B0604030504040204" pitchFamily="34" charset="-128"/>
            </a:endParaRPr>
          </a:p>
          <a:p>
            <a:pPr marL="0" indent="0">
              <a:buNone/>
            </a:pPr>
            <a:r>
              <a:rPr lang="ja-JP" altLang="en-US" sz="2400" dirty="0">
                <a:latin typeface="Meiryo UI" panose="020B0604030504040204" pitchFamily="34" charset="-128"/>
                <a:ea typeface="Meiryo UI" panose="020B0604030504040204" pitchFamily="34" charset="-128"/>
              </a:rPr>
              <a:t>作成する上での参考資料であり、また認定を受ける上での</a:t>
            </a:r>
            <a:endParaRPr lang="en-US" altLang="ja-JP" sz="2400" dirty="0">
              <a:latin typeface="Meiryo UI" panose="020B0604030504040204" pitchFamily="34" charset="-128"/>
              <a:ea typeface="Meiryo UI" panose="020B0604030504040204" pitchFamily="34" charset="-128"/>
            </a:endParaRPr>
          </a:p>
          <a:p>
            <a:pPr marL="0" indent="0">
              <a:buNone/>
            </a:pPr>
            <a:r>
              <a:rPr lang="ja-JP" altLang="en-US" sz="2400" dirty="0">
                <a:latin typeface="Meiryo UI" panose="020B0604030504040204" pitchFamily="34" charset="-128"/>
                <a:ea typeface="Meiryo UI" panose="020B0604030504040204" pitchFamily="34" charset="-128"/>
              </a:rPr>
              <a:t>基準となる文書のこと。</a:t>
            </a:r>
            <a:endParaRPr lang="en-US" altLang="ja-JP" sz="2400" dirty="0">
              <a:latin typeface="Meiryo UI" panose="020B0604030504040204" pitchFamily="34" charset="-128"/>
              <a:ea typeface="Meiryo UI" panose="020B0604030504040204" pitchFamily="34" charset="-128"/>
            </a:endParaRPr>
          </a:p>
          <a:p>
            <a:pPr marL="0" indent="0">
              <a:buNone/>
            </a:pPr>
            <a:r>
              <a:rPr lang="ja-JP" altLang="en-US" sz="2400" dirty="0">
                <a:latin typeface="Meiryo UI" panose="020B0604030504040204" pitchFamily="34" charset="-128"/>
                <a:ea typeface="Meiryo UI" panose="020B0604030504040204" pitchFamily="34" charset="-128"/>
              </a:rPr>
              <a:t>　</a:t>
            </a:r>
            <a:r>
              <a:rPr kumimoji="1" lang="ja-JP" altLang="en-US" sz="2400" dirty="0">
                <a:latin typeface="Meiryo UI" panose="020B0604030504040204" pitchFamily="34" charset="-128"/>
                <a:ea typeface="Meiryo UI" panose="020B0604030504040204" pitchFamily="34" charset="-128"/>
              </a:rPr>
              <a:t>１．理念と使命</a:t>
            </a:r>
            <a:endParaRPr kumimoji="1" lang="en-US" altLang="ja-JP" sz="2400" dirty="0">
              <a:latin typeface="Meiryo UI" panose="020B0604030504040204" pitchFamily="34" charset="-128"/>
              <a:ea typeface="Meiryo UI" panose="020B0604030504040204" pitchFamily="34" charset="-128"/>
            </a:endParaRPr>
          </a:p>
          <a:p>
            <a:pPr marL="0" indent="0">
              <a:buNone/>
            </a:pPr>
            <a:r>
              <a:rPr lang="ja-JP" altLang="en-US" sz="2400" dirty="0">
                <a:latin typeface="Meiryo UI" panose="020B0604030504040204" pitchFamily="34" charset="-128"/>
                <a:ea typeface="Meiryo UI" panose="020B0604030504040204" pitchFamily="34" charset="-128"/>
              </a:rPr>
              <a:t>　２．専門研修の目標</a:t>
            </a:r>
            <a:endParaRPr lang="en-US" altLang="ja-JP" sz="2400" dirty="0">
              <a:latin typeface="Meiryo UI" panose="020B0604030504040204" pitchFamily="34" charset="-128"/>
              <a:ea typeface="Meiryo UI" panose="020B0604030504040204" pitchFamily="34" charset="-128"/>
            </a:endParaRPr>
          </a:p>
          <a:p>
            <a:pPr marL="0" indent="0">
              <a:buNone/>
            </a:pPr>
            <a:r>
              <a:rPr kumimoji="1" lang="ja-JP" altLang="en-US" sz="2400" dirty="0">
                <a:latin typeface="Meiryo UI" panose="020B0604030504040204" pitchFamily="34" charset="-128"/>
                <a:ea typeface="Meiryo UI" panose="020B0604030504040204" pitchFamily="34" charset="-128"/>
              </a:rPr>
              <a:t>　　　① 成果／</a:t>
            </a:r>
            <a:r>
              <a:rPr lang="ja-JP" altLang="en-US" sz="2400" dirty="0">
                <a:latin typeface="Meiryo UI" panose="020B0604030504040204" pitchFamily="34" charset="-128"/>
                <a:ea typeface="Meiryo UI" panose="020B0604030504040204" pitchFamily="34" charset="-128"/>
              </a:rPr>
              <a:t>② 到達目標／③ 経験目標</a:t>
            </a:r>
            <a:endParaRPr lang="en-US" altLang="ja-JP" sz="2400" dirty="0">
              <a:latin typeface="Meiryo UI" panose="020B0604030504040204" pitchFamily="34" charset="-128"/>
              <a:ea typeface="Meiryo UI" panose="020B0604030504040204" pitchFamily="34" charset="-128"/>
            </a:endParaRPr>
          </a:p>
          <a:p>
            <a:pPr marL="0" indent="0">
              <a:buNone/>
            </a:pPr>
            <a:r>
              <a:rPr kumimoji="1" lang="ja-JP" altLang="en-US" sz="2400" dirty="0">
                <a:latin typeface="Meiryo UI" panose="020B0604030504040204" pitchFamily="34" charset="-128"/>
                <a:ea typeface="Meiryo UI" panose="020B0604030504040204" pitchFamily="34" charset="-128"/>
              </a:rPr>
              <a:t>　３．専門研修の方法</a:t>
            </a:r>
            <a:endParaRPr kumimoji="1" lang="en-US" altLang="ja-JP" sz="2400" dirty="0">
              <a:latin typeface="Meiryo UI" panose="020B0604030504040204" pitchFamily="34" charset="-128"/>
              <a:ea typeface="Meiryo UI" panose="020B0604030504040204" pitchFamily="34" charset="-128"/>
            </a:endParaRPr>
          </a:p>
          <a:p>
            <a:pPr marL="0" indent="0">
              <a:buNone/>
            </a:pPr>
            <a:r>
              <a:rPr lang="ja-JP" altLang="en-US" sz="2400" dirty="0">
                <a:latin typeface="Meiryo UI" panose="020B0604030504040204" pitchFamily="34" charset="-128"/>
                <a:ea typeface="Meiryo UI" panose="020B0604030504040204" pitchFamily="34" charset="-128"/>
              </a:rPr>
              <a:t>　４．専門研修の評価</a:t>
            </a:r>
            <a:endParaRPr lang="en-US" altLang="ja-JP" sz="2400" dirty="0">
              <a:latin typeface="Meiryo UI" panose="020B0604030504040204" pitchFamily="34" charset="-128"/>
              <a:ea typeface="Meiryo UI" panose="020B0604030504040204" pitchFamily="34" charset="-128"/>
            </a:endParaRPr>
          </a:p>
          <a:p>
            <a:pPr marL="0" indent="0">
              <a:buNone/>
            </a:pPr>
            <a:r>
              <a:rPr lang="ja-JP" altLang="en-US" sz="2400" dirty="0">
                <a:latin typeface="Meiryo UI" panose="020B0604030504040204" pitchFamily="34" charset="-128"/>
                <a:ea typeface="Meiryo UI" panose="020B0604030504040204" pitchFamily="34" charset="-128"/>
              </a:rPr>
              <a:t>　５．専門研修施設とプログラムの認定基準</a:t>
            </a:r>
            <a:endParaRPr lang="en-US" altLang="ja-JP" sz="2400" dirty="0">
              <a:latin typeface="Meiryo UI" panose="020B0604030504040204" pitchFamily="34" charset="-128"/>
              <a:ea typeface="Meiryo UI" panose="020B0604030504040204" pitchFamily="34" charset="-128"/>
            </a:endParaRPr>
          </a:p>
          <a:p>
            <a:pPr marL="0" indent="0">
              <a:buNone/>
            </a:pPr>
            <a:r>
              <a:rPr lang="ja-JP" altLang="en-US" sz="2400" dirty="0">
                <a:latin typeface="Meiryo UI" panose="020B0604030504040204" pitchFamily="34" charset="-128"/>
                <a:ea typeface="Meiryo UI" panose="020B0604030504040204" pitchFamily="34" charset="-128"/>
              </a:rPr>
              <a:t>　６．専門研修プログラムを支える体制</a:t>
            </a:r>
            <a:endParaRPr lang="en-US" altLang="ja-JP" sz="2400" dirty="0">
              <a:latin typeface="Meiryo UI" panose="020B0604030504040204" pitchFamily="34" charset="-128"/>
              <a:ea typeface="Meiryo UI" panose="020B0604030504040204" pitchFamily="34" charset="-128"/>
            </a:endParaRPr>
          </a:p>
          <a:p>
            <a:pPr marL="0" indent="0">
              <a:buNone/>
            </a:pPr>
            <a:r>
              <a:rPr lang="ja-JP" altLang="en-US" sz="2400" dirty="0">
                <a:latin typeface="Meiryo UI" panose="020B0604030504040204" pitchFamily="34" charset="-128"/>
                <a:ea typeface="Meiryo UI" panose="020B0604030504040204" pitchFamily="34" charset="-128"/>
              </a:rPr>
              <a:t>　７．専門研修実績記録システムとマニュアル類の整備</a:t>
            </a:r>
            <a:endParaRPr lang="en-US" altLang="ja-JP" sz="2400" dirty="0">
              <a:latin typeface="Meiryo UI" panose="020B0604030504040204" pitchFamily="34" charset="-128"/>
              <a:ea typeface="Meiryo UI" panose="020B0604030504040204" pitchFamily="34" charset="-128"/>
            </a:endParaRPr>
          </a:p>
          <a:p>
            <a:pPr marL="0" indent="0">
              <a:buNone/>
            </a:pPr>
            <a:r>
              <a:rPr lang="ja-JP" altLang="en-US" sz="2400" dirty="0">
                <a:latin typeface="Meiryo UI" panose="020B0604030504040204" pitchFamily="34" charset="-128"/>
                <a:ea typeface="Meiryo UI" panose="020B0604030504040204" pitchFamily="34" charset="-128"/>
              </a:rPr>
              <a:t>　８．専門研修プログラムの評価と改善</a:t>
            </a:r>
            <a:endParaRPr lang="en-US" altLang="ja-JP" sz="2400" dirty="0">
              <a:latin typeface="Meiryo UI" panose="020B0604030504040204" pitchFamily="34" charset="-128"/>
              <a:ea typeface="Meiryo UI" panose="020B0604030504040204" pitchFamily="34" charset="-128"/>
            </a:endParaRPr>
          </a:p>
          <a:p>
            <a:pPr marL="0" indent="0">
              <a:buNone/>
            </a:pPr>
            <a:r>
              <a:rPr lang="ja-JP" altLang="en-US" sz="2400" dirty="0">
                <a:latin typeface="Meiryo UI" panose="020B0604030504040204" pitchFamily="34" charset="-128"/>
                <a:ea typeface="Meiryo UI" panose="020B0604030504040204" pitchFamily="34" charset="-128"/>
              </a:rPr>
              <a:t>　９．専攻医の採用と修了</a:t>
            </a:r>
          </a:p>
          <a:p>
            <a:endParaRPr lang="en-US" altLang="ja-JP" sz="2400" dirty="0">
              <a:latin typeface="Meiryo UI" panose="020B0604030504040204" pitchFamily="34" charset="-128"/>
              <a:ea typeface="Meiryo UI" panose="020B0604030504040204" pitchFamily="34" charset="-128"/>
            </a:endParaRPr>
          </a:p>
          <a:p>
            <a:endParaRPr kumimoji="1" lang="ja-JP" altLang="en-US" sz="2400" dirty="0">
              <a:latin typeface="Meiryo UI" panose="020B0604030504040204" pitchFamily="34" charset="-128"/>
              <a:ea typeface="Meiryo UI" panose="020B0604030504040204" pitchFamily="34" charset="-128"/>
            </a:endParaRPr>
          </a:p>
        </p:txBody>
      </p:sp>
      <p:pic>
        <p:nvPicPr>
          <p:cNvPr id="5" name="図 4"/>
          <p:cNvPicPr>
            <a:picLocks noChangeAspect="1"/>
          </p:cNvPicPr>
          <p:nvPr/>
        </p:nvPicPr>
        <p:blipFill>
          <a:blip r:embed="rId2"/>
          <a:stretch>
            <a:fillRect/>
          </a:stretch>
        </p:blipFill>
        <p:spPr>
          <a:xfrm>
            <a:off x="5038725" y="6532772"/>
            <a:ext cx="3958631" cy="243504"/>
          </a:xfrm>
          <a:prstGeom prst="rect">
            <a:avLst/>
          </a:prstGeom>
        </p:spPr>
      </p:pic>
    </p:spTree>
    <p:extLst>
      <p:ext uri="{BB962C8B-B14F-4D97-AF65-F5344CB8AC3E}">
        <p14:creationId xmlns:p14="http://schemas.microsoft.com/office/powerpoint/2010/main" val="105512503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0"/>
            <a:ext cx="8640960" cy="1268760"/>
          </a:xfrm>
        </p:spPr>
        <p:txBody>
          <a:bodyPr>
            <a:noAutofit/>
          </a:bodyPr>
          <a:lstStyle/>
          <a:p>
            <a:r>
              <a:rPr kumimoji="1" lang="ja-JP" altLang="en-US" sz="3600" b="1" dirty="0">
                <a:latin typeface="Meiryo UI" panose="020B0604030504040204" pitchFamily="34" charset="-128"/>
              </a:rPr>
              <a:t>専門研修の目標</a:t>
            </a:r>
            <a:br>
              <a:rPr kumimoji="1" lang="en-US" altLang="ja-JP" sz="3600" b="1" dirty="0">
                <a:latin typeface="Meiryo UI" panose="020B0604030504040204" pitchFamily="34" charset="-128"/>
              </a:rPr>
            </a:br>
            <a:r>
              <a:rPr lang="ja-JP" altLang="en-US" sz="3600" b="1" dirty="0">
                <a:latin typeface="Meiryo UI" panose="020B0604030504040204" pitchFamily="34" charset="-128"/>
              </a:rPr>
              <a:t>　</a:t>
            </a:r>
            <a:r>
              <a:rPr kumimoji="1" lang="ja-JP" altLang="en-US" sz="3600" b="1" dirty="0">
                <a:latin typeface="Meiryo UI" panose="020B0604030504040204" pitchFamily="34" charset="-128"/>
              </a:rPr>
              <a:t>経験目標（経験すべき課題）</a:t>
            </a:r>
          </a:p>
        </p:txBody>
      </p:sp>
      <p:sp>
        <p:nvSpPr>
          <p:cNvPr id="3" name="コンテンツ プレースホルダー 2"/>
          <p:cNvSpPr>
            <a:spLocks noGrp="1"/>
          </p:cNvSpPr>
          <p:nvPr>
            <p:ph sz="half" idx="1"/>
          </p:nvPr>
        </p:nvSpPr>
        <p:spPr>
          <a:xfrm>
            <a:off x="230666" y="1224727"/>
            <a:ext cx="8640960" cy="5256584"/>
          </a:xfrm>
        </p:spPr>
        <p:txBody>
          <a:bodyPr>
            <a:noAutofit/>
          </a:bodyPr>
          <a:lstStyle/>
          <a:p>
            <a:pPr marL="0" indent="0">
              <a:spcBef>
                <a:spcPts val="0"/>
              </a:spcBef>
              <a:spcAft>
                <a:spcPts val="0"/>
              </a:spcAft>
              <a:buNone/>
            </a:pPr>
            <a:r>
              <a:rPr lang="ja-JP" altLang="en-US" sz="2400" u="sng" dirty="0">
                <a:latin typeface="Meiryo UI" panose="020B0604030504040204" pitchFamily="34" charset="-128"/>
                <a:ea typeface="Meiryo UI" panose="020B0604030504040204" pitchFamily="34" charset="-128"/>
              </a:rPr>
              <a:t>○総括的な課題（全項目が必須）</a:t>
            </a:r>
            <a:endParaRPr lang="en-US" altLang="ja-JP" sz="2400" u="sng" dirty="0">
              <a:latin typeface="Meiryo UI" panose="020B0604030504040204" pitchFamily="34" charset="-128"/>
              <a:ea typeface="Meiryo UI" panose="020B0604030504040204" pitchFamily="34" charset="-128"/>
            </a:endParaRPr>
          </a:p>
          <a:p>
            <a:pPr marL="0" indent="0">
              <a:spcBef>
                <a:spcPts val="0"/>
              </a:spcBef>
              <a:spcAft>
                <a:spcPts val="0"/>
              </a:spcAft>
              <a:buNone/>
            </a:pPr>
            <a:r>
              <a:rPr lang="ja-JP" altLang="en-US" sz="2400" dirty="0">
                <a:latin typeface="Meiryo UI" panose="020B0604030504040204" pitchFamily="34" charset="-128"/>
                <a:ea typeface="Meiryo UI" panose="020B0604030504040204" pitchFamily="34" charset="-128"/>
              </a:rPr>
              <a:t>　・組織マネジメント</a:t>
            </a:r>
            <a:endParaRPr lang="en-US" altLang="ja-JP" sz="2400" dirty="0">
              <a:latin typeface="Meiryo UI" panose="020B0604030504040204" pitchFamily="34" charset="-128"/>
              <a:ea typeface="Meiryo UI" panose="020B0604030504040204" pitchFamily="34" charset="-128"/>
            </a:endParaRPr>
          </a:p>
          <a:p>
            <a:pPr marL="0" indent="0">
              <a:spcBef>
                <a:spcPts val="0"/>
              </a:spcBef>
              <a:spcAft>
                <a:spcPts val="0"/>
              </a:spcAft>
              <a:buNone/>
            </a:pPr>
            <a:r>
              <a:rPr lang="ja-JP" altLang="en-US" sz="2400" dirty="0">
                <a:latin typeface="Meiryo UI" panose="020B0604030504040204" pitchFamily="34" charset="-128"/>
                <a:ea typeface="Meiryo UI" panose="020B0604030504040204" pitchFamily="34" charset="-128"/>
              </a:rPr>
              <a:t>　・プロジェクトマネジメント</a:t>
            </a:r>
          </a:p>
          <a:p>
            <a:pPr marL="0" indent="0">
              <a:spcBef>
                <a:spcPts val="0"/>
              </a:spcBef>
              <a:spcAft>
                <a:spcPts val="0"/>
              </a:spcAft>
              <a:buNone/>
            </a:pPr>
            <a:r>
              <a:rPr lang="ja-JP" altLang="en-US" sz="2400" dirty="0">
                <a:latin typeface="Meiryo UI" panose="020B0604030504040204" pitchFamily="34" charset="-128"/>
                <a:ea typeface="Meiryo UI" panose="020B0604030504040204" pitchFamily="34" charset="-128"/>
              </a:rPr>
              <a:t>　・プロセスマネジメント</a:t>
            </a:r>
          </a:p>
          <a:p>
            <a:pPr marL="0" indent="0">
              <a:spcBef>
                <a:spcPts val="0"/>
              </a:spcBef>
              <a:spcAft>
                <a:spcPts val="0"/>
              </a:spcAft>
              <a:buNone/>
            </a:pPr>
            <a:r>
              <a:rPr lang="ja-JP" altLang="en-US" sz="2400" dirty="0">
                <a:latin typeface="Meiryo UI" panose="020B0604030504040204" pitchFamily="34" charset="-128"/>
                <a:ea typeface="Meiryo UI" panose="020B0604030504040204" pitchFamily="34" charset="-128"/>
              </a:rPr>
              <a:t>　・医療・健康情報の管理</a:t>
            </a:r>
          </a:p>
          <a:p>
            <a:pPr marL="0" indent="0">
              <a:spcBef>
                <a:spcPts val="0"/>
              </a:spcBef>
              <a:spcAft>
                <a:spcPts val="0"/>
              </a:spcAft>
              <a:buNone/>
            </a:pPr>
            <a:r>
              <a:rPr lang="ja-JP" altLang="en-US" sz="2400" dirty="0">
                <a:latin typeface="Meiryo UI" panose="020B0604030504040204" pitchFamily="34" charset="-128"/>
                <a:ea typeface="Meiryo UI" panose="020B0604030504040204" pitchFamily="34" charset="-128"/>
              </a:rPr>
              <a:t>　・保健・医療・福祉サービスの評価</a:t>
            </a:r>
          </a:p>
          <a:p>
            <a:pPr marL="0" indent="0">
              <a:spcBef>
                <a:spcPts val="0"/>
              </a:spcBef>
              <a:spcAft>
                <a:spcPts val="0"/>
              </a:spcAft>
              <a:buNone/>
            </a:pPr>
            <a:r>
              <a:rPr lang="ja-JP" altLang="en-US" sz="2400" dirty="0">
                <a:latin typeface="Meiryo UI" panose="020B0604030504040204" pitchFamily="34" charset="-128"/>
                <a:ea typeface="Meiryo UI" panose="020B0604030504040204" pitchFamily="34" charset="-128"/>
              </a:rPr>
              <a:t>　・疫学・統計学的アプローチ</a:t>
            </a:r>
          </a:p>
          <a:p>
            <a:pPr marL="0" indent="0">
              <a:spcBef>
                <a:spcPts val="0"/>
              </a:spcBef>
              <a:spcAft>
                <a:spcPts val="0"/>
              </a:spcAft>
              <a:buNone/>
            </a:pPr>
            <a:r>
              <a:rPr lang="ja-JP" altLang="en-US" sz="2400" u="sng" dirty="0">
                <a:latin typeface="Meiryo UI" panose="020B0604030504040204" pitchFamily="34" charset="-128"/>
                <a:ea typeface="Meiryo UI" panose="020B0604030504040204" pitchFamily="34" charset="-128"/>
              </a:rPr>
              <a:t>○各論的な課題（全</a:t>
            </a:r>
            <a:r>
              <a:rPr lang="en-US" altLang="ja-JP" sz="2400" u="sng" dirty="0">
                <a:latin typeface="Meiryo UI" panose="020B0604030504040204" pitchFamily="34" charset="-128"/>
                <a:ea typeface="Meiryo UI" panose="020B0604030504040204" pitchFamily="34" charset="-128"/>
              </a:rPr>
              <a:t>22</a:t>
            </a:r>
            <a:r>
              <a:rPr lang="ja-JP" altLang="en-US" sz="2400" u="sng" dirty="0">
                <a:latin typeface="Meiryo UI" panose="020B0604030504040204" pitchFamily="34" charset="-128"/>
                <a:ea typeface="Meiryo UI" panose="020B0604030504040204" pitchFamily="34" charset="-128"/>
              </a:rPr>
              <a:t>項目中３項目の経験が必要）</a:t>
            </a:r>
          </a:p>
          <a:p>
            <a:pPr marL="0" indent="0">
              <a:spcBef>
                <a:spcPts val="0"/>
              </a:spcBef>
              <a:spcAft>
                <a:spcPts val="0"/>
              </a:spcAft>
              <a:buNone/>
            </a:pPr>
            <a:r>
              <a:rPr lang="ja-JP" altLang="en-US" sz="2400" dirty="0">
                <a:latin typeface="Meiryo UI" panose="020B0604030504040204" pitchFamily="34" charset="-128"/>
                <a:ea typeface="Meiryo UI" panose="020B0604030504040204" pitchFamily="34" charset="-128"/>
              </a:rPr>
              <a:t>　・保健対策</a:t>
            </a:r>
            <a:r>
              <a:rPr lang="en-US" altLang="ja-JP" sz="2400" dirty="0">
                <a:latin typeface="Meiryo UI" panose="020B0604030504040204" pitchFamily="34" charset="-128"/>
                <a:ea typeface="Meiryo UI" panose="020B0604030504040204" pitchFamily="34" charset="-128"/>
              </a:rPr>
              <a:t>			</a:t>
            </a:r>
            <a:r>
              <a:rPr lang="ja-JP" altLang="en-US" sz="2400" dirty="0">
                <a:latin typeface="Meiryo UI" panose="020B0604030504040204" pitchFamily="34" charset="-128"/>
                <a:ea typeface="Meiryo UI" panose="020B0604030504040204" pitchFamily="34" charset="-128"/>
              </a:rPr>
              <a:t>（母子保健ほか　６項目）</a:t>
            </a:r>
          </a:p>
          <a:p>
            <a:pPr marL="0" indent="0">
              <a:spcBef>
                <a:spcPts val="0"/>
              </a:spcBef>
              <a:spcAft>
                <a:spcPts val="0"/>
              </a:spcAft>
              <a:buNone/>
            </a:pPr>
            <a:r>
              <a:rPr lang="ja-JP" altLang="en-US" sz="2400" dirty="0">
                <a:latin typeface="Meiryo UI" panose="020B0604030504040204" pitchFamily="34" charset="-128"/>
                <a:ea typeface="Meiryo UI" panose="020B0604030504040204" pitchFamily="34" charset="-128"/>
              </a:rPr>
              <a:t>　・疾病対策・障害者支援</a:t>
            </a:r>
            <a:r>
              <a:rPr lang="en-US" altLang="ja-JP" sz="2400" dirty="0">
                <a:latin typeface="Meiryo UI" panose="020B0604030504040204" pitchFamily="34" charset="-128"/>
                <a:ea typeface="Meiryo UI" panose="020B0604030504040204" pitchFamily="34" charset="-128"/>
              </a:rPr>
              <a:t>	</a:t>
            </a:r>
            <a:r>
              <a:rPr lang="ja-JP" altLang="en-US" sz="2400" dirty="0">
                <a:latin typeface="Meiryo UI" panose="020B0604030504040204" pitchFamily="34" charset="-128"/>
                <a:ea typeface="Meiryo UI" panose="020B0604030504040204" pitchFamily="34" charset="-128"/>
              </a:rPr>
              <a:t>（感染症対策ほか　４項目）</a:t>
            </a:r>
          </a:p>
          <a:p>
            <a:pPr marL="0" indent="0">
              <a:spcBef>
                <a:spcPts val="0"/>
              </a:spcBef>
              <a:spcAft>
                <a:spcPts val="0"/>
              </a:spcAft>
              <a:buNone/>
            </a:pPr>
            <a:r>
              <a:rPr lang="ja-JP" altLang="en-US" sz="2400" dirty="0">
                <a:latin typeface="Meiryo UI" panose="020B0604030504040204" pitchFamily="34" charset="-128"/>
                <a:ea typeface="Meiryo UI" panose="020B0604030504040204" pitchFamily="34" charset="-128"/>
              </a:rPr>
              <a:t>　・環境衛生管理</a:t>
            </a:r>
            <a:r>
              <a:rPr lang="en-US" altLang="ja-JP" sz="2400" dirty="0">
                <a:latin typeface="Meiryo UI" panose="020B0604030504040204" pitchFamily="34" charset="-128"/>
                <a:ea typeface="Meiryo UI" panose="020B0604030504040204" pitchFamily="34" charset="-128"/>
              </a:rPr>
              <a:t>		</a:t>
            </a:r>
            <a:r>
              <a:rPr lang="ja-JP" altLang="en-US" sz="2400" dirty="0">
                <a:latin typeface="Meiryo UI" panose="020B0604030504040204" pitchFamily="34" charset="-128"/>
                <a:ea typeface="Meiryo UI" panose="020B0604030504040204" pitchFamily="34" charset="-128"/>
              </a:rPr>
              <a:t>（生活環境衛生ほか　３項目）</a:t>
            </a:r>
          </a:p>
          <a:p>
            <a:pPr marL="0" indent="0">
              <a:spcBef>
                <a:spcPts val="0"/>
              </a:spcBef>
              <a:spcAft>
                <a:spcPts val="0"/>
              </a:spcAft>
              <a:buNone/>
            </a:pPr>
            <a:r>
              <a:rPr lang="ja-JP" altLang="en-US" sz="2400" dirty="0">
                <a:latin typeface="Meiryo UI" panose="020B0604030504040204" pitchFamily="34" charset="-128"/>
                <a:ea typeface="Meiryo UI" panose="020B0604030504040204" pitchFamily="34" charset="-128"/>
              </a:rPr>
              <a:t>　・健康危機管理</a:t>
            </a:r>
            <a:r>
              <a:rPr lang="en-US" altLang="ja-JP" sz="2400" dirty="0">
                <a:latin typeface="Meiryo UI" panose="020B0604030504040204" pitchFamily="34" charset="-128"/>
                <a:ea typeface="Meiryo UI" panose="020B0604030504040204" pitchFamily="34" charset="-128"/>
              </a:rPr>
              <a:t>		</a:t>
            </a:r>
            <a:r>
              <a:rPr lang="ja-JP" altLang="en-US" sz="2400" dirty="0">
                <a:latin typeface="Meiryo UI" panose="020B0604030504040204" pitchFamily="34" charset="-128"/>
                <a:ea typeface="Meiryo UI" panose="020B0604030504040204" pitchFamily="34" charset="-128"/>
              </a:rPr>
              <a:t>（パンデミック対策ほか ５項目）</a:t>
            </a:r>
          </a:p>
          <a:p>
            <a:pPr marL="0" indent="0">
              <a:spcBef>
                <a:spcPts val="0"/>
              </a:spcBef>
              <a:spcAft>
                <a:spcPts val="0"/>
              </a:spcAft>
              <a:buNone/>
            </a:pPr>
            <a:r>
              <a:rPr lang="ja-JP" altLang="en-US" sz="2400" dirty="0">
                <a:latin typeface="Meiryo UI" panose="020B0604030504040204" pitchFamily="34" charset="-128"/>
                <a:ea typeface="Meiryo UI" panose="020B0604030504040204" pitchFamily="34" charset="-128"/>
              </a:rPr>
              <a:t>　・医療・健康関連システム管理</a:t>
            </a:r>
            <a:endParaRPr lang="en-US" altLang="ja-JP" sz="2400" dirty="0">
              <a:latin typeface="Meiryo UI" panose="020B0604030504040204" pitchFamily="34" charset="-128"/>
              <a:ea typeface="Meiryo UI" panose="020B0604030504040204" pitchFamily="34" charset="-128"/>
            </a:endParaRPr>
          </a:p>
          <a:p>
            <a:pPr marL="0" indent="0">
              <a:spcBef>
                <a:spcPts val="0"/>
              </a:spcBef>
              <a:spcAft>
                <a:spcPts val="0"/>
              </a:spcAft>
              <a:buNone/>
            </a:pPr>
            <a:r>
              <a:rPr lang="ja-JP" altLang="en-US" sz="2400" dirty="0">
                <a:latin typeface="Meiryo UI" panose="020B0604030504040204" pitchFamily="34" charset="-128"/>
                <a:ea typeface="Meiryo UI" panose="020B0604030504040204" pitchFamily="34" charset="-128"/>
              </a:rPr>
              <a:t>　（医療・保健サービスの安全および質の管理ほか ４項目）</a:t>
            </a:r>
            <a:endParaRPr kumimoji="1" lang="ja-JP" altLang="en-US" sz="2400" dirty="0">
              <a:latin typeface="Meiryo UI" panose="020B0604030504040204" pitchFamily="34" charset="-128"/>
              <a:ea typeface="Meiryo UI" panose="020B0604030504040204" pitchFamily="34" charset="-128"/>
            </a:endParaRPr>
          </a:p>
        </p:txBody>
      </p:sp>
      <p:pic>
        <p:nvPicPr>
          <p:cNvPr id="4" name="図 3"/>
          <p:cNvPicPr>
            <a:picLocks noChangeAspect="1"/>
          </p:cNvPicPr>
          <p:nvPr/>
        </p:nvPicPr>
        <p:blipFill>
          <a:blip r:embed="rId2"/>
          <a:stretch>
            <a:fillRect/>
          </a:stretch>
        </p:blipFill>
        <p:spPr>
          <a:xfrm>
            <a:off x="4562271" y="6481311"/>
            <a:ext cx="4309355" cy="265078"/>
          </a:xfrm>
          <a:prstGeom prst="rect">
            <a:avLst/>
          </a:prstGeom>
        </p:spPr>
      </p:pic>
    </p:spTree>
    <p:extLst>
      <p:ext uri="{BB962C8B-B14F-4D97-AF65-F5344CB8AC3E}">
        <p14:creationId xmlns:p14="http://schemas.microsoft.com/office/powerpoint/2010/main" val="392110864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コンテンツ プレースホルダー 2"/>
          <p:cNvSpPr>
            <a:spLocks noGrp="1"/>
          </p:cNvSpPr>
          <p:nvPr>
            <p:ph sz="half" idx="1"/>
          </p:nvPr>
        </p:nvSpPr>
        <p:spPr>
          <a:xfrm>
            <a:off x="251520" y="1268760"/>
            <a:ext cx="8640960" cy="5472608"/>
          </a:xfrm>
        </p:spPr>
        <p:txBody>
          <a:bodyPr>
            <a:noAutofit/>
          </a:bodyPr>
          <a:lstStyle/>
          <a:p>
            <a:pPr marL="0" indent="0">
              <a:spcAft>
                <a:spcPts val="0"/>
              </a:spcAft>
              <a:buNone/>
            </a:pPr>
            <a:r>
              <a:rPr lang="ja-JP" altLang="en-US" sz="2400" dirty="0">
                <a:latin typeface="Meiryo UI" panose="020B0604030504040204" pitchFamily="50" charset="-128"/>
                <a:ea typeface="Meiryo UI" panose="020B0604030504040204" pitchFamily="50" charset="-128"/>
              </a:rPr>
              <a:t>①　情報収集</a:t>
            </a:r>
            <a:endParaRPr lang="en-US" altLang="ja-JP" sz="2400" dirty="0">
              <a:latin typeface="Meiryo UI" panose="020B0604030504040204" pitchFamily="50" charset="-128"/>
              <a:ea typeface="Meiryo UI" panose="020B0604030504040204" pitchFamily="50" charset="-128"/>
            </a:endParaRPr>
          </a:p>
          <a:p>
            <a:pPr marL="702900">
              <a:spcAft>
                <a:spcPts val="0"/>
              </a:spcAft>
              <a:buFont typeface="Arial" panose="020B0604020202020204" pitchFamily="34" charset="0"/>
              <a:buChar char="•"/>
            </a:pPr>
            <a:r>
              <a:rPr lang="ja-JP" altLang="ja-JP" sz="2400" dirty="0">
                <a:latin typeface="Meiryo UI" panose="020B0604030504040204" pitchFamily="50" charset="-128"/>
                <a:ea typeface="Meiryo UI" panose="020B0604030504040204" pitchFamily="50" charset="-128"/>
              </a:rPr>
              <a:t>健康状態を含む個人に関する情報</a:t>
            </a:r>
            <a:endParaRPr lang="en-US" altLang="ja-JP" sz="2400" dirty="0">
              <a:latin typeface="Meiryo UI" panose="020B0604030504040204" pitchFamily="50" charset="-128"/>
              <a:ea typeface="Meiryo UI" panose="020B0604030504040204" pitchFamily="50" charset="-128"/>
            </a:endParaRPr>
          </a:p>
          <a:p>
            <a:pPr marL="702900">
              <a:spcAft>
                <a:spcPts val="0"/>
              </a:spcAft>
              <a:buFont typeface="Arial" panose="020B0604020202020204" pitchFamily="34" charset="0"/>
              <a:buChar char="•"/>
            </a:pPr>
            <a:r>
              <a:rPr lang="ja-JP" altLang="ja-JP" sz="2400" dirty="0">
                <a:latin typeface="Meiryo UI" panose="020B0604030504040204" pitchFamily="50" charset="-128"/>
                <a:ea typeface="Meiryo UI" panose="020B0604030504040204" pitchFamily="50" charset="-128"/>
              </a:rPr>
              <a:t>個人の集合体である集団に関する情報</a:t>
            </a:r>
            <a:endParaRPr lang="en-US" altLang="ja-JP" sz="2400" dirty="0">
              <a:latin typeface="Meiryo UI" panose="020B0604030504040204" pitchFamily="50" charset="-128"/>
              <a:ea typeface="Meiryo UI" panose="020B0604030504040204" pitchFamily="50" charset="-128"/>
            </a:endParaRPr>
          </a:p>
          <a:p>
            <a:pPr marL="702900">
              <a:spcAft>
                <a:spcPts val="0"/>
              </a:spcAft>
              <a:buFont typeface="Arial" panose="020B0604020202020204" pitchFamily="34" charset="0"/>
              <a:buChar char="•"/>
            </a:pPr>
            <a:r>
              <a:rPr lang="ja-JP" altLang="ja-JP" sz="2400" dirty="0">
                <a:latin typeface="Meiryo UI" panose="020B0604030504040204" pitchFamily="50" charset="-128"/>
                <a:ea typeface="Meiryo UI" panose="020B0604030504040204" pitchFamily="50" charset="-128"/>
              </a:rPr>
              <a:t>個人が生活や就労する環境に関する情報等</a:t>
            </a:r>
            <a:endParaRPr lang="en-US" altLang="ja-JP" sz="2400" dirty="0">
              <a:latin typeface="Meiryo UI" panose="020B0604030504040204" pitchFamily="50" charset="-128"/>
              <a:ea typeface="Meiryo UI" panose="020B0604030504040204" pitchFamily="50" charset="-128"/>
            </a:endParaRPr>
          </a:p>
          <a:p>
            <a:pPr marL="0" indent="0">
              <a:spcAft>
                <a:spcPts val="0"/>
              </a:spcAft>
              <a:buNone/>
            </a:pPr>
            <a:r>
              <a:rPr lang="ja-JP" altLang="en-US" sz="2400" dirty="0">
                <a:latin typeface="Meiryo UI" panose="020B0604030504040204" pitchFamily="50" charset="-128"/>
                <a:ea typeface="Meiryo UI" panose="020B0604030504040204" pitchFamily="50" charset="-128"/>
              </a:rPr>
              <a:t>②　情報の分析</a:t>
            </a:r>
            <a:endParaRPr lang="en-US" altLang="ja-JP" sz="2400" dirty="0">
              <a:latin typeface="Meiryo UI" panose="020B0604030504040204" pitchFamily="50" charset="-128"/>
              <a:ea typeface="Meiryo UI" panose="020B0604030504040204" pitchFamily="50" charset="-128"/>
            </a:endParaRPr>
          </a:p>
          <a:p>
            <a:pPr marL="0" indent="0">
              <a:spcAft>
                <a:spcPts val="0"/>
              </a:spcAft>
              <a:buNone/>
            </a:pPr>
            <a:r>
              <a:rPr lang="ja-JP" altLang="en-US" sz="2400" dirty="0">
                <a:latin typeface="Meiryo UI" panose="020B0604030504040204" pitchFamily="50" charset="-128"/>
                <a:ea typeface="Meiryo UI" panose="020B0604030504040204" pitchFamily="50" charset="-128"/>
              </a:rPr>
              <a:t>③　</a:t>
            </a:r>
            <a:r>
              <a:rPr lang="ja-JP" altLang="ja-JP" sz="2400" dirty="0">
                <a:latin typeface="Meiryo UI" panose="020B0604030504040204" pitchFamily="50" charset="-128"/>
                <a:ea typeface="Meiryo UI" panose="020B0604030504040204" pitchFamily="50" charset="-128"/>
              </a:rPr>
              <a:t>解決のための計画</a:t>
            </a:r>
            <a:r>
              <a:rPr lang="ja-JP" altLang="en-US" sz="2400" dirty="0">
                <a:latin typeface="Meiryo UI" panose="020B0604030504040204" pitchFamily="50" charset="-128"/>
                <a:ea typeface="Meiryo UI" panose="020B0604030504040204" pitchFamily="50" charset="-128"/>
              </a:rPr>
              <a:t>の</a:t>
            </a:r>
            <a:r>
              <a:rPr lang="ja-JP" altLang="ja-JP" sz="2400" dirty="0">
                <a:latin typeface="Meiryo UI" panose="020B0604030504040204" pitchFamily="50" charset="-128"/>
                <a:ea typeface="Meiryo UI" panose="020B0604030504040204" pitchFamily="50" charset="-128"/>
              </a:rPr>
              <a:t>立案</a:t>
            </a:r>
            <a:endParaRPr lang="en-US" altLang="ja-JP" sz="2400" dirty="0">
              <a:latin typeface="Meiryo UI" panose="020B0604030504040204" pitchFamily="50" charset="-128"/>
              <a:ea typeface="Meiryo UI" panose="020B0604030504040204" pitchFamily="50" charset="-128"/>
            </a:endParaRPr>
          </a:p>
          <a:p>
            <a:pPr marL="702000" lvl="1" indent="-342000">
              <a:spcAft>
                <a:spcPts val="0"/>
              </a:spcAft>
              <a:buFont typeface="Arial" panose="020B0604020202020204" pitchFamily="34" charset="0"/>
              <a:buChar char="•"/>
            </a:pPr>
            <a:r>
              <a:rPr lang="ja-JP" altLang="en-US" dirty="0">
                <a:latin typeface="Meiryo UI" panose="020B0604030504040204" pitchFamily="50" charset="-128"/>
                <a:ea typeface="Meiryo UI" panose="020B0604030504040204" pitchFamily="50" charset="-128"/>
              </a:rPr>
              <a:t>個人へのアプローチ、集団や環境へのアプローチ</a:t>
            </a:r>
            <a:endParaRPr lang="en-US" altLang="ja-JP" sz="2800" dirty="0">
              <a:latin typeface="Meiryo UI" panose="020B0604030504040204" pitchFamily="50" charset="-128"/>
              <a:ea typeface="Meiryo UI" panose="020B0604030504040204" pitchFamily="50" charset="-128"/>
            </a:endParaRPr>
          </a:p>
          <a:p>
            <a:pPr marL="702000" lvl="1" indent="-342000">
              <a:spcAft>
                <a:spcPts val="0"/>
              </a:spcAft>
              <a:buFont typeface="Arial" panose="020B0604020202020204" pitchFamily="34" charset="0"/>
              <a:buChar char="•"/>
            </a:pPr>
            <a:r>
              <a:rPr lang="ja-JP" altLang="en-US" sz="2400" dirty="0">
                <a:latin typeface="Meiryo UI" panose="020B0604030504040204" pitchFamily="50" charset="-128"/>
                <a:ea typeface="Meiryo UI" panose="020B0604030504040204" pitchFamily="50" charset="-128"/>
              </a:rPr>
              <a:t>リスクマネジメント手法、クライシスマネジメント手法</a:t>
            </a:r>
            <a:endParaRPr lang="en-US" altLang="ja-JP" sz="2400" dirty="0">
              <a:latin typeface="Meiryo UI" panose="020B0604030504040204" pitchFamily="50" charset="-128"/>
              <a:ea typeface="Meiryo UI" panose="020B0604030504040204" pitchFamily="50" charset="-128"/>
            </a:endParaRPr>
          </a:p>
          <a:p>
            <a:pPr marL="0" indent="0">
              <a:spcAft>
                <a:spcPts val="0"/>
              </a:spcAft>
              <a:buNone/>
            </a:pPr>
            <a:r>
              <a:rPr lang="ja-JP" altLang="en-US" sz="2400" dirty="0">
                <a:latin typeface="Meiryo UI" panose="020B0604030504040204" pitchFamily="50" charset="-128"/>
                <a:ea typeface="Meiryo UI" panose="020B0604030504040204" pitchFamily="50" charset="-128"/>
              </a:rPr>
              <a:t>④　実行</a:t>
            </a:r>
            <a:endParaRPr lang="en-US" altLang="ja-JP" sz="2400" dirty="0">
              <a:latin typeface="Meiryo UI" panose="020B0604030504040204" pitchFamily="50" charset="-128"/>
              <a:ea typeface="Meiryo UI" panose="020B0604030504040204" pitchFamily="50" charset="-128"/>
            </a:endParaRPr>
          </a:p>
          <a:p>
            <a:pPr marL="0" indent="0">
              <a:spcAft>
                <a:spcPts val="0"/>
              </a:spcAft>
              <a:buNone/>
            </a:pPr>
            <a:r>
              <a:rPr lang="ja-JP" altLang="en-US" sz="2400" dirty="0">
                <a:latin typeface="Meiryo UI" panose="020B0604030504040204" pitchFamily="50" charset="-128"/>
                <a:ea typeface="Meiryo UI" panose="020B0604030504040204" pitchFamily="50" charset="-128"/>
              </a:rPr>
              <a:t>⑤　評価</a:t>
            </a:r>
            <a:endParaRPr lang="en-US" altLang="ja-JP" sz="2400" dirty="0">
              <a:latin typeface="Meiryo UI" panose="020B0604030504040204" pitchFamily="50" charset="-128"/>
              <a:ea typeface="Meiryo UI" panose="020B0604030504040204" pitchFamily="50" charset="-128"/>
            </a:endParaRPr>
          </a:p>
          <a:p>
            <a:pPr marL="702000">
              <a:spcAft>
                <a:spcPts val="0"/>
              </a:spcAft>
              <a:buFont typeface="Arial" panose="020B0604020202020204" pitchFamily="34" charset="0"/>
              <a:buChar char="•"/>
            </a:pPr>
            <a:r>
              <a:rPr lang="ja-JP" altLang="ja-JP" sz="2400" dirty="0">
                <a:latin typeface="Meiryo UI" panose="020B0604030504040204" pitchFamily="50" charset="-128"/>
                <a:ea typeface="Meiryo UI" panose="020B0604030504040204" pitchFamily="50" charset="-128"/>
              </a:rPr>
              <a:t>計画の実行状況</a:t>
            </a:r>
            <a:r>
              <a:rPr lang="ja-JP" altLang="en-US" sz="2400" dirty="0">
                <a:latin typeface="Meiryo UI" panose="020B0604030504040204" pitchFamily="50" charset="-128"/>
                <a:ea typeface="Meiryo UI" panose="020B0604030504040204" pitchFamily="50" charset="-128"/>
              </a:rPr>
              <a:t>や</a:t>
            </a:r>
            <a:r>
              <a:rPr lang="ja-JP" altLang="ja-JP" sz="2400" dirty="0">
                <a:latin typeface="Meiryo UI" panose="020B0604030504040204" pitchFamily="50" charset="-128"/>
                <a:ea typeface="Meiryo UI" panose="020B0604030504040204" pitchFamily="50" charset="-128"/>
              </a:rPr>
              <a:t>目標の達成状況</a:t>
            </a:r>
            <a:endParaRPr lang="en-US" altLang="ja-JP" sz="2400" dirty="0">
              <a:latin typeface="Meiryo UI" panose="020B0604030504040204" pitchFamily="50" charset="-128"/>
              <a:ea typeface="Meiryo UI" panose="020B0604030504040204" pitchFamily="50" charset="-128"/>
            </a:endParaRPr>
          </a:p>
          <a:p>
            <a:pPr marL="0" indent="0">
              <a:spcAft>
                <a:spcPts val="0"/>
              </a:spcAft>
              <a:buNone/>
            </a:pPr>
            <a:r>
              <a:rPr lang="ja-JP" altLang="en-US" sz="2400" dirty="0">
                <a:latin typeface="Meiryo UI" panose="020B0604030504040204" pitchFamily="50" charset="-128"/>
                <a:ea typeface="Meiryo UI" panose="020B0604030504040204" pitchFamily="50" charset="-128"/>
              </a:rPr>
              <a:t>⑥　</a:t>
            </a:r>
            <a:r>
              <a:rPr lang="ja-JP" altLang="ja-JP" sz="2400" dirty="0">
                <a:latin typeface="Meiryo UI" panose="020B0604030504040204" pitchFamily="50" charset="-128"/>
                <a:ea typeface="Meiryo UI" panose="020B0604030504040204" pitchFamily="50" charset="-128"/>
              </a:rPr>
              <a:t>評価結果に基づ</a:t>
            </a:r>
            <a:r>
              <a:rPr lang="ja-JP" altLang="en-US" sz="2400" dirty="0">
                <a:latin typeface="Meiryo UI" panose="020B0604030504040204" pitchFamily="50" charset="-128"/>
                <a:ea typeface="Meiryo UI" panose="020B0604030504040204" pitchFamily="50" charset="-128"/>
              </a:rPr>
              <a:t>く</a:t>
            </a:r>
            <a:r>
              <a:rPr lang="ja-JP" altLang="ja-JP" sz="2400" dirty="0">
                <a:latin typeface="Meiryo UI" panose="020B0604030504040204" pitchFamily="50" charset="-128"/>
                <a:ea typeface="Meiryo UI" panose="020B0604030504040204" pitchFamily="50" charset="-128"/>
              </a:rPr>
              <a:t>継続的改善</a:t>
            </a:r>
            <a:endParaRPr kumimoji="1" lang="ja-JP" altLang="en-US" sz="2400" dirty="0">
              <a:latin typeface="Meiryo UI" panose="020B0604030504040204" pitchFamily="50" charset="-128"/>
              <a:ea typeface="Meiryo UI" panose="020B0604030504040204" pitchFamily="50" charset="-128"/>
            </a:endParaRPr>
          </a:p>
        </p:txBody>
      </p:sp>
      <p:sp>
        <p:nvSpPr>
          <p:cNvPr id="6" name="タイトル 1"/>
          <p:cNvSpPr>
            <a:spLocks noGrp="1"/>
          </p:cNvSpPr>
          <p:nvPr>
            <p:ph type="title"/>
          </p:nvPr>
        </p:nvSpPr>
        <p:spPr>
          <a:xfrm>
            <a:off x="107504" y="14469"/>
            <a:ext cx="8928992" cy="1260058"/>
          </a:xfrm>
        </p:spPr>
        <p:txBody>
          <a:bodyPr>
            <a:noAutofit/>
          </a:bodyPr>
          <a:lstStyle/>
          <a:p>
            <a:r>
              <a:rPr kumimoji="1" lang="ja-JP" altLang="en-US" sz="3600" b="1" dirty="0">
                <a:latin typeface="Meiryo UI" panose="020B0604030504040204" pitchFamily="34" charset="-128"/>
              </a:rPr>
              <a:t>経験目標</a:t>
            </a:r>
            <a:r>
              <a:rPr kumimoji="1" lang="en-US" altLang="ja-JP" sz="3600" b="1" dirty="0">
                <a:latin typeface="Meiryo UI" panose="020B0604030504040204" pitchFamily="34" charset="-128"/>
              </a:rPr>
              <a:t>(</a:t>
            </a:r>
            <a:r>
              <a:rPr kumimoji="1" lang="ja-JP" altLang="en-US" sz="3600" b="1" dirty="0">
                <a:latin typeface="Meiryo UI" panose="020B0604030504040204" pitchFamily="34" charset="-128"/>
              </a:rPr>
              <a:t>課題</a:t>
            </a:r>
            <a:r>
              <a:rPr lang="ja-JP" altLang="en-US" sz="3600" b="1" dirty="0">
                <a:latin typeface="Meiryo UI" panose="020B0604030504040204" pitchFamily="34" charset="-128"/>
              </a:rPr>
              <a:t>解決のためのプロセス</a:t>
            </a:r>
            <a:r>
              <a:rPr lang="en-US" altLang="ja-JP" sz="3600" b="1" dirty="0">
                <a:latin typeface="Meiryo UI" panose="020B0604030504040204" pitchFamily="34" charset="-128"/>
              </a:rPr>
              <a:t>)</a:t>
            </a:r>
            <a:br>
              <a:rPr kumimoji="1" lang="en-US" altLang="ja-JP" sz="3600" b="1" dirty="0">
                <a:latin typeface="Meiryo UI" panose="020B0604030504040204" pitchFamily="34" charset="-128"/>
              </a:rPr>
            </a:br>
            <a:r>
              <a:rPr lang="ja-JP" altLang="en-US" sz="2800" b="1" dirty="0">
                <a:latin typeface="Meiryo UI" panose="020B0604030504040204" pitchFamily="34" charset="-128"/>
              </a:rPr>
              <a:t>⇒到達目標・専門技能、医師としての倫理性等</a:t>
            </a:r>
            <a:endParaRPr kumimoji="1" lang="ja-JP" altLang="en-US" sz="2800" b="1" dirty="0">
              <a:latin typeface="Meiryo UI" panose="020B0604030504040204" pitchFamily="34" charset="-128"/>
            </a:endParaRPr>
          </a:p>
        </p:txBody>
      </p:sp>
      <p:pic>
        <p:nvPicPr>
          <p:cNvPr id="2050" name="Picture 2" descr="PDCANo08PDCA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579933" y="4783435"/>
            <a:ext cx="2312547" cy="18585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120928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28419"/>
            <a:ext cx="8640960" cy="736285"/>
          </a:xfrm>
        </p:spPr>
        <p:txBody>
          <a:bodyPr/>
          <a:lstStyle/>
          <a:p>
            <a:r>
              <a:rPr kumimoji="1" lang="ja-JP" altLang="en-US" sz="4000" b="1" dirty="0">
                <a:solidFill>
                  <a:schemeClr val="tx1"/>
                </a:solidFill>
                <a:latin typeface="Meiryo UI" panose="020B0604030504040204" pitchFamily="34" charset="-128"/>
              </a:rPr>
              <a:t>到達目標（専門</a:t>
            </a:r>
            <a:r>
              <a:rPr kumimoji="1" lang="ja-JP" altLang="en-US" sz="4000" b="1" u="sng" dirty="0">
                <a:solidFill>
                  <a:schemeClr val="tx1"/>
                </a:solidFill>
                <a:latin typeface="Meiryo UI" panose="020B0604030504040204" pitchFamily="34" charset="-128"/>
              </a:rPr>
              <a:t>技能</a:t>
            </a:r>
            <a:r>
              <a:rPr kumimoji="1" lang="ja-JP" altLang="en-US" sz="4000" b="1" dirty="0">
                <a:solidFill>
                  <a:schemeClr val="tx1"/>
                </a:solidFill>
                <a:latin typeface="Meiryo UI" panose="020B0604030504040204" pitchFamily="34" charset="-128"/>
              </a:rPr>
              <a:t>）</a:t>
            </a:r>
          </a:p>
        </p:txBody>
      </p:sp>
      <p:sp>
        <p:nvSpPr>
          <p:cNvPr id="3" name="コンテンツ プレースホルダー 2"/>
          <p:cNvSpPr>
            <a:spLocks noGrp="1"/>
          </p:cNvSpPr>
          <p:nvPr>
            <p:ph sz="half" idx="1"/>
          </p:nvPr>
        </p:nvSpPr>
        <p:spPr>
          <a:xfrm>
            <a:off x="251520" y="764704"/>
            <a:ext cx="8549580" cy="5904656"/>
          </a:xfrm>
        </p:spPr>
        <p:txBody>
          <a:bodyPr>
            <a:noAutofit/>
          </a:bodyPr>
          <a:lstStyle/>
          <a:p>
            <a:pPr marL="0" lvl="0" indent="0">
              <a:spcBef>
                <a:spcPts val="600"/>
              </a:spcBef>
              <a:spcAft>
                <a:spcPts val="0"/>
              </a:spcAft>
              <a:buNone/>
            </a:pPr>
            <a:r>
              <a:rPr lang="ja-JP" altLang="en-US" sz="2400" dirty="0">
                <a:latin typeface="Meiryo UI" panose="020B0604030504040204" pitchFamily="50" charset="-128"/>
                <a:ea typeface="Meiryo UI" panose="020B0604030504040204" pitchFamily="50" charset="-128"/>
              </a:rPr>
              <a:t>○</a:t>
            </a:r>
            <a:r>
              <a:rPr lang="ja-JP" altLang="ja-JP" sz="2400" dirty="0">
                <a:latin typeface="Meiryo UI" panose="020B0604030504040204" pitchFamily="50" charset="-128"/>
                <a:ea typeface="Meiryo UI" panose="020B0604030504040204" pitchFamily="50" charset="-128"/>
              </a:rPr>
              <a:t>社会的疾病管理能力</a:t>
            </a:r>
          </a:p>
          <a:p>
            <a:pPr marL="0" indent="0">
              <a:spcBef>
                <a:spcPts val="600"/>
              </a:spcBef>
              <a:spcAft>
                <a:spcPts val="0"/>
              </a:spcAft>
              <a:buNone/>
            </a:pPr>
            <a:r>
              <a:rPr lang="ja-JP" altLang="en-US" sz="2000" dirty="0">
                <a:latin typeface="Meiryo UI" panose="020B0604030504040204" pitchFamily="50" charset="-128"/>
                <a:ea typeface="Meiryo UI" panose="020B0604030504040204" pitchFamily="50" charset="-128"/>
              </a:rPr>
              <a:t>　個人や集団における</a:t>
            </a:r>
            <a:r>
              <a:rPr lang="ja-JP" altLang="ja-JP" sz="2000" u="sng" dirty="0">
                <a:latin typeface="Meiryo UI" panose="020B0604030504040204" pitchFamily="50" charset="-128"/>
                <a:ea typeface="Meiryo UI" panose="020B0604030504040204" pitchFamily="50" charset="-128"/>
              </a:rPr>
              <a:t>様々な疾患や健康障害</a:t>
            </a:r>
            <a:r>
              <a:rPr lang="ja-JP" altLang="ja-JP" sz="2000" dirty="0">
                <a:latin typeface="Meiryo UI" panose="020B0604030504040204" pitchFamily="50" charset="-128"/>
                <a:ea typeface="Meiryo UI" panose="020B0604030504040204" pitchFamily="50" charset="-128"/>
              </a:rPr>
              <a:t>について</a:t>
            </a:r>
            <a:r>
              <a:rPr lang="ja-JP" altLang="en-US" sz="2000" dirty="0">
                <a:latin typeface="Meiryo UI" panose="020B0604030504040204" pitchFamily="50" charset="-128"/>
                <a:ea typeface="Meiryo UI" panose="020B0604030504040204" pitchFamily="50" charset="-128"/>
              </a:rPr>
              <a:t>、</a:t>
            </a:r>
            <a:r>
              <a:rPr lang="ja-JP" altLang="ja-JP" sz="2000" dirty="0">
                <a:latin typeface="Meiryo UI" panose="020B0604030504040204" pitchFamily="50" charset="-128"/>
                <a:ea typeface="Meiryo UI" panose="020B0604030504040204" pitchFamily="50" charset="-128"/>
              </a:rPr>
              <a:t>医学的知識に</a:t>
            </a:r>
            <a:endParaRPr lang="en-US" altLang="ja-JP" sz="2000" dirty="0">
              <a:latin typeface="Meiryo UI" panose="020B0604030504040204" pitchFamily="50" charset="-128"/>
              <a:ea typeface="Meiryo UI" panose="020B0604030504040204" pitchFamily="50" charset="-128"/>
            </a:endParaRPr>
          </a:p>
          <a:p>
            <a:pPr marL="0" indent="0">
              <a:spcBef>
                <a:spcPts val="600"/>
              </a:spcBef>
              <a:spcAft>
                <a:spcPts val="0"/>
              </a:spcAft>
              <a:buNone/>
            </a:pPr>
            <a:r>
              <a:rPr lang="ja-JP" altLang="en-US" sz="2000" dirty="0">
                <a:latin typeface="Meiryo UI" panose="020B0604030504040204" pitchFamily="50" charset="-128"/>
                <a:ea typeface="Meiryo UI" panose="020B0604030504040204" pitchFamily="50" charset="-128"/>
              </a:rPr>
              <a:t>　</a:t>
            </a:r>
            <a:r>
              <a:rPr lang="ja-JP" altLang="ja-JP" sz="2000" dirty="0">
                <a:latin typeface="Meiryo UI" panose="020B0604030504040204" pitchFamily="50" charset="-128"/>
                <a:ea typeface="Meiryo UI" panose="020B0604030504040204" pitchFamily="50" charset="-128"/>
              </a:rPr>
              <a:t>基づいて</a:t>
            </a:r>
            <a:r>
              <a:rPr lang="ja-JP" altLang="ja-JP" sz="2000" u="sng" dirty="0">
                <a:latin typeface="Meiryo UI" panose="020B0604030504040204" pitchFamily="50" charset="-128"/>
                <a:ea typeface="Meiryo UI" panose="020B0604030504040204" pitchFamily="50" charset="-128"/>
              </a:rPr>
              <a:t>予防・事後措置</a:t>
            </a:r>
            <a:r>
              <a:rPr lang="ja-JP" altLang="ja-JP" sz="2000" dirty="0">
                <a:latin typeface="Meiryo UI" panose="020B0604030504040204" pitchFamily="50" charset="-128"/>
                <a:ea typeface="Meiryo UI" panose="020B0604030504040204" pitchFamily="50" charset="-128"/>
              </a:rPr>
              <a:t>のための判断を行うことができる技能</a:t>
            </a:r>
            <a:endParaRPr lang="en-US" altLang="ja-JP" sz="2000" dirty="0">
              <a:latin typeface="Meiryo UI" panose="020B0604030504040204" pitchFamily="50" charset="-128"/>
              <a:ea typeface="Meiryo UI" panose="020B0604030504040204" pitchFamily="50" charset="-128"/>
            </a:endParaRPr>
          </a:p>
          <a:p>
            <a:pPr marL="0" indent="0">
              <a:spcBef>
                <a:spcPts val="600"/>
              </a:spcBef>
              <a:spcAft>
                <a:spcPts val="0"/>
              </a:spcAft>
              <a:buNone/>
            </a:pPr>
            <a:endParaRPr lang="en-US" altLang="ja-JP" sz="2000" dirty="0">
              <a:latin typeface="Meiryo UI" panose="020B0604030504040204" pitchFamily="50" charset="-128"/>
              <a:ea typeface="Meiryo UI" panose="020B0604030504040204" pitchFamily="50" charset="-128"/>
            </a:endParaRPr>
          </a:p>
          <a:p>
            <a:pPr marL="0" indent="0">
              <a:spcBef>
                <a:spcPts val="600"/>
              </a:spcBef>
              <a:spcAft>
                <a:spcPts val="0"/>
              </a:spcAft>
              <a:buNone/>
            </a:pPr>
            <a:r>
              <a:rPr lang="ja-JP" altLang="en-US" sz="2400" dirty="0">
                <a:latin typeface="Meiryo UI" panose="020B0604030504040204" pitchFamily="50" charset="-128"/>
                <a:ea typeface="Meiryo UI" panose="020B0604030504040204" pitchFamily="50" charset="-128"/>
              </a:rPr>
              <a:t>○</a:t>
            </a:r>
            <a:r>
              <a:rPr lang="ja-JP" altLang="ja-JP" sz="2400" dirty="0">
                <a:latin typeface="Meiryo UI" panose="020B0604030504040204" pitchFamily="50" charset="-128"/>
                <a:ea typeface="Meiryo UI" panose="020B0604030504040204" pitchFamily="50" charset="-128"/>
              </a:rPr>
              <a:t>健康危機管理能力</a:t>
            </a:r>
          </a:p>
          <a:p>
            <a:pPr marL="0" indent="0">
              <a:spcBef>
                <a:spcPts val="600"/>
              </a:spcBef>
              <a:spcAft>
                <a:spcPts val="0"/>
              </a:spcAft>
              <a:buNone/>
            </a:pPr>
            <a:r>
              <a:rPr lang="ja-JP" altLang="en-US" sz="2000" dirty="0">
                <a:latin typeface="Meiryo UI" panose="020B0604030504040204" pitchFamily="50" charset="-128"/>
                <a:ea typeface="Meiryo UI" panose="020B0604030504040204" pitchFamily="50" charset="-128"/>
              </a:rPr>
              <a:t>　</a:t>
            </a:r>
            <a:r>
              <a:rPr lang="ja-JP" altLang="ja-JP" sz="2000" dirty="0">
                <a:latin typeface="Meiryo UI" panose="020B0604030504040204" pitchFamily="50" charset="-128"/>
                <a:ea typeface="Meiryo UI" panose="020B0604030504040204" pitchFamily="50" charset="-128"/>
              </a:rPr>
              <a:t>感染症</a:t>
            </a:r>
            <a:r>
              <a:rPr lang="ja-JP" altLang="en-US" sz="2000" dirty="0">
                <a:latin typeface="Meiryo UI" panose="020B0604030504040204" pitchFamily="50" charset="-128"/>
                <a:ea typeface="Meiryo UI" panose="020B0604030504040204" pitchFamily="50" charset="-128"/>
              </a:rPr>
              <a:t>、</a:t>
            </a:r>
            <a:r>
              <a:rPr lang="ja-JP" altLang="ja-JP" sz="2000" dirty="0">
                <a:latin typeface="Meiryo UI" panose="020B0604030504040204" pitchFamily="50" charset="-128"/>
                <a:ea typeface="Meiryo UI" panose="020B0604030504040204" pitchFamily="50" charset="-128"/>
              </a:rPr>
              <a:t>食中毒</a:t>
            </a:r>
            <a:r>
              <a:rPr lang="ja-JP" altLang="en-US" sz="2000" dirty="0">
                <a:latin typeface="Meiryo UI" panose="020B0604030504040204" pitchFamily="50" charset="-128"/>
                <a:ea typeface="Meiryo UI" panose="020B0604030504040204" pitchFamily="50" charset="-128"/>
              </a:rPr>
              <a:t>、</a:t>
            </a:r>
            <a:r>
              <a:rPr lang="ja-JP" altLang="ja-JP" sz="2000" dirty="0">
                <a:latin typeface="Meiryo UI" panose="020B0604030504040204" pitchFamily="50" charset="-128"/>
                <a:ea typeface="Meiryo UI" panose="020B0604030504040204" pitchFamily="50" charset="-128"/>
              </a:rPr>
              <a:t>自然災害</a:t>
            </a:r>
            <a:r>
              <a:rPr lang="ja-JP" altLang="en-US" sz="2000" dirty="0">
                <a:latin typeface="Meiryo UI" panose="020B0604030504040204" pitchFamily="50" charset="-128"/>
                <a:ea typeface="Meiryo UI" panose="020B0604030504040204" pitchFamily="50" charset="-128"/>
              </a:rPr>
              <a:t>、</a:t>
            </a:r>
            <a:r>
              <a:rPr lang="ja-JP" altLang="ja-JP" sz="2000" dirty="0">
                <a:latin typeface="Meiryo UI" panose="020B0604030504040204" pitchFamily="50" charset="-128"/>
                <a:ea typeface="Meiryo UI" panose="020B0604030504040204" pitchFamily="50" charset="-128"/>
              </a:rPr>
              <a:t>事故等によって，住民</a:t>
            </a:r>
            <a:r>
              <a:rPr lang="ja-JP" altLang="en-US" sz="2000" dirty="0">
                <a:latin typeface="Meiryo UI" panose="020B0604030504040204" pitchFamily="50" charset="-128"/>
                <a:ea typeface="Meiryo UI" panose="020B0604030504040204" pitchFamily="50" charset="-128"/>
              </a:rPr>
              <a:t>等</a:t>
            </a:r>
            <a:r>
              <a:rPr lang="ja-JP" altLang="ja-JP" sz="2000" dirty="0">
                <a:latin typeface="Meiryo UI" panose="020B0604030504040204" pitchFamily="50" charset="-128"/>
                <a:ea typeface="Meiryo UI" panose="020B0604030504040204" pitchFamily="50" charset="-128"/>
              </a:rPr>
              <a:t>の健康に危機が</a:t>
            </a:r>
            <a:endParaRPr lang="en-US" altLang="ja-JP" sz="2000" dirty="0">
              <a:latin typeface="Meiryo UI" panose="020B0604030504040204" pitchFamily="50" charset="-128"/>
              <a:ea typeface="Meiryo UI" panose="020B0604030504040204" pitchFamily="50" charset="-128"/>
            </a:endParaRPr>
          </a:p>
          <a:p>
            <a:pPr marL="0" indent="0">
              <a:spcBef>
                <a:spcPts val="600"/>
              </a:spcBef>
              <a:spcAft>
                <a:spcPts val="0"/>
              </a:spcAft>
              <a:buNone/>
            </a:pPr>
            <a:r>
              <a:rPr lang="ja-JP" altLang="en-US" sz="2000" dirty="0">
                <a:latin typeface="Meiryo UI" panose="020B0604030504040204" pitchFamily="50" charset="-128"/>
                <a:ea typeface="Meiryo UI" panose="020B0604030504040204" pitchFamily="50" charset="-128"/>
              </a:rPr>
              <a:t>　</a:t>
            </a:r>
            <a:r>
              <a:rPr lang="ja-JP" altLang="ja-JP" sz="2000" dirty="0">
                <a:latin typeface="Meiryo UI" panose="020B0604030504040204" pitchFamily="50" charset="-128"/>
                <a:ea typeface="Meiryo UI" panose="020B0604030504040204" pitchFamily="50" charset="-128"/>
              </a:rPr>
              <a:t>差し迫っている又は発生した状況において</a:t>
            </a:r>
            <a:r>
              <a:rPr lang="ja-JP" altLang="en-US" sz="2000" dirty="0">
                <a:latin typeface="Meiryo UI" panose="020B0604030504040204" pitchFamily="50" charset="-128"/>
                <a:ea typeface="Meiryo UI" panose="020B0604030504040204" pitchFamily="50" charset="-128"/>
              </a:rPr>
              <a:t>、</a:t>
            </a:r>
            <a:r>
              <a:rPr lang="ja-JP" altLang="ja-JP" sz="2000" dirty="0">
                <a:latin typeface="Meiryo UI" panose="020B0604030504040204" pitchFamily="50" charset="-128"/>
                <a:ea typeface="Meiryo UI" panose="020B0604030504040204" pitchFamily="50" charset="-128"/>
              </a:rPr>
              <a:t>状況の把握</a:t>
            </a:r>
            <a:r>
              <a:rPr lang="ja-JP" altLang="en-US" sz="2000" dirty="0">
                <a:latin typeface="Meiryo UI" panose="020B0604030504040204" pitchFamily="50" charset="-128"/>
                <a:ea typeface="Meiryo UI" panose="020B0604030504040204" pitchFamily="50" charset="-128"/>
              </a:rPr>
              <a:t>、</a:t>
            </a:r>
            <a:r>
              <a:rPr lang="ja-JP" altLang="ja-JP" sz="2000" dirty="0">
                <a:latin typeface="Meiryo UI" panose="020B0604030504040204" pitchFamily="50" charset="-128"/>
                <a:ea typeface="Meiryo UI" panose="020B0604030504040204" pitchFamily="50" charset="-128"/>
              </a:rPr>
              <a:t>優先順位の</a:t>
            </a:r>
            <a:endParaRPr lang="en-US" altLang="ja-JP" sz="2000" dirty="0">
              <a:latin typeface="Meiryo UI" panose="020B0604030504040204" pitchFamily="50" charset="-128"/>
              <a:ea typeface="Meiryo UI" panose="020B0604030504040204" pitchFamily="50" charset="-128"/>
            </a:endParaRPr>
          </a:p>
          <a:p>
            <a:pPr marL="176213" indent="-176213">
              <a:spcBef>
                <a:spcPts val="600"/>
              </a:spcBef>
              <a:spcAft>
                <a:spcPts val="0"/>
              </a:spcAft>
              <a:buNone/>
            </a:pPr>
            <a:r>
              <a:rPr lang="ja-JP" altLang="en-US" sz="2000" dirty="0">
                <a:latin typeface="Meiryo UI" panose="020B0604030504040204" pitchFamily="50" charset="-128"/>
                <a:ea typeface="Meiryo UI" panose="020B0604030504040204" pitchFamily="50" charset="-128"/>
              </a:rPr>
              <a:t>　</a:t>
            </a:r>
            <a:r>
              <a:rPr lang="ja-JP" altLang="ja-JP" sz="2000" dirty="0">
                <a:latin typeface="Meiryo UI" panose="020B0604030504040204" pitchFamily="50" charset="-128"/>
                <a:ea typeface="Meiryo UI" panose="020B0604030504040204" pitchFamily="50" charset="-128"/>
              </a:rPr>
              <a:t>決定</a:t>
            </a:r>
            <a:r>
              <a:rPr lang="ja-JP" altLang="en-US" sz="2000" dirty="0">
                <a:latin typeface="Meiryo UI" panose="020B0604030504040204" pitchFamily="50" charset="-128"/>
                <a:ea typeface="Meiryo UI" panose="020B0604030504040204" pitchFamily="50" charset="-128"/>
              </a:rPr>
              <a:t>、</a:t>
            </a:r>
            <a:r>
              <a:rPr lang="ja-JP" altLang="ja-JP" sz="2000" dirty="0">
                <a:latin typeface="Meiryo UI" panose="020B0604030504040204" pitchFamily="50" charset="-128"/>
                <a:ea typeface="Meiryo UI" panose="020B0604030504040204" pitchFamily="50" charset="-128"/>
              </a:rPr>
              <a:t>解決策の実行等の</a:t>
            </a:r>
            <a:r>
              <a:rPr lang="ja-JP" altLang="ja-JP" sz="2000" u="sng" dirty="0">
                <a:latin typeface="Meiryo UI" panose="020B0604030504040204" pitchFamily="50" charset="-128"/>
                <a:ea typeface="Meiryo UI" panose="020B0604030504040204" pitchFamily="50" charset="-128"/>
              </a:rPr>
              <a:t>組織的努力</a:t>
            </a:r>
            <a:r>
              <a:rPr lang="ja-JP" altLang="ja-JP" sz="2000" dirty="0">
                <a:latin typeface="Meiryo UI" panose="020B0604030504040204" pitchFamily="50" charset="-128"/>
                <a:ea typeface="Meiryo UI" panose="020B0604030504040204" pitchFamily="50" charset="-128"/>
              </a:rPr>
              <a:t>を通して</a:t>
            </a:r>
            <a:r>
              <a:rPr lang="ja-JP" altLang="en-US" sz="2000" dirty="0">
                <a:latin typeface="Meiryo UI" panose="020B0604030504040204" pitchFamily="50" charset="-128"/>
                <a:ea typeface="Meiryo UI" panose="020B0604030504040204" pitchFamily="50" charset="-128"/>
              </a:rPr>
              <a:t>、</a:t>
            </a:r>
            <a:r>
              <a:rPr lang="ja-JP" altLang="ja-JP" sz="2000" u="sng" dirty="0">
                <a:latin typeface="Meiryo UI" panose="020B0604030504040204" pitchFamily="50" charset="-128"/>
                <a:ea typeface="Meiryo UI" panose="020B0604030504040204" pitchFamily="50" charset="-128"/>
              </a:rPr>
              <a:t>危機を回避または影響</a:t>
            </a:r>
            <a:endParaRPr lang="en-US" altLang="ja-JP" sz="2000" u="sng" dirty="0">
              <a:latin typeface="Meiryo UI" panose="020B0604030504040204" pitchFamily="50" charset="-128"/>
              <a:ea typeface="Meiryo UI" panose="020B0604030504040204" pitchFamily="50" charset="-128"/>
            </a:endParaRPr>
          </a:p>
          <a:p>
            <a:pPr marL="176213" indent="93663">
              <a:spcBef>
                <a:spcPts val="600"/>
              </a:spcBef>
              <a:spcAft>
                <a:spcPts val="0"/>
              </a:spcAft>
              <a:buNone/>
            </a:pPr>
            <a:r>
              <a:rPr lang="ja-JP" altLang="ja-JP" sz="2000" u="sng" dirty="0">
                <a:latin typeface="Meiryo UI" panose="020B0604030504040204" pitchFamily="50" charset="-128"/>
                <a:ea typeface="Meiryo UI" panose="020B0604030504040204" pitchFamily="50" charset="-128"/>
              </a:rPr>
              <a:t>を最小化</a:t>
            </a:r>
            <a:r>
              <a:rPr lang="ja-JP" altLang="ja-JP" sz="2000" dirty="0">
                <a:latin typeface="Meiryo UI" panose="020B0604030504040204" pitchFamily="50" charset="-128"/>
                <a:ea typeface="Meiryo UI" panose="020B0604030504040204" pitchFamily="50" charset="-128"/>
              </a:rPr>
              <a:t>する技能</a:t>
            </a:r>
            <a:endParaRPr lang="en-US" altLang="ja-JP" sz="2000" dirty="0">
              <a:latin typeface="Meiryo UI" panose="020B0604030504040204" pitchFamily="50" charset="-128"/>
              <a:ea typeface="Meiryo UI" panose="020B0604030504040204" pitchFamily="50" charset="-128"/>
            </a:endParaRPr>
          </a:p>
          <a:p>
            <a:pPr marL="0" indent="0">
              <a:spcBef>
                <a:spcPts val="600"/>
              </a:spcBef>
              <a:spcAft>
                <a:spcPts val="0"/>
              </a:spcAft>
              <a:buNone/>
            </a:pPr>
            <a:endParaRPr lang="ja-JP" altLang="ja-JP" sz="2000" dirty="0">
              <a:latin typeface="Meiryo UI" panose="020B0604030504040204" pitchFamily="50" charset="-128"/>
              <a:ea typeface="Meiryo UI" panose="020B0604030504040204" pitchFamily="50" charset="-128"/>
            </a:endParaRPr>
          </a:p>
          <a:p>
            <a:pPr marL="0" lvl="0" indent="0">
              <a:spcBef>
                <a:spcPts val="600"/>
              </a:spcBef>
              <a:spcAft>
                <a:spcPts val="0"/>
              </a:spcAft>
              <a:buNone/>
            </a:pPr>
            <a:r>
              <a:rPr lang="ja-JP" altLang="en-US" sz="2400" dirty="0">
                <a:latin typeface="Meiryo UI" panose="020B0604030504040204" pitchFamily="50" charset="-128"/>
                <a:ea typeface="Meiryo UI" panose="020B0604030504040204" pitchFamily="50" charset="-128"/>
              </a:rPr>
              <a:t>○</a:t>
            </a:r>
            <a:r>
              <a:rPr lang="ja-JP" altLang="ja-JP" sz="2400" dirty="0">
                <a:latin typeface="Meiryo UI" panose="020B0604030504040204" pitchFamily="50" charset="-128"/>
                <a:ea typeface="Meiryo UI" panose="020B0604030504040204" pitchFamily="50" charset="-128"/>
              </a:rPr>
              <a:t>医療・保健資源調整能力</a:t>
            </a:r>
          </a:p>
          <a:p>
            <a:pPr marL="0" indent="0">
              <a:spcBef>
                <a:spcPts val="600"/>
              </a:spcBef>
              <a:spcAft>
                <a:spcPts val="0"/>
              </a:spcAft>
              <a:buNone/>
            </a:pPr>
            <a:r>
              <a:rPr lang="ja-JP" altLang="en-US" sz="2000" dirty="0">
                <a:latin typeface="Meiryo UI" panose="020B0604030504040204" pitchFamily="50" charset="-128"/>
                <a:ea typeface="Meiryo UI" panose="020B0604030504040204" pitchFamily="50" charset="-128"/>
              </a:rPr>
              <a:t>　</a:t>
            </a:r>
            <a:r>
              <a:rPr lang="ja-JP" altLang="ja-JP" sz="2000" dirty="0">
                <a:latin typeface="Meiryo UI" panose="020B0604030504040204" pitchFamily="50" charset="-128"/>
                <a:ea typeface="Meiryo UI" panose="020B0604030504040204" pitchFamily="50" charset="-128"/>
              </a:rPr>
              <a:t>保健医療体制整備</a:t>
            </a:r>
            <a:r>
              <a:rPr lang="ja-JP" altLang="en-US" sz="2000" dirty="0">
                <a:latin typeface="Meiryo UI" panose="020B0604030504040204" pitchFamily="50" charset="-128"/>
                <a:ea typeface="Meiryo UI" panose="020B0604030504040204" pitchFamily="50" charset="-128"/>
              </a:rPr>
              <a:t>、</a:t>
            </a:r>
            <a:r>
              <a:rPr lang="ja-JP" altLang="ja-JP" sz="2000" dirty="0">
                <a:latin typeface="Meiryo UI" panose="020B0604030504040204" pitchFamily="50" charset="-128"/>
                <a:ea typeface="Meiryo UI" panose="020B0604030504040204" pitchFamily="50" charset="-128"/>
              </a:rPr>
              <a:t>災害対応</a:t>
            </a:r>
            <a:r>
              <a:rPr lang="ja-JP" altLang="en-US" sz="2000" dirty="0">
                <a:latin typeface="Meiryo UI" panose="020B0604030504040204" pitchFamily="50" charset="-128"/>
                <a:ea typeface="Meiryo UI" panose="020B0604030504040204" pitchFamily="50" charset="-128"/>
              </a:rPr>
              <a:t>、</a:t>
            </a:r>
            <a:r>
              <a:rPr lang="ja-JP" altLang="ja-JP" sz="2000" dirty="0">
                <a:latin typeface="Meiryo UI" panose="020B0604030504040204" pitchFamily="50" charset="-128"/>
                <a:ea typeface="Meiryo UI" panose="020B0604030504040204" pitchFamily="50" charset="-128"/>
              </a:rPr>
              <a:t>感染症対策</a:t>
            </a:r>
            <a:r>
              <a:rPr lang="ja-JP" altLang="en-US" sz="2000" dirty="0">
                <a:latin typeface="Meiryo UI" panose="020B0604030504040204" pitchFamily="50" charset="-128"/>
                <a:ea typeface="Meiryo UI" panose="020B0604030504040204" pitchFamily="50" charset="-128"/>
              </a:rPr>
              <a:t>、</a:t>
            </a:r>
            <a:r>
              <a:rPr lang="ja-JP" altLang="ja-JP" sz="2000" dirty="0">
                <a:latin typeface="Meiryo UI" panose="020B0604030504040204" pitchFamily="50" charset="-128"/>
                <a:ea typeface="Meiryo UI" panose="020B0604030504040204" pitchFamily="50" charset="-128"/>
              </a:rPr>
              <a:t>作業関連疾患対策</a:t>
            </a:r>
            <a:r>
              <a:rPr lang="ja-JP" altLang="en-US" sz="2000" dirty="0">
                <a:latin typeface="Meiryo UI" panose="020B0604030504040204" pitchFamily="50" charset="-128"/>
                <a:ea typeface="Meiryo UI" panose="020B0604030504040204" pitchFamily="50" charset="-128"/>
              </a:rPr>
              <a:t>、</a:t>
            </a:r>
            <a:r>
              <a:rPr lang="ja-JP" altLang="ja-JP" sz="2000" dirty="0">
                <a:latin typeface="Meiryo UI" panose="020B0604030504040204" pitchFamily="50" charset="-128"/>
                <a:ea typeface="Meiryo UI" panose="020B0604030504040204" pitchFamily="50" charset="-128"/>
              </a:rPr>
              <a:t>生活</a:t>
            </a:r>
            <a:endParaRPr lang="en-US" altLang="ja-JP" sz="2000" dirty="0">
              <a:latin typeface="Meiryo UI" panose="020B0604030504040204" pitchFamily="50" charset="-128"/>
              <a:ea typeface="Meiryo UI" panose="020B0604030504040204" pitchFamily="50" charset="-128"/>
            </a:endParaRPr>
          </a:p>
          <a:p>
            <a:pPr marL="0" indent="0">
              <a:spcBef>
                <a:spcPts val="600"/>
              </a:spcBef>
              <a:spcAft>
                <a:spcPts val="0"/>
              </a:spcAft>
              <a:buNone/>
            </a:pPr>
            <a:r>
              <a:rPr lang="ja-JP" altLang="en-US" sz="2000" dirty="0">
                <a:latin typeface="Meiryo UI" panose="020B0604030504040204" pitchFamily="50" charset="-128"/>
                <a:ea typeface="Meiryo UI" panose="020B0604030504040204" pitchFamily="50" charset="-128"/>
              </a:rPr>
              <a:t>　</a:t>
            </a:r>
            <a:r>
              <a:rPr lang="ja-JP" altLang="ja-JP" sz="2000" dirty="0">
                <a:latin typeface="Meiryo UI" panose="020B0604030504040204" pitchFamily="50" charset="-128"/>
                <a:ea typeface="Meiryo UI" panose="020B0604030504040204" pitchFamily="50" charset="-128"/>
              </a:rPr>
              <a:t>習慣病対策等における課題解決のために</a:t>
            </a:r>
            <a:r>
              <a:rPr lang="ja-JP" altLang="en-US" sz="2000" dirty="0">
                <a:latin typeface="Meiryo UI" panose="020B0604030504040204" pitchFamily="50" charset="-128"/>
                <a:ea typeface="Meiryo UI" panose="020B0604030504040204" pitchFamily="50" charset="-128"/>
              </a:rPr>
              <a:t>、</a:t>
            </a:r>
            <a:r>
              <a:rPr lang="ja-JP" altLang="ja-JP" sz="2000" u="sng" dirty="0">
                <a:latin typeface="Meiryo UI" panose="020B0604030504040204" pitchFamily="50" charset="-128"/>
                <a:ea typeface="Meiryo UI" panose="020B0604030504040204" pitchFamily="50" charset="-128"/>
              </a:rPr>
              <a:t>地域や職域</a:t>
            </a:r>
            <a:r>
              <a:rPr lang="ja-JP" altLang="en-US" sz="2000" u="sng" dirty="0">
                <a:latin typeface="Meiryo UI" panose="020B0604030504040204" pitchFamily="50" charset="-128"/>
                <a:ea typeface="Meiryo UI" panose="020B0604030504040204" pitchFamily="50" charset="-128"/>
              </a:rPr>
              <a:t>、</a:t>
            </a:r>
            <a:r>
              <a:rPr lang="ja-JP" altLang="ja-JP" sz="2000" u="sng" dirty="0">
                <a:latin typeface="Meiryo UI" panose="020B0604030504040204" pitchFamily="50" charset="-128"/>
                <a:ea typeface="Meiryo UI" panose="020B0604030504040204" pitchFamily="50" charset="-128"/>
              </a:rPr>
              <a:t>医療機関等に</a:t>
            </a:r>
            <a:endParaRPr lang="en-US" altLang="ja-JP" sz="2000" u="sng" dirty="0">
              <a:latin typeface="Meiryo UI" panose="020B0604030504040204" pitchFamily="50" charset="-128"/>
              <a:ea typeface="Meiryo UI" panose="020B0604030504040204" pitchFamily="50" charset="-128"/>
            </a:endParaRPr>
          </a:p>
          <a:p>
            <a:pPr marL="0" indent="0">
              <a:spcBef>
                <a:spcPts val="600"/>
              </a:spcBef>
              <a:spcAft>
                <a:spcPts val="0"/>
              </a:spcAft>
              <a:buNone/>
            </a:pPr>
            <a:r>
              <a:rPr lang="ja-JP" altLang="en-US" sz="2000" dirty="0">
                <a:latin typeface="Meiryo UI" panose="020B0604030504040204" pitchFamily="50" charset="-128"/>
                <a:ea typeface="Meiryo UI" panose="020B0604030504040204" pitchFamily="50" charset="-128"/>
              </a:rPr>
              <a:t>　</a:t>
            </a:r>
            <a:r>
              <a:rPr lang="ja-JP" altLang="ja-JP" sz="2000" u="sng" dirty="0">
                <a:latin typeface="Meiryo UI" panose="020B0604030504040204" pitchFamily="50" charset="-128"/>
                <a:ea typeface="Meiryo UI" panose="020B0604030504040204" pitchFamily="50" charset="-128"/>
              </a:rPr>
              <a:t>存在する医療・保健資源</a:t>
            </a:r>
            <a:r>
              <a:rPr lang="ja-JP" altLang="ja-JP" sz="2000" dirty="0">
                <a:latin typeface="Meiryo UI" panose="020B0604030504040204" pitchFamily="50" charset="-128"/>
                <a:ea typeface="Meiryo UI" panose="020B0604030504040204" pitchFamily="50" charset="-128"/>
              </a:rPr>
              <a:t>を</a:t>
            </a:r>
            <a:r>
              <a:rPr lang="ja-JP" altLang="ja-JP" sz="2000" u="sng" dirty="0">
                <a:latin typeface="Meiryo UI" panose="020B0604030504040204" pitchFamily="50" charset="-128"/>
                <a:ea typeface="Meiryo UI" panose="020B0604030504040204" pitchFamily="50" charset="-128"/>
              </a:rPr>
              <a:t>関係者・関係機関と連携</a:t>
            </a:r>
            <a:r>
              <a:rPr lang="ja-JP" altLang="ja-JP" sz="2000" dirty="0">
                <a:latin typeface="Meiryo UI" panose="020B0604030504040204" pitchFamily="50" charset="-128"/>
                <a:ea typeface="Meiryo UI" panose="020B0604030504040204" pitchFamily="50" charset="-128"/>
              </a:rPr>
              <a:t>しながら</a:t>
            </a:r>
            <a:r>
              <a:rPr lang="ja-JP" altLang="ja-JP" sz="2000" u="sng" dirty="0">
                <a:latin typeface="Meiryo UI" panose="020B0604030504040204" pitchFamily="50" charset="-128"/>
                <a:ea typeface="Meiryo UI" panose="020B0604030504040204" pitchFamily="50" charset="-128"/>
              </a:rPr>
              <a:t>計画的に</a:t>
            </a:r>
            <a:endParaRPr lang="en-US" altLang="ja-JP" sz="2000" u="sng" dirty="0">
              <a:latin typeface="Meiryo UI" panose="020B0604030504040204" pitchFamily="50" charset="-128"/>
              <a:ea typeface="Meiryo UI" panose="020B0604030504040204" pitchFamily="50" charset="-128"/>
            </a:endParaRPr>
          </a:p>
          <a:p>
            <a:pPr marL="0" indent="0">
              <a:spcBef>
                <a:spcPts val="600"/>
              </a:spcBef>
              <a:spcAft>
                <a:spcPts val="0"/>
              </a:spcAft>
              <a:buNone/>
            </a:pPr>
            <a:r>
              <a:rPr lang="ja-JP" altLang="en-US" sz="2000" dirty="0">
                <a:latin typeface="Meiryo UI" panose="020B0604030504040204" pitchFamily="50" charset="-128"/>
                <a:ea typeface="Meiryo UI" panose="020B0604030504040204" pitchFamily="50" charset="-128"/>
              </a:rPr>
              <a:t>　</a:t>
            </a:r>
            <a:r>
              <a:rPr lang="ja-JP" altLang="ja-JP" sz="2000" u="sng" dirty="0">
                <a:latin typeface="Meiryo UI" panose="020B0604030504040204" pitchFamily="50" charset="-128"/>
                <a:ea typeface="Meiryo UI" panose="020B0604030504040204" pitchFamily="50" charset="-128"/>
              </a:rPr>
              <a:t>調整</a:t>
            </a:r>
            <a:r>
              <a:rPr lang="ja-JP" altLang="en-US" sz="2000" u="sng" dirty="0">
                <a:latin typeface="Meiryo UI" panose="020B0604030504040204" pitchFamily="50" charset="-128"/>
                <a:ea typeface="Meiryo UI" panose="020B0604030504040204" pitchFamily="50" charset="-128"/>
              </a:rPr>
              <a:t>、</a:t>
            </a:r>
            <a:r>
              <a:rPr lang="ja-JP" altLang="ja-JP" sz="2000" u="sng" dirty="0">
                <a:latin typeface="Meiryo UI" panose="020B0604030504040204" pitchFamily="50" charset="-128"/>
                <a:ea typeface="Meiryo UI" panose="020B0604030504040204" pitchFamily="50" charset="-128"/>
              </a:rPr>
              <a:t>活用</a:t>
            </a:r>
            <a:r>
              <a:rPr lang="ja-JP" altLang="ja-JP" sz="2000" dirty="0">
                <a:latin typeface="Meiryo UI" panose="020B0604030504040204" pitchFamily="50" charset="-128"/>
                <a:ea typeface="Meiryo UI" panose="020B0604030504040204" pitchFamily="50" charset="-128"/>
              </a:rPr>
              <a:t>する技能</a:t>
            </a:r>
          </a:p>
        </p:txBody>
      </p:sp>
      <p:pic>
        <p:nvPicPr>
          <p:cNvPr id="4" name="図 3"/>
          <p:cNvPicPr>
            <a:picLocks noChangeAspect="1"/>
          </p:cNvPicPr>
          <p:nvPr/>
        </p:nvPicPr>
        <p:blipFill>
          <a:blip r:embed="rId2"/>
          <a:stretch>
            <a:fillRect/>
          </a:stretch>
        </p:blipFill>
        <p:spPr>
          <a:xfrm>
            <a:off x="4763956" y="6466071"/>
            <a:ext cx="4309355" cy="265078"/>
          </a:xfrm>
          <a:prstGeom prst="rect">
            <a:avLst/>
          </a:prstGeom>
        </p:spPr>
      </p:pic>
    </p:spTree>
    <p:extLst>
      <p:ext uri="{BB962C8B-B14F-4D97-AF65-F5344CB8AC3E}">
        <p14:creationId xmlns:p14="http://schemas.microsoft.com/office/powerpoint/2010/main" val="265272065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16632"/>
            <a:ext cx="8640960" cy="720080"/>
          </a:xfrm>
        </p:spPr>
        <p:txBody>
          <a:bodyPr>
            <a:noAutofit/>
          </a:bodyPr>
          <a:lstStyle/>
          <a:p>
            <a:r>
              <a:rPr kumimoji="1" lang="ja-JP" altLang="en-US" sz="4000" b="1" dirty="0">
                <a:solidFill>
                  <a:schemeClr val="tx1"/>
                </a:solidFill>
                <a:latin typeface="Meiryo UI" panose="020B0604030504040204" pitchFamily="34" charset="-128"/>
              </a:rPr>
              <a:t>到達目標（専門</a:t>
            </a:r>
            <a:r>
              <a:rPr kumimoji="1" lang="ja-JP" altLang="en-US" sz="4000" b="1" u="sng" dirty="0">
                <a:solidFill>
                  <a:schemeClr val="tx1"/>
                </a:solidFill>
                <a:latin typeface="Meiryo UI" panose="020B0604030504040204" pitchFamily="34" charset="-128"/>
              </a:rPr>
              <a:t>知識</a:t>
            </a:r>
            <a:r>
              <a:rPr kumimoji="1" lang="ja-JP" altLang="en-US" sz="4000" b="1" dirty="0">
                <a:solidFill>
                  <a:schemeClr val="tx1"/>
                </a:solidFill>
                <a:latin typeface="Meiryo UI" panose="020B0604030504040204" pitchFamily="34" charset="-128"/>
              </a:rPr>
              <a:t>）</a:t>
            </a:r>
          </a:p>
        </p:txBody>
      </p:sp>
      <p:sp>
        <p:nvSpPr>
          <p:cNvPr id="3" name="コンテンツ プレースホルダー 2"/>
          <p:cNvSpPr>
            <a:spLocks noGrp="1"/>
          </p:cNvSpPr>
          <p:nvPr>
            <p:ph sz="half" idx="1"/>
          </p:nvPr>
        </p:nvSpPr>
        <p:spPr>
          <a:xfrm>
            <a:off x="107504" y="717328"/>
            <a:ext cx="9036496" cy="5904656"/>
          </a:xfrm>
        </p:spPr>
        <p:txBody>
          <a:bodyPr>
            <a:noAutofit/>
          </a:bodyPr>
          <a:lstStyle/>
          <a:p>
            <a:pPr marL="0" indent="0">
              <a:buNone/>
            </a:pPr>
            <a:r>
              <a:rPr lang="ja-JP" altLang="en-US" sz="2000" dirty="0">
                <a:latin typeface="Meiryo UI" panose="020B0604030504040204" pitchFamily="50" charset="-128"/>
                <a:ea typeface="Meiryo UI" panose="020B0604030504040204" pitchFamily="50" charset="-128"/>
              </a:rPr>
              <a:t>○基本プログラム</a:t>
            </a: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　社会医学系分野に共通して必要な知識については、共通カリキュラムと</a:t>
            </a: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　して学会開催時等の講演プログラムや社会医学系大学院、国立保健医療</a:t>
            </a: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　科学院等において提供される教育プログラム等を受講して習得する</a:t>
            </a:r>
            <a:endParaRPr lang="en-US" altLang="ja-JP" sz="2000" dirty="0">
              <a:latin typeface="Meiryo UI" panose="020B0604030504040204" pitchFamily="50" charset="-128"/>
              <a:ea typeface="Meiryo UI" panose="020B0604030504040204" pitchFamily="50" charset="-128"/>
            </a:endParaRPr>
          </a:p>
          <a:p>
            <a:pPr marL="0" indent="0">
              <a:spcBef>
                <a:spcPts val="600"/>
              </a:spcBef>
              <a:spcAft>
                <a:spcPts val="0"/>
              </a:spcAft>
              <a:buNone/>
            </a:pPr>
            <a:r>
              <a:rPr lang="ja-JP" altLang="en-US" sz="2000" dirty="0">
                <a:latin typeface="Meiryo UI" panose="020B0604030504040204" pitchFamily="50" charset="-128"/>
                <a:ea typeface="Meiryo UI" panose="020B0604030504040204" pitchFamily="50" charset="-128"/>
              </a:rPr>
              <a:t>１．</a:t>
            </a:r>
            <a:r>
              <a:rPr lang="ja-JP" altLang="en-US" sz="2000" b="1" dirty="0">
                <a:latin typeface="Meiryo UI" panose="020B0604030504040204" pitchFamily="50" charset="-128"/>
                <a:ea typeface="Meiryo UI" panose="020B0604030504040204" pitchFamily="50" charset="-128"/>
              </a:rPr>
              <a:t>公衆衛生総論</a:t>
            </a:r>
          </a:p>
          <a:p>
            <a:pPr marL="0" indent="0">
              <a:spcBef>
                <a:spcPts val="600"/>
              </a:spcBef>
              <a:spcAft>
                <a:spcPts val="0"/>
              </a:spcAft>
              <a:buNone/>
            </a:pPr>
            <a:r>
              <a:rPr lang="ja-JP" altLang="en-US" sz="2000" dirty="0">
                <a:latin typeface="Meiryo UI" panose="020B0604030504040204" pitchFamily="50" charset="-128"/>
                <a:ea typeface="Meiryo UI" panose="020B0604030504040204" pitchFamily="50" charset="-128"/>
              </a:rPr>
              <a:t>　</a:t>
            </a:r>
            <a:r>
              <a:rPr lang="ja-JP" altLang="en-US" sz="2000" u="sng" dirty="0">
                <a:latin typeface="Meiryo UI" panose="020B0604030504040204" pitchFamily="50" charset="-128"/>
                <a:ea typeface="Meiryo UI" panose="020B0604030504040204" pitchFamily="50" charset="-128"/>
              </a:rPr>
              <a:t>社会保障、福祉を含めた公衆衛生の歴史</a:t>
            </a:r>
            <a:r>
              <a:rPr lang="ja-JP" altLang="en-US" sz="2000" dirty="0">
                <a:latin typeface="Meiryo UI" panose="020B0604030504040204" pitchFamily="50" charset="-128"/>
                <a:ea typeface="Meiryo UI" panose="020B0604030504040204" pitchFamily="50" charset="-128"/>
              </a:rPr>
              <a:t>、</a:t>
            </a:r>
            <a:r>
              <a:rPr lang="ja-JP" altLang="en-US" sz="2000" u="sng" dirty="0">
                <a:latin typeface="Meiryo UI" panose="020B0604030504040204" pitchFamily="50" charset="-128"/>
                <a:ea typeface="Meiryo UI" panose="020B0604030504040204" pitchFamily="50" charset="-128"/>
              </a:rPr>
              <a:t>基礎理論と関連施策</a:t>
            </a:r>
            <a:r>
              <a:rPr lang="ja-JP" altLang="en-US" sz="2000" dirty="0">
                <a:latin typeface="Meiryo UI" panose="020B0604030504040204" pitchFamily="50" charset="-128"/>
                <a:ea typeface="Meiryo UI" panose="020B0604030504040204" pitchFamily="50" charset="-128"/>
              </a:rPr>
              <a:t>をはじめ、</a:t>
            </a:r>
            <a:endParaRPr lang="en-US" altLang="ja-JP" sz="2000" dirty="0">
              <a:latin typeface="Meiryo UI" panose="020B0604030504040204" pitchFamily="50" charset="-128"/>
              <a:ea typeface="Meiryo UI" panose="020B0604030504040204" pitchFamily="50" charset="-128"/>
            </a:endParaRPr>
          </a:p>
          <a:p>
            <a:pPr marL="0" indent="0">
              <a:spcBef>
                <a:spcPts val="600"/>
              </a:spcBef>
              <a:spcAft>
                <a:spcPts val="0"/>
              </a:spcAft>
              <a:buNone/>
            </a:pPr>
            <a:r>
              <a:rPr lang="ja-JP" altLang="en-US" sz="2000" dirty="0">
                <a:latin typeface="Meiryo UI" panose="020B0604030504040204" pitchFamily="50" charset="-128"/>
                <a:ea typeface="Meiryo UI" panose="020B0604030504040204" pitchFamily="50" charset="-128"/>
              </a:rPr>
              <a:t>　行政・地域、産業・環境、医療の３分野における公衆衛生</a:t>
            </a:r>
            <a:r>
              <a:rPr lang="ja-JP" altLang="en-US" sz="2000" u="sng" dirty="0">
                <a:latin typeface="Meiryo UI" panose="020B0604030504040204" pitchFamily="50" charset="-128"/>
                <a:ea typeface="Meiryo UI" panose="020B0604030504040204" pitchFamily="50" charset="-128"/>
              </a:rPr>
              <a:t>活動の現状</a:t>
            </a:r>
            <a:r>
              <a:rPr lang="ja-JP" altLang="en-US" sz="2000" dirty="0">
                <a:latin typeface="Meiryo UI" panose="020B0604030504040204" pitchFamily="50" charset="-128"/>
                <a:ea typeface="Meiryo UI" panose="020B0604030504040204" pitchFamily="50" charset="-128"/>
              </a:rPr>
              <a:t>と、</a:t>
            </a:r>
            <a:endParaRPr lang="en-US" altLang="ja-JP" sz="2000" dirty="0">
              <a:latin typeface="Meiryo UI" panose="020B0604030504040204" pitchFamily="50" charset="-128"/>
              <a:ea typeface="Meiryo UI" panose="020B0604030504040204" pitchFamily="50" charset="-128"/>
            </a:endParaRPr>
          </a:p>
          <a:p>
            <a:pPr marL="0" indent="0">
              <a:spcBef>
                <a:spcPts val="600"/>
              </a:spcBef>
              <a:spcAft>
                <a:spcPts val="0"/>
              </a:spcAft>
              <a:buNone/>
            </a:pPr>
            <a:r>
              <a:rPr lang="ja-JP" altLang="en-US" sz="2000" dirty="0">
                <a:latin typeface="Meiryo UI" panose="020B0604030504040204" pitchFamily="50" charset="-128"/>
                <a:ea typeface="Meiryo UI" panose="020B0604030504040204" pitchFamily="50" charset="-128"/>
              </a:rPr>
              <a:t>　専門医としての</a:t>
            </a:r>
            <a:r>
              <a:rPr lang="ja-JP" altLang="en-US" sz="2000" u="sng" dirty="0">
                <a:latin typeface="Meiryo UI" panose="020B0604030504040204" pitchFamily="50" charset="-128"/>
                <a:ea typeface="Meiryo UI" panose="020B0604030504040204" pitchFamily="50" charset="-128"/>
              </a:rPr>
              <a:t>役割を理解</a:t>
            </a:r>
            <a:r>
              <a:rPr lang="ja-JP" altLang="en-US" sz="2000" dirty="0">
                <a:latin typeface="Meiryo UI" panose="020B0604030504040204" pitchFamily="50" charset="-128"/>
                <a:ea typeface="Meiryo UI" panose="020B0604030504040204" pitchFamily="50" charset="-128"/>
              </a:rPr>
              <a:t>する。</a:t>
            </a:r>
          </a:p>
          <a:p>
            <a:pPr marL="0" indent="0">
              <a:spcBef>
                <a:spcPts val="600"/>
              </a:spcBef>
              <a:spcAft>
                <a:spcPts val="0"/>
              </a:spcAft>
              <a:buNone/>
            </a:pPr>
            <a:r>
              <a:rPr lang="ja-JP" altLang="en-US" sz="2000" dirty="0">
                <a:latin typeface="Meiryo UI" panose="020B0604030504040204" pitchFamily="50" charset="-128"/>
                <a:ea typeface="Meiryo UI" panose="020B0604030504040204" pitchFamily="50" charset="-128"/>
              </a:rPr>
              <a:t>２．</a:t>
            </a:r>
            <a:r>
              <a:rPr lang="ja-JP" altLang="en-US" sz="2000" b="1" dirty="0">
                <a:latin typeface="Meiryo UI" panose="020B0604030504040204" pitchFamily="50" charset="-128"/>
                <a:ea typeface="Meiryo UI" panose="020B0604030504040204" pitchFamily="50" charset="-128"/>
              </a:rPr>
              <a:t>保健医療政策</a:t>
            </a:r>
          </a:p>
          <a:p>
            <a:pPr marL="0" indent="0">
              <a:spcBef>
                <a:spcPts val="600"/>
              </a:spcBef>
              <a:spcAft>
                <a:spcPts val="0"/>
              </a:spcAft>
              <a:buNone/>
            </a:pPr>
            <a:r>
              <a:rPr lang="ja-JP" altLang="en-US" sz="2000" dirty="0">
                <a:latin typeface="Meiryo UI" panose="020B0604030504040204" pitchFamily="50" charset="-128"/>
                <a:ea typeface="Meiryo UI" panose="020B0604030504040204" pitchFamily="50" charset="-128"/>
              </a:rPr>
              <a:t>　わが国の</a:t>
            </a:r>
            <a:r>
              <a:rPr lang="ja-JP" altLang="en-US" sz="2000" u="sng" dirty="0">
                <a:latin typeface="Meiryo UI" panose="020B0604030504040204" pitchFamily="50" charset="-128"/>
                <a:ea typeface="Meiryo UI" panose="020B0604030504040204" pitchFamily="50" charset="-128"/>
              </a:rPr>
              <a:t>政策立案の基礎</a:t>
            </a:r>
            <a:r>
              <a:rPr lang="ja-JP" altLang="en-US" sz="2000" dirty="0">
                <a:latin typeface="Meiryo UI" panose="020B0604030504040204" pitchFamily="50" charset="-128"/>
                <a:ea typeface="Meiryo UI" panose="020B0604030504040204" pitchFamily="50" charset="-128"/>
              </a:rPr>
              <a:t>を理解した上で、</a:t>
            </a:r>
            <a:r>
              <a:rPr lang="ja-JP" altLang="en-US" sz="2000" u="sng" dirty="0">
                <a:latin typeface="Meiryo UI" panose="020B0604030504040204" pitchFamily="50" charset="-128"/>
                <a:ea typeface="Meiryo UI" panose="020B0604030504040204" pitchFamily="50" charset="-128"/>
              </a:rPr>
              <a:t>個別の保健医療制度</a:t>
            </a:r>
            <a:r>
              <a:rPr lang="ja-JP" altLang="en-US" sz="2000" dirty="0">
                <a:latin typeface="Meiryo UI" panose="020B0604030504040204" pitchFamily="50" charset="-128"/>
                <a:ea typeface="Meiryo UI" panose="020B0604030504040204" pitchFamily="50" charset="-128"/>
              </a:rPr>
              <a:t>を関連</a:t>
            </a:r>
            <a:endParaRPr lang="en-US" altLang="ja-JP" sz="2000" dirty="0">
              <a:latin typeface="Meiryo UI" panose="020B0604030504040204" pitchFamily="50" charset="-128"/>
              <a:ea typeface="Meiryo UI" panose="020B0604030504040204" pitchFamily="50" charset="-128"/>
            </a:endParaRPr>
          </a:p>
          <a:p>
            <a:pPr marL="0" indent="0">
              <a:spcBef>
                <a:spcPts val="600"/>
              </a:spcBef>
              <a:spcAft>
                <a:spcPts val="0"/>
              </a:spcAft>
              <a:buNone/>
            </a:pPr>
            <a:r>
              <a:rPr lang="ja-JP" altLang="en-US" sz="2000" dirty="0">
                <a:latin typeface="Meiryo UI" panose="020B0604030504040204" pitchFamily="50" charset="-128"/>
                <a:ea typeface="Meiryo UI" panose="020B0604030504040204" pitchFamily="50" charset="-128"/>
              </a:rPr>
              <a:t>　</a:t>
            </a:r>
            <a:r>
              <a:rPr lang="ja-JP" altLang="en-US" sz="2000" u="sng" dirty="0">
                <a:latin typeface="Meiryo UI" panose="020B0604030504040204" pitchFamily="50" charset="-128"/>
                <a:ea typeface="Meiryo UI" panose="020B0604030504040204" pitchFamily="50" charset="-128"/>
              </a:rPr>
              <a:t>法規</a:t>
            </a:r>
            <a:r>
              <a:rPr lang="ja-JP" altLang="en-US" sz="2000" dirty="0">
                <a:latin typeface="Meiryo UI" panose="020B0604030504040204" pitchFamily="50" charset="-128"/>
                <a:ea typeface="Meiryo UI" panose="020B0604030504040204" pitchFamily="50" charset="-128"/>
              </a:rPr>
              <a:t>、国および自治体での</a:t>
            </a:r>
            <a:r>
              <a:rPr lang="ja-JP" altLang="en-US" sz="2000" u="sng" dirty="0">
                <a:latin typeface="Meiryo UI" panose="020B0604030504040204" pitchFamily="50" charset="-128"/>
                <a:ea typeface="Meiryo UI" panose="020B0604030504040204" pitchFamily="50" charset="-128"/>
              </a:rPr>
              <a:t>保健医療関連計画</a:t>
            </a:r>
            <a:r>
              <a:rPr lang="ja-JP" altLang="en-US" sz="2000" dirty="0">
                <a:latin typeface="Meiryo UI" panose="020B0604030504040204" pitchFamily="50" charset="-128"/>
                <a:ea typeface="Meiryo UI" panose="020B0604030504040204" pitchFamily="50" charset="-128"/>
              </a:rPr>
              <a:t>の内容を自分の業務と</a:t>
            </a:r>
            <a:endParaRPr lang="en-US" altLang="ja-JP" sz="2000" dirty="0">
              <a:latin typeface="Meiryo UI" panose="020B0604030504040204" pitchFamily="50" charset="-128"/>
              <a:ea typeface="Meiryo UI" panose="020B0604030504040204" pitchFamily="50" charset="-128"/>
            </a:endParaRPr>
          </a:p>
          <a:p>
            <a:pPr marL="0" indent="0">
              <a:spcBef>
                <a:spcPts val="600"/>
              </a:spcBef>
              <a:spcAft>
                <a:spcPts val="0"/>
              </a:spcAft>
              <a:buNone/>
            </a:pPr>
            <a:r>
              <a:rPr lang="ja-JP" altLang="en-US" sz="2000" dirty="0">
                <a:latin typeface="Meiryo UI" panose="020B0604030504040204" pitchFamily="50" charset="-128"/>
                <a:ea typeface="Meiryo UI" panose="020B0604030504040204" pitchFamily="50" charset="-128"/>
              </a:rPr>
              <a:t>　結びつけて理解する。</a:t>
            </a:r>
            <a:endParaRPr lang="en-US" altLang="ja-JP" sz="2000" dirty="0">
              <a:latin typeface="Meiryo UI" panose="020B0604030504040204" pitchFamily="50" charset="-128"/>
              <a:ea typeface="Meiryo UI" panose="020B0604030504040204" pitchFamily="50" charset="-128"/>
            </a:endParaRPr>
          </a:p>
          <a:p>
            <a:pPr marL="0" indent="0">
              <a:spcBef>
                <a:spcPts val="600"/>
              </a:spcBef>
              <a:spcAft>
                <a:spcPts val="0"/>
              </a:spcAft>
              <a:buNone/>
            </a:pPr>
            <a:r>
              <a:rPr lang="ja-JP" altLang="en-US" sz="2000" dirty="0">
                <a:latin typeface="Meiryo UI" panose="020B0604030504040204" pitchFamily="50" charset="-128"/>
                <a:ea typeface="Meiryo UI" panose="020B0604030504040204" pitchFamily="50" charset="-128"/>
              </a:rPr>
              <a:t>３．</a:t>
            </a:r>
            <a:r>
              <a:rPr lang="ja-JP" altLang="en-US" sz="2000" b="1" dirty="0">
                <a:latin typeface="Meiryo UI" panose="020B0604030504040204" pitchFamily="50" charset="-128"/>
                <a:ea typeface="Meiryo UI" panose="020B0604030504040204" pitchFamily="50" charset="-128"/>
              </a:rPr>
              <a:t>疫学・医学統計学</a:t>
            </a:r>
          </a:p>
          <a:p>
            <a:pPr marL="0" indent="0">
              <a:spcBef>
                <a:spcPts val="600"/>
              </a:spcBef>
              <a:spcAft>
                <a:spcPts val="0"/>
              </a:spcAft>
              <a:buNone/>
            </a:pPr>
            <a:r>
              <a:rPr lang="ja-JP" altLang="en-US" sz="2000" dirty="0">
                <a:latin typeface="Meiryo UI" panose="020B0604030504040204" pitchFamily="50" charset="-128"/>
                <a:ea typeface="Meiryo UI" panose="020B0604030504040204" pitchFamily="50" charset="-128"/>
              </a:rPr>
              <a:t>　人口や保健医療に関する統計の概要、疫学・医学統計学の基本的知識、</a:t>
            </a:r>
            <a:endParaRPr lang="en-US" altLang="ja-JP" sz="2000" dirty="0">
              <a:latin typeface="Meiryo UI" panose="020B0604030504040204" pitchFamily="50" charset="-128"/>
              <a:ea typeface="Meiryo UI" panose="020B0604030504040204" pitchFamily="50" charset="-128"/>
            </a:endParaRPr>
          </a:p>
          <a:p>
            <a:pPr marL="0" indent="0">
              <a:spcBef>
                <a:spcPts val="600"/>
              </a:spcBef>
              <a:spcAft>
                <a:spcPts val="0"/>
              </a:spcAft>
              <a:buNone/>
            </a:pPr>
            <a:r>
              <a:rPr lang="ja-JP" altLang="en-US" sz="2000" dirty="0">
                <a:latin typeface="Meiryo UI" panose="020B0604030504040204" pitchFamily="50" charset="-128"/>
                <a:ea typeface="Meiryo UI" panose="020B0604030504040204" pitchFamily="50" charset="-128"/>
              </a:rPr>
              <a:t>　社会調査法の基礎を身につけ、現場での業務に生かすことができる。</a:t>
            </a:r>
          </a:p>
        </p:txBody>
      </p:sp>
      <p:pic>
        <p:nvPicPr>
          <p:cNvPr id="4" name="図 3"/>
          <p:cNvPicPr>
            <a:picLocks noChangeAspect="1"/>
          </p:cNvPicPr>
          <p:nvPr/>
        </p:nvPicPr>
        <p:blipFill>
          <a:blip r:embed="rId2"/>
          <a:stretch>
            <a:fillRect/>
          </a:stretch>
        </p:blipFill>
        <p:spPr>
          <a:xfrm>
            <a:off x="4819650" y="6486525"/>
            <a:ext cx="4253661" cy="244624"/>
          </a:xfrm>
          <a:prstGeom prst="rect">
            <a:avLst/>
          </a:prstGeom>
        </p:spPr>
      </p:pic>
    </p:spTree>
    <p:extLst>
      <p:ext uri="{BB962C8B-B14F-4D97-AF65-F5344CB8AC3E}">
        <p14:creationId xmlns:p14="http://schemas.microsoft.com/office/powerpoint/2010/main" val="346283232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16632"/>
            <a:ext cx="8640960" cy="692696"/>
          </a:xfrm>
        </p:spPr>
        <p:txBody>
          <a:bodyPr>
            <a:noAutofit/>
          </a:bodyPr>
          <a:lstStyle/>
          <a:p>
            <a:r>
              <a:rPr kumimoji="1" lang="ja-JP" altLang="en-US" sz="4000" b="1" dirty="0">
                <a:solidFill>
                  <a:schemeClr val="tx1"/>
                </a:solidFill>
                <a:latin typeface="Meiryo UI" panose="020B0604030504040204" pitchFamily="34" charset="-128"/>
              </a:rPr>
              <a:t>到達目標（専門</a:t>
            </a:r>
            <a:r>
              <a:rPr kumimoji="1" lang="ja-JP" altLang="en-US" sz="4000" b="1" u="sng" dirty="0">
                <a:solidFill>
                  <a:schemeClr val="tx1"/>
                </a:solidFill>
                <a:latin typeface="Meiryo UI" panose="020B0604030504040204" pitchFamily="34" charset="-128"/>
              </a:rPr>
              <a:t>知識</a:t>
            </a:r>
            <a:r>
              <a:rPr kumimoji="1" lang="ja-JP" altLang="en-US" sz="4000" b="1" dirty="0">
                <a:solidFill>
                  <a:schemeClr val="tx1"/>
                </a:solidFill>
                <a:latin typeface="Meiryo UI" panose="020B0604030504040204" pitchFamily="34" charset="-128"/>
              </a:rPr>
              <a:t>）</a:t>
            </a:r>
          </a:p>
        </p:txBody>
      </p:sp>
      <p:sp>
        <p:nvSpPr>
          <p:cNvPr id="3" name="コンテンツ プレースホルダー 2"/>
          <p:cNvSpPr>
            <a:spLocks noGrp="1"/>
          </p:cNvSpPr>
          <p:nvPr>
            <p:ph sz="half" idx="1"/>
          </p:nvPr>
        </p:nvSpPr>
        <p:spPr>
          <a:xfrm>
            <a:off x="251520" y="818556"/>
            <a:ext cx="8640960" cy="5832648"/>
          </a:xfrm>
        </p:spPr>
        <p:txBody>
          <a:bodyPr>
            <a:noAutofit/>
          </a:bodyPr>
          <a:lstStyle/>
          <a:p>
            <a:pPr marL="0" indent="0">
              <a:spcBef>
                <a:spcPts val="600"/>
              </a:spcBef>
              <a:spcAft>
                <a:spcPts val="0"/>
              </a:spcAft>
              <a:buNone/>
            </a:pPr>
            <a:r>
              <a:rPr lang="ja-JP" altLang="en-US" sz="2000" dirty="0">
                <a:latin typeface="Meiryo UI" panose="020B0604030504040204" pitchFamily="34" charset="-128"/>
                <a:ea typeface="Meiryo UI" panose="020B0604030504040204" pitchFamily="34" charset="-128"/>
              </a:rPr>
              <a:t>４</a:t>
            </a:r>
            <a:r>
              <a:rPr lang="ja-JP" altLang="en-US" sz="2000" dirty="0">
                <a:latin typeface="Meiryo UI" panose="020B0604030504040204" pitchFamily="50" charset="-128"/>
                <a:ea typeface="Meiryo UI" panose="020B0604030504040204" pitchFamily="50" charset="-128"/>
              </a:rPr>
              <a:t>．</a:t>
            </a:r>
            <a:r>
              <a:rPr lang="ja-JP" altLang="en-US" sz="2000" b="1" dirty="0">
                <a:latin typeface="Meiryo UI" panose="020B0604030504040204" pitchFamily="50" charset="-128"/>
                <a:ea typeface="Meiryo UI" panose="020B0604030504040204" pitchFamily="50" charset="-128"/>
              </a:rPr>
              <a:t>行動科学</a:t>
            </a:r>
          </a:p>
          <a:p>
            <a:pPr marL="0" indent="0">
              <a:spcBef>
                <a:spcPts val="600"/>
              </a:spcBef>
              <a:spcAft>
                <a:spcPts val="0"/>
              </a:spcAft>
              <a:buNone/>
            </a:pPr>
            <a:r>
              <a:rPr lang="ja-JP" altLang="en-US" sz="2000" dirty="0">
                <a:latin typeface="Meiryo UI" panose="020B0604030504040204" pitchFamily="50" charset="-128"/>
                <a:ea typeface="Meiryo UI" panose="020B0604030504040204" pitchFamily="50" charset="-128"/>
              </a:rPr>
              <a:t>　健康に関する</a:t>
            </a:r>
            <a:r>
              <a:rPr lang="ja-JP" altLang="en-US" sz="2000" u="sng" dirty="0">
                <a:latin typeface="Meiryo UI" panose="020B0604030504040204" pitchFamily="50" charset="-128"/>
                <a:ea typeface="Meiryo UI" panose="020B0604030504040204" pitchFamily="50" charset="-128"/>
              </a:rPr>
              <a:t>行動理論・モデルの基礎</a:t>
            </a:r>
            <a:r>
              <a:rPr lang="ja-JP" altLang="en-US" sz="2000" dirty="0">
                <a:latin typeface="Meiryo UI" panose="020B0604030504040204" pitchFamily="50" charset="-128"/>
                <a:ea typeface="Meiryo UI" panose="020B0604030504040204" pitchFamily="50" charset="-128"/>
              </a:rPr>
              <a:t>を身につけ、</a:t>
            </a:r>
            <a:r>
              <a:rPr lang="ja-JP" altLang="en-US" sz="2000" u="sng" dirty="0">
                <a:latin typeface="Meiryo UI" panose="020B0604030504040204" pitchFamily="50" charset="-128"/>
                <a:ea typeface="Meiryo UI" panose="020B0604030504040204" pitchFamily="50" charset="-128"/>
              </a:rPr>
              <a:t>実際の保健指導・</a:t>
            </a:r>
            <a:endParaRPr lang="en-US" altLang="ja-JP" sz="2000" u="sng" dirty="0">
              <a:latin typeface="Meiryo UI" panose="020B0604030504040204" pitchFamily="50" charset="-128"/>
              <a:ea typeface="Meiryo UI" panose="020B0604030504040204" pitchFamily="50" charset="-128"/>
            </a:endParaRPr>
          </a:p>
          <a:p>
            <a:pPr marL="0" indent="0">
              <a:spcBef>
                <a:spcPts val="600"/>
              </a:spcBef>
              <a:spcAft>
                <a:spcPts val="0"/>
              </a:spcAft>
              <a:buNone/>
            </a:pPr>
            <a:r>
              <a:rPr lang="ja-JP" altLang="en-US" sz="2000" dirty="0">
                <a:latin typeface="Meiryo UI" panose="020B0604030504040204" pitchFamily="50" charset="-128"/>
                <a:ea typeface="Meiryo UI" panose="020B0604030504040204" pitchFamily="50" charset="-128"/>
              </a:rPr>
              <a:t>　</a:t>
            </a:r>
            <a:r>
              <a:rPr lang="ja-JP" altLang="en-US" sz="2000" u="sng" dirty="0">
                <a:latin typeface="Meiryo UI" panose="020B0604030504040204" pitchFamily="50" charset="-128"/>
                <a:ea typeface="Meiryo UI" panose="020B0604030504040204" pitchFamily="50" charset="-128"/>
              </a:rPr>
              <a:t>健康教育とその評価</a:t>
            </a:r>
            <a:r>
              <a:rPr lang="ja-JP" altLang="en-US" sz="2000" dirty="0">
                <a:latin typeface="Meiryo UI" panose="020B0604030504040204" pitchFamily="50" charset="-128"/>
                <a:ea typeface="Meiryo UI" panose="020B0604030504040204" pitchFamily="50" charset="-128"/>
              </a:rPr>
              <a:t>に応用することができる。</a:t>
            </a:r>
          </a:p>
          <a:p>
            <a:pPr marL="0" indent="0">
              <a:spcBef>
                <a:spcPts val="600"/>
              </a:spcBef>
              <a:spcAft>
                <a:spcPts val="0"/>
              </a:spcAft>
              <a:buNone/>
            </a:pPr>
            <a:r>
              <a:rPr lang="ja-JP" altLang="en-US" sz="2000" dirty="0">
                <a:latin typeface="Meiryo UI" panose="020B0604030504040204" pitchFamily="50" charset="-128"/>
                <a:ea typeface="Meiryo UI" panose="020B0604030504040204" pitchFamily="50" charset="-128"/>
              </a:rPr>
              <a:t>５．</a:t>
            </a:r>
            <a:r>
              <a:rPr lang="ja-JP" altLang="en-US" sz="2000" b="1" dirty="0">
                <a:latin typeface="Meiryo UI" panose="020B0604030504040204" pitchFamily="50" charset="-128"/>
                <a:ea typeface="Meiryo UI" panose="020B0604030504040204" pitchFamily="50" charset="-128"/>
              </a:rPr>
              <a:t>組織経営・管理</a:t>
            </a:r>
          </a:p>
          <a:p>
            <a:pPr marL="0" indent="0">
              <a:spcBef>
                <a:spcPts val="600"/>
              </a:spcBef>
              <a:spcAft>
                <a:spcPts val="0"/>
              </a:spcAft>
              <a:buNone/>
            </a:pPr>
            <a:r>
              <a:rPr lang="ja-JP" altLang="en-US" sz="2000" dirty="0">
                <a:latin typeface="Meiryo UI" panose="020B0604030504040204" pitchFamily="50" charset="-128"/>
                <a:ea typeface="Meiryo UI" panose="020B0604030504040204" pitchFamily="50" charset="-128"/>
              </a:rPr>
              <a:t>　医療・保健組織の長となる医師の役割を理解して</a:t>
            </a:r>
            <a:r>
              <a:rPr lang="ja-JP" altLang="en-US" sz="2000" u="sng" dirty="0">
                <a:latin typeface="Meiryo UI" panose="020B0604030504040204" pitchFamily="50" charset="-128"/>
                <a:ea typeface="Meiryo UI" panose="020B0604030504040204" pitchFamily="50" charset="-128"/>
              </a:rPr>
              <a:t>経営・管理能力</a:t>
            </a:r>
            <a:r>
              <a:rPr lang="ja-JP" altLang="en-US" sz="2000" dirty="0">
                <a:latin typeface="Meiryo UI" panose="020B0604030504040204" pitchFamily="50" charset="-128"/>
                <a:ea typeface="Meiryo UI" panose="020B0604030504040204" pitchFamily="50" charset="-128"/>
              </a:rPr>
              <a:t>を</a:t>
            </a:r>
            <a:endParaRPr lang="en-US" altLang="ja-JP" sz="2000" dirty="0">
              <a:latin typeface="Meiryo UI" panose="020B0604030504040204" pitchFamily="50" charset="-128"/>
              <a:ea typeface="Meiryo UI" panose="020B0604030504040204" pitchFamily="50" charset="-128"/>
            </a:endParaRPr>
          </a:p>
          <a:p>
            <a:pPr marL="0" indent="0">
              <a:spcBef>
                <a:spcPts val="600"/>
              </a:spcBef>
              <a:spcAft>
                <a:spcPts val="0"/>
              </a:spcAft>
              <a:buNone/>
            </a:pPr>
            <a:r>
              <a:rPr lang="ja-JP" altLang="en-US" sz="2000" dirty="0">
                <a:latin typeface="Meiryo UI" panose="020B0604030504040204" pitchFamily="50" charset="-128"/>
                <a:ea typeface="Meiryo UI" panose="020B0604030504040204" pitchFamily="50" charset="-128"/>
              </a:rPr>
              <a:t>　向上させ、</a:t>
            </a:r>
            <a:r>
              <a:rPr lang="ja-JP" altLang="en-US" sz="2000" u="sng" dirty="0">
                <a:latin typeface="Meiryo UI" panose="020B0604030504040204" pitchFamily="50" charset="-128"/>
                <a:ea typeface="Meiryo UI" panose="020B0604030504040204" pitchFamily="50" charset="-128"/>
              </a:rPr>
              <a:t>組織のパフォーマンスを改善</a:t>
            </a:r>
            <a:r>
              <a:rPr lang="ja-JP" altLang="en-US" sz="2000" dirty="0">
                <a:latin typeface="Meiryo UI" panose="020B0604030504040204" pitchFamily="50" charset="-128"/>
                <a:ea typeface="Meiryo UI" panose="020B0604030504040204" pitchFamily="50" charset="-128"/>
              </a:rPr>
              <a:t>するための方法を理解する。</a:t>
            </a:r>
          </a:p>
          <a:p>
            <a:pPr marL="0" indent="0">
              <a:spcBef>
                <a:spcPts val="600"/>
              </a:spcBef>
              <a:spcAft>
                <a:spcPts val="0"/>
              </a:spcAft>
              <a:buNone/>
            </a:pPr>
            <a:r>
              <a:rPr lang="ja-JP" altLang="en-US" sz="2000" dirty="0">
                <a:latin typeface="Meiryo UI" panose="020B0604030504040204" pitchFamily="50" charset="-128"/>
                <a:ea typeface="Meiryo UI" panose="020B0604030504040204" pitchFamily="50" charset="-128"/>
              </a:rPr>
              <a:t>６．</a:t>
            </a:r>
            <a:r>
              <a:rPr lang="ja-JP" altLang="en-US" sz="2000" b="1" dirty="0">
                <a:latin typeface="Meiryo UI" panose="020B0604030504040204" pitchFamily="50" charset="-128"/>
                <a:ea typeface="Meiryo UI" panose="020B0604030504040204" pitchFamily="50" charset="-128"/>
              </a:rPr>
              <a:t>健康危機管理</a:t>
            </a:r>
          </a:p>
          <a:p>
            <a:pPr marL="0" indent="0">
              <a:spcBef>
                <a:spcPts val="600"/>
              </a:spcBef>
              <a:spcAft>
                <a:spcPts val="0"/>
              </a:spcAft>
              <a:buNone/>
            </a:pPr>
            <a:r>
              <a:rPr lang="ja-JP" altLang="en-US" sz="2000" dirty="0">
                <a:latin typeface="Meiryo UI" panose="020B0604030504040204" pitchFamily="50" charset="-128"/>
                <a:ea typeface="Meiryo UI" panose="020B0604030504040204" pitchFamily="50" charset="-128"/>
              </a:rPr>
              <a:t>　感染症や自然災害、労災事故等の健康危機に対処する社会医学系</a:t>
            </a:r>
            <a:endParaRPr lang="en-US" altLang="ja-JP" sz="2000" dirty="0">
              <a:latin typeface="Meiryo UI" panose="020B0604030504040204" pitchFamily="50" charset="-128"/>
              <a:ea typeface="Meiryo UI" panose="020B0604030504040204" pitchFamily="50" charset="-128"/>
            </a:endParaRPr>
          </a:p>
          <a:p>
            <a:pPr marL="0" indent="0">
              <a:spcBef>
                <a:spcPts val="600"/>
              </a:spcBef>
              <a:spcAft>
                <a:spcPts val="0"/>
              </a:spcAft>
              <a:buNone/>
            </a:pPr>
            <a:r>
              <a:rPr lang="ja-JP" altLang="en-US" sz="2000" dirty="0">
                <a:latin typeface="Meiryo UI" panose="020B0604030504040204" pitchFamily="50" charset="-128"/>
                <a:ea typeface="Meiryo UI" panose="020B0604030504040204" pitchFamily="50" charset="-128"/>
              </a:rPr>
              <a:t>　医師としての</a:t>
            </a:r>
            <a:r>
              <a:rPr lang="ja-JP" altLang="en-US" sz="2000" u="sng" dirty="0">
                <a:latin typeface="Meiryo UI" panose="020B0604030504040204" pitchFamily="50" charset="-128"/>
                <a:ea typeface="Meiryo UI" panose="020B0604030504040204" pitchFamily="50" charset="-128"/>
              </a:rPr>
              <a:t>実務的な能力</a:t>
            </a:r>
            <a:r>
              <a:rPr lang="ja-JP" altLang="en-US" sz="2000" dirty="0">
                <a:latin typeface="Meiryo UI" panose="020B0604030504040204" pitchFamily="50" charset="-128"/>
                <a:ea typeface="Meiryo UI" panose="020B0604030504040204" pitchFamily="50" charset="-128"/>
              </a:rPr>
              <a:t>を身につける。</a:t>
            </a:r>
          </a:p>
          <a:p>
            <a:pPr marL="0" indent="0">
              <a:spcBef>
                <a:spcPts val="600"/>
              </a:spcBef>
              <a:spcAft>
                <a:spcPts val="0"/>
              </a:spcAft>
              <a:buNone/>
            </a:pPr>
            <a:r>
              <a:rPr lang="ja-JP" altLang="en-US" sz="2000" dirty="0">
                <a:latin typeface="Meiryo UI" panose="020B0604030504040204" pitchFamily="50" charset="-128"/>
                <a:ea typeface="Meiryo UI" panose="020B0604030504040204" pitchFamily="50" charset="-128"/>
              </a:rPr>
              <a:t>７．</a:t>
            </a:r>
            <a:r>
              <a:rPr lang="ja-JP" altLang="en-US" sz="2000" b="1" dirty="0">
                <a:latin typeface="Meiryo UI" panose="020B0604030504040204" pitchFamily="50" charset="-128"/>
                <a:ea typeface="Meiryo UI" panose="020B0604030504040204" pitchFamily="50" charset="-128"/>
              </a:rPr>
              <a:t>環境・産業保健</a:t>
            </a:r>
          </a:p>
          <a:p>
            <a:pPr marL="0" indent="0">
              <a:spcBef>
                <a:spcPts val="600"/>
              </a:spcBef>
              <a:spcAft>
                <a:spcPts val="0"/>
              </a:spcAft>
              <a:buNone/>
            </a:pPr>
            <a:r>
              <a:rPr lang="ja-JP" altLang="en-US" sz="2000" dirty="0">
                <a:latin typeface="Meiryo UI" panose="020B0604030504040204" pitchFamily="50" charset="-128"/>
                <a:ea typeface="Meiryo UI" panose="020B0604030504040204" pitchFamily="50" charset="-128"/>
              </a:rPr>
              <a:t>　</a:t>
            </a:r>
            <a:r>
              <a:rPr lang="ja-JP" altLang="en-US" sz="2000" u="sng" dirty="0">
                <a:latin typeface="Meiryo UI" panose="020B0604030504040204" pitchFamily="50" charset="-128"/>
                <a:ea typeface="Meiryo UI" panose="020B0604030504040204" pitchFamily="50" charset="-128"/>
              </a:rPr>
              <a:t>環境が人の健康に与える影響</a:t>
            </a:r>
            <a:r>
              <a:rPr lang="ja-JP" altLang="en-US" sz="2000" dirty="0">
                <a:latin typeface="Meiryo UI" panose="020B0604030504040204" pitchFamily="50" charset="-128"/>
                <a:ea typeface="Meiryo UI" panose="020B0604030504040204" pitchFamily="50" charset="-128"/>
              </a:rPr>
              <a:t>についてその対策も含めて理解できる。</a:t>
            </a:r>
            <a:endParaRPr lang="en-US" altLang="ja-JP" sz="2000" dirty="0">
              <a:latin typeface="Meiryo UI" panose="020B0604030504040204" pitchFamily="50" charset="-128"/>
              <a:ea typeface="Meiryo UI" panose="020B0604030504040204" pitchFamily="50" charset="-128"/>
            </a:endParaRPr>
          </a:p>
          <a:p>
            <a:pPr marL="0" indent="0">
              <a:spcBef>
                <a:spcPts val="600"/>
              </a:spcBef>
              <a:spcAft>
                <a:spcPts val="0"/>
              </a:spcAft>
              <a:buNone/>
            </a:pPr>
            <a:r>
              <a:rPr lang="ja-JP" altLang="en-US" sz="2000" dirty="0">
                <a:latin typeface="Meiryo UI" panose="020B0604030504040204" pitchFamily="50" charset="-128"/>
                <a:ea typeface="Meiryo UI" panose="020B0604030504040204" pitchFamily="50" charset="-128"/>
              </a:rPr>
              <a:t>　職域での健康問題とその解決のための</a:t>
            </a:r>
            <a:r>
              <a:rPr lang="ja-JP" altLang="en-US" sz="2000" u="sng" dirty="0">
                <a:latin typeface="Meiryo UI" panose="020B0604030504040204" pitchFamily="50" charset="-128"/>
                <a:ea typeface="Meiryo UI" panose="020B0604030504040204" pitchFamily="50" charset="-128"/>
              </a:rPr>
              <a:t>法律や施策、地域保健との</a:t>
            </a:r>
            <a:endParaRPr lang="en-US" altLang="ja-JP" sz="2000" u="sng" dirty="0">
              <a:latin typeface="Meiryo UI" panose="020B0604030504040204" pitchFamily="50" charset="-128"/>
              <a:ea typeface="Meiryo UI" panose="020B0604030504040204" pitchFamily="50" charset="-128"/>
            </a:endParaRPr>
          </a:p>
          <a:p>
            <a:pPr marL="0" indent="0">
              <a:spcBef>
                <a:spcPts val="600"/>
              </a:spcBef>
              <a:spcAft>
                <a:spcPts val="0"/>
              </a:spcAft>
              <a:buNone/>
            </a:pPr>
            <a:r>
              <a:rPr lang="ja-JP" altLang="en-US" sz="2000" dirty="0">
                <a:latin typeface="Meiryo UI" panose="020B0604030504040204" pitchFamily="50" charset="-128"/>
                <a:ea typeface="Meiryo UI" panose="020B0604030504040204" pitchFamily="50" charset="-128"/>
              </a:rPr>
              <a:t>　</a:t>
            </a:r>
            <a:r>
              <a:rPr lang="ja-JP" altLang="en-US" sz="2000" u="sng" dirty="0">
                <a:latin typeface="Meiryo UI" panose="020B0604030504040204" pitchFamily="50" charset="-128"/>
                <a:ea typeface="Meiryo UI" panose="020B0604030504040204" pitchFamily="50" charset="-128"/>
              </a:rPr>
              <a:t>連携</a:t>
            </a:r>
            <a:r>
              <a:rPr lang="ja-JP" altLang="en-US" sz="2000" dirty="0">
                <a:latin typeface="Meiryo UI" panose="020B0604030504040204" pitchFamily="50" charset="-128"/>
                <a:ea typeface="Meiryo UI" panose="020B0604030504040204" pitchFamily="50" charset="-128"/>
              </a:rPr>
              <a:t>について理解できる。</a:t>
            </a:r>
            <a:endParaRPr lang="en-US" altLang="ja-JP" sz="2000" dirty="0">
              <a:latin typeface="Meiryo UI" panose="020B0604030504040204" pitchFamily="50" charset="-128"/>
              <a:ea typeface="Meiryo UI" panose="020B0604030504040204" pitchFamily="50" charset="-128"/>
            </a:endParaRPr>
          </a:p>
          <a:p>
            <a:pPr marL="539750" indent="-539750">
              <a:spcBef>
                <a:spcPts val="600"/>
              </a:spcBef>
              <a:spcAft>
                <a:spcPts val="0"/>
              </a:spcAft>
              <a:buNone/>
            </a:pPr>
            <a:r>
              <a:rPr lang="ja-JP" altLang="en-US" sz="2000" dirty="0">
                <a:latin typeface="Meiryo UI" panose="020B0604030504040204" pitchFamily="50" charset="-128"/>
                <a:ea typeface="Meiryo UI" panose="020B0604030504040204" pitchFamily="50" charset="-128"/>
              </a:rPr>
              <a:t>　＊７項目各７時間、</a:t>
            </a:r>
            <a:r>
              <a:rPr lang="ja-JP" altLang="en-US" sz="2000" dirty="0">
                <a:solidFill>
                  <a:srgbClr val="FF0000"/>
                </a:solidFill>
                <a:latin typeface="Meiryo UI" panose="020B0604030504040204" pitchFamily="50" charset="-128"/>
                <a:ea typeface="Meiryo UI" panose="020B0604030504040204" pitchFamily="50" charset="-128"/>
              </a:rPr>
              <a:t>合計</a:t>
            </a:r>
            <a:r>
              <a:rPr lang="en-US" altLang="ja-JP" sz="2000" dirty="0">
                <a:solidFill>
                  <a:srgbClr val="FF0000"/>
                </a:solidFill>
                <a:latin typeface="Meiryo UI" panose="020B0604030504040204" pitchFamily="50" charset="-128"/>
                <a:ea typeface="Meiryo UI" panose="020B0604030504040204" pitchFamily="50" charset="-128"/>
              </a:rPr>
              <a:t>49</a:t>
            </a:r>
            <a:r>
              <a:rPr lang="ja-JP" altLang="en-US" sz="2000" dirty="0">
                <a:solidFill>
                  <a:srgbClr val="FF0000"/>
                </a:solidFill>
                <a:latin typeface="Meiryo UI" panose="020B0604030504040204" pitchFamily="50" charset="-128"/>
                <a:ea typeface="Meiryo UI" panose="020B0604030504040204" pitchFamily="50" charset="-128"/>
              </a:rPr>
              <a:t>時間の教育プログラム</a:t>
            </a:r>
            <a:r>
              <a:rPr lang="ja-JP" altLang="en-US" sz="2000" dirty="0">
                <a:latin typeface="Meiryo UI" panose="020B0604030504040204" pitchFamily="50" charset="-128"/>
                <a:ea typeface="Meiryo UI" panose="020B0604030504040204" pitchFamily="50" charset="-128"/>
              </a:rPr>
              <a:t>を提供。</a:t>
            </a:r>
            <a:endParaRPr lang="en-US" altLang="ja-JP" sz="2000" dirty="0">
              <a:latin typeface="Meiryo UI" panose="020B0604030504040204" pitchFamily="50" charset="-128"/>
              <a:ea typeface="Meiryo UI" panose="020B0604030504040204" pitchFamily="50" charset="-128"/>
            </a:endParaRPr>
          </a:p>
          <a:p>
            <a:pPr marL="539750" indent="-539750">
              <a:spcBef>
                <a:spcPts val="600"/>
              </a:spcBef>
              <a:spcAft>
                <a:spcPts val="0"/>
              </a:spcAft>
              <a:buNone/>
            </a:pPr>
            <a:r>
              <a:rPr lang="en-US" altLang="ja-JP" sz="2000" dirty="0">
                <a:solidFill>
                  <a:srgbClr val="FF0000"/>
                </a:solidFill>
                <a:latin typeface="Meiryo UI" panose="020B0604030504040204" pitchFamily="50" charset="-128"/>
                <a:ea typeface="Meiryo UI" panose="020B0604030504040204" pitchFamily="50" charset="-128"/>
              </a:rPr>
              <a:t>     2018</a:t>
            </a:r>
            <a:r>
              <a:rPr lang="ja-JP" altLang="en-US" sz="2000" dirty="0">
                <a:solidFill>
                  <a:srgbClr val="FF0000"/>
                </a:solidFill>
                <a:latin typeface="Meiryo UI" panose="020B0604030504040204" pitchFamily="50" charset="-128"/>
                <a:ea typeface="Meiryo UI" panose="020B0604030504040204" pitchFamily="50" charset="-128"/>
              </a:rPr>
              <a:t>年にｅラーニング化を導入</a:t>
            </a:r>
            <a:r>
              <a:rPr lang="ja-JP" altLang="en-US" sz="2000" dirty="0">
                <a:latin typeface="Meiryo UI" panose="020B0604030504040204" pitchFamily="50" charset="-128"/>
                <a:ea typeface="Meiryo UI" panose="020B0604030504040204" pitchFamily="50" charset="-128"/>
              </a:rPr>
              <a:t>（疫学・医療統計学は</a:t>
            </a:r>
            <a:r>
              <a:rPr lang="en-US" altLang="ja-JP" sz="2000" dirty="0">
                <a:latin typeface="Meiryo UI" panose="020B0604030504040204" pitchFamily="50" charset="-128"/>
                <a:ea typeface="Meiryo UI" panose="020B0604030504040204" pitchFamily="50" charset="-128"/>
              </a:rPr>
              <a:t>e</a:t>
            </a:r>
            <a:r>
              <a:rPr lang="ja-JP" altLang="en-US" sz="2000" dirty="0">
                <a:latin typeface="Meiryo UI" panose="020B0604030504040204" pitchFamily="50" charset="-128"/>
                <a:ea typeface="Meiryo UI" panose="020B0604030504040204" pitchFamily="50" charset="-128"/>
              </a:rPr>
              <a:t>ラーニングのみ）</a:t>
            </a:r>
            <a:endParaRPr lang="en-US" altLang="ja-JP" sz="2000" dirty="0">
              <a:latin typeface="Meiryo UI" panose="020B0604030504040204" pitchFamily="50" charset="-128"/>
              <a:ea typeface="Meiryo UI" panose="020B0604030504040204" pitchFamily="50" charset="-128"/>
            </a:endParaRPr>
          </a:p>
          <a:p>
            <a:pPr marL="0" indent="0">
              <a:spcBef>
                <a:spcPts val="600"/>
              </a:spcBef>
              <a:spcAft>
                <a:spcPts val="0"/>
              </a:spcAft>
              <a:buNone/>
            </a:pPr>
            <a:endParaRPr lang="en-US" altLang="ja-JP" sz="2000" dirty="0">
              <a:latin typeface="Meiryo UI" panose="020B0604030504040204" pitchFamily="34" charset="-128"/>
              <a:ea typeface="Meiryo UI" panose="020B0604030504040204" pitchFamily="34" charset="-128"/>
            </a:endParaRPr>
          </a:p>
        </p:txBody>
      </p:sp>
      <p:pic>
        <p:nvPicPr>
          <p:cNvPr id="4" name="図 3"/>
          <p:cNvPicPr>
            <a:picLocks noChangeAspect="1"/>
          </p:cNvPicPr>
          <p:nvPr/>
        </p:nvPicPr>
        <p:blipFill>
          <a:blip r:embed="rId2"/>
          <a:stretch>
            <a:fillRect/>
          </a:stretch>
        </p:blipFill>
        <p:spPr>
          <a:xfrm>
            <a:off x="5162550" y="6532096"/>
            <a:ext cx="3872661" cy="238216"/>
          </a:xfrm>
          <a:prstGeom prst="rect">
            <a:avLst/>
          </a:prstGeom>
        </p:spPr>
      </p:pic>
    </p:spTree>
    <p:extLst>
      <p:ext uri="{BB962C8B-B14F-4D97-AF65-F5344CB8AC3E}">
        <p14:creationId xmlns:p14="http://schemas.microsoft.com/office/powerpoint/2010/main" val="212020946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88640"/>
            <a:ext cx="9144000" cy="683994"/>
          </a:xfrm>
          <a:prstGeom prst="rect">
            <a:avLst/>
          </a:prstGeom>
        </p:spPr>
        <p:txBody>
          <a:bodyPr/>
          <a:lstStyle/>
          <a:p>
            <a:r>
              <a:rPr kumimoji="1" lang="ja-JP" altLang="en-US" sz="4000" b="1" dirty="0">
                <a:solidFill>
                  <a:schemeClr val="tx1"/>
                </a:solidFill>
                <a:latin typeface="Meiryo UI" panose="020B0604030504040204" pitchFamily="34" charset="-128"/>
              </a:rPr>
              <a:t>専門研修後の成果</a:t>
            </a:r>
            <a:r>
              <a:rPr kumimoji="1" lang="en-US" altLang="ja-JP" sz="4000" b="1" dirty="0">
                <a:solidFill>
                  <a:schemeClr val="tx1"/>
                </a:solidFill>
                <a:latin typeface="Meiryo UI" panose="020B0604030504040204" pitchFamily="34" charset="-128"/>
              </a:rPr>
              <a:t>(</a:t>
            </a:r>
            <a:r>
              <a:rPr kumimoji="1" lang="ja-JP" altLang="en-US" sz="4000" b="1" dirty="0">
                <a:solidFill>
                  <a:schemeClr val="tx1"/>
                </a:solidFill>
                <a:latin typeface="Meiryo UI" panose="020B0604030504040204" pitchFamily="34" charset="-128"/>
              </a:rPr>
              <a:t>コア・コンピテンシー</a:t>
            </a:r>
            <a:r>
              <a:rPr kumimoji="1" lang="en-US" altLang="ja-JP" sz="4000" b="1" dirty="0">
                <a:solidFill>
                  <a:schemeClr val="tx1"/>
                </a:solidFill>
                <a:latin typeface="Meiryo UI" panose="020B0604030504040204" pitchFamily="34" charset="-128"/>
              </a:rPr>
              <a:t>)</a:t>
            </a:r>
            <a:endParaRPr kumimoji="1" lang="ja-JP" altLang="en-US" sz="4000" b="1" dirty="0">
              <a:solidFill>
                <a:schemeClr val="tx1"/>
              </a:solidFill>
              <a:latin typeface="Meiryo UI" panose="020B0604030504040204" pitchFamily="34" charset="-128"/>
            </a:endParaRPr>
          </a:p>
        </p:txBody>
      </p:sp>
      <p:sp>
        <p:nvSpPr>
          <p:cNvPr id="3" name="コンテンツ プレースホルダー 2"/>
          <p:cNvSpPr>
            <a:spLocks noGrp="1"/>
          </p:cNvSpPr>
          <p:nvPr>
            <p:ph idx="1"/>
          </p:nvPr>
        </p:nvSpPr>
        <p:spPr>
          <a:xfrm>
            <a:off x="251520" y="908720"/>
            <a:ext cx="8640960" cy="5760640"/>
          </a:xfrm>
        </p:spPr>
        <p:txBody>
          <a:bodyPr>
            <a:noAutofit/>
          </a:bodyPr>
          <a:lstStyle/>
          <a:p>
            <a:pPr marL="0" lvl="0" indent="0">
              <a:lnSpc>
                <a:spcPct val="120000"/>
              </a:lnSpc>
              <a:spcBef>
                <a:spcPts val="0"/>
              </a:spcBef>
              <a:spcAft>
                <a:spcPts val="0"/>
              </a:spcAft>
              <a:buNone/>
            </a:pPr>
            <a:r>
              <a:rPr lang="ja-JP" altLang="en-US" sz="2400" dirty="0">
                <a:latin typeface="Meiryo UI" panose="020B0604030504040204" pitchFamily="34" charset="-128"/>
                <a:ea typeface="Meiryo UI" panose="020B0604030504040204" pitchFamily="34" charset="-128"/>
              </a:rPr>
              <a:t>　　１．</a:t>
            </a:r>
            <a:r>
              <a:rPr lang="ja-JP" altLang="ja-JP" sz="2400" dirty="0">
                <a:latin typeface="Meiryo UI" panose="020B0604030504040204" pitchFamily="34" charset="-128"/>
                <a:ea typeface="Meiryo UI" panose="020B0604030504040204" pitchFamily="34" charset="-128"/>
              </a:rPr>
              <a:t>基礎的な臨床能力</a:t>
            </a:r>
          </a:p>
          <a:p>
            <a:pPr marL="0" lvl="0" indent="0">
              <a:lnSpc>
                <a:spcPct val="120000"/>
              </a:lnSpc>
              <a:spcBef>
                <a:spcPts val="0"/>
              </a:spcBef>
              <a:spcAft>
                <a:spcPts val="0"/>
              </a:spcAft>
              <a:buNone/>
            </a:pPr>
            <a:r>
              <a:rPr lang="ja-JP" altLang="en-US" sz="2400" dirty="0">
                <a:latin typeface="Meiryo UI" panose="020B0604030504040204" pitchFamily="34" charset="-128"/>
                <a:ea typeface="Meiryo UI" panose="020B0604030504040204" pitchFamily="34" charset="-128"/>
              </a:rPr>
              <a:t>　　２．</a:t>
            </a:r>
            <a:r>
              <a:rPr lang="ja-JP" altLang="ja-JP" sz="2400" dirty="0">
                <a:latin typeface="Meiryo UI" panose="020B0604030504040204" pitchFamily="34" charset="-128"/>
                <a:ea typeface="Meiryo UI" panose="020B0604030504040204" pitchFamily="34" charset="-128"/>
              </a:rPr>
              <a:t>分析評価能力</a:t>
            </a:r>
          </a:p>
          <a:p>
            <a:pPr marL="0" lvl="0" indent="0">
              <a:lnSpc>
                <a:spcPct val="120000"/>
              </a:lnSpc>
              <a:spcBef>
                <a:spcPts val="0"/>
              </a:spcBef>
              <a:spcAft>
                <a:spcPts val="0"/>
              </a:spcAft>
              <a:buNone/>
            </a:pPr>
            <a:r>
              <a:rPr lang="ja-JP" altLang="en-US" sz="2400" dirty="0">
                <a:latin typeface="Meiryo UI" panose="020B0604030504040204" pitchFamily="34" charset="-128"/>
                <a:ea typeface="Meiryo UI" panose="020B0604030504040204" pitchFamily="34" charset="-128"/>
              </a:rPr>
              <a:t>　　３．事業・組織管理</a:t>
            </a:r>
            <a:r>
              <a:rPr lang="ja-JP" altLang="ja-JP" sz="2400" dirty="0">
                <a:latin typeface="Meiryo UI" panose="020B0604030504040204" pitchFamily="34" charset="-128"/>
                <a:ea typeface="Meiryo UI" panose="020B0604030504040204" pitchFamily="34" charset="-128"/>
              </a:rPr>
              <a:t>能力</a:t>
            </a:r>
          </a:p>
          <a:p>
            <a:pPr marL="0" lvl="0" indent="0">
              <a:lnSpc>
                <a:spcPct val="120000"/>
              </a:lnSpc>
              <a:spcBef>
                <a:spcPts val="0"/>
              </a:spcBef>
              <a:spcAft>
                <a:spcPts val="0"/>
              </a:spcAft>
              <a:buNone/>
            </a:pPr>
            <a:r>
              <a:rPr lang="ja-JP" altLang="en-US" sz="2400" dirty="0">
                <a:latin typeface="Meiryo UI" panose="020B0604030504040204" pitchFamily="34" charset="-128"/>
                <a:ea typeface="Meiryo UI" panose="020B0604030504040204" pitchFamily="34" charset="-128"/>
              </a:rPr>
              <a:t>　　４．</a:t>
            </a:r>
            <a:r>
              <a:rPr lang="ja-JP" altLang="ja-JP" sz="2400" dirty="0">
                <a:latin typeface="Meiryo UI" panose="020B0604030504040204" pitchFamily="34" charset="-128"/>
                <a:ea typeface="Meiryo UI" panose="020B0604030504040204" pitchFamily="34" charset="-128"/>
              </a:rPr>
              <a:t>コミュニケーション能力</a:t>
            </a:r>
          </a:p>
          <a:p>
            <a:pPr marL="0" lvl="0" indent="0">
              <a:lnSpc>
                <a:spcPct val="120000"/>
              </a:lnSpc>
              <a:spcBef>
                <a:spcPts val="0"/>
              </a:spcBef>
              <a:spcAft>
                <a:spcPts val="0"/>
              </a:spcAft>
              <a:buNone/>
            </a:pPr>
            <a:r>
              <a:rPr lang="ja-JP" altLang="en-US" sz="2400" dirty="0">
                <a:latin typeface="Meiryo UI" panose="020B0604030504040204" pitchFamily="34" charset="-128"/>
                <a:ea typeface="Meiryo UI" panose="020B0604030504040204" pitchFamily="34" charset="-128"/>
              </a:rPr>
              <a:t>　　５．</a:t>
            </a:r>
            <a:r>
              <a:rPr lang="ja-JP" altLang="ja-JP" sz="2400" dirty="0">
                <a:latin typeface="Meiryo UI" panose="020B0604030504040204" pitchFamily="34" charset="-128"/>
                <a:ea typeface="Meiryo UI" panose="020B0604030504040204" pitchFamily="34" charset="-128"/>
              </a:rPr>
              <a:t>パートナーシップの構築能力</a:t>
            </a:r>
          </a:p>
          <a:p>
            <a:pPr marL="0" lvl="0" indent="0">
              <a:lnSpc>
                <a:spcPct val="120000"/>
              </a:lnSpc>
              <a:spcBef>
                <a:spcPts val="0"/>
              </a:spcBef>
              <a:spcAft>
                <a:spcPts val="0"/>
              </a:spcAft>
              <a:buNone/>
            </a:pPr>
            <a:r>
              <a:rPr lang="ja-JP" altLang="en-US" sz="2400" dirty="0">
                <a:latin typeface="Meiryo UI" panose="020B0604030504040204" pitchFamily="34" charset="-128"/>
                <a:ea typeface="Meiryo UI" panose="020B0604030504040204" pitchFamily="34" charset="-128"/>
              </a:rPr>
              <a:t>　　６．</a:t>
            </a:r>
            <a:r>
              <a:rPr lang="ja-JP" altLang="ja-JP" sz="2400" dirty="0">
                <a:latin typeface="Meiryo UI" panose="020B0604030504040204" pitchFamily="34" charset="-128"/>
                <a:ea typeface="Meiryo UI" panose="020B0604030504040204" pitchFamily="34" charset="-128"/>
              </a:rPr>
              <a:t>教育・指導能力</a:t>
            </a:r>
          </a:p>
          <a:p>
            <a:pPr marL="0" lvl="0" indent="0">
              <a:lnSpc>
                <a:spcPct val="120000"/>
              </a:lnSpc>
              <a:spcBef>
                <a:spcPts val="0"/>
              </a:spcBef>
              <a:spcAft>
                <a:spcPts val="0"/>
              </a:spcAft>
              <a:buNone/>
            </a:pPr>
            <a:r>
              <a:rPr lang="ja-JP" altLang="en-US" sz="2400" dirty="0">
                <a:latin typeface="Meiryo UI" panose="020B0604030504040204" pitchFamily="34" charset="-128"/>
                <a:ea typeface="Meiryo UI" panose="020B0604030504040204" pitchFamily="34" charset="-128"/>
              </a:rPr>
              <a:t>　　７．研究推進と成果の還元能力</a:t>
            </a:r>
            <a:endParaRPr lang="en-US" altLang="ja-JP" sz="2400" dirty="0">
              <a:latin typeface="Meiryo UI" panose="020B0604030504040204" pitchFamily="34" charset="-128"/>
              <a:ea typeface="Meiryo UI" panose="020B0604030504040204" pitchFamily="34" charset="-128"/>
            </a:endParaRPr>
          </a:p>
          <a:p>
            <a:pPr marL="0" lvl="0" indent="0">
              <a:lnSpc>
                <a:spcPct val="120000"/>
              </a:lnSpc>
              <a:spcBef>
                <a:spcPts val="0"/>
              </a:spcBef>
              <a:spcAft>
                <a:spcPts val="0"/>
              </a:spcAft>
              <a:buNone/>
            </a:pPr>
            <a:r>
              <a:rPr lang="ja-JP" altLang="en-US" sz="2400" dirty="0">
                <a:latin typeface="Meiryo UI" panose="020B0604030504040204" pitchFamily="34" charset="-128"/>
                <a:ea typeface="Meiryo UI" panose="020B0604030504040204" pitchFamily="34" charset="-128"/>
              </a:rPr>
              <a:t>　　８．</a:t>
            </a:r>
            <a:r>
              <a:rPr lang="ja-JP" altLang="ja-JP" sz="2400" dirty="0">
                <a:latin typeface="Meiryo UI" panose="020B0604030504040204" pitchFamily="34" charset="-128"/>
                <a:ea typeface="Meiryo UI" panose="020B0604030504040204" pitchFamily="34" charset="-128"/>
              </a:rPr>
              <a:t>倫理的行動能力</a:t>
            </a:r>
            <a:endParaRPr lang="en-US" altLang="ja-JP" sz="1800" dirty="0">
              <a:latin typeface="Meiryo UI" panose="020B0604030504040204" pitchFamily="34" charset="-128"/>
              <a:ea typeface="Meiryo UI" panose="020B0604030504040204" pitchFamily="34" charset="-128"/>
            </a:endParaRPr>
          </a:p>
          <a:p>
            <a:pPr marL="0" indent="0">
              <a:lnSpc>
                <a:spcPct val="120000"/>
              </a:lnSpc>
              <a:spcBef>
                <a:spcPts val="0"/>
              </a:spcBef>
              <a:spcAft>
                <a:spcPts val="0"/>
              </a:spcAft>
              <a:buNone/>
            </a:pPr>
            <a:endParaRPr lang="en-US" altLang="ja-JP" sz="1800" dirty="0">
              <a:latin typeface="Meiryo UI" panose="020B0604030504040204" pitchFamily="34" charset="-128"/>
              <a:ea typeface="Meiryo UI" panose="020B0604030504040204" pitchFamily="34" charset="-128"/>
            </a:endParaRPr>
          </a:p>
          <a:p>
            <a:pPr marL="0" indent="0">
              <a:lnSpc>
                <a:spcPct val="120000"/>
              </a:lnSpc>
              <a:spcBef>
                <a:spcPts val="0"/>
              </a:spcBef>
              <a:spcAft>
                <a:spcPts val="0"/>
              </a:spcAft>
              <a:buNone/>
            </a:pPr>
            <a:r>
              <a:rPr lang="ja-JP" altLang="en-US" sz="2000" dirty="0">
                <a:latin typeface="Meiryo UI" panose="020B0604030504040204" pitchFamily="34" charset="-128"/>
                <a:ea typeface="Meiryo UI" panose="020B0604030504040204" pitchFamily="34" charset="-128"/>
              </a:rPr>
              <a:t>上記８つのコア・コンピテンシーをもとに、</a:t>
            </a:r>
            <a:r>
              <a:rPr lang="ja-JP" altLang="ja-JP" sz="2000" dirty="0">
                <a:latin typeface="Meiryo UI" panose="020B0604030504040204" pitchFamily="34" charset="-128"/>
                <a:ea typeface="Meiryo UI" panose="020B0604030504040204" pitchFamily="34" charset="-128"/>
              </a:rPr>
              <a:t>国</a:t>
            </a:r>
            <a:r>
              <a:rPr lang="ja-JP" altLang="en-US" sz="2000" dirty="0">
                <a:latin typeface="Meiryo UI" panose="020B0604030504040204" pitchFamily="34" charset="-128"/>
                <a:ea typeface="Meiryo UI" panose="020B0604030504040204" pitchFamily="34" charset="-128"/>
              </a:rPr>
              <a:t>、</a:t>
            </a:r>
            <a:r>
              <a:rPr lang="ja-JP" altLang="ja-JP" sz="2000" dirty="0">
                <a:latin typeface="Meiryo UI" panose="020B0604030504040204" pitchFamily="34" charset="-128"/>
                <a:ea typeface="Meiryo UI" panose="020B0604030504040204" pitchFamily="34" charset="-128"/>
              </a:rPr>
              <a:t>地域</a:t>
            </a:r>
            <a:r>
              <a:rPr lang="ja-JP" altLang="en-US" sz="2000" dirty="0">
                <a:latin typeface="Meiryo UI" panose="020B0604030504040204" pitchFamily="34" charset="-128"/>
                <a:ea typeface="Meiryo UI" panose="020B0604030504040204" pitchFamily="34" charset="-128"/>
              </a:rPr>
              <a:t>、</a:t>
            </a:r>
            <a:r>
              <a:rPr lang="ja-JP" altLang="ja-JP" sz="2000" dirty="0">
                <a:latin typeface="Meiryo UI" panose="020B0604030504040204" pitchFamily="34" charset="-128"/>
                <a:ea typeface="Meiryo UI" panose="020B0604030504040204" pitchFamily="34" charset="-128"/>
              </a:rPr>
              <a:t>職域</a:t>
            </a:r>
            <a:r>
              <a:rPr lang="ja-JP" altLang="en-US" sz="2000" dirty="0">
                <a:latin typeface="Meiryo UI" panose="020B0604030504040204" pitchFamily="34" charset="-128"/>
                <a:ea typeface="Meiryo UI" panose="020B0604030504040204" pitchFamily="34" charset="-128"/>
              </a:rPr>
              <a:t>、</a:t>
            </a:r>
            <a:r>
              <a:rPr lang="ja-JP" altLang="ja-JP" sz="2000" dirty="0">
                <a:latin typeface="Meiryo UI" panose="020B0604030504040204" pitchFamily="34" charset="-128"/>
                <a:ea typeface="Meiryo UI" panose="020B0604030504040204" pitchFamily="34" charset="-128"/>
              </a:rPr>
              <a:t>医療現場等の社会に存在または発生する健康課題に対して</a:t>
            </a:r>
            <a:r>
              <a:rPr lang="ja-JP" altLang="en-US" sz="2000" dirty="0">
                <a:latin typeface="Meiryo UI" panose="020B0604030504040204" pitchFamily="34" charset="-128"/>
                <a:ea typeface="Meiryo UI" panose="020B0604030504040204" pitchFamily="34" charset="-128"/>
              </a:rPr>
              <a:t>、</a:t>
            </a:r>
            <a:r>
              <a:rPr lang="ja-JP" altLang="ja-JP" sz="2000" u="sng" dirty="0">
                <a:latin typeface="Meiryo UI" panose="020B0604030504040204" pitchFamily="34" charset="-128"/>
                <a:ea typeface="Meiryo UI" panose="020B0604030504040204" pitchFamily="34" charset="-128"/>
              </a:rPr>
              <a:t>システム</a:t>
            </a:r>
            <a:r>
              <a:rPr lang="ja-JP" altLang="en-US" sz="2000" u="sng" dirty="0">
                <a:latin typeface="Meiryo UI" panose="020B0604030504040204" pitchFamily="34" charset="-128"/>
                <a:ea typeface="Meiryo UI" panose="020B0604030504040204" pitchFamily="34" charset="-128"/>
              </a:rPr>
              <a:t>、</a:t>
            </a:r>
            <a:r>
              <a:rPr lang="ja-JP" altLang="ja-JP" sz="2000" u="sng" dirty="0">
                <a:latin typeface="Meiryo UI" panose="020B0604030504040204" pitchFamily="34" charset="-128"/>
                <a:ea typeface="Meiryo UI" panose="020B0604030504040204" pitchFamily="34" charset="-128"/>
              </a:rPr>
              <a:t>環境</a:t>
            </a:r>
            <a:r>
              <a:rPr lang="ja-JP" altLang="en-US" sz="2000" u="sng" dirty="0">
                <a:latin typeface="Meiryo UI" panose="020B0604030504040204" pitchFamily="34" charset="-128"/>
                <a:ea typeface="Meiryo UI" panose="020B0604030504040204" pitchFamily="34" charset="-128"/>
              </a:rPr>
              <a:t>、</a:t>
            </a:r>
            <a:r>
              <a:rPr lang="ja-JP" altLang="ja-JP" sz="2000" u="sng" dirty="0">
                <a:latin typeface="Meiryo UI" panose="020B0604030504040204" pitchFamily="34" charset="-128"/>
                <a:ea typeface="Meiryo UI" panose="020B0604030504040204" pitchFamily="34" charset="-128"/>
              </a:rPr>
              <a:t>集団</a:t>
            </a:r>
            <a:r>
              <a:rPr lang="ja-JP" altLang="en-US" sz="2000" u="sng" dirty="0">
                <a:latin typeface="Meiryo UI" panose="020B0604030504040204" pitchFamily="34" charset="-128"/>
                <a:ea typeface="Meiryo UI" panose="020B0604030504040204" pitchFamily="34" charset="-128"/>
              </a:rPr>
              <a:t>、</a:t>
            </a:r>
            <a:r>
              <a:rPr lang="ja-JP" altLang="ja-JP" sz="2000" u="sng" dirty="0">
                <a:latin typeface="Meiryo UI" panose="020B0604030504040204" pitchFamily="34" charset="-128"/>
                <a:ea typeface="Meiryo UI" panose="020B0604030504040204" pitchFamily="34" charset="-128"/>
              </a:rPr>
              <a:t>個人といった幅広い対象に働きかけて問題を解決する</a:t>
            </a:r>
            <a:r>
              <a:rPr lang="ja-JP" altLang="ja-JP" sz="2000" dirty="0">
                <a:latin typeface="Meiryo UI" panose="020B0604030504040204" pitchFamily="34" charset="-128"/>
                <a:ea typeface="Meiryo UI" panose="020B0604030504040204" pitchFamily="34" charset="-128"/>
              </a:rPr>
              <a:t>ことができ</a:t>
            </a:r>
            <a:r>
              <a:rPr lang="ja-JP" altLang="en-US" sz="2000" dirty="0">
                <a:latin typeface="Meiryo UI" panose="020B0604030504040204" pitchFamily="34" charset="-128"/>
                <a:ea typeface="Meiryo UI" panose="020B0604030504040204" pitchFamily="34" charset="-128"/>
              </a:rPr>
              <a:t>、</a:t>
            </a:r>
            <a:r>
              <a:rPr lang="ja-JP" altLang="ja-JP" sz="2000" dirty="0">
                <a:latin typeface="Meiryo UI" panose="020B0604030504040204" pitchFamily="34" charset="-128"/>
                <a:ea typeface="Meiryo UI" panose="020B0604030504040204" pitchFamily="34" charset="-128"/>
              </a:rPr>
              <a:t>その際</a:t>
            </a:r>
            <a:r>
              <a:rPr lang="ja-JP" altLang="en-US" sz="2000" dirty="0">
                <a:latin typeface="Meiryo UI" panose="020B0604030504040204" pitchFamily="34" charset="-128"/>
                <a:ea typeface="Meiryo UI" panose="020B0604030504040204" pitchFamily="34" charset="-128"/>
              </a:rPr>
              <a:t>には</a:t>
            </a:r>
            <a:r>
              <a:rPr lang="ja-JP" altLang="ja-JP" sz="2000" u="sng" dirty="0">
                <a:latin typeface="Meiryo UI" panose="020B0604030504040204" pitchFamily="34" charset="-128"/>
                <a:ea typeface="Meiryo UI" panose="020B0604030504040204" pitchFamily="34" charset="-128"/>
              </a:rPr>
              <a:t>医療・保健専門職のみならず</a:t>
            </a:r>
            <a:r>
              <a:rPr lang="ja-JP" altLang="en-US" sz="2000" u="sng" dirty="0">
                <a:latin typeface="Meiryo UI" panose="020B0604030504040204" pitchFamily="34" charset="-128"/>
                <a:ea typeface="Meiryo UI" panose="020B0604030504040204" pitchFamily="34" charset="-128"/>
              </a:rPr>
              <a:t>、</a:t>
            </a:r>
            <a:r>
              <a:rPr lang="ja-JP" altLang="ja-JP" sz="2000" u="sng" dirty="0">
                <a:latin typeface="Meiryo UI" panose="020B0604030504040204" pitchFamily="34" charset="-128"/>
                <a:ea typeface="Meiryo UI" panose="020B0604030504040204" pitchFamily="34" charset="-128"/>
              </a:rPr>
              <a:t>幅広い立場の関係者との協働および調整</a:t>
            </a:r>
            <a:r>
              <a:rPr lang="ja-JP" altLang="ja-JP" sz="2000" dirty="0">
                <a:latin typeface="Meiryo UI" panose="020B0604030504040204" pitchFamily="34" charset="-128"/>
                <a:ea typeface="Meiryo UI" panose="020B0604030504040204" pitchFamily="34" charset="-128"/>
              </a:rPr>
              <a:t>ができる</a:t>
            </a:r>
            <a:r>
              <a:rPr lang="ja-JP" altLang="en-US" sz="2000" dirty="0">
                <a:latin typeface="Meiryo UI" panose="020B0604030504040204" pitchFamily="34" charset="-128"/>
                <a:ea typeface="Meiryo UI" panose="020B0604030504040204" pitchFamily="34" charset="-128"/>
              </a:rPr>
              <a:t>ようになることを目指す。</a:t>
            </a:r>
            <a:endParaRPr lang="en-US" altLang="ja-JP" sz="2000" dirty="0">
              <a:latin typeface="Meiryo UI" panose="020B0604030504040204" pitchFamily="34" charset="-128"/>
              <a:ea typeface="Meiryo UI" panose="020B0604030504040204" pitchFamily="34" charset="-128"/>
            </a:endParaRPr>
          </a:p>
        </p:txBody>
      </p:sp>
      <p:pic>
        <p:nvPicPr>
          <p:cNvPr id="4" name="図 3"/>
          <p:cNvPicPr>
            <a:picLocks noChangeAspect="1"/>
          </p:cNvPicPr>
          <p:nvPr/>
        </p:nvPicPr>
        <p:blipFill>
          <a:blip r:embed="rId2"/>
          <a:stretch>
            <a:fillRect/>
          </a:stretch>
        </p:blipFill>
        <p:spPr>
          <a:xfrm>
            <a:off x="4748716" y="6581993"/>
            <a:ext cx="4309355" cy="265078"/>
          </a:xfrm>
          <a:prstGeom prst="rect">
            <a:avLst/>
          </a:prstGeom>
        </p:spPr>
      </p:pic>
    </p:spTree>
    <p:extLst>
      <p:ext uri="{BB962C8B-B14F-4D97-AF65-F5344CB8AC3E}">
        <p14:creationId xmlns:p14="http://schemas.microsoft.com/office/powerpoint/2010/main" val="76373821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80710"/>
            <a:ext cx="8640960" cy="756002"/>
          </a:xfrm>
          <a:prstGeom prst="rect">
            <a:avLst/>
          </a:prstGeom>
        </p:spPr>
        <p:txBody>
          <a:bodyPr/>
          <a:lstStyle/>
          <a:p>
            <a:r>
              <a:rPr lang="ja-JP" altLang="en-US" sz="4000" b="1" dirty="0">
                <a:latin typeface="Meiryo UI" panose="020B0604030504040204" pitchFamily="34" charset="-128"/>
              </a:rPr>
              <a:t>専門医研修の流れ</a:t>
            </a:r>
            <a:endParaRPr kumimoji="1" lang="ja-JP" altLang="en-US" sz="4000" b="1" dirty="0">
              <a:latin typeface="Meiryo UI" panose="020B0604030504040204" pitchFamily="34" charset="-128"/>
            </a:endParaRPr>
          </a:p>
        </p:txBody>
      </p:sp>
      <p:sp>
        <p:nvSpPr>
          <p:cNvPr id="3" name="コンテンツ プレースホルダー 2"/>
          <p:cNvSpPr>
            <a:spLocks noGrp="1"/>
          </p:cNvSpPr>
          <p:nvPr>
            <p:ph idx="1"/>
          </p:nvPr>
        </p:nvSpPr>
        <p:spPr>
          <a:xfrm>
            <a:off x="251520" y="734105"/>
            <a:ext cx="8640960" cy="5832648"/>
          </a:xfrm>
        </p:spPr>
        <p:txBody>
          <a:bodyPr>
            <a:noAutofit/>
          </a:bodyPr>
          <a:lstStyle/>
          <a:p>
            <a:pPr marL="0" indent="0">
              <a:buNone/>
            </a:pPr>
            <a:r>
              <a:rPr kumimoji="1" lang="ja-JP" altLang="en-US" sz="2000" dirty="0">
                <a:latin typeface="Meiryo UI" panose="020B0604030504040204" pitchFamily="34" charset="-128"/>
                <a:ea typeface="Meiryo UI" panose="020B0604030504040204" pitchFamily="34" charset="-128"/>
              </a:rPr>
              <a:t>○研修開始</a:t>
            </a:r>
            <a:endParaRPr kumimoji="1" lang="en-US" altLang="ja-JP" sz="2000" dirty="0">
              <a:latin typeface="Meiryo UI" panose="020B0604030504040204" pitchFamily="34" charset="-128"/>
              <a:ea typeface="Meiryo UI" panose="020B0604030504040204" pitchFamily="34" charset="-128"/>
            </a:endParaRPr>
          </a:p>
          <a:p>
            <a:pPr marL="0" indent="0">
              <a:buNone/>
            </a:pPr>
            <a:r>
              <a:rPr lang="ja-JP" altLang="en-US" sz="1800" dirty="0">
                <a:latin typeface="Meiryo UI" panose="020B0604030504040204" pitchFamily="34" charset="-128"/>
                <a:ea typeface="Meiryo UI" panose="020B0604030504040204" pitchFamily="34" charset="-128"/>
              </a:rPr>
              <a:t>　・研修プログラムへの専攻医登録</a:t>
            </a:r>
            <a:endParaRPr lang="en-US" altLang="ja-JP" sz="1800" dirty="0">
              <a:latin typeface="Meiryo UI" panose="020B0604030504040204" pitchFamily="34" charset="-128"/>
              <a:ea typeface="Meiryo UI" panose="020B0604030504040204" pitchFamily="34" charset="-128"/>
            </a:endParaRPr>
          </a:p>
          <a:p>
            <a:pPr marL="0" indent="0">
              <a:buNone/>
            </a:pPr>
            <a:r>
              <a:rPr lang="ja-JP" altLang="en-US" sz="1800" dirty="0">
                <a:latin typeface="Meiryo UI" panose="020B0604030504040204" pitchFamily="34" charset="-128"/>
                <a:ea typeface="Meiryo UI" panose="020B0604030504040204" pitchFamily="34" charset="-128"/>
              </a:rPr>
              <a:t>　　行政地域／産業環境／医療保健の３分野から</a:t>
            </a:r>
            <a:r>
              <a:rPr lang="ja-JP" altLang="en-US" sz="1800" dirty="0">
                <a:solidFill>
                  <a:srgbClr val="FF0000"/>
                </a:solidFill>
                <a:latin typeface="Meiryo UI" panose="020B0604030504040204" pitchFamily="34" charset="-128"/>
                <a:ea typeface="Meiryo UI" panose="020B0604030504040204" pitchFamily="34" charset="-128"/>
              </a:rPr>
              <a:t>主分野１つ、副分野２つ</a:t>
            </a:r>
            <a:r>
              <a:rPr lang="ja-JP" altLang="en-US" sz="1800" dirty="0">
                <a:latin typeface="Meiryo UI" panose="020B0604030504040204" pitchFamily="34" charset="-128"/>
                <a:ea typeface="Meiryo UI" panose="020B0604030504040204" pitchFamily="34" charset="-128"/>
              </a:rPr>
              <a:t>を選択</a:t>
            </a:r>
            <a:endParaRPr lang="en-US" altLang="ja-JP" sz="1800" dirty="0">
              <a:latin typeface="Meiryo UI" panose="020B0604030504040204" pitchFamily="34" charset="-128"/>
              <a:ea typeface="Meiryo UI" panose="020B0604030504040204" pitchFamily="34" charset="-128"/>
            </a:endParaRPr>
          </a:p>
          <a:p>
            <a:pPr marL="0" indent="0">
              <a:buNone/>
            </a:pPr>
            <a:r>
              <a:rPr lang="ja-JP" altLang="en-US" sz="1800" dirty="0">
                <a:latin typeface="Meiryo UI" panose="020B0604030504040204" pitchFamily="34" charset="-128"/>
                <a:ea typeface="Meiryo UI" panose="020B0604030504040204" pitchFamily="34" charset="-128"/>
              </a:rPr>
              <a:t>　・担当指導医との指導契約</a:t>
            </a:r>
            <a:endParaRPr lang="en-US" altLang="ja-JP" sz="1800" dirty="0">
              <a:latin typeface="Meiryo UI" panose="020B0604030504040204" pitchFamily="34" charset="-128"/>
              <a:ea typeface="Meiryo UI" panose="020B0604030504040204" pitchFamily="34" charset="-128"/>
            </a:endParaRPr>
          </a:p>
          <a:p>
            <a:pPr marL="0" indent="0">
              <a:buNone/>
            </a:pPr>
            <a:r>
              <a:rPr lang="ja-JP" altLang="en-US" sz="1800" dirty="0">
                <a:latin typeface="Meiryo UI" panose="020B0604030504040204" pitchFamily="34" charset="-128"/>
                <a:ea typeface="Meiryo UI" panose="020B0604030504040204" pitchFamily="34" charset="-128"/>
              </a:rPr>
              <a:t>　・研修計画の企画立案</a:t>
            </a:r>
            <a:endParaRPr lang="en-US" altLang="ja-JP" sz="1800" dirty="0">
              <a:latin typeface="Meiryo UI" panose="020B0604030504040204" pitchFamily="34" charset="-128"/>
              <a:ea typeface="Meiryo UI" panose="020B0604030504040204" pitchFamily="34" charset="-128"/>
            </a:endParaRPr>
          </a:p>
          <a:p>
            <a:pPr marL="0" indent="0">
              <a:buNone/>
            </a:pPr>
            <a:r>
              <a:rPr kumimoji="1" lang="ja-JP" altLang="en-US" sz="2000" dirty="0">
                <a:latin typeface="Meiryo UI" panose="020B0604030504040204" pitchFamily="34" charset="-128"/>
                <a:ea typeface="Meiryo UI" panose="020B0604030504040204" pitchFamily="34" charset="-128"/>
              </a:rPr>
              <a:t>○研修実施（３年間）</a:t>
            </a:r>
            <a:endParaRPr kumimoji="1" lang="en-US" altLang="ja-JP" sz="2000" dirty="0">
              <a:latin typeface="Meiryo UI" panose="020B0604030504040204" pitchFamily="34" charset="-128"/>
              <a:ea typeface="Meiryo UI" panose="020B0604030504040204" pitchFamily="34" charset="-128"/>
            </a:endParaRPr>
          </a:p>
          <a:p>
            <a:pPr marL="0" indent="0">
              <a:buNone/>
            </a:pPr>
            <a:r>
              <a:rPr lang="ja-JP" altLang="en-US" sz="1800" dirty="0">
                <a:latin typeface="Meiryo UI" panose="020B0604030504040204" pitchFamily="34" charset="-128"/>
                <a:ea typeface="Meiryo UI" panose="020B0604030504040204" pitchFamily="34" charset="-128"/>
              </a:rPr>
              <a:t>　・実践現場での学習</a:t>
            </a:r>
            <a:endParaRPr lang="en-US" altLang="ja-JP" sz="1800" dirty="0">
              <a:latin typeface="Meiryo UI" panose="020B0604030504040204" pitchFamily="34" charset="-128"/>
              <a:ea typeface="Meiryo UI" panose="020B0604030504040204" pitchFamily="34" charset="-128"/>
            </a:endParaRPr>
          </a:p>
          <a:p>
            <a:pPr marL="0" indent="0">
              <a:buNone/>
            </a:pPr>
            <a:r>
              <a:rPr lang="ja-JP" altLang="en-US" sz="1800" dirty="0">
                <a:latin typeface="Meiryo UI" panose="020B0604030504040204" pitchFamily="34" charset="-128"/>
                <a:ea typeface="Meiryo UI" panose="020B0604030504040204" pitchFamily="34" charset="-128"/>
              </a:rPr>
              <a:t>　・基本プログラム（７時間</a:t>
            </a:r>
            <a:r>
              <a:rPr lang="en-US" altLang="ja-JP" sz="1800" dirty="0">
                <a:latin typeface="Meiryo UI" panose="020B0604030504040204" pitchFamily="34" charset="-128"/>
                <a:ea typeface="Meiryo UI" panose="020B0604030504040204" pitchFamily="34" charset="-128"/>
              </a:rPr>
              <a:t>×</a:t>
            </a:r>
            <a:r>
              <a:rPr lang="ja-JP" altLang="en-US" sz="1800" dirty="0">
                <a:latin typeface="Meiryo UI" panose="020B0604030504040204" pitchFamily="34" charset="-128"/>
                <a:ea typeface="Meiryo UI" panose="020B0604030504040204" pitchFamily="34" charset="-128"/>
              </a:rPr>
              <a:t>７科目）の履修</a:t>
            </a:r>
            <a:endParaRPr lang="en-US" altLang="ja-JP" sz="1800" dirty="0">
              <a:latin typeface="Meiryo UI" panose="020B0604030504040204" pitchFamily="34" charset="-128"/>
              <a:ea typeface="Meiryo UI" panose="020B0604030504040204" pitchFamily="34" charset="-128"/>
            </a:endParaRPr>
          </a:p>
          <a:p>
            <a:pPr marL="0" indent="0">
              <a:buNone/>
            </a:pPr>
            <a:r>
              <a:rPr lang="ja-JP" altLang="en-US" sz="1800" dirty="0">
                <a:latin typeface="Meiryo UI" panose="020B0604030504040204" pitchFamily="34" charset="-128"/>
                <a:ea typeface="Meiryo UI" panose="020B0604030504040204" pitchFamily="34" charset="-128"/>
              </a:rPr>
              <a:t>　・学術活動（学会発表・論文発表）全国規模での学会等／自己学習　他</a:t>
            </a:r>
            <a:endParaRPr lang="en-US" altLang="ja-JP" sz="1800" dirty="0">
              <a:latin typeface="Meiryo UI" panose="020B0604030504040204" pitchFamily="34" charset="-128"/>
              <a:ea typeface="Meiryo UI" panose="020B0604030504040204" pitchFamily="34" charset="-128"/>
            </a:endParaRPr>
          </a:p>
          <a:p>
            <a:pPr marL="0" indent="0">
              <a:buNone/>
            </a:pPr>
            <a:r>
              <a:rPr kumimoji="1" lang="ja-JP" altLang="en-US" sz="2000" dirty="0">
                <a:latin typeface="Meiryo UI" panose="020B0604030504040204" pitchFamily="34" charset="-128"/>
                <a:ea typeface="Meiryo UI" panose="020B0604030504040204" pitchFamily="34" charset="-128"/>
              </a:rPr>
              <a:t>○研修評価</a:t>
            </a:r>
            <a:endParaRPr kumimoji="1" lang="en-US" altLang="ja-JP" sz="2000" dirty="0">
              <a:latin typeface="Meiryo UI" panose="020B0604030504040204" pitchFamily="34" charset="-128"/>
              <a:ea typeface="Meiryo UI" panose="020B0604030504040204" pitchFamily="34" charset="-128"/>
            </a:endParaRPr>
          </a:p>
          <a:p>
            <a:pPr marL="0" indent="0">
              <a:buNone/>
            </a:pPr>
            <a:r>
              <a:rPr lang="ja-JP" altLang="en-US" sz="1800" dirty="0">
                <a:latin typeface="Meiryo UI" panose="020B0604030504040204" pitchFamily="34" charset="-128"/>
                <a:ea typeface="Meiryo UI" panose="020B0604030504040204" pitchFamily="34" charset="-128"/>
              </a:rPr>
              <a:t>　・形成的評価とフィードバック</a:t>
            </a:r>
            <a:endParaRPr lang="en-US" altLang="ja-JP" sz="1800" dirty="0">
              <a:latin typeface="Meiryo UI" panose="020B0604030504040204" pitchFamily="34" charset="-128"/>
              <a:ea typeface="Meiryo UI" panose="020B0604030504040204" pitchFamily="34" charset="-128"/>
            </a:endParaRPr>
          </a:p>
          <a:p>
            <a:pPr marL="0" indent="0">
              <a:buNone/>
            </a:pPr>
            <a:r>
              <a:rPr lang="ja-JP" altLang="en-US" sz="1800" dirty="0">
                <a:latin typeface="Meiryo UI" panose="020B0604030504040204" pitchFamily="34" charset="-128"/>
                <a:ea typeface="Meiryo UI" panose="020B0604030504040204" pitchFamily="34" charset="-128"/>
              </a:rPr>
              <a:t>　・総括的評価</a:t>
            </a:r>
            <a:endParaRPr lang="en-US" altLang="ja-JP" sz="1800" dirty="0">
              <a:latin typeface="Meiryo UI" panose="020B0604030504040204" pitchFamily="34" charset="-128"/>
              <a:ea typeface="Meiryo UI" panose="020B0604030504040204" pitchFamily="34" charset="-128"/>
            </a:endParaRPr>
          </a:p>
          <a:p>
            <a:pPr marL="0" indent="0">
              <a:buNone/>
            </a:pPr>
            <a:r>
              <a:rPr lang="ja-JP" altLang="en-US" sz="1800" dirty="0">
                <a:latin typeface="Meiryo UI" panose="020B0604030504040204" pitchFamily="34" charset="-128"/>
                <a:ea typeface="Meiryo UI" panose="020B0604030504040204" pitchFamily="34" charset="-128"/>
              </a:rPr>
              <a:t>　　年次終了時／研修要素終了時／多職種</a:t>
            </a:r>
            <a:endParaRPr lang="en-US" altLang="ja-JP" sz="1800" dirty="0">
              <a:latin typeface="Meiryo UI" panose="020B0604030504040204" pitchFamily="34" charset="-128"/>
              <a:ea typeface="Meiryo UI" panose="020B0604030504040204" pitchFamily="34" charset="-128"/>
            </a:endParaRPr>
          </a:p>
          <a:p>
            <a:pPr marL="0" indent="0">
              <a:buNone/>
            </a:pPr>
            <a:r>
              <a:rPr kumimoji="1" lang="ja-JP" altLang="en-US" sz="2000" dirty="0">
                <a:latin typeface="Meiryo UI" panose="020B0604030504040204" pitchFamily="34" charset="-128"/>
                <a:ea typeface="Meiryo UI" panose="020B0604030504040204" pitchFamily="34" charset="-128"/>
              </a:rPr>
              <a:t>○修了認定</a:t>
            </a:r>
            <a:endParaRPr kumimoji="1" lang="en-US" altLang="ja-JP" sz="2000" dirty="0">
              <a:latin typeface="Meiryo UI" panose="020B0604030504040204" pitchFamily="34" charset="-128"/>
              <a:ea typeface="Meiryo UI" panose="020B0604030504040204" pitchFamily="34" charset="-128"/>
            </a:endParaRPr>
          </a:p>
          <a:p>
            <a:pPr marL="0" indent="0">
              <a:buNone/>
            </a:pPr>
            <a:r>
              <a:rPr lang="ja-JP" altLang="en-US" sz="1800" dirty="0">
                <a:latin typeface="Meiryo UI" panose="020B0604030504040204" pitchFamily="34" charset="-128"/>
                <a:ea typeface="Meiryo UI" panose="020B0604030504040204" pitchFamily="34" charset="-128"/>
              </a:rPr>
              <a:t>　・プログラム管理委員会による審査と統括責任者による判定</a:t>
            </a:r>
            <a:endParaRPr lang="en-US" altLang="ja-JP" sz="1800" dirty="0">
              <a:latin typeface="Meiryo UI" panose="020B0604030504040204" pitchFamily="34" charset="-128"/>
              <a:ea typeface="Meiryo UI" panose="020B0604030504040204" pitchFamily="34" charset="-128"/>
            </a:endParaRPr>
          </a:p>
          <a:p>
            <a:pPr marL="0" indent="0">
              <a:buNone/>
            </a:pPr>
            <a:r>
              <a:rPr lang="ja-JP" altLang="en-US" sz="1800" dirty="0">
                <a:latin typeface="Meiryo UI" panose="020B0604030504040204" pitchFamily="34" charset="-128"/>
                <a:ea typeface="Meiryo UI" panose="020B0604030504040204" pitchFamily="34" charset="-128"/>
              </a:rPr>
              <a:t>　　実践経験レポート／</a:t>
            </a:r>
            <a:r>
              <a:rPr kumimoji="1" lang="ja-JP" altLang="en-US" sz="1800" dirty="0">
                <a:latin typeface="Meiryo UI" panose="020B0604030504040204" pitchFamily="34" charset="-128"/>
                <a:ea typeface="Meiryo UI" panose="020B0604030504040204" pitchFamily="34" charset="-128"/>
              </a:rPr>
              <a:t>基本プログラムの履修／学会発表・論文発表</a:t>
            </a:r>
            <a:endParaRPr kumimoji="1" lang="en-US" altLang="ja-JP" sz="1800" dirty="0">
              <a:latin typeface="Meiryo UI" panose="020B0604030504040204" pitchFamily="34" charset="-128"/>
              <a:ea typeface="Meiryo UI" panose="020B0604030504040204" pitchFamily="34" charset="-128"/>
            </a:endParaRPr>
          </a:p>
          <a:p>
            <a:pPr marL="0" indent="0">
              <a:buNone/>
            </a:pPr>
            <a:r>
              <a:rPr lang="ja-JP" altLang="en-US" sz="1800" dirty="0">
                <a:latin typeface="Meiryo UI" panose="020B0604030504040204" pitchFamily="34" charset="-128"/>
                <a:ea typeface="Meiryo UI" panose="020B0604030504040204" pitchFamily="34" charset="-128"/>
              </a:rPr>
              <a:t>　　研修とフィードバック実施記録／指導医による目標到達確認</a:t>
            </a:r>
            <a:endParaRPr kumimoji="1" lang="ja-JP" altLang="en-US" sz="1800" dirty="0">
              <a:latin typeface="Meiryo UI" panose="020B0604030504040204" pitchFamily="34" charset="-128"/>
              <a:ea typeface="Meiryo UI" panose="020B0604030504040204" pitchFamily="34" charset="-128"/>
            </a:endParaRPr>
          </a:p>
        </p:txBody>
      </p:sp>
      <p:pic>
        <p:nvPicPr>
          <p:cNvPr id="4" name="図 3"/>
          <p:cNvPicPr>
            <a:picLocks noChangeAspect="1"/>
          </p:cNvPicPr>
          <p:nvPr/>
        </p:nvPicPr>
        <p:blipFill>
          <a:blip r:embed="rId2"/>
          <a:stretch>
            <a:fillRect/>
          </a:stretch>
        </p:blipFill>
        <p:spPr>
          <a:xfrm>
            <a:off x="5029200" y="6566753"/>
            <a:ext cx="4013631" cy="246887"/>
          </a:xfrm>
          <a:prstGeom prst="rect">
            <a:avLst/>
          </a:prstGeom>
        </p:spPr>
      </p:pic>
    </p:spTree>
    <p:extLst>
      <p:ext uri="{BB962C8B-B14F-4D97-AF65-F5344CB8AC3E}">
        <p14:creationId xmlns:p14="http://schemas.microsoft.com/office/powerpoint/2010/main" val="41247314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18153"/>
            <a:ext cx="8640960" cy="790567"/>
          </a:xfrm>
          <a:prstGeom prst="rect">
            <a:avLst/>
          </a:prstGeom>
        </p:spPr>
        <p:txBody>
          <a:bodyPr/>
          <a:lstStyle/>
          <a:p>
            <a:r>
              <a:rPr kumimoji="1" lang="ja-JP" altLang="en-US" sz="4000" b="1" dirty="0">
                <a:latin typeface="Meiryo UI" panose="020B0604030504040204" pitchFamily="34" charset="-128"/>
              </a:rPr>
              <a:t>研修の登録・契約と研修計画立案</a:t>
            </a:r>
          </a:p>
        </p:txBody>
      </p:sp>
      <p:sp>
        <p:nvSpPr>
          <p:cNvPr id="3" name="コンテンツ プレースホルダー 2"/>
          <p:cNvSpPr>
            <a:spLocks noGrp="1"/>
          </p:cNvSpPr>
          <p:nvPr>
            <p:ph idx="1"/>
          </p:nvPr>
        </p:nvSpPr>
        <p:spPr>
          <a:xfrm>
            <a:off x="251520" y="1052736"/>
            <a:ext cx="8640960" cy="5616624"/>
          </a:xfrm>
        </p:spPr>
        <p:txBody>
          <a:bodyPr>
            <a:noAutofit/>
          </a:bodyPr>
          <a:lstStyle/>
          <a:p>
            <a:pPr marL="0" indent="0">
              <a:buNone/>
            </a:pPr>
            <a:r>
              <a:rPr lang="ja-JP" altLang="en-US" sz="2400" dirty="0">
                <a:latin typeface="Meiryo UI" panose="020B0604030504040204" pitchFamily="34" charset="-128"/>
                <a:ea typeface="Meiryo UI" panose="020B0604030504040204" pitchFamily="34" charset="-128"/>
              </a:rPr>
              <a:t>○</a:t>
            </a:r>
            <a:r>
              <a:rPr lang="ja-JP" altLang="en-US" sz="2400" b="1" dirty="0">
                <a:latin typeface="Meiryo UI" panose="020B0604030504040204" pitchFamily="34" charset="-128"/>
                <a:ea typeface="Meiryo UI" panose="020B0604030504040204" pitchFamily="34" charset="-128"/>
              </a:rPr>
              <a:t>専攻医登録および担当指導医との契約</a:t>
            </a:r>
          </a:p>
          <a:p>
            <a:pPr marL="447675" indent="-133350">
              <a:buNone/>
            </a:pPr>
            <a:r>
              <a:rPr lang="ja-JP" altLang="en-US" sz="2400" dirty="0">
                <a:latin typeface="Meiryo UI" panose="020B0604030504040204" pitchFamily="34" charset="-128"/>
                <a:ea typeface="Meiryo UI" panose="020B0604030504040204" pitchFamily="34" charset="-128"/>
              </a:rPr>
              <a:t>・専攻医は、自分が属する研修施設（</a:t>
            </a:r>
            <a:r>
              <a:rPr lang="ja-JP" altLang="en-US" sz="2400" dirty="0">
                <a:latin typeface="Meiryo UI" panose="020B0604030504040204" pitchFamily="34" charset="-128"/>
              </a:rPr>
              <a:t>主に研修を行う研修施設）</a:t>
            </a:r>
            <a:r>
              <a:rPr lang="ja-JP" altLang="en-US" sz="2400" dirty="0">
                <a:latin typeface="Meiryo UI" panose="020B0604030504040204" pitchFamily="34" charset="-128"/>
                <a:ea typeface="Meiryo UI" panose="020B0604030504040204" pitchFamily="34" charset="-128"/>
              </a:rPr>
              <a:t>の研修プログラム管理委員会に対して専攻医登録申請を行う。</a:t>
            </a:r>
            <a:endParaRPr lang="en-US" altLang="ja-JP" sz="2400" dirty="0">
              <a:latin typeface="Meiryo UI" panose="020B0604030504040204" pitchFamily="34" charset="-128"/>
              <a:ea typeface="Meiryo UI" panose="020B0604030504040204" pitchFamily="34" charset="-128"/>
            </a:endParaRPr>
          </a:p>
          <a:p>
            <a:pPr marL="314325" indent="0">
              <a:buNone/>
            </a:pPr>
            <a:r>
              <a:rPr lang="ja-JP" altLang="en-US" sz="2400" dirty="0">
                <a:latin typeface="Meiryo UI" panose="020B0604030504040204" pitchFamily="34" charset="-128"/>
                <a:ea typeface="Meiryo UI" panose="020B0604030504040204" pitchFamily="34" charset="-128"/>
              </a:rPr>
              <a:t>・研修プログラム管理委員会は、社会医学系専門医協会に、</a:t>
            </a:r>
            <a:endParaRPr lang="en-US" altLang="ja-JP" sz="2400" dirty="0">
              <a:latin typeface="Meiryo UI" panose="020B0604030504040204" pitchFamily="34" charset="-128"/>
              <a:ea typeface="Meiryo UI" panose="020B0604030504040204" pitchFamily="34" charset="-128"/>
            </a:endParaRPr>
          </a:p>
          <a:p>
            <a:pPr marL="314325" indent="0">
              <a:buNone/>
            </a:pPr>
            <a:r>
              <a:rPr lang="ja-JP" altLang="en-US" sz="2400" dirty="0">
                <a:latin typeface="Meiryo UI" panose="020B0604030504040204" pitchFamily="34" charset="-128"/>
                <a:ea typeface="Meiryo UI" panose="020B0604030504040204" pitchFamily="34" charset="-128"/>
              </a:rPr>
              <a:t>　専攻医の登録申請を行い、専攻医に登録番号が付与される。</a:t>
            </a:r>
            <a:endParaRPr lang="en-US" altLang="ja-JP" sz="2400" dirty="0">
              <a:latin typeface="Meiryo UI" panose="020B0604030504040204" pitchFamily="34" charset="-128"/>
              <a:ea typeface="Meiryo UI" panose="020B0604030504040204" pitchFamily="34" charset="-128"/>
            </a:endParaRPr>
          </a:p>
          <a:p>
            <a:pPr marL="447675" indent="-133350">
              <a:buNone/>
            </a:pPr>
            <a:r>
              <a:rPr lang="ja-JP" altLang="en-US" sz="2400" dirty="0">
                <a:latin typeface="Meiryo UI" panose="020B0604030504040204" pitchFamily="34" charset="-128"/>
                <a:ea typeface="Meiryo UI" panose="020B0604030504040204" pitchFamily="34" charset="-128"/>
              </a:rPr>
              <a:t>・専攻医は、専攻医登録が完了した後に、専攻医を担当する指導医と指導契約*を結ぶ。</a:t>
            </a:r>
            <a:endParaRPr lang="en-US" altLang="ja-JP" sz="2400" dirty="0">
              <a:latin typeface="Meiryo UI" panose="020B0604030504040204" pitchFamily="34" charset="-128"/>
              <a:ea typeface="Meiryo UI" panose="020B0604030504040204" pitchFamily="34" charset="-128"/>
            </a:endParaRPr>
          </a:p>
          <a:p>
            <a:pPr marL="314325" indent="0">
              <a:buNone/>
            </a:pPr>
            <a:r>
              <a:rPr lang="ja-JP" altLang="en-US" sz="2000" dirty="0">
                <a:latin typeface="Meiryo UI" panose="020B0604030504040204" pitchFamily="34" charset="-128"/>
                <a:ea typeface="Meiryo UI" panose="020B0604030504040204" pitchFamily="34" charset="-128"/>
              </a:rPr>
              <a:t>＊専門医認定の際に必要となるため、書面等で記録を残す。</a:t>
            </a:r>
            <a:endParaRPr lang="en-US" altLang="ja-JP" sz="2000" dirty="0">
              <a:latin typeface="Meiryo UI" panose="020B0604030504040204" pitchFamily="34" charset="-128"/>
              <a:ea typeface="Meiryo UI" panose="020B0604030504040204" pitchFamily="34" charset="-128"/>
            </a:endParaRPr>
          </a:p>
          <a:p>
            <a:pPr marL="0" indent="0">
              <a:buNone/>
            </a:pPr>
            <a:r>
              <a:rPr lang="en-US" altLang="ja-JP" sz="2400" dirty="0">
                <a:latin typeface="Meiryo UI" panose="020B0604030504040204" pitchFamily="34" charset="-128"/>
                <a:ea typeface="Meiryo UI" panose="020B0604030504040204" pitchFamily="34" charset="-128"/>
              </a:rPr>
              <a:t>	</a:t>
            </a:r>
            <a:r>
              <a:rPr lang="ja-JP" altLang="en-US" sz="2400" dirty="0">
                <a:latin typeface="Meiryo UI" panose="020B0604030504040204" pitchFamily="34" charset="-128"/>
                <a:ea typeface="Meiryo UI" panose="020B0604030504040204" pitchFamily="34" charset="-128"/>
              </a:rPr>
              <a:t>専攻医登録料：年間</a:t>
            </a:r>
            <a:r>
              <a:rPr lang="en-US" altLang="ja-JP" sz="2400" dirty="0">
                <a:latin typeface="Meiryo UI" panose="020B0604030504040204" pitchFamily="34" charset="-128"/>
                <a:ea typeface="Meiryo UI" panose="020B0604030504040204" pitchFamily="34" charset="-128"/>
              </a:rPr>
              <a:t>5,000</a:t>
            </a:r>
            <a:r>
              <a:rPr lang="ja-JP" altLang="en-US" sz="2400" dirty="0">
                <a:latin typeface="Meiryo UI" panose="020B0604030504040204" pitchFamily="34" charset="-128"/>
                <a:ea typeface="Meiryo UI" panose="020B0604030504040204" pitchFamily="34" charset="-128"/>
              </a:rPr>
              <a:t>円</a:t>
            </a:r>
            <a:endParaRPr lang="en-US" altLang="ja-JP" sz="2400" dirty="0">
              <a:latin typeface="Meiryo UI" panose="020B0604030504040204" pitchFamily="34" charset="-128"/>
              <a:ea typeface="Meiryo UI" panose="020B0604030504040204" pitchFamily="34" charset="-128"/>
            </a:endParaRPr>
          </a:p>
          <a:p>
            <a:pPr marL="0" indent="0">
              <a:buNone/>
            </a:pPr>
            <a:endParaRPr lang="en-US" altLang="ja-JP" sz="2400" dirty="0">
              <a:latin typeface="Meiryo UI" panose="020B0604030504040204" pitchFamily="34" charset="-128"/>
              <a:ea typeface="Meiryo UI" panose="020B0604030504040204" pitchFamily="34" charset="-128"/>
            </a:endParaRPr>
          </a:p>
          <a:p>
            <a:pPr marL="0" indent="0">
              <a:buNone/>
            </a:pPr>
            <a:r>
              <a:rPr lang="ja-JP" altLang="en-US" sz="2400" dirty="0">
                <a:latin typeface="Meiryo UI" panose="020B0604030504040204" pitchFamily="34" charset="-128"/>
                <a:ea typeface="Meiryo UI" panose="020B0604030504040204" pitchFamily="34" charset="-128"/>
              </a:rPr>
              <a:t>○</a:t>
            </a:r>
            <a:r>
              <a:rPr lang="ja-JP" altLang="en-US" sz="2400" b="1" dirty="0">
                <a:latin typeface="Meiryo UI" panose="020B0604030504040204" pitchFamily="34" charset="-128"/>
                <a:ea typeface="Meiryo UI" panose="020B0604030504040204" pitchFamily="34" charset="-128"/>
              </a:rPr>
              <a:t>専門研修計画の立案</a:t>
            </a:r>
          </a:p>
          <a:p>
            <a:pPr marL="314325" indent="0">
              <a:buNone/>
            </a:pPr>
            <a:r>
              <a:rPr lang="ja-JP" altLang="en-US" sz="2400" dirty="0">
                <a:latin typeface="Meiryo UI" panose="020B0604030504040204" pitchFamily="34" charset="-128"/>
                <a:ea typeface="Meiryo UI" panose="020B0604030504040204" pitchFamily="34" charset="-128"/>
              </a:rPr>
              <a:t>・専攻医は、担当指導医と協議を行い専門研修計画を立案する。</a:t>
            </a:r>
            <a:endParaRPr lang="en-US" altLang="ja-JP" sz="2400" dirty="0">
              <a:latin typeface="Meiryo UI" panose="020B0604030504040204" pitchFamily="34" charset="-128"/>
              <a:ea typeface="Meiryo UI" panose="020B0604030504040204" pitchFamily="34" charset="-128"/>
            </a:endParaRPr>
          </a:p>
        </p:txBody>
      </p:sp>
      <p:pic>
        <p:nvPicPr>
          <p:cNvPr id="4" name="図 3"/>
          <p:cNvPicPr>
            <a:picLocks noChangeAspect="1"/>
          </p:cNvPicPr>
          <p:nvPr/>
        </p:nvPicPr>
        <p:blipFill>
          <a:blip r:embed="rId2"/>
          <a:stretch>
            <a:fillRect/>
          </a:stretch>
        </p:blipFill>
        <p:spPr>
          <a:xfrm>
            <a:off x="4748716" y="6389871"/>
            <a:ext cx="4309355" cy="265078"/>
          </a:xfrm>
          <a:prstGeom prst="rect">
            <a:avLst/>
          </a:prstGeom>
        </p:spPr>
      </p:pic>
    </p:spTree>
    <p:extLst>
      <p:ext uri="{BB962C8B-B14F-4D97-AF65-F5344CB8AC3E}">
        <p14:creationId xmlns:p14="http://schemas.microsoft.com/office/powerpoint/2010/main" val="144807449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778098"/>
          </a:xfrm>
        </p:spPr>
        <p:txBody>
          <a:bodyPr>
            <a:normAutofit/>
          </a:bodyPr>
          <a:lstStyle/>
          <a:p>
            <a:r>
              <a:rPr kumimoji="1" lang="ja-JP" altLang="en-US" sz="4000" b="1" dirty="0">
                <a:solidFill>
                  <a:schemeClr val="tx1"/>
                </a:solidFill>
                <a:latin typeface="Meiryo UI" panose="020B0604030504040204" pitchFamily="34" charset="-128"/>
              </a:rPr>
              <a:t>専攻医は順次</a:t>
            </a:r>
            <a:r>
              <a:rPr lang="ja-JP" altLang="en-US" sz="4000" b="1" dirty="0">
                <a:solidFill>
                  <a:schemeClr val="tx1"/>
                </a:solidFill>
                <a:latin typeface="Meiryo UI" panose="020B0604030504040204" pitchFamily="34" charset="-128"/>
              </a:rPr>
              <a:t>受付</a:t>
            </a:r>
            <a:endParaRPr kumimoji="1" lang="ja-JP" altLang="en-US" sz="4000" b="1" dirty="0">
              <a:solidFill>
                <a:schemeClr val="tx1"/>
              </a:solidFill>
              <a:latin typeface="Meiryo UI" panose="020B0604030504040204" pitchFamily="34" charset="-128"/>
            </a:endParaRPr>
          </a:p>
        </p:txBody>
      </p:sp>
      <p:sp>
        <p:nvSpPr>
          <p:cNvPr id="3" name="コンテンツ プレースホルダー 2"/>
          <p:cNvSpPr>
            <a:spLocks noGrp="1"/>
          </p:cNvSpPr>
          <p:nvPr>
            <p:ph idx="1"/>
          </p:nvPr>
        </p:nvSpPr>
        <p:spPr>
          <a:xfrm>
            <a:off x="251520" y="1196752"/>
            <a:ext cx="8640960" cy="5400600"/>
          </a:xfrm>
        </p:spPr>
        <p:txBody>
          <a:bodyPr>
            <a:normAutofit/>
          </a:bodyPr>
          <a:lstStyle/>
          <a:p>
            <a:r>
              <a:rPr lang="ja-JP" altLang="en-US" sz="2800" dirty="0">
                <a:latin typeface="Meiryo UI" panose="020B0604030504040204" pitchFamily="50" charset="-128"/>
                <a:ea typeface="Meiryo UI" panose="020B0604030504040204" pitchFamily="50" charset="-128"/>
              </a:rPr>
              <a:t>専攻医の期間は３年間（早期修了も可）</a:t>
            </a:r>
            <a:endParaRPr lang="en-US" altLang="ja-JP" sz="2800" dirty="0">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妊娠・出産・育児、病気休暇等で延長も可（</a:t>
            </a:r>
            <a:r>
              <a:rPr lang="en-US" altLang="ja-JP" sz="2800" dirty="0">
                <a:latin typeface="Meiryo UI" panose="020B0604030504040204" pitchFamily="50" charset="-128"/>
                <a:ea typeface="Meiryo UI" panose="020B0604030504040204" pitchFamily="50" charset="-128"/>
              </a:rPr>
              <a:t>6</a:t>
            </a:r>
            <a:r>
              <a:rPr lang="ja-JP" altLang="en-US" sz="2800" dirty="0">
                <a:latin typeface="Meiryo UI" panose="020B0604030504040204" pitchFamily="50" charset="-128"/>
                <a:ea typeface="Meiryo UI" panose="020B0604030504040204" pitchFamily="50" charset="-128"/>
              </a:rPr>
              <a:t>年まで）</a:t>
            </a:r>
            <a:endParaRPr lang="en-US" altLang="ja-JP" sz="2800" dirty="0">
              <a:latin typeface="Meiryo UI" panose="020B0604030504040204" pitchFamily="50" charset="-128"/>
              <a:ea typeface="Meiryo UI" panose="020B0604030504040204" pitchFamily="50" charset="-128"/>
            </a:endParaRPr>
          </a:p>
          <a:p>
            <a:r>
              <a:rPr kumimoji="1" lang="ja-JP" altLang="en-US" sz="2800" dirty="0">
                <a:latin typeface="Meiryo UI" panose="020B0604030504040204" pitchFamily="50" charset="-128"/>
                <a:ea typeface="Meiryo UI" panose="020B0604030504040204" pitchFamily="50" charset="-128"/>
              </a:rPr>
              <a:t>通年で登録（３か月遡れる）</a:t>
            </a:r>
            <a:endParaRPr kumimoji="1" lang="en-US" altLang="ja-JP" sz="2800" dirty="0">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専攻医には、担当指導医が１名つく</a:t>
            </a:r>
            <a:endParaRPr lang="en-US" altLang="ja-JP" sz="2800" dirty="0">
              <a:latin typeface="Meiryo UI" panose="020B0604030504040204" pitchFamily="50" charset="-128"/>
              <a:ea typeface="Meiryo UI" panose="020B0604030504040204" pitchFamily="50" charset="-128"/>
            </a:endParaRPr>
          </a:p>
          <a:p>
            <a:r>
              <a:rPr lang="ja-JP" altLang="en-US" sz="2800" dirty="0">
                <a:latin typeface="Meiryo UI" panose="020B0604030504040204" pitchFamily="50" charset="-128"/>
                <a:ea typeface="Meiryo UI" panose="020B0604030504040204" pitchFamily="50" charset="-128"/>
              </a:rPr>
              <a:t>研修手帳に活動・研修を記録していく</a:t>
            </a:r>
            <a:endParaRPr lang="en-US" altLang="ja-JP" sz="2800" dirty="0">
              <a:latin typeface="Meiryo UI" panose="020B0604030504040204" pitchFamily="50" charset="-128"/>
              <a:ea typeface="Meiryo UI" panose="020B0604030504040204" pitchFamily="50" charset="-128"/>
            </a:endParaRPr>
          </a:p>
          <a:p>
            <a:r>
              <a:rPr kumimoji="1" lang="ja-JP" altLang="en-US" sz="2800" dirty="0">
                <a:latin typeface="Meiryo UI" panose="020B0604030504040204" pitchFamily="50" charset="-128"/>
                <a:ea typeface="Meiryo UI" panose="020B0604030504040204" pitchFamily="50" charset="-128"/>
              </a:rPr>
              <a:t>全ての専攻医は、各研修プログラム管理委員会を</a:t>
            </a:r>
            <a:endParaRPr kumimoji="1" lang="en-US" altLang="ja-JP" sz="2800" dirty="0">
              <a:latin typeface="Meiryo UI" panose="020B0604030504040204" pitchFamily="50" charset="-128"/>
              <a:ea typeface="Meiryo UI" panose="020B0604030504040204" pitchFamily="50" charset="-128"/>
            </a:endParaRPr>
          </a:p>
          <a:p>
            <a:pPr marL="0" indent="0">
              <a:buNone/>
            </a:pPr>
            <a:r>
              <a:rPr lang="ja-JP" altLang="en-US" sz="2800" dirty="0">
                <a:latin typeface="Meiryo UI" panose="020B0604030504040204" pitchFamily="50" charset="-128"/>
                <a:ea typeface="Meiryo UI" panose="020B0604030504040204" pitchFamily="50" charset="-128"/>
              </a:rPr>
              <a:t>　</a:t>
            </a:r>
            <a:r>
              <a:rPr kumimoji="1" lang="ja-JP" altLang="en-US" sz="2800" dirty="0">
                <a:latin typeface="Meiryo UI" panose="020B0604030504040204" pitchFamily="50" charset="-128"/>
                <a:ea typeface="Meiryo UI" panose="020B0604030504040204" pitchFamily="50" charset="-128"/>
              </a:rPr>
              <a:t>通じて、社会医学系専門医協会に登録する</a:t>
            </a:r>
            <a:endParaRPr lang="en-US" altLang="ja-JP" sz="2800" dirty="0">
              <a:latin typeface="Meiryo UI" panose="020B0604030504040204" pitchFamily="50" charset="-128"/>
              <a:ea typeface="Meiryo UI" panose="020B0604030504040204" pitchFamily="50" charset="-128"/>
            </a:endParaRPr>
          </a:p>
          <a:p>
            <a:r>
              <a:rPr lang="ja-JP" altLang="en-US" sz="2800" b="1" u="sng" dirty="0">
                <a:latin typeface="Meiryo UI" panose="020B0604030504040204" pitchFamily="50" charset="-128"/>
                <a:ea typeface="Meiryo UI" panose="020B0604030504040204" pitchFamily="50" charset="-128"/>
              </a:rPr>
              <a:t>協会構成学会（</a:t>
            </a:r>
            <a:r>
              <a:rPr lang="en-US" altLang="ja-JP" sz="2800" b="1" u="sng" dirty="0">
                <a:latin typeface="Meiryo UI" panose="020B0604030504040204" pitchFamily="50" charset="-128"/>
                <a:ea typeface="Meiryo UI" panose="020B0604030504040204" pitchFamily="50" charset="-128"/>
              </a:rPr>
              <a:t>11</a:t>
            </a:r>
            <a:r>
              <a:rPr lang="ja-JP" altLang="en-US" sz="2800" b="1" u="sng" dirty="0">
                <a:latin typeface="Meiryo UI" panose="020B0604030504040204" pitchFamily="50" charset="-128"/>
                <a:ea typeface="Meiryo UI" panose="020B0604030504040204" pitchFamily="50" charset="-128"/>
              </a:rPr>
              <a:t>学会）に加入し、学会発表する</a:t>
            </a:r>
            <a:endParaRPr kumimoji="1" lang="en-US" altLang="ja-JP" sz="2800" b="1" u="sng"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4294967295"/>
          </p:nvPr>
        </p:nvSpPr>
        <p:spPr>
          <a:xfrm>
            <a:off x="6811094" y="6024562"/>
            <a:ext cx="2133600" cy="476250"/>
          </a:xfrm>
          <a:prstGeom prst="rect">
            <a:avLst/>
          </a:prstGeo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CADB87D-9F7F-4C46-8F28-D6F304944E08}" type="slidenum">
              <a:rPr kumimoji="1" lang="ja-JP" altLang="en-US" sz="1200" b="0" i="0" u="none" strike="noStrike" kern="1200" cap="none" spc="0" normalizeH="0" baseline="0" noProof="0" smtClean="0">
                <a:ln>
                  <a:noFill/>
                </a:ln>
                <a:solidFill>
                  <a:srgbClr val="000000"/>
                </a:solidFill>
                <a:effectLst/>
                <a:uLnTx/>
                <a:uFillTx/>
                <a:latin typeface="ＭＳ ゴシック" pitchFamily="49" charset="-128"/>
                <a:ea typeface="ＭＳ ゴシック" pitchFamily="49"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1" lang="ja-JP" altLang="en-US" sz="1200" b="0" i="0" u="none" strike="noStrike" kern="1200" cap="none" spc="0" normalizeH="0" baseline="0" noProof="0" dirty="0">
              <a:ln>
                <a:noFill/>
              </a:ln>
              <a:solidFill>
                <a:srgbClr val="000000"/>
              </a:solidFill>
              <a:effectLst/>
              <a:uLnTx/>
              <a:uFillTx/>
              <a:latin typeface="ＭＳ ゴシック" pitchFamily="49" charset="-128"/>
              <a:ea typeface="ＭＳ ゴシック" pitchFamily="49" charset="-128"/>
              <a:cs typeface="+mn-cs"/>
            </a:endParaRPr>
          </a:p>
        </p:txBody>
      </p:sp>
      <p:pic>
        <p:nvPicPr>
          <p:cNvPr id="5" name="図 4"/>
          <p:cNvPicPr>
            <a:picLocks noChangeAspect="1"/>
          </p:cNvPicPr>
          <p:nvPr/>
        </p:nvPicPr>
        <p:blipFill>
          <a:blip r:embed="rId2"/>
          <a:stretch>
            <a:fillRect/>
          </a:stretch>
        </p:blipFill>
        <p:spPr>
          <a:xfrm>
            <a:off x="4562271" y="6450831"/>
            <a:ext cx="4309355" cy="265078"/>
          </a:xfrm>
          <a:prstGeom prst="rect">
            <a:avLst/>
          </a:prstGeom>
        </p:spPr>
      </p:pic>
    </p:spTree>
    <p:extLst>
      <p:ext uri="{BB962C8B-B14F-4D97-AF65-F5344CB8AC3E}">
        <p14:creationId xmlns:p14="http://schemas.microsoft.com/office/powerpoint/2010/main" val="287006311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90946" y="116632"/>
            <a:ext cx="8601534" cy="756002"/>
          </a:xfrm>
          <a:prstGeom prst="rect">
            <a:avLst/>
          </a:prstGeom>
        </p:spPr>
        <p:txBody>
          <a:bodyPr>
            <a:normAutofit/>
          </a:bodyPr>
          <a:lstStyle/>
          <a:p>
            <a:pPr algn="ctr"/>
            <a:r>
              <a:rPr kumimoji="1" lang="ja-JP" altLang="en-US" sz="4000" b="1" dirty="0">
                <a:latin typeface="Meiryo UI" panose="020B0604030504040204" pitchFamily="34" charset="-128"/>
              </a:rPr>
              <a:t>社会医学系専門医制度の経緯</a:t>
            </a:r>
          </a:p>
        </p:txBody>
      </p:sp>
      <p:sp>
        <p:nvSpPr>
          <p:cNvPr id="3" name="コンテンツ プレースホルダー 2"/>
          <p:cNvSpPr>
            <a:spLocks noGrp="1"/>
          </p:cNvSpPr>
          <p:nvPr>
            <p:ph idx="1"/>
          </p:nvPr>
        </p:nvSpPr>
        <p:spPr>
          <a:xfrm>
            <a:off x="187744" y="974855"/>
            <a:ext cx="8768512" cy="5068955"/>
          </a:xfrm>
        </p:spPr>
        <p:txBody>
          <a:bodyPr>
            <a:noAutofit/>
          </a:bodyPr>
          <a:lstStyle/>
          <a:p>
            <a:pPr marL="2062163" indent="-2062163">
              <a:spcAft>
                <a:spcPts val="0"/>
              </a:spcAft>
              <a:buNone/>
              <a:tabLst>
                <a:tab pos="984250" algn="l"/>
              </a:tabLst>
            </a:pPr>
            <a:r>
              <a:rPr kumimoji="1" lang="en-US" altLang="ja-JP" sz="2000" dirty="0">
                <a:latin typeface="Meiryo UI" panose="020B0604030504040204" pitchFamily="34" charset="-128"/>
              </a:rPr>
              <a:t>2015</a:t>
            </a:r>
            <a:r>
              <a:rPr kumimoji="1" lang="ja-JP" altLang="en-US" sz="2000" dirty="0">
                <a:latin typeface="Meiryo UI" panose="020B0604030504040204" pitchFamily="34" charset="-128"/>
              </a:rPr>
              <a:t>年</a:t>
            </a:r>
            <a:r>
              <a:rPr kumimoji="1" lang="en-US" altLang="ja-JP" sz="2000" dirty="0">
                <a:latin typeface="Meiryo UI" panose="020B0604030504040204" pitchFamily="34" charset="-128"/>
              </a:rPr>
              <a:t>	  6</a:t>
            </a:r>
            <a:r>
              <a:rPr kumimoji="1" lang="ja-JP" altLang="en-US" sz="2000" dirty="0">
                <a:latin typeface="Meiryo UI" panose="020B0604030504040204" pitchFamily="34" charset="-128"/>
              </a:rPr>
              <a:t>月</a:t>
            </a:r>
            <a:r>
              <a:rPr kumimoji="1" lang="en-US" altLang="ja-JP" sz="2000" dirty="0">
                <a:latin typeface="Meiryo UI" panose="020B0604030504040204" pitchFamily="34" charset="-128"/>
              </a:rPr>
              <a:t>    </a:t>
            </a:r>
            <a:r>
              <a:rPr lang="zh-CN" altLang="en-US" sz="2000" dirty="0"/>
              <a:t>社会医学領域</a:t>
            </a:r>
            <a:r>
              <a:rPr lang="ja-JP" altLang="en-US" sz="2000" dirty="0"/>
              <a:t>に</a:t>
            </a:r>
            <a:r>
              <a:rPr lang="ja-JP" altLang="en-US" sz="2000" dirty="0">
                <a:latin typeface="Meiryo UI" panose="020B0604030504040204" pitchFamily="34" charset="-128"/>
              </a:rPr>
              <a:t>関連する学会・団体が共同提言</a:t>
            </a:r>
            <a:endParaRPr lang="en-US" altLang="ja-JP" sz="2000" dirty="0">
              <a:latin typeface="Meiryo UI" panose="020B0604030504040204" pitchFamily="34" charset="-128"/>
            </a:endParaRPr>
          </a:p>
          <a:p>
            <a:pPr marL="2062163" indent="-265113">
              <a:spcAft>
                <a:spcPts val="0"/>
              </a:spcAft>
              <a:buNone/>
              <a:tabLst>
                <a:tab pos="984250" algn="l"/>
              </a:tabLst>
            </a:pPr>
            <a:r>
              <a:rPr lang="ja-JP" altLang="en-US" sz="2000" dirty="0">
                <a:latin typeface="Meiryo UI" panose="020B0604030504040204" pitchFamily="34" charset="-128"/>
              </a:rPr>
              <a:t>「社会医学領域の専門医制度確立について」を公表</a:t>
            </a:r>
            <a:endParaRPr kumimoji="1" lang="en-US" altLang="ja-JP" sz="2000" dirty="0">
              <a:latin typeface="Meiryo UI" panose="020B0604030504040204" pitchFamily="34" charset="-128"/>
            </a:endParaRPr>
          </a:p>
          <a:p>
            <a:pPr marL="2062163" indent="-2062163">
              <a:spcAft>
                <a:spcPts val="0"/>
              </a:spcAft>
              <a:buNone/>
              <a:tabLst>
                <a:tab pos="984250" algn="l"/>
              </a:tabLst>
            </a:pPr>
            <a:r>
              <a:rPr kumimoji="1" lang="en-US" altLang="ja-JP" sz="2000" dirty="0">
                <a:latin typeface="Meiryo UI" panose="020B0604030504040204" pitchFamily="34" charset="-128"/>
              </a:rPr>
              <a:t>	  9</a:t>
            </a:r>
            <a:r>
              <a:rPr kumimoji="1" lang="ja-JP" altLang="en-US" sz="2000" dirty="0">
                <a:latin typeface="Meiryo UI" panose="020B0604030504040204" pitchFamily="34" charset="-128"/>
              </a:rPr>
              <a:t>月    社会医学系専門医協議会発足</a:t>
            </a:r>
            <a:endParaRPr kumimoji="1" lang="en-US" altLang="ja-JP" sz="2000" dirty="0">
              <a:latin typeface="Meiryo UI" panose="020B0604030504040204" pitchFamily="34" charset="-128"/>
            </a:endParaRPr>
          </a:p>
          <a:p>
            <a:pPr marL="2062163" indent="-2062163">
              <a:spcAft>
                <a:spcPts val="0"/>
              </a:spcAft>
              <a:buNone/>
              <a:tabLst>
                <a:tab pos="984250" algn="l"/>
              </a:tabLst>
            </a:pPr>
            <a:r>
              <a:rPr lang="en-US" altLang="ja-JP" sz="2000" dirty="0">
                <a:latin typeface="Meiryo UI" panose="020B0604030504040204" pitchFamily="34" charset="-128"/>
              </a:rPr>
              <a:t>2016</a:t>
            </a:r>
            <a:r>
              <a:rPr lang="ja-JP" altLang="en-US" sz="2000" dirty="0">
                <a:latin typeface="Meiryo UI" panose="020B0604030504040204" pitchFamily="34" charset="-128"/>
              </a:rPr>
              <a:t>年</a:t>
            </a:r>
            <a:r>
              <a:rPr lang="en-US" altLang="ja-JP" sz="2000" dirty="0">
                <a:latin typeface="Meiryo UI" panose="020B0604030504040204" pitchFamily="34" charset="-128"/>
              </a:rPr>
              <a:t>	  3</a:t>
            </a:r>
            <a:r>
              <a:rPr lang="ja-JP" altLang="en-US" sz="2000" dirty="0">
                <a:latin typeface="Meiryo UI" panose="020B0604030504040204" pitchFamily="34" charset="-128"/>
              </a:rPr>
              <a:t>月    専門研修プログラム整備基準策定</a:t>
            </a:r>
            <a:endParaRPr lang="en-US" altLang="ja-JP" sz="2000" dirty="0">
              <a:latin typeface="Meiryo UI" panose="020B0604030504040204" pitchFamily="34" charset="-128"/>
            </a:endParaRPr>
          </a:p>
          <a:p>
            <a:pPr marL="2062163" indent="-2062163">
              <a:spcAft>
                <a:spcPts val="0"/>
              </a:spcAft>
              <a:buNone/>
              <a:tabLst>
                <a:tab pos="984250" algn="l"/>
              </a:tabLst>
            </a:pPr>
            <a:r>
              <a:rPr lang="en-US" altLang="ja-JP" sz="2000" dirty="0">
                <a:latin typeface="Meiryo UI" panose="020B0604030504040204" pitchFamily="34" charset="-128"/>
              </a:rPr>
              <a:t>	10</a:t>
            </a:r>
            <a:r>
              <a:rPr lang="ja-JP" altLang="en-US" sz="2000" dirty="0">
                <a:latin typeface="Meiryo UI" panose="020B0604030504040204" pitchFamily="34" charset="-128"/>
              </a:rPr>
              <a:t>月    研修プログラムの認定開始</a:t>
            </a:r>
            <a:endParaRPr lang="en-US" altLang="ja-JP" sz="2000" dirty="0">
              <a:latin typeface="Meiryo UI" panose="020B0604030504040204" pitchFamily="34" charset="-128"/>
            </a:endParaRPr>
          </a:p>
          <a:p>
            <a:pPr marL="2062163" indent="-2062163">
              <a:spcAft>
                <a:spcPts val="0"/>
              </a:spcAft>
              <a:buNone/>
              <a:tabLst>
                <a:tab pos="984250" algn="l"/>
              </a:tabLst>
            </a:pPr>
            <a:r>
              <a:rPr lang="en-US" altLang="ja-JP" sz="2000" dirty="0">
                <a:latin typeface="Meiryo UI" panose="020B0604030504040204" pitchFamily="34" charset="-128"/>
              </a:rPr>
              <a:t>	12</a:t>
            </a:r>
            <a:r>
              <a:rPr lang="ja-JP" altLang="en-US" sz="2000" dirty="0">
                <a:latin typeface="Meiryo UI" panose="020B0604030504040204" pitchFamily="34" charset="-128"/>
              </a:rPr>
              <a:t>月    一般社団法人 社会医学系専門医協会 発足</a:t>
            </a:r>
            <a:endParaRPr lang="en-US" altLang="ja-JP" sz="2000" dirty="0">
              <a:latin typeface="Meiryo UI" panose="020B0604030504040204" pitchFamily="34" charset="-128"/>
            </a:endParaRPr>
          </a:p>
          <a:p>
            <a:pPr marL="2062163" indent="-2062163">
              <a:spcAft>
                <a:spcPts val="0"/>
              </a:spcAft>
              <a:buNone/>
              <a:tabLst>
                <a:tab pos="984250" algn="l"/>
              </a:tabLst>
            </a:pPr>
            <a:r>
              <a:rPr kumimoji="1" lang="en-US" altLang="ja-JP" sz="2000" dirty="0">
                <a:latin typeface="Meiryo UI" panose="020B0604030504040204" pitchFamily="34" charset="-128"/>
              </a:rPr>
              <a:t>2017</a:t>
            </a:r>
            <a:r>
              <a:rPr kumimoji="1" lang="ja-JP" altLang="en-US" sz="2000" dirty="0">
                <a:latin typeface="Meiryo UI" panose="020B0604030504040204" pitchFamily="34" charset="-128"/>
              </a:rPr>
              <a:t>年</a:t>
            </a:r>
            <a:r>
              <a:rPr kumimoji="1" lang="en-US" altLang="ja-JP" sz="2000" dirty="0">
                <a:latin typeface="Meiryo UI" panose="020B0604030504040204" pitchFamily="34" charset="-128"/>
              </a:rPr>
              <a:t>	  1</a:t>
            </a:r>
            <a:r>
              <a:rPr kumimoji="1" lang="ja-JP" altLang="en-US" sz="2000" dirty="0">
                <a:latin typeface="Meiryo UI" panose="020B0604030504040204" pitchFamily="34" charset="-128"/>
              </a:rPr>
              <a:t>月    経過措置専門医・指導医の認定開始</a:t>
            </a:r>
            <a:endParaRPr kumimoji="1" lang="en-US" altLang="ja-JP" sz="2000" dirty="0">
              <a:latin typeface="Meiryo UI" panose="020B0604030504040204" pitchFamily="34" charset="-128"/>
            </a:endParaRPr>
          </a:p>
          <a:p>
            <a:pPr marL="2062163" indent="-2062163">
              <a:spcAft>
                <a:spcPts val="0"/>
              </a:spcAft>
              <a:buNone/>
              <a:tabLst>
                <a:tab pos="984250" algn="l"/>
              </a:tabLst>
            </a:pPr>
            <a:r>
              <a:rPr lang="en-US" altLang="ja-JP" sz="2000" dirty="0">
                <a:latin typeface="Meiryo UI" panose="020B0604030504040204" pitchFamily="34" charset="-128"/>
              </a:rPr>
              <a:t>	</a:t>
            </a:r>
            <a:r>
              <a:rPr lang="en-US" altLang="ja-JP" sz="2000" dirty="0">
                <a:solidFill>
                  <a:srgbClr val="FF0000"/>
                </a:solidFill>
                <a:latin typeface="Meiryo UI" panose="020B0604030504040204" pitchFamily="34" charset="-128"/>
              </a:rPr>
              <a:t>  </a:t>
            </a:r>
            <a:r>
              <a:rPr kumimoji="1" lang="en-US" altLang="ja-JP" sz="2000" dirty="0">
                <a:solidFill>
                  <a:srgbClr val="FF0000"/>
                </a:solidFill>
                <a:latin typeface="Meiryo UI" panose="020B0604030504040204" pitchFamily="34" charset="-128"/>
              </a:rPr>
              <a:t>4</a:t>
            </a:r>
            <a:r>
              <a:rPr kumimoji="1" lang="ja-JP" altLang="en-US" sz="2000" dirty="0">
                <a:solidFill>
                  <a:srgbClr val="FF0000"/>
                </a:solidFill>
                <a:latin typeface="Meiryo UI" panose="020B0604030504040204" pitchFamily="34" charset="-128"/>
              </a:rPr>
              <a:t>月　  </a:t>
            </a:r>
            <a:r>
              <a:rPr lang="ja-JP" altLang="en-US" sz="2000" dirty="0">
                <a:solidFill>
                  <a:srgbClr val="FF0000"/>
                </a:solidFill>
                <a:latin typeface="Meiryo UI" panose="020B0604030504040204" pitchFamily="34" charset="-128"/>
              </a:rPr>
              <a:t>社会医学系</a:t>
            </a:r>
            <a:r>
              <a:rPr kumimoji="1" lang="ja-JP" altLang="en-US" sz="2000" dirty="0">
                <a:solidFill>
                  <a:srgbClr val="FF0000"/>
                </a:solidFill>
                <a:latin typeface="Meiryo UI" panose="020B0604030504040204" pitchFamily="34" charset="-128"/>
              </a:rPr>
              <a:t>専門医制度</a:t>
            </a:r>
            <a:r>
              <a:rPr lang="ja-JP" altLang="en-US" sz="2000" dirty="0">
                <a:solidFill>
                  <a:srgbClr val="FF0000"/>
                </a:solidFill>
                <a:latin typeface="Meiryo UI" panose="020B0604030504040204" pitchFamily="34" charset="-128"/>
              </a:rPr>
              <a:t>開始</a:t>
            </a:r>
            <a:r>
              <a:rPr lang="ja-JP" altLang="en-US" sz="2000" dirty="0">
                <a:latin typeface="Meiryo UI" panose="020B0604030504040204" pitchFamily="34" charset="-128"/>
              </a:rPr>
              <a:t>、</a:t>
            </a:r>
            <a:r>
              <a:rPr kumimoji="1" lang="ja-JP" altLang="en-US" sz="2000" dirty="0">
                <a:latin typeface="Meiryo UI" panose="020B0604030504040204" pitchFamily="34" charset="-128"/>
              </a:rPr>
              <a:t>専攻医の登録開始</a:t>
            </a:r>
            <a:endParaRPr kumimoji="1" lang="en-US" altLang="ja-JP" sz="2000" dirty="0">
              <a:latin typeface="Meiryo UI" panose="020B0604030504040204" pitchFamily="34" charset="-128"/>
            </a:endParaRPr>
          </a:p>
          <a:p>
            <a:pPr marL="2062163" indent="-2062163">
              <a:spcAft>
                <a:spcPts val="0"/>
              </a:spcAft>
              <a:buNone/>
              <a:tabLst>
                <a:tab pos="984250" algn="l"/>
              </a:tabLst>
            </a:pPr>
            <a:r>
              <a:rPr lang="en-US" altLang="ja-JP" sz="2000" dirty="0">
                <a:latin typeface="Meiryo UI" panose="020B0604030504040204" pitchFamily="34" charset="-128"/>
              </a:rPr>
              <a:t>2019</a:t>
            </a:r>
            <a:r>
              <a:rPr lang="ja-JP" altLang="en-US" sz="2000" dirty="0">
                <a:latin typeface="Meiryo UI" panose="020B0604030504040204" pitchFamily="34" charset="-128"/>
              </a:rPr>
              <a:t>年　　</a:t>
            </a:r>
            <a:r>
              <a:rPr lang="en-US" altLang="ja-JP" sz="2000" dirty="0">
                <a:latin typeface="Meiryo UI" panose="020B0604030504040204" pitchFamily="34" charset="-128"/>
              </a:rPr>
              <a:t>8</a:t>
            </a:r>
            <a:r>
              <a:rPr lang="ja-JP" altLang="en-US" sz="2000" dirty="0">
                <a:latin typeface="Meiryo UI" panose="020B0604030504040204" pitchFamily="34" charset="-128"/>
              </a:rPr>
              <a:t>月　　第</a:t>
            </a:r>
            <a:r>
              <a:rPr lang="en-US" altLang="ja-JP" sz="2000" dirty="0">
                <a:latin typeface="Meiryo UI" panose="020B0604030504040204" pitchFamily="34" charset="-128"/>
              </a:rPr>
              <a:t>1</a:t>
            </a:r>
            <a:r>
              <a:rPr lang="ja-JP" altLang="en-US" sz="2000" dirty="0">
                <a:latin typeface="Meiryo UI" panose="020B0604030504040204" pitchFamily="34" charset="-128"/>
              </a:rPr>
              <a:t>回専門医認定試験実施</a:t>
            </a:r>
            <a:endParaRPr lang="en-US" altLang="ja-JP" sz="2000" dirty="0">
              <a:latin typeface="Meiryo UI" panose="020B0604030504040204" pitchFamily="34" charset="-128"/>
            </a:endParaRPr>
          </a:p>
          <a:p>
            <a:pPr marL="2062163" indent="-2062163">
              <a:spcAft>
                <a:spcPts val="0"/>
              </a:spcAft>
              <a:buNone/>
              <a:tabLst>
                <a:tab pos="984250" algn="l"/>
              </a:tabLst>
            </a:pPr>
            <a:r>
              <a:rPr kumimoji="1" lang="en-US" altLang="ja-JP" sz="2000" dirty="0">
                <a:latin typeface="Meiryo UI" panose="020B0604030504040204" pitchFamily="34" charset="-128"/>
              </a:rPr>
              <a:t>2020</a:t>
            </a:r>
            <a:r>
              <a:rPr kumimoji="1" lang="ja-JP" altLang="en-US" sz="2000" dirty="0">
                <a:latin typeface="Meiryo UI" panose="020B0604030504040204" pitchFamily="34" charset="-128"/>
              </a:rPr>
              <a:t>年　　</a:t>
            </a:r>
            <a:r>
              <a:rPr kumimoji="1" lang="en-US" altLang="ja-JP" sz="2000" dirty="0">
                <a:latin typeface="Meiryo UI" panose="020B0604030504040204" pitchFamily="34" charset="-128"/>
              </a:rPr>
              <a:t>9</a:t>
            </a:r>
            <a:r>
              <a:rPr kumimoji="1" lang="ja-JP" altLang="en-US" sz="2000" dirty="0">
                <a:latin typeface="Meiryo UI" panose="020B0604030504040204" pitchFamily="34" charset="-128"/>
              </a:rPr>
              <a:t>月　　第</a:t>
            </a:r>
            <a:r>
              <a:rPr kumimoji="1" lang="en-US" altLang="ja-JP" sz="2000" dirty="0">
                <a:latin typeface="Meiryo UI" panose="020B0604030504040204" pitchFamily="34" charset="-128"/>
              </a:rPr>
              <a:t>2</a:t>
            </a:r>
            <a:r>
              <a:rPr kumimoji="1" lang="ja-JP" altLang="en-US" sz="2000" dirty="0">
                <a:latin typeface="Meiryo UI" panose="020B0604030504040204" pitchFamily="34" charset="-128"/>
              </a:rPr>
              <a:t>回専門医認定試験実施（オンライン形式導入）</a:t>
            </a:r>
            <a:endParaRPr kumimoji="1" lang="en-US" altLang="ja-JP" sz="2000" dirty="0">
              <a:latin typeface="Meiryo UI" panose="020B0604030504040204" pitchFamily="34" charset="-128"/>
            </a:endParaRPr>
          </a:p>
          <a:p>
            <a:pPr marL="2062163" indent="-2062163">
              <a:spcAft>
                <a:spcPts val="0"/>
              </a:spcAft>
              <a:buNone/>
              <a:tabLst>
                <a:tab pos="984250" algn="l"/>
              </a:tabLst>
            </a:pPr>
            <a:r>
              <a:rPr lang="en-US" altLang="ja-JP" sz="2000" dirty="0">
                <a:latin typeface="Meiryo UI" panose="020B0604030504040204" pitchFamily="34" charset="-128"/>
              </a:rPr>
              <a:t>2022</a:t>
            </a:r>
            <a:r>
              <a:rPr lang="ja-JP" altLang="en-US" sz="2000" dirty="0">
                <a:latin typeface="Meiryo UI" panose="020B0604030504040204" pitchFamily="34" charset="-128"/>
              </a:rPr>
              <a:t>年　　</a:t>
            </a:r>
            <a:r>
              <a:rPr lang="en-US" altLang="ja-JP" sz="2000" dirty="0">
                <a:latin typeface="Meiryo UI" panose="020B0604030504040204" pitchFamily="34" charset="-128"/>
              </a:rPr>
              <a:t>4</a:t>
            </a:r>
            <a:r>
              <a:rPr lang="ja-JP" altLang="en-US" sz="2000" dirty="0">
                <a:latin typeface="Meiryo UI" panose="020B0604030504040204" pitchFamily="34" charset="-128"/>
              </a:rPr>
              <a:t>月　　経過措置専門医・指導医の更新開始</a:t>
            </a:r>
            <a:endParaRPr lang="en-US" altLang="ja-JP" sz="2000" dirty="0">
              <a:latin typeface="Meiryo UI" panose="020B0604030504040204" pitchFamily="34" charset="-128"/>
            </a:endParaRPr>
          </a:p>
          <a:p>
            <a:pPr marL="2062163" indent="-2062163">
              <a:spcAft>
                <a:spcPts val="0"/>
              </a:spcAft>
              <a:buNone/>
              <a:tabLst>
                <a:tab pos="984250" algn="l"/>
              </a:tabLst>
            </a:pPr>
            <a:r>
              <a:rPr lang="en-US" altLang="ja-JP" sz="2000" dirty="0">
                <a:latin typeface="Meiryo UI" panose="020B0604030504040204" pitchFamily="34" charset="-128"/>
              </a:rPr>
              <a:t>2024</a:t>
            </a:r>
            <a:r>
              <a:rPr lang="ja-JP" altLang="en-US" sz="2000" dirty="0">
                <a:latin typeface="Meiryo UI" panose="020B0604030504040204" pitchFamily="34" charset="-128"/>
              </a:rPr>
              <a:t>年　　</a:t>
            </a:r>
            <a:r>
              <a:rPr lang="en-US" altLang="ja-JP" sz="2000" dirty="0">
                <a:latin typeface="Meiryo UI" panose="020B0604030504040204" pitchFamily="34" charset="-128"/>
              </a:rPr>
              <a:t>4</a:t>
            </a:r>
            <a:r>
              <a:rPr lang="ja-JP" altLang="en-US" sz="2000" dirty="0">
                <a:latin typeface="Meiryo UI" panose="020B0604030504040204" pitchFamily="34" charset="-128"/>
              </a:rPr>
              <a:t>月　　</a:t>
            </a:r>
            <a:r>
              <a:rPr lang="ja-JP" altLang="en-US" sz="2000" i="0" dirty="0">
                <a:solidFill>
                  <a:srgbClr val="000000"/>
                </a:solidFill>
                <a:effectLst/>
                <a:latin typeface="小塚ゴシック Pro"/>
              </a:rPr>
              <a:t>特例措置による社会医学系専門医・指導医の認定開始</a:t>
            </a:r>
            <a:endParaRPr lang="en-US" altLang="ja-JP" sz="2000" i="0" dirty="0">
              <a:solidFill>
                <a:srgbClr val="000000"/>
              </a:solidFill>
              <a:effectLst/>
              <a:latin typeface="小塚ゴシック Pro"/>
            </a:endParaRPr>
          </a:p>
          <a:p>
            <a:pPr marL="2062163" indent="-2062163">
              <a:spcAft>
                <a:spcPts val="0"/>
              </a:spcAft>
              <a:buNone/>
              <a:tabLst>
                <a:tab pos="984250" algn="l"/>
              </a:tabLst>
            </a:pPr>
            <a:r>
              <a:rPr kumimoji="1" lang="en-US" altLang="ja-JP" sz="2000" dirty="0">
                <a:latin typeface="Meiryo UI" panose="020B0604030504040204" pitchFamily="34" charset="-128"/>
              </a:rPr>
              <a:t>2024</a:t>
            </a:r>
            <a:r>
              <a:rPr kumimoji="1" lang="ja-JP" altLang="en-US" sz="2000" dirty="0">
                <a:latin typeface="Meiryo UI" panose="020B0604030504040204" pitchFamily="34" charset="-128"/>
              </a:rPr>
              <a:t>年　　</a:t>
            </a:r>
            <a:r>
              <a:rPr kumimoji="1" lang="en-US" altLang="ja-JP" sz="2000" dirty="0">
                <a:latin typeface="Meiryo UI" panose="020B0604030504040204" pitchFamily="34" charset="-128"/>
              </a:rPr>
              <a:t>9</a:t>
            </a:r>
            <a:r>
              <a:rPr kumimoji="1" lang="ja-JP" altLang="en-US" sz="2000" dirty="0">
                <a:latin typeface="Meiryo UI" panose="020B0604030504040204" pitchFamily="34" charset="-128"/>
              </a:rPr>
              <a:t>月　　第</a:t>
            </a:r>
            <a:r>
              <a:rPr lang="en-US" altLang="ja-JP" sz="2000" dirty="0">
                <a:latin typeface="Meiryo UI" panose="020B0604030504040204" pitchFamily="34" charset="-128"/>
              </a:rPr>
              <a:t>6</a:t>
            </a:r>
            <a:r>
              <a:rPr kumimoji="1" lang="ja-JP" altLang="en-US" sz="2000" dirty="0">
                <a:latin typeface="Meiryo UI" panose="020B0604030504040204" pitchFamily="34" charset="-128"/>
              </a:rPr>
              <a:t>回専門医認定試験実施（受験資格</a:t>
            </a:r>
            <a:r>
              <a:rPr kumimoji="1" lang="en-US" altLang="ja-JP" sz="2000" dirty="0">
                <a:latin typeface="Meiryo UI" panose="020B0604030504040204" pitchFamily="34" charset="-128"/>
              </a:rPr>
              <a:t>B</a:t>
            </a:r>
            <a:r>
              <a:rPr kumimoji="1" lang="ja-JP" altLang="en-US" sz="2000" dirty="0">
                <a:latin typeface="Meiryo UI" panose="020B0604030504040204" pitchFamily="34" charset="-128"/>
              </a:rPr>
              <a:t>導入）</a:t>
            </a:r>
            <a:endParaRPr kumimoji="1" lang="en-US" altLang="ja-JP" sz="2000" dirty="0">
              <a:latin typeface="Meiryo UI" panose="020B0604030504040204" pitchFamily="34" charset="-128"/>
            </a:endParaRPr>
          </a:p>
          <a:p>
            <a:pPr marL="2062163" indent="-265113">
              <a:spcAft>
                <a:spcPts val="0"/>
              </a:spcAft>
              <a:buNone/>
              <a:tabLst>
                <a:tab pos="984250" algn="l"/>
              </a:tabLst>
            </a:pPr>
            <a:r>
              <a:rPr lang="ja-JP" altLang="en-US" sz="2000" dirty="0">
                <a:latin typeface="Meiryo UI" panose="020B0604030504040204" pitchFamily="34" charset="-128"/>
              </a:rPr>
              <a:t>友好社員として</a:t>
            </a:r>
            <a:r>
              <a:rPr lang="en-US" altLang="ja-JP" sz="2000" dirty="0">
                <a:latin typeface="Meiryo UI" panose="020B0604030504040204" pitchFamily="34" charset="-128"/>
              </a:rPr>
              <a:t>3</a:t>
            </a:r>
            <a:r>
              <a:rPr lang="ja-JP" altLang="en-US" sz="2000" dirty="0">
                <a:latin typeface="Meiryo UI" panose="020B0604030504040204" pitchFamily="34" charset="-128"/>
              </a:rPr>
              <a:t>学会が加入</a:t>
            </a:r>
            <a:endParaRPr lang="en-US" altLang="ja-JP" sz="2000" dirty="0">
              <a:latin typeface="Meiryo UI" panose="020B0604030504040204" pitchFamily="34" charset="-128"/>
            </a:endParaRPr>
          </a:p>
          <a:p>
            <a:pPr marL="2062163" indent="-2062163">
              <a:spcAft>
                <a:spcPts val="0"/>
              </a:spcAft>
              <a:buNone/>
              <a:tabLst>
                <a:tab pos="984250" algn="l"/>
              </a:tabLst>
            </a:pPr>
            <a:r>
              <a:rPr kumimoji="1" lang="en-US" altLang="ja-JP" sz="2000" dirty="0">
                <a:latin typeface="Meiryo UI" panose="020B0604030504040204" pitchFamily="34" charset="-128"/>
              </a:rPr>
              <a:t>2025</a:t>
            </a:r>
            <a:r>
              <a:rPr kumimoji="1" lang="ja-JP" altLang="en-US" sz="2000" dirty="0">
                <a:latin typeface="Meiryo UI" panose="020B0604030504040204" pitchFamily="34" charset="-128"/>
              </a:rPr>
              <a:t>年　　</a:t>
            </a:r>
            <a:r>
              <a:rPr kumimoji="1" lang="en-US" altLang="ja-JP" sz="2000" dirty="0">
                <a:latin typeface="Meiryo UI" panose="020B0604030504040204" pitchFamily="34" charset="-128"/>
              </a:rPr>
              <a:t>7</a:t>
            </a:r>
            <a:r>
              <a:rPr kumimoji="1" lang="ja-JP" altLang="en-US" sz="2000" dirty="0">
                <a:latin typeface="Meiryo UI" panose="020B0604030504040204" pitchFamily="34" charset="-128"/>
              </a:rPr>
              <a:t>月　　</a:t>
            </a:r>
            <a:r>
              <a:rPr lang="ja-JP" altLang="en-US" sz="2000" i="0" dirty="0">
                <a:solidFill>
                  <a:srgbClr val="000000"/>
                </a:solidFill>
                <a:effectLst/>
                <a:latin typeface="小塚ゴシック Pro"/>
              </a:rPr>
              <a:t>名誉社会医学系専門医・指導医の認定開始</a:t>
            </a:r>
            <a:r>
              <a:rPr kumimoji="1" lang="ja-JP" altLang="en-US" sz="2000" dirty="0">
                <a:latin typeface="Meiryo UI" panose="020B0604030504040204" pitchFamily="34" charset="-128"/>
              </a:rPr>
              <a:t>　</a:t>
            </a:r>
            <a:endParaRPr kumimoji="1" lang="en-US" altLang="ja-JP" sz="2000" dirty="0">
              <a:latin typeface="Meiryo UI" panose="020B0604030504040204" pitchFamily="34" charset="-128"/>
            </a:endParaRPr>
          </a:p>
        </p:txBody>
      </p:sp>
    </p:spTree>
    <p:extLst>
      <p:ext uri="{BB962C8B-B14F-4D97-AF65-F5344CB8AC3E}">
        <p14:creationId xmlns:p14="http://schemas.microsoft.com/office/powerpoint/2010/main" val="252371744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52718"/>
            <a:ext cx="8640960" cy="756002"/>
          </a:xfrm>
        </p:spPr>
        <p:txBody>
          <a:bodyPr/>
          <a:lstStyle/>
          <a:p>
            <a:r>
              <a:rPr kumimoji="1" lang="ja-JP" altLang="en-US" sz="4000" b="1" dirty="0">
                <a:solidFill>
                  <a:schemeClr val="tx1"/>
                </a:solidFill>
                <a:latin typeface="Meiryo UI" panose="020B0604030504040204" pitchFamily="34" charset="-128"/>
              </a:rPr>
              <a:t>専門研修の方法</a:t>
            </a:r>
          </a:p>
        </p:txBody>
      </p:sp>
      <p:sp>
        <p:nvSpPr>
          <p:cNvPr id="3" name="コンテンツ プレースホルダー 2"/>
          <p:cNvSpPr>
            <a:spLocks noGrp="1"/>
          </p:cNvSpPr>
          <p:nvPr>
            <p:ph sz="half" idx="1"/>
          </p:nvPr>
        </p:nvSpPr>
        <p:spPr>
          <a:xfrm>
            <a:off x="251520" y="908720"/>
            <a:ext cx="8640960" cy="5571232"/>
          </a:xfrm>
        </p:spPr>
        <p:txBody>
          <a:bodyPr>
            <a:noAutofit/>
          </a:bodyPr>
          <a:lstStyle/>
          <a:p>
            <a:pPr marL="0" indent="0">
              <a:buNone/>
            </a:pPr>
            <a:r>
              <a:rPr kumimoji="1" lang="ja-JP" altLang="en-US" sz="2400" dirty="0">
                <a:latin typeface="Meiryo UI" panose="020B0604030504040204" pitchFamily="34" charset="-128"/>
                <a:ea typeface="Meiryo UI" panose="020B0604030504040204" pitchFamily="34" charset="-128"/>
              </a:rPr>
              <a:t>① </a:t>
            </a:r>
            <a:r>
              <a:rPr lang="ja-JP" altLang="en-US" sz="2400" u="sng" dirty="0">
                <a:latin typeface="Meiryo UI" panose="020B0604030504040204" pitchFamily="34" charset="-128"/>
                <a:ea typeface="Meiryo UI" panose="020B0604030504040204" pitchFamily="34" charset="-128"/>
              </a:rPr>
              <a:t>実践</a:t>
            </a:r>
            <a:r>
              <a:rPr kumimoji="1" lang="ja-JP" altLang="en-US" sz="2400" u="sng" dirty="0">
                <a:latin typeface="Meiryo UI" panose="020B0604030504040204" pitchFamily="34" charset="-128"/>
                <a:ea typeface="Meiryo UI" panose="020B0604030504040204" pitchFamily="34" charset="-128"/>
              </a:rPr>
              <a:t>現場</a:t>
            </a:r>
            <a:r>
              <a:rPr kumimoji="1" lang="ja-JP" altLang="en-US" sz="2400" dirty="0">
                <a:latin typeface="Meiryo UI" panose="020B0604030504040204" pitchFamily="34" charset="-128"/>
                <a:ea typeface="Meiryo UI" panose="020B0604030504040204" pitchFamily="34" charset="-128"/>
              </a:rPr>
              <a:t>での学習</a:t>
            </a:r>
            <a:endParaRPr kumimoji="1" lang="en-US" altLang="ja-JP" sz="2400" dirty="0">
              <a:latin typeface="Meiryo UI" panose="020B0604030504040204" pitchFamily="34" charset="-128"/>
              <a:ea typeface="Meiryo UI" panose="020B0604030504040204" pitchFamily="34" charset="-128"/>
            </a:endParaRPr>
          </a:p>
          <a:p>
            <a:pPr marL="0" indent="0">
              <a:spcBef>
                <a:spcPts val="600"/>
              </a:spcBef>
              <a:spcAft>
                <a:spcPts val="0"/>
              </a:spcAft>
              <a:buNone/>
            </a:pPr>
            <a:r>
              <a:rPr lang="ja-JP" altLang="en-US" sz="2400" dirty="0">
                <a:latin typeface="Meiryo UI" panose="020B0604030504040204" pitchFamily="34" charset="-128"/>
                <a:ea typeface="Meiryo UI" panose="020B0604030504040204" pitchFamily="34" charset="-128"/>
              </a:rPr>
              <a:t>・３分野（</a:t>
            </a:r>
            <a:r>
              <a:rPr lang="ja-JP" altLang="ja-JP" sz="2400" dirty="0">
                <a:latin typeface="Meiryo UI" panose="020B0604030504040204" pitchFamily="34" charset="-128"/>
                <a:ea typeface="Meiryo UI" panose="020B0604030504040204" pitchFamily="34" charset="-128"/>
              </a:rPr>
              <a:t>行政・地域、産業・環境、医療</a:t>
            </a:r>
            <a:r>
              <a:rPr lang="ja-JP" altLang="en-US" sz="2400" dirty="0">
                <a:latin typeface="Meiryo UI" panose="020B0604030504040204" pitchFamily="34" charset="-128"/>
                <a:ea typeface="Meiryo UI" panose="020B0604030504040204" pitchFamily="34" charset="-128"/>
              </a:rPr>
              <a:t>）の課題の経験</a:t>
            </a:r>
            <a:endParaRPr lang="en-US" altLang="ja-JP" sz="2400" dirty="0">
              <a:latin typeface="Meiryo UI" panose="020B0604030504040204" pitchFamily="34" charset="-128"/>
              <a:ea typeface="Meiryo UI" panose="020B0604030504040204" pitchFamily="34" charset="-128"/>
            </a:endParaRPr>
          </a:p>
          <a:p>
            <a:pPr marL="0" indent="0">
              <a:spcBef>
                <a:spcPts val="600"/>
              </a:spcBef>
              <a:spcAft>
                <a:spcPts val="0"/>
              </a:spcAft>
              <a:buNone/>
            </a:pPr>
            <a:r>
              <a:rPr lang="ja-JP" altLang="en-US" sz="2400" dirty="0">
                <a:latin typeface="Meiryo UI" panose="020B0604030504040204" pitchFamily="34" charset="-128"/>
                <a:ea typeface="Meiryo UI" panose="020B0604030504040204" pitchFamily="34" charset="-128"/>
              </a:rPr>
              <a:t>　（１つの主分野と２つの副分野）を４つの実践現場</a:t>
            </a:r>
            <a:endParaRPr lang="en-US" altLang="ja-JP" sz="2400" dirty="0">
              <a:latin typeface="Meiryo UI" panose="020B0604030504040204" pitchFamily="34" charset="-128"/>
              <a:ea typeface="Meiryo UI" panose="020B0604030504040204" pitchFamily="34" charset="-128"/>
            </a:endParaRPr>
          </a:p>
          <a:p>
            <a:pPr marL="0" indent="0">
              <a:spcBef>
                <a:spcPts val="600"/>
              </a:spcBef>
              <a:spcAft>
                <a:spcPts val="0"/>
              </a:spcAft>
              <a:buNone/>
            </a:pPr>
            <a:r>
              <a:rPr lang="ja-JP" altLang="en-US" sz="2400" dirty="0">
                <a:latin typeface="Meiryo UI" panose="020B0604030504040204" pitchFamily="34" charset="-128"/>
                <a:ea typeface="Meiryo UI" panose="020B0604030504040204" pitchFamily="34" charset="-128"/>
              </a:rPr>
              <a:t>　（</a:t>
            </a:r>
            <a:r>
              <a:rPr lang="ja-JP" altLang="en-US" sz="2400" u="sng" dirty="0">
                <a:latin typeface="Meiryo UI" panose="020B0604030504040204" pitchFamily="34" charset="-128"/>
                <a:ea typeface="Meiryo UI" panose="020B0604030504040204" pitchFamily="34" charset="-128"/>
              </a:rPr>
              <a:t>行政機関、職域機関、医療機関、 教育・研究機関</a:t>
            </a:r>
            <a:r>
              <a:rPr lang="ja-JP" altLang="en-US" sz="2400" dirty="0">
                <a:latin typeface="Meiryo UI" panose="020B0604030504040204" pitchFamily="34" charset="-128"/>
                <a:ea typeface="Meiryo UI" panose="020B0604030504040204" pitchFamily="34" charset="-128"/>
              </a:rPr>
              <a:t>）の</a:t>
            </a:r>
            <a:endParaRPr lang="en-US" altLang="ja-JP" sz="2400" dirty="0">
              <a:latin typeface="Meiryo UI" panose="020B0604030504040204" pitchFamily="34" charset="-128"/>
              <a:ea typeface="Meiryo UI" panose="020B0604030504040204" pitchFamily="34" charset="-128"/>
            </a:endParaRPr>
          </a:p>
          <a:p>
            <a:pPr marL="0" indent="0">
              <a:spcBef>
                <a:spcPts val="600"/>
              </a:spcBef>
              <a:spcAft>
                <a:spcPts val="0"/>
              </a:spcAft>
              <a:buNone/>
            </a:pPr>
            <a:r>
              <a:rPr lang="ja-JP" altLang="en-US" sz="2400" dirty="0">
                <a:latin typeface="Meiryo UI" panose="020B0604030504040204" pitchFamily="34" charset="-128"/>
                <a:ea typeface="Meiryo UI" panose="020B0604030504040204" pitchFamily="34" charset="-128"/>
              </a:rPr>
              <a:t>　いずれか（または複数）で行う</a:t>
            </a:r>
            <a:endParaRPr lang="en-US" altLang="ja-JP" sz="2400" dirty="0">
              <a:latin typeface="Meiryo UI" panose="020B0604030504040204" pitchFamily="34" charset="-128"/>
              <a:ea typeface="Meiryo UI" panose="020B0604030504040204" pitchFamily="34" charset="-128"/>
            </a:endParaRPr>
          </a:p>
          <a:p>
            <a:pPr marL="0" indent="0">
              <a:spcBef>
                <a:spcPts val="0"/>
              </a:spcBef>
              <a:spcAft>
                <a:spcPts val="0"/>
              </a:spcAft>
              <a:buNone/>
            </a:pPr>
            <a:r>
              <a:rPr lang="ja-JP" altLang="en-US" sz="2400" dirty="0">
                <a:latin typeface="Meiryo UI" panose="020B0604030504040204" pitchFamily="34" charset="-128"/>
                <a:ea typeface="Meiryo UI" panose="020B0604030504040204" pitchFamily="34" charset="-128"/>
              </a:rPr>
              <a:t>・副分野は、</a:t>
            </a:r>
            <a:r>
              <a:rPr lang="ja-JP" altLang="en-US" sz="2400" dirty="0">
                <a:solidFill>
                  <a:srgbClr val="FF0000"/>
                </a:solidFill>
                <a:latin typeface="Meiryo UI" panose="020B0604030504040204" pitchFamily="34" charset="-128"/>
                <a:ea typeface="Meiryo UI" panose="020B0604030504040204" pitchFamily="34" charset="-128"/>
              </a:rPr>
              <a:t>３年で各</a:t>
            </a:r>
            <a:r>
              <a:rPr lang="en-US" altLang="ja-JP" sz="2400" dirty="0">
                <a:solidFill>
                  <a:srgbClr val="FF0000"/>
                </a:solidFill>
                <a:latin typeface="Meiryo UI" panose="020B0604030504040204" pitchFamily="34" charset="-128"/>
                <a:ea typeface="Meiryo UI" panose="020B0604030504040204" pitchFamily="34" charset="-128"/>
              </a:rPr>
              <a:t>30</a:t>
            </a:r>
            <a:r>
              <a:rPr lang="ja-JP" altLang="en-US" sz="2400" dirty="0">
                <a:solidFill>
                  <a:srgbClr val="FF0000"/>
                </a:solidFill>
                <a:latin typeface="Meiryo UI" panose="020B0604030504040204" pitchFamily="34" charset="-128"/>
                <a:ea typeface="Meiryo UI" panose="020B0604030504040204" pitchFamily="34" charset="-128"/>
              </a:rPr>
              <a:t>時間</a:t>
            </a:r>
            <a:r>
              <a:rPr lang="ja-JP" altLang="en-US" sz="2400" dirty="0">
                <a:latin typeface="Meiryo UI" panose="020B0604030504040204" pitchFamily="34" charset="-128"/>
                <a:ea typeface="Meiryo UI" panose="020B0604030504040204" pitchFamily="34" charset="-128"/>
              </a:rPr>
              <a:t>程度経験する</a:t>
            </a:r>
            <a:endParaRPr lang="en-US" altLang="ja-JP" sz="2400" dirty="0">
              <a:latin typeface="Meiryo UI" panose="020B0604030504040204" pitchFamily="34" charset="-128"/>
              <a:ea typeface="Meiryo UI" panose="020B0604030504040204" pitchFamily="34" charset="-128"/>
            </a:endParaRPr>
          </a:p>
          <a:p>
            <a:pPr marL="0" indent="0">
              <a:buNone/>
            </a:pPr>
            <a:r>
              <a:rPr lang="ja-JP" altLang="en-US" sz="2400" dirty="0">
                <a:latin typeface="Meiryo UI" panose="020B0604030504040204" pitchFamily="34" charset="-128"/>
                <a:ea typeface="Meiryo UI" panose="020B0604030504040204" pitchFamily="34" charset="-128"/>
              </a:rPr>
              <a:t>② </a:t>
            </a:r>
            <a:r>
              <a:rPr lang="ja-JP" altLang="en-US" sz="2400" u="sng" dirty="0">
                <a:latin typeface="Meiryo UI" panose="020B0604030504040204" pitchFamily="34" charset="-128"/>
                <a:ea typeface="Meiryo UI" panose="020B0604030504040204" pitchFamily="34" charset="-128"/>
              </a:rPr>
              <a:t>基本プログラム</a:t>
            </a:r>
            <a:endParaRPr lang="en-US" altLang="ja-JP" sz="2400" u="sng" dirty="0">
              <a:latin typeface="Meiryo UI" panose="020B0604030504040204" pitchFamily="34" charset="-128"/>
              <a:ea typeface="Meiryo UI" panose="020B0604030504040204" pitchFamily="34" charset="-128"/>
            </a:endParaRPr>
          </a:p>
          <a:p>
            <a:pPr marL="0" indent="0">
              <a:buNone/>
            </a:pPr>
            <a:r>
              <a:rPr lang="ja-JP" altLang="en-US" sz="2400" dirty="0">
                <a:latin typeface="Meiryo UI" panose="020B0604030504040204" pitchFamily="34" charset="-128"/>
                <a:ea typeface="Meiryo UI" panose="020B0604030504040204" pitchFamily="34" charset="-128"/>
              </a:rPr>
              <a:t>・分野に関わらず共通のカリキュラム</a:t>
            </a:r>
            <a:endParaRPr lang="en-US" altLang="ja-JP" sz="2400" dirty="0">
              <a:latin typeface="Meiryo UI" panose="020B0604030504040204" pitchFamily="34" charset="-128"/>
              <a:ea typeface="Meiryo UI" panose="020B0604030504040204" pitchFamily="34" charset="-128"/>
            </a:endParaRPr>
          </a:p>
          <a:p>
            <a:pPr marL="0" indent="0">
              <a:spcBef>
                <a:spcPts val="0"/>
              </a:spcBef>
              <a:spcAft>
                <a:spcPts val="0"/>
              </a:spcAft>
              <a:buNone/>
            </a:pPr>
            <a:r>
              <a:rPr lang="ja-JP" altLang="en-US" sz="2400" dirty="0">
                <a:latin typeface="Meiryo UI" panose="020B0604030504040204" pitchFamily="34" charset="-128"/>
                <a:ea typeface="Meiryo UI" panose="020B0604030504040204" pitchFamily="34" charset="-128"/>
              </a:rPr>
              <a:t>・学会開催時等の研修プログラム、公衆衛生系大学院、</a:t>
            </a:r>
            <a:endParaRPr lang="en-US" altLang="ja-JP" sz="2400" dirty="0">
              <a:latin typeface="Meiryo UI" panose="020B0604030504040204" pitchFamily="34" charset="-128"/>
              <a:ea typeface="Meiryo UI" panose="020B0604030504040204" pitchFamily="34" charset="-128"/>
            </a:endParaRPr>
          </a:p>
          <a:p>
            <a:pPr marL="0" indent="0">
              <a:spcBef>
                <a:spcPts val="0"/>
              </a:spcBef>
              <a:spcAft>
                <a:spcPts val="0"/>
              </a:spcAft>
              <a:buNone/>
            </a:pPr>
            <a:r>
              <a:rPr lang="ja-JP" altLang="en-US" sz="2400" dirty="0">
                <a:latin typeface="Meiryo UI" panose="020B0604030504040204" pitchFamily="34" charset="-128"/>
                <a:ea typeface="Meiryo UI" panose="020B0604030504040204" pitchFamily="34" charset="-128"/>
              </a:rPr>
              <a:t>　国立保健医療科学院等のプログラム、</a:t>
            </a:r>
            <a:r>
              <a:rPr lang="en-US" altLang="ja-JP" sz="2400" dirty="0">
                <a:solidFill>
                  <a:srgbClr val="FF0000"/>
                </a:solidFill>
                <a:latin typeface="Meiryo UI" panose="020B0604030504040204" pitchFamily="34" charset="-128"/>
                <a:ea typeface="Meiryo UI" panose="020B0604030504040204" pitchFamily="34" charset="-128"/>
              </a:rPr>
              <a:t>e-</a:t>
            </a:r>
            <a:r>
              <a:rPr lang="ja-JP" altLang="en-US" sz="2400" dirty="0">
                <a:solidFill>
                  <a:srgbClr val="FF0000"/>
                </a:solidFill>
                <a:latin typeface="Meiryo UI" panose="020B0604030504040204" pitchFamily="34" charset="-128"/>
                <a:ea typeface="Meiryo UI" panose="020B0604030504040204" pitchFamily="34" charset="-128"/>
              </a:rPr>
              <a:t>ラーニングで提供</a:t>
            </a:r>
            <a:endParaRPr lang="en-US" altLang="ja-JP" sz="2400" dirty="0">
              <a:solidFill>
                <a:srgbClr val="FF0000"/>
              </a:solidFill>
              <a:latin typeface="Meiryo UI" panose="020B0604030504040204" pitchFamily="34" charset="-128"/>
              <a:ea typeface="Meiryo UI" panose="020B0604030504040204" pitchFamily="34" charset="-128"/>
            </a:endParaRPr>
          </a:p>
          <a:p>
            <a:pPr marL="0" indent="0">
              <a:buNone/>
            </a:pPr>
            <a:r>
              <a:rPr kumimoji="1" lang="ja-JP" altLang="en-US" sz="2400" dirty="0">
                <a:latin typeface="Meiryo UI" panose="020B0604030504040204" pitchFamily="34" charset="-128"/>
                <a:ea typeface="Meiryo UI" panose="020B0604030504040204" pitchFamily="34" charset="-128"/>
              </a:rPr>
              <a:t>③</a:t>
            </a:r>
            <a:r>
              <a:rPr lang="ja-JP" altLang="en-US" sz="2400" dirty="0">
                <a:latin typeface="Meiryo UI" panose="020B0604030504040204" pitchFamily="34" charset="-128"/>
                <a:ea typeface="Meiryo UI" panose="020B0604030504040204" pitchFamily="34" charset="-128"/>
              </a:rPr>
              <a:t> </a:t>
            </a:r>
            <a:r>
              <a:rPr kumimoji="1" lang="ja-JP" altLang="en-US" sz="2400" u="sng" dirty="0">
                <a:latin typeface="Meiryo UI" panose="020B0604030504040204" pitchFamily="34" charset="-128"/>
                <a:ea typeface="Meiryo UI" panose="020B0604030504040204" pitchFamily="34" charset="-128"/>
              </a:rPr>
              <a:t>研究活動</a:t>
            </a:r>
            <a:endParaRPr kumimoji="1" lang="en-US" altLang="ja-JP" sz="2400" u="sng" dirty="0">
              <a:latin typeface="Meiryo UI" panose="020B0604030504040204" pitchFamily="34" charset="-128"/>
              <a:ea typeface="Meiryo UI" panose="020B0604030504040204" pitchFamily="34" charset="-128"/>
            </a:endParaRPr>
          </a:p>
          <a:p>
            <a:pPr marL="0" indent="0">
              <a:buNone/>
            </a:pPr>
            <a:r>
              <a:rPr lang="ja-JP" altLang="en-US" sz="2400" dirty="0">
                <a:latin typeface="Meiryo UI" panose="020B0604030504040204" pitchFamily="34" charset="-128"/>
                <a:ea typeface="Meiryo UI" panose="020B0604030504040204" pitchFamily="34" charset="-128"/>
              </a:rPr>
              <a:t>・</a:t>
            </a:r>
            <a:r>
              <a:rPr lang="ja-JP" altLang="en-US" sz="2400" dirty="0">
                <a:solidFill>
                  <a:srgbClr val="FF0000"/>
                </a:solidFill>
                <a:latin typeface="Meiryo UI" panose="020B0604030504040204" pitchFamily="34" charset="-128"/>
                <a:ea typeface="Meiryo UI" panose="020B0604030504040204" pitchFamily="34" charset="-128"/>
              </a:rPr>
              <a:t>協会構成</a:t>
            </a:r>
            <a:r>
              <a:rPr lang="en-US" altLang="ja-JP" sz="2400" dirty="0">
                <a:solidFill>
                  <a:srgbClr val="FF0000"/>
                </a:solidFill>
                <a:latin typeface="Meiryo UI" panose="020B0604030504040204" pitchFamily="34" charset="-128"/>
                <a:ea typeface="Meiryo UI" panose="020B0604030504040204" pitchFamily="34" charset="-128"/>
              </a:rPr>
              <a:t>8</a:t>
            </a:r>
            <a:r>
              <a:rPr lang="ja-JP" altLang="en-US" sz="2400" dirty="0">
                <a:solidFill>
                  <a:srgbClr val="FF0000"/>
                </a:solidFill>
                <a:latin typeface="Meiryo UI" panose="020B0604030504040204" pitchFamily="34" charset="-128"/>
                <a:ea typeface="Meiryo UI" panose="020B0604030504040204" pitchFamily="34" charset="-128"/>
              </a:rPr>
              <a:t>学会</a:t>
            </a:r>
            <a:r>
              <a:rPr lang="ja-JP" altLang="en-US" sz="2400" dirty="0">
                <a:latin typeface="Meiryo UI" panose="020B0604030504040204" pitchFamily="34" charset="-128"/>
                <a:ea typeface="Meiryo UI" panose="020B0604030504040204" pitchFamily="34" charset="-128"/>
              </a:rPr>
              <a:t>の学術大会等で発表（筆頭演者）</a:t>
            </a:r>
            <a:endParaRPr kumimoji="1" lang="en-US" altLang="ja-JP" sz="2400" dirty="0">
              <a:latin typeface="Meiryo UI" panose="020B0604030504040204" pitchFamily="34" charset="-128"/>
              <a:ea typeface="Meiryo UI" panose="020B0604030504040204" pitchFamily="34" charset="-128"/>
            </a:endParaRPr>
          </a:p>
          <a:p>
            <a:pPr marL="0" indent="0">
              <a:buNone/>
            </a:pPr>
            <a:r>
              <a:rPr lang="ja-JP" altLang="en-US" sz="2400" dirty="0">
                <a:latin typeface="Meiryo UI" panose="020B0604030504040204" pitchFamily="34" charset="-128"/>
                <a:ea typeface="Meiryo UI" panose="020B0604030504040204" pitchFamily="34" charset="-128"/>
              </a:rPr>
              <a:t>④ </a:t>
            </a:r>
            <a:r>
              <a:rPr kumimoji="1" lang="ja-JP" altLang="en-US" sz="2400" u="sng" dirty="0">
                <a:latin typeface="Meiryo UI" panose="020B0604030504040204" pitchFamily="34" charset="-128"/>
                <a:ea typeface="Meiryo UI" panose="020B0604030504040204" pitchFamily="34" charset="-128"/>
              </a:rPr>
              <a:t>自己学習</a:t>
            </a:r>
            <a:endParaRPr kumimoji="1" lang="en-US" altLang="ja-JP" sz="2400" u="sng" dirty="0">
              <a:latin typeface="Meiryo UI" panose="020B0604030504040204" pitchFamily="34" charset="-128"/>
              <a:ea typeface="Meiryo UI" panose="020B0604030504040204" pitchFamily="34" charset="-128"/>
            </a:endParaRPr>
          </a:p>
        </p:txBody>
      </p:sp>
      <p:pic>
        <p:nvPicPr>
          <p:cNvPr id="4" name="図 3"/>
          <p:cNvPicPr>
            <a:picLocks noChangeAspect="1"/>
          </p:cNvPicPr>
          <p:nvPr/>
        </p:nvPicPr>
        <p:blipFill>
          <a:blip r:embed="rId2"/>
          <a:stretch>
            <a:fillRect/>
          </a:stretch>
        </p:blipFill>
        <p:spPr>
          <a:xfrm>
            <a:off x="4583125" y="6440204"/>
            <a:ext cx="4309355" cy="265078"/>
          </a:xfrm>
          <a:prstGeom prst="rect">
            <a:avLst/>
          </a:prstGeom>
        </p:spPr>
      </p:pic>
    </p:spTree>
    <p:extLst>
      <p:ext uri="{BB962C8B-B14F-4D97-AF65-F5344CB8AC3E}">
        <p14:creationId xmlns:p14="http://schemas.microsoft.com/office/powerpoint/2010/main" val="379670279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タイトル 4"/>
          <p:cNvSpPr>
            <a:spLocks noGrp="1"/>
          </p:cNvSpPr>
          <p:nvPr>
            <p:ph type="title"/>
          </p:nvPr>
        </p:nvSpPr>
        <p:spPr>
          <a:xfrm>
            <a:off x="251520" y="188640"/>
            <a:ext cx="8640960" cy="720080"/>
          </a:xfrm>
          <a:prstGeom prst="rect">
            <a:avLst/>
          </a:prstGeom>
        </p:spPr>
        <p:txBody>
          <a:bodyPr/>
          <a:lstStyle/>
          <a:p>
            <a:r>
              <a:rPr kumimoji="1" lang="ja-JP" altLang="en-US" sz="4000" b="1" dirty="0">
                <a:latin typeface="Meiryo UI" panose="020B0604030504040204" pitchFamily="34" charset="-128"/>
              </a:rPr>
              <a:t>専門研修実績記録システム</a:t>
            </a:r>
          </a:p>
        </p:txBody>
      </p:sp>
      <p:sp>
        <p:nvSpPr>
          <p:cNvPr id="2" name="コンテンツ プレースホルダー 1"/>
          <p:cNvSpPr>
            <a:spLocks noGrp="1"/>
          </p:cNvSpPr>
          <p:nvPr>
            <p:ph idx="1"/>
          </p:nvPr>
        </p:nvSpPr>
        <p:spPr/>
        <p:txBody>
          <a:bodyPr>
            <a:normAutofit/>
          </a:bodyPr>
          <a:lstStyle/>
          <a:p>
            <a:pPr marL="0" indent="0">
              <a:buNone/>
            </a:pPr>
            <a:r>
              <a:rPr kumimoji="1" lang="ja-JP" altLang="en-US" dirty="0">
                <a:latin typeface="Meiryo UI" panose="020B0604030504040204" pitchFamily="34" charset="-128"/>
                <a:ea typeface="Meiryo UI" panose="020B0604030504040204" pitchFamily="34" charset="-128"/>
              </a:rPr>
              <a:t>専攻医は、専門研修実績記録システム</a:t>
            </a:r>
            <a:endParaRPr kumimoji="1" lang="en-US" altLang="ja-JP" dirty="0">
              <a:latin typeface="Meiryo UI" panose="020B0604030504040204" pitchFamily="34" charset="-128"/>
              <a:ea typeface="Meiryo UI" panose="020B0604030504040204" pitchFamily="34" charset="-128"/>
            </a:endParaRPr>
          </a:p>
          <a:p>
            <a:pPr marL="0" indent="0">
              <a:buNone/>
            </a:pPr>
            <a:r>
              <a:rPr kumimoji="1" lang="ja-JP" altLang="en-US" dirty="0">
                <a:latin typeface="Meiryo UI" panose="020B0604030504040204" pitchFamily="34" charset="-128"/>
                <a:ea typeface="Meiryo UI" panose="020B0604030504040204" pitchFamily="34" charset="-128"/>
              </a:rPr>
              <a:t>（当面は、専攻医研修手帳（</a:t>
            </a:r>
            <a:r>
              <a:rPr kumimoji="1" lang="en-US" altLang="ja-JP" dirty="0">
                <a:latin typeface="Meiryo UI" panose="020B0604030504040204" pitchFamily="34" charset="-128"/>
                <a:ea typeface="Meiryo UI" panose="020B0604030504040204" pitchFamily="34" charset="-128"/>
              </a:rPr>
              <a:t>Excel</a:t>
            </a:r>
            <a:r>
              <a:rPr kumimoji="1" lang="ja-JP" altLang="en-US" dirty="0">
                <a:latin typeface="Meiryo UI" panose="020B0604030504040204" pitchFamily="34" charset="-128"/>
                <a:ea typeface="Meiryo UI" panose="020B0604030504040204" pitchFamily="34" charset="-128"/>
              </a:rPr>
              <a:t>版））に</a:t>
            </a:r>
            <a:endParaRPr kumimoji="1" lang="en-US" altLang="ja-JP" dirty="0">
              <a:latin typeface="Meiryo UI" panose="020B0604030504040204" pitchFamily="34" charset="-128"/>
              <a:ea typeface="Meiryo UI" panose="020B0604030504040204" pitchFamily="34" charset="-128"/>
            </a:endParaRPr>
          </a:p>
          <a:p>
            <a:pPr marL="0" indent="0">
              <a:buNone/>
            </a:pPr>
            <a:r>
              <a:rPr kumimoji="1" lang="ja-JP" altLang="en-US" dirty="0">
                <a:latin typeface="Meiryo UI" panose="020B0604030504040204" pitchFamily="34" charset="-128"/>
                <a:ea typeface="Meiryo UI" panose="020B0604030504040204" pitchFamily="34" charset="-128"/>
              </a:rPr>
              <a:t>研修記録を記載する。</a:t>
            </a:r>
            <a:endParaRPr kumimoji="1" lang="en-US" altLang="ja-JP" dirty="0">
              <a:latin typeface="Meiryo UI" panose="020B0604030504040204" pitchFamily="34" charset="-128"/>
              <a:ea typeface="Meiryo UI" panose="020B0604030504040204" pitchFamily="34" charset="-128"/>
            </a:endParaRPr>
          </a:p>
          <a:p>
            <a:pPr marL="0" indent="0">
              <a:buNone/>
            </a:pPr>
            <a:endParaRPr lang="en-US" altLang="ja-JP" dirty="0">
              <a:latin typeface="Meiryo UI" panose="020B0604030504040204" pitchFamily="34" charset="-128"/>
              <a:ea typeface="Meiryo UI" panose="020B0604030504040204" pitchFamily="34" charset="-128"/>
            </a:endParaRPr>
          </a:p>
          <a:p>
            <a:pPr marL="0" indent="0">
              <a:buNone/>
            </a:pPr>
            <a:r>
              <a:rPr lang="ja-JP" altLang="en-US">
                <a:latin typeface="Meiryo UI" panose="020B0604030504040204" pitchFamily="34" charset="-128"/>
                <a:ea typeface="Meiryo UI" panose="020B0604030504040204" pitchFamily="34" charset="-128"/>
              </a:rPr>
              <a:t>　</a:t>
            </a:r>
            <a:r>
              <a:rPr lang="en-US" altLang="ja-JP" dirty="0">
                <a:latin typeface="Meiryo UI" panose="020B0604030504040204" pitchFamily="34" charset="-128"/>
                <a:ea typeface="Meiryo UI" panose="020B0604030504040204" pitchFamily="34" charset="-128"/>
              </a:rPr>
              <a:t>※</a:t>
            </a:r>
            <a:r>
              <a:rPr lang="ja-JP" altLang="en-US">
                <a:latin typeface="Meiryo UI" panose="020B0604030504040204" pitchFamily="34" charset="-128"/>
                <a:ea typeface="Meiryo UI" panose="020B0604030504040204" pitchFamily="34" charset="-128"/>
              </a:rPr>
              <a:t>　現在、Ｗｅｂ上</a:t>
            </a:r>
            <a:r>
              <a:rPr lang="ja-JP" altLang="en-US" dirty="0">
                <a:latin typeface="Meiryo UI" panose="020B0604030504040204" pitchFamily="34" charset="-128"/>
                <a:ea typeface="Meiryo UI" panose="020B0604030504040204" pitchFamily="34" charset="-128"/>
              </a:rPr>
              <a:t>登録システムも検討中。</a:t>
            </a:r>
            <a:endParaRPr kumimoji="1" lang="ja-JP" altLang="en-US" dirty="0">
              <a:latin typeface="Meiryo UI" panose="020B0604030504040204" pitchFamily="34" charset="-128"/>
              <a:ea typeface="Meiryo UI" panose="020B0604030504040204" pitchFamily="34" charset="-128"/>
            </a:endParaRPr>
          </a:p>
        </p:txBody>
      </p:sp>
      <p:pic>
        <p:nvPicPr>
          <p:cNvPr id="4" name="図 3"/>
          <p:cNvPicPr>
            <a:picLocks noChangeAspect="1"/>
          </p:cNvPicPr>
          <p:nvPr/>
        </p:nvPicPr>
        <p:blipFill>
          <a:blip r:embed="rId2"/>
          <a:stretch>
            <a:fillRect/>
          </a:stretch>
        </p:blipFill>
        <p:spPr>
          <a:xfrm>
            <a:off x="4668951" y="6267951"/>
            <a:ext cx="4309355" cy="265078"/>
          </a:xfrm>
          <a:prstGeom prst="rect">
            <a:avLst/>
          </a:prstGeom>
        </p:spPr>
      </p:pic>
    </p:spTree>
    <p:extLst>
      <p:ext uri="{BB962C8B-B14F-4D97-AF65-F5344CB8AC3E}">
        <p14:creationId xmlns:p14="http://schemas.microsoft.com/office/powerpoint/2010/main" val="390547638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コンテンツ プレースホルダー 5"/>
          <p:cNvSpPr>
            <a:spLocks noGrp="1"/>
          </p:cNvSpPr>
          <p:nvPr>
            <p:ph idx="1"/>
          </p:nvPr>
        </p:nvSpPr>
        <p:spPr>
          <a:xfrm>
            <a:off x="215516" y="1118106"/>
            <a:ext cx="8712968" cy="5001419"/>
          </a:xfrm>
        </p:spPr>
        <p:txBody>
          <a:bodyPr/>
          <a:lstStyle/>
          <a:p>
            <a:r>
              <a:rPr lang="en-US" altLang="ja-JP" sz="2400" dirty="0">
                <a:latin typeface="Meiryo UI" panose="020B0604030504040204" pitchFamily="34" charset="-128"/>
                <a:ea typeface="Meiryo UI" panose="020B0604030504040204" pitchFamily="34" charset="-128"/>
              </a:rPr>
              <a:t>MPH</a:t>
            </a:r>
            <a:r>
              <a:rPr lang="ja-JP" altLang="en-US" sz="2400" dirty="0">
                <a:latin typeface="Meiryo UI" panose="020B0604030504040204" pitchFamily="34" charset="-128"/>
                <a:ea typeface="Meiryo UI" panose="020B0604030504040204" pitchFamily="34" charset="-128"/>
              </a:rPr>
              <a:t>学位プログラム提供する専門職大学院</a:t>
            </a:r>
            <a:r>
              <a:rPr lang="ja-JP" altLang="en-US" sz="2400" dirty="0">
                <a:solidFill>
                  <a:srgbClr val="FF0000"/>
                </a:solidFill>
                <a:latin typeface="Meiryo UI" panose="020B0604030504040204" pitchFamily="34" charset="-128"/>
                <a:ea typeface="Meiryo UI" panose="020B0604030504040204" pitchFamily="34" charset="-128"/>
              </a:rPr>
              <a:t>（</a:t>
            </a:r>
            <a:r>
              <a:rPr lang="en-US" altLang="ja-JP" sz="2400" dirty="0">
                <a:solidFill>
                  <a:srgbClr val="FF0000"/>
                </a:solidFill>
                <a:latin typeface="Meiryo UI" panose="020B0604030504040204" pitchFamily="34" charset="-128"/>
                <a:ea typeface="Meiryo UI" panose="020B0604030504040204" pitchFamily="34" charset="-128"/>
              </a:rPr>
              <a:t>2012</a:t>
            </a:r>
            <a:r>
              <a:rPr lang="ja-JP" altLang="en-US" sz="2400" dirty="0">
                <a:solidFill>
                  <a:srgbClr val="FF0000"/>
                </a:solidFill>
                <a:latin typeface="Meiryo UI" panose="020B0604030504040204" pitchFamily="34" charset="-128"/>
                <a:ea typeface="Meiryo UI" panose="020B0604030504040204" pitchFamily="34" charset="-128"/>
              </a:rPr>
              <a:t>年～）</a:t>
            </a:r>
            <a:endParaRPr lang="en-US" altLang="ja-JP" sz="2400" dirty="0">
              <a:solidFill>
                <a:srgbClr val="FF0000"/>
              </a:solidFill>
              <a:latin typeface="Meiryo UI" panose="020B0604030504040204" pitchFamily="34" charset="-128"/>
              <a:ea typeface="Meiryo UI" panose="020B0604030504040204" pitchFamily="34" charset="-128"/>
            </a:endParaRPr>
          </a:p>
          <a:p>
            <a:pPr lvl="1"/>
            <a:r>
              <a:rPr lang="en-US" altLang="ja-JP" sz="2400" dirty="0">
                <a:latin typeface="Meiryo UI" panose="020B0604030504040204" pitchFamily="34" charset="-128"/>
                <a:ea typeface="Meiryo UI" panose="020B0604030504040204" pitchFamily="34" charset="-128"/>
              </a:rPr>
              <a:t>MPH</a:t>
            </a:r>
            <a:r>
              <a:rPr lang="ja-JP" altLang="en-US" sz="2400" dirty="0">
                <a:latin typeface="Meiryo UI" panose="020B0604030504040204" pitchFamily="34" charset="-128"/>
                <a:ea typeface="Meiryo UI" panose="020B0604030504040204" pitchFamily="34" charset="-128"/>
              </a:rPr>
              <a:t>プログラム修了相当をもって、基本プログラム全体の修了とみなす。</a:t>
            </a:r>
          </a:p>
          <a:p>
            <a:r>
              <a:rPr lang="ja-JP" altLang="en-US" sz="2400" dirty="0">
                <a:latin typeface="Meiryo UI" panose="020B0604030504040204" pitchFamily="34" charset="-128"/>
                <a:ea typeface="Meiryo UI" panose="020B0604030504040204" pitchFamily="34" charset="-128"/>
              </a:rPr>
              <a:t>専門職大学院以外の</a:t>
            </a:r>
            <a:r>
              <a:rPr lang="en-US" altLang="ja-JP" sz="2400" dirty="0">
                <a:latin typeface="Meiryo UI" panose="020B0604030504040204" pitchFamily="34" charset="-128"/>
                <a:ea typeface="Meiryo UI" panose="020B0604030504040204" pitchFamily="34" charset="-128"/>
              </a:rPr>
              <a:t>MPH</a:t>
            </a:r>
            <a:r>
              <a:rPr lang="ja-JP" altLang="en-US" sz="2400" dirty="0">
                <a:latin typeface="Meiryo UI" panose="020B0604030504040204" pitchFamily="34" charset="-128"/>
                <a:ea typeface="Meiryo UI" panose="020B0604030504040204" pitchFamily="34" charset="-128"/>
              </a:rPr>
              <a:t>学位プログラムを提供する大学院、</a:t>
            </a:r>
            <a:r>
              <a:rPr lang="en-US" altLang="ja-JP" sz="2400" dirty="0">
                <a:latin typeface="Meiryo UI" panose="020B0604030504040204" pitchFamily="34" charset="-128"/>
                <a:ea typeface="Meiryo UI" panose="020B0604030504040204" pitchFamily="34" charset="-128"/>
              </a:rPr>
              <a:t>MPH</a:t>
            </a:r>
            <a:r>
              <a:rPr lang="ja-JP" altLang="en-US" sz="2400" dirty="0">
                <a:latin typeface="Meiryo UI" panose="020B0604030504040204" pitchFamily="34" charset="-128"/>
                <a:ea typeface="Meiryo UI" panose="020B0604030504040204" pitchFamily="34" charset="-128"/>
              </a:rPr>
              <a:t>以外の大学院における社会医学系関連学位プログラム、国立保健医療科学院</a:t>
            </a:r>
            <a:r>
              <a:rPr lang="ja-JP" altLang="en-US" sz="2400" dirty="0">
                <a:solidFill>
                  <a:srgbClr val="FF0000"/>
                </a:solidFill>
                <a:latin typeface="Meiryo UI" panose="020B0604030504040204" pitchFamily="34" charset="-128"/>
                <a:ea typeface="Meiryo UI" panose="020B0604030504040204" pitchFamily="34" charset="-128"/>
              </a:rPr>
              <a:t>（</a:t>
            </a:r>
            <a:r>
              <a:rPr lang="en-US" altLang="ja-JP" sz="2400" dirty="0">
                <a:solidFill>
                  <a:srgbClr val="FF0000"/>
                </a:solidFill>
                <a:latin typeface="Meiryo UI" panose="020B0604030504040204" pitchFamily="34" charset="-128"/>
                <a:ea typeface="Meiryo UI" panose="020B0604030504040204" pitchFamily="34" charset="-128"/>
              </a:rPr>
              <a:t>2012</a:t>
            </a:r>
            <a:r>
              <a:rPr lang="ja-JP" altLang="en-US" sz="2400" dirty="0">
                <a:solidFill>
                  <a:srgbClr val="FF0000"/>
                </a:solidFill>
                <a:latin typeface="Meiryo UI" panose="020B0604030504040204" pitchFamily="34" charset="-128"/>
                <a:ea typeface="Meiryo UI" panose="020B0604030504040204" pitchFamily="34" charset="-128"/>
              </a:rPr>
              <a:t>年～）</a:t>
            </a:r>
            <a:r>
              <a:rPr lang="ja-JP" altLang="en-US" sz="2400" dirty="0">
                <a:latin typeface="Meiryo UI" panose="020B0604030504040204" pitchFamily="34" charset="-128"/>
                <a:ea typeface="Meiryo UI" panose="020B0604030504040204" pitchFamily="34" charset="-128"/>
              </a:rPr>
              <a:t>、産業医科大学産業医学基本講座</a:t>
            </a:r>
            <a:r>
              <a:rPr lang="ja-JP" altLang="en-US" sz="2400" dirty="0">
                <a:solidFill>
                  <a:srgbClr val="FF0000"/>
                </a:solidFill>
                <a:latin typeface="Meiryo UI" panose="020B0604030504040204" pitchFamily="34" charset="-128"/>
                <a:ea typeface="Meiryo UI" panose="020B0604030504040204" pitchFamily="34" charset="-128"/>
              </a:rPr>
              <a:t>（</a:t>
            </a:r>
            <a:r>
              <a:rPr lang="en-US" altLang="ja-JP" sz="2400" dirty="0">
                <a:solidFill>
                  <a:srgbClr val="FF0000"/>
                </a:solidFill>
                <a:latin typeface="Meiryo UI" panose="020B0604030504040204" pitchFamily="34" charset="-128"/>
                <a:ea typeface="Meiryo UI" panose="020B0604030504040204" pitchFamily="34" charset="-128"/>
              </a:rPr>
              <a:t>2017</a:t>
            </a:r>
            <a:r>
              <a:rPr lang="ja-JP" altLang="en-US" sz="2400" dirty="0">
                <a:solidFill>
                  <a:srgbClr val="FF0000"/>
                </a:solidFill>
                <a:latin typeface="Meiryo UI" panose="020B0604030504040204" pitchFamily="34" charset="-128"/>
                <a:ea typeface="Meiryo UI" panose="020B0604030504040204" pitchFamily="34" charset="-128"/>
              </a:rPr>
              <a:t>年～）</a:t>
            </a:r>
            <a:endParaRPr lang="en-US" altLang="ja-JP" sz="2400" dirty="0">
              <a:solidFill>
                <a:srgbClr val="FF0000"/>
              </a:solidFill>
              <a:latin typeface="Meiryo UI" panose="020B0604030504040204" pitchFamily="34" charset="-128"/>
              <a:ea typeface="Meiryo UI" panose="020B0604030504040204" pitchFamily="34" charset="-128"/>
            </a:endParaRPr>
          </a:p>
          <a:p>
            <a:pPr lvl="1"/>
            <a:r>
              <a:rPr lang="ja-JP" altLang="en-US" sz="2400" dirty="0">
                <a:latin typeface="Meiryo UI" panose="020B0604030504040204" pitchFamily="34" charset="-128"/>
                <a:ea typeface="Meiryo UI" panose="020B0604030504040204" pitchFamily="34" charset="-128"/>
              </a:rPr>
              <a:t>申請・シラバス提供により判断したうえで、修了相当をもって、基本プログラム全体の修了とみなす。</a:t>
            </a:r>
          </a:p>
          <a:p>
            <a:r>
              <a:rPr lang="ja-JP" altLang="en-US" sz="2400" dirty="0">
                <a:latin typeface="Meiryo UI" panose="020B0604030504040204" pitchFamily="34" charset="-128"/>
                <a:ea typeface="Meiryo UI" panose="020B0604030504040204" pitchFamily="34" charset="-128"/>
              </a:rPr>
              <a:t>大学院または国立保健医療科学院等の授業科目・研修履修</a:t>
            </a:r>
            <a:endParaRPr lang="en-US" altLang="ja-JP" sz="2400" dirty="0">
              <a:latin typeface="Meiryo UI" panose="020B0604030504040204" pitchFamily="34" charset="-128"/>
              <a:ea typeface="Meiryo UI" panose="020B0604030504040204" pitchFamily="34" charset="-128"/>
            </a:endParaRPr>
          </a:p>
          <a:p>
            <a:pPr lvl="1"/>
            <a:r>
              <a:rPr lang="ja-JP" altLang="en-US" sz="2400" dirty="0">
                <a:latin typeface="Meiryo UI" panose="020B0604030504040204" pitchFamily="34" charset="-128"/>
                <a:ea typeface="Meiryo UI" panose="020B0604030504040204" pitchFamily="34" charset="-128"/>
              </a:rPr>
              <a:t>申請・シラバス提供により科目単位で判断したうえで、履修証明をもって、当該科目の修了と認定する。</a:t>
            </a:r>
            <a:endParaRPr lang="en-US" altLang="ja-JP" sz="2400" dirty="0">
              <a:latin typeface="Meiryo UI" panose="020B0604030504040204" pitchFamily="34" charset="-128"/>
              <a:ea typeface="Meiryo UI" panose="020B0604030504040204" pitchFamily="34" charset="-128"/>
            </a:endParaRPr>
          </a:p>
          <a:p>
            <a:pPr lvl="1"/>
            <a:r>
              <a:rPr lang="en-US" altLang="ja-JP" sz="2400" dirty="0">
                <a:latin typeface="Meiryo UI" panose="020B0604030504040204" pitchFamily="34" charset="-128"/>
                <a:ea typeface="Meiryo UI" panose="020B0604030504040204" pitchFamily="34" charset="-128"/>
              </a:rPr>
              <a:t>HP</a:t>
            </a:r>
            <a:r>
              <a:rPr lang="ja-JP" altLang="en-US" sz="2400" dirty="0">
                <a:latin typeface="Meiryo UI" panose="020B0604030504040204" pitchFamily="34" charset="-128"/>
                <a:ea typeface="Meiryo UI" panose="020B0604030504040204" pitchFamily="34" charset="-128"/>
              </a:rPr>
              <a:t>で公表</a:t>
            </a:r>
            <a:endParaRPr kumimoji="1" lang="ja-JP" altLang="en-US" sz="2400" dirty="0">
              <a:latin typeface="Meiryo UI" panose="020B0604030504040204" pitchFamily="34" charset="-128"/>
              <a:ea typeface="Meiryo UI" panose="020B0604030504040204" pitchFamily="34" charset="-128"/>
            </a:endParaRPr>
          </a:p>
        </p:txBody>
      </p:sp>
      <p:sp>
        <p:nvSpPr>
          <p:cNvPr id="5" name="タイトル 4"/>
          <p:cNvSpPr>
            <a:spLocks noGrp="1"/>
          </p:cNvSpPr>
          <p:nvPr>
            <p:ph type="title"/>
          </p:nvPr>
        </p:nvSpPr>
        <p:spPr>
          <a:xfrm>
            <a:off x="457200" y="274638"/>
            <a:ext cx="8229600" cy="634082"/>
          </a:xfrm>
        </p:spPr>
        <p:txBody>
          <a:bodyPr/>
          <a:lstStyle/>
          <a:p>
            <a:r>
              <a:rPr lang="ja-JP" altLang="en-US" sz="4000" b="1" dirty="0"/>
              <a:t>基本プログラムの認定</a:t>
            </a:r>
            <a:endParaRPr kumimoji="1" lang="ja-JP" altLang="en-US" sz="4000" b="1" dirty="0"/>
          </a:p>
        </p:txBody>
      </p:sp>
      <p:pic>
        <p:nvPicPr>
          <p:cNvPr id="4" name="図 3"/>
          <p:cNvPicPr>
            <a:picLocks noChangeAspect="1"/>
          </p:cNvPicPr>
          <p:nvPr/>
        </p:nvPicPr>
        <p:blipFill>
          <a:blip r:embed="rId2"/>
          <a:stretch>
            <a:fillRect/>
          </a:stretch>
        </p:blipFill>
        <p:spPr>
          <a:xfrm>
            <a:off x="4562271" y="6328911"/>
            <a:ext cx="4309355" cy="265078"/>
          </a:xfrm>
          <a:prstGeom prst="rect">
            <a:avLst/>
          </a:prstGeom>
        </p:spPr>
      </p:pic>
    </p:spTree>
    <p:extLst>
      <p:ext uri="{BB962C8B-B14F-4D97-AF65-F5344CB8AC3E}">
        <p14:creationId xmlns:p14="http://schemas.microsoft.com/office/powerpoint/2010/main" val="394228921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562670"/>
            <a:ext cx="8640960" cy="706090"/>
          </a:xfrm>
          <a:prstGeom prst="rect">
            <a:avLst/>
          </a:prstGeom>
        </p:spPr>
        <p:txBody>
          <a:bodyPr/>
          <a:lstStyle/>
          <a:p>
            <a:r>
              <a:rPr kumimoji="1" lang="ja-JP" altLang="en-US" sz="4000" b="1" dirty="0">
                <a:latin typeface="Meiryo UI" panose="020B0604030504040204" pitchFamily="34" charset="-128"/>
              </a:rPr>
              <a:t>専攻医によるフィードバック</a:t>
            </a:r>
          </a:p>
        </p:txBody>
      </p:sp>
      <p:sp>
        <p:nvSpPr>
          <p:cNvPr id="4" name="コンテンツ プレースホルダー 3"/>
          <p:cNvSpPr>
            <a:spLocks noGrp="1"/>
          </p:cNvSpPr>
          <p:nvPr>
            <p:ph idx="1"/>
          </p:nvPr>
        </p:nvSpPr>
        <p:spPr>
          <a:xfrm>
            <a:off x="251520" y="1628800"/>
            <a:ext cx="8640960" cy="4497363"/>
          </a:xfrm>
        </p:spPr>
        <p:txBody>
          <a:bodyPr>
            <a:normAutofit/>
          </a:bodyPr>
          <a:lstStyle/>
          <a:p>
            <a:pPr marL="0" indent="0">
              <a:buNone/>
            </a:pPr>
            <a:r>
              <a:rPr lang="ja-JP" altLang="en-US" sz="2400" dirty="0">
                <a:latin typeface="Meiryo UI" panose="020B0604030504040204" pitchFamily="34" charset="-128"/>
                <a:ea typeface="Meiryo UI" panose="020B0604030504040204" pitchFamily="34" charset="-128"/>
              </a:rPr>
              <a:t>・</a:t>
            </a:r>
            <a:r>
              <a:rPr lang="ja-JP" altLang="ja-JP" sz="2400" dirty="0">
                <a:latin typeface="Meiryo UI" panose="020B0604030504040204" pitchFamily="34" charset="-128"/>
                <a:ea typeface="Meiryo UI" panose="020B0604030504040204" pitchFamily="34" charset="-128"/>
              </a:rPr>
              <a:t>専攻医は、プログラムの運営状況</a:t>
            </a:r>
            <a:r>
              <a:rPr lang="ja-JP" altLang="en-US" sz="2400" dirty="0">
                <a:latin typeface="Meiryo UI" panose="020B0604030504040204" pitchFamily="34" charset="-128"/>
                <a:ea typeface="Meiryo UI" panose="020B0604030504040204" pitchFamily="34" charset="-128"/>
              </a:rPr>
              <a:t>、</a:t>
            </a:r>
            <a:r>
              <a:rPr lang="ja-JP" altLang="ja-JP" sz="2400" dirty="0">
                <a:latin typeface="Meiryo UI" panose="020B0604030504040204" pitchFamily="34" charset="-128"/>
                <a:ea typeface="Meiryo UI" panose="020B0604030504040204" pitchFamily="34" charset="-128"/>
              </a:rPr>
              <a:t>研修内容の満足度</a:t>
            </a:r>
            <a:r>
              <a:rPr lang="ja-JP" altLang="en-US" sz="2400" dirty="0">
                <a:latin typeface="Meiryo UI" panose="020B0604030504040204" pitchFamily="34" charset="-128"/>
                <a:ea typeface="Meiryo UI" panose="020B0604030504040204" pitchFamily="34" charset="-128"/>
              </a:rPr>
              <a:t>、</a:t>
            </a:r>
            <a:endParaRPr lang="en-US" altLang="ja-JP" sz="2400" dirty="0">
              <a:latin typeface="Meiryo UI" panose="020B0604030504040204" pitchFamily="34" charset="-128"/>
              <a:ea typeface="Meiryo UI" panose="020B0604030504040204" pitchFamily="34" charset="-128"/>
            </a:endParaRPr>
          </a:p>
          <a:p>
            <a:pPr marL="0" indent="0">
              <a:buNone/>
            </a:pPr>
            <a:r>
              <a:rPr lang="ja-JP" altLang="en-US" sz="2400" dirty="0">
                <a:latin typeface="Meiryo UI" panose="020B0604030504040204" pitchFamily="34" charset="-128"/>
                <a:ea typeface="Meiryo UI" panose="020B0604030504040204" pitchFamily="34" charset="-128"/>
              </a:rPr>
              <a:t>　</a:t>
            </a:r>
            <a:r>
              <a:rPr lang="ja-JP" altLang="ja-JP" sz="2400" dirty="0">
                <a:latin typeface="Meiryo UI" panose="020B0604030504040204" pitchFamily="34" charset="-128"/>
                <a:ea typeface="Meiryo UI" panose="020B0604030504040204" pitchFamily="34" charset="-128"/>
              </a:rPr>
              <a:t>専攻医の処遇および安全確保等に関する項目等の項目に</a:t>
            </a:r>
            <a:endParaRPr lang="en-US" altLang="ja-JP" sz="2400" dirty="0">
              <a:latin typeface="Meiryo UI" panose="020B0604030504040204" pitchFamily="34" charset="-128"/>
              <a:ea typeface="Meiryo UI" panose="020B0604030504040204" pitchFamily="34" charset="-128"/>
            </a:endParaRPr>
          </a:p>
          <a:p>
            <a:pPr marL="0" indent="0">
              <a:buNone/>
            </a:pPr>
            <a:r>
              <a:rPr lang="ja-JP" altLang="en-US" sz="2400" dirty="0">
                <a:latin typeface="Meiryo UI" panose="020B0604030504040204" pitchFamily="34" charset="-128"/>
                <a:ea typeface="Meiryo UI" panose="020B0604030504040204" pitchFamily="34" charset="-128"/>
              </a:rPr>
              <a:t>　</a:t>
            </a:r>
            <a:r>
              <a:rPr lang="ja-JP" altLang="ja-JP" sz="2400" dirty="0">
                <a:latin typeface="Meiryo UI" panose="020B0604030504040204" pitchFamily="34" charset="-128"/>
                <a:ea typeface="Meiryo UI" panose="020B0604030504040204" pitchFamily="34" charset="-128"/>
              </a:rPr>
              <a:t>ついて、指導医および研修プログラムを評価する機会を</a:t>
            </a:r>
            <a:endParaRPr lang="en-US" altLang="ja-JP" sz="2400" dirty="0">
              <a:latin typeface="Meiryo UI" panose="020B0604030504040204" pitchFamily="34" charset="-128"/>
              <a:ea typeface="Meiryo UI" panose="020B0604030504040204" pitchFamily="34" charset="-128"/>
            </a:endParaRPr>
          </a:p>
          <a:p>
            <a:pPr marL="0" indent="0">
              <a:buNone/>
            </a:pPr>
            <a:r>
              <a:rPr lang="ja-JP" altLang="en-US" sz="2400" dirty="0">
                <a:latin typeface="Meiryo UI" panose="020B0604030504040204" pitchFamily="34" charset="-128"/>
                <a:ea typeface="Meiryo UI" panose="020B0604030504040204" pitchFamily="34" charset="-128"/>
              </a:rPr>
              <a:t>　</a:t>
            </a:r>
            <a:r>
              <a:rPr lang="ja-JP" altLang="ja-JP" sz="2400" dirty="0">
                <a:latin typeface="Meiryo UI" panose="020B0604030504040204" pitchFamily="34" charset="-128"/>
                <a:ea typeface="Meiryo UI" panose="020B0604030504040204" pitchFamily="34" charset="-128"/>
              </a:rPr>
              <a:t>年１回以上与えられる</a:t>
            </a:r>
            <a:r>
              <a:rPr lang="ja-JP" altLang="en-US" sz="2400" dirty="0">
                <a:latin typeface="Meiryo UI" panose="020B0604030504040204" pitchFamily="34" charset="-128"/>
                <a:ea typeface="Meiryo UI" panose="020B0604030504040204" pitchFamily="34" charset="-128"/>
              </a:rPr>
              <a:t>。</a:t>
            </a:r>
            <a:endParaRPr lang="en-US" altLang="ja-JP" sz="2400" dirty="0">
              <a:latin typeface="Meiryo UI" panose="020B0604030504040204" pitchFamily="34" charset="-128"/>
              <a:ea typeface="Meiryo UI" panose="020B0604030504040204" pitchFamily="34" charset="-128"/>
            </a:endParaRPr>
          </a:p>
          <a:p>
            <a:pPr marL="0" indent="0">
              <a:buNone/>
            </a:pPr>
            <a:endParaRPr lang="en-US" altLang="ja-JP" sz="2400" dirty="0">
              <a:latin typeface="Meiryo UI" panose="020B0604030504040204" pitchFamily="34" charset="-128"/>
              <a:ea typeface="Meiryo UI" panose="020B0604030504040204" pitchFamily="34" charset="-128"/>
            </a:endParaRPr>
          </a:p>
          <a:p>
            <a:pPr marL="0" indent="0">
              <a:buNone/>
            </a:pPr>
            <a:r>
              <a:rPr lang="ja-JP" altLang="en-US" sz="2400" dirty="0">
                <a:latin typeface="Meiryo UI" panose="020B0604030504040204" pitchFamily="34" charset="-128"/>
                <a:ea typeface="Meiryo UI" panose="020B0604030504040204" pitchFamily="34" charset="-128"/>
              </a:rPr>
              <a:t>・</a:t>
            </a:r>
            <a:r>
              <a:rPr lang="ja-JP" altLang="ja-JP" sz="2400" dirty="0">
                <a:latin typeface="Meiryo UI" panose="020B0604030504040204" pitchFamily="34" charset="-128"/>
                <a:ea typeface="Meiryo UI" panose="020B0604030504040204" pitchFamily="34" charset="-128"/>
              </a:rPr>
              <a:t>研修プログラム管理委員会は、本評価によって専攻医に</a:t>
            </a:r>
            <a:endParaRPr lang="en-US" altLang="ja-JP" sz="2400" dirty="0">
              <a:latin typeface="Meiryo UI" panose="020B0604030504040204" pitchFamily="34" charset="-128"/>
              <a:ea typeface="Meiryo UI" panose="020B0604030504040204" pitchFamily="34" charset="-128"/>
            </a:endParaRPr>
          </a:p>
          <a:p>
            <a:pPr marL="0" indent="0">
              <a:buNone/>
            </a:pPr>
            <a:r>
              <a:rPr lang="ja-JP" altLang="en-US" sz="2400" dirty="0">
                <a:latin typeface="Meiryo UI" panose="020B0604030504040204" pitchFamily="34" charset="-128"/>
                <a:ea typeface="Meiryo UI" panose="020B0604030504040204" pitchFamily="34" charset="-128"/>
              </a:rPr>
              <a:t>　</a:t>
            </a:r>
            <a:r>
              <a:rPr lang="ja-JP" altLang="ja-JP" sz="2400" dirty="0">
                <a:latin typeface="Meiryo UI" panose="020B0604030504040204" pitchFamily="34" charset="-128"/>
                <a:ea typeface="Meiryo UI" panose="020B0604030504040204" pitchFamily="34" charset="-128"/>
              </a:rPr>
              <a:t>不利益が生じることがないようにする責任を負ってい</a:t>
            </a:r>
            <a:r>
              <a:rPr lang="ja-JP" altLang="en-US" sz="2400" dirty="0">
                <a:latin typeface="Meiryo UI" panose="020B0604030504040204" pitchFamily="34" charset="-128"/>
                <a:ea typeface="Meiryo UI" panose="020B0604030504040204" pitchFamily="34" charset="-128"/>
              </a:rPr>
              <a:t>る</a:t>
            </a:r>
            <a:r>
              <a:rPr lang="ja-JP" altLang="ja-JP" sz="2400" dirty="0">
                <a:latin typeface="Meiryo UI" panose="020B0604030504040204" pitchFamily="34" charset="-128"/>
                <a:ea typeface="Meiryo UI" panose="020B0604030504040204" pitchFamily="34" charset="-128"/>
              </a:rPr>
              <a:t>。</a:t>
            </a:r>
          </a:p>
          <a:p>
            <a:endParaRPr kumimoji="1" lang="ja-JP" altLang="en-US" sz="2400" dirty="0">
              <a:latin typeface="Meiryo UI" panose="020B0604030504040204" pitchFamily="34" charset="-128"/>
              <a:ea typeface="Meiryo UI" panose="020B0604030504040204" pitchFamily="34" charset="-128"/>
            </a:endParaRPr>
          </a:p>
        </p:txBody>
      </p:sp>
      <p:pic>
        <p:nvPicPr>
          <p:cNvPr id="5" name="図 4"/>
          <p:cNvPicPr>
            <a:picLocks noChangeAspect="1"/>
          </p:cNvPicPr>
          <p:nvPr/>
        </p:nvPicPr>
        <p:blipFill>
          <a:blip r:embed="rId2"/>
          <a:stretch>
            <a:fillRect/>
          </a:stretch>
        </p:blipFill>
        <p:spPr>
          <a:xfrm>
            <a:off x="4562271" y="6344151"/>
            <a:ext cx="4309355" cy="265078"/>
          </a:xfrm>
          <a:prstGeom prst="rect">
            <a:avLst/>
          </a:prstGeom>
        </p:spPr>
      </p:pic>
    </p:spTree>
    <p:extLst>
      <p:ext uri="{BB962C8B-B14F-4D97-AF65-F5344CB8AC3E}">
        <p14:creationId xmlns:p14="http://schemas.microsoft.com/office/powerpoint/2010/main" val="157871541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90656"/>
            <a:ext cx="8640960" cy="1227584"/>
          </a:xfrm>
          <a:prstGeom prst="rect">
            <a:avLst/>
          </a:prstGeom>
        </p:spPr>
        <p:txBody>
          <a:bodyPr/>
          <a:lstStyle/>
          <a:p>
            <a:r>
              <a:rPr kumimoji="1" lang="ja-JP" altLang="en-US" sz="3400" b="1" dirty="0">
                <a:latin typeface="Meiryo UI" panose="020B0604030504040204" pitchFamily="34" charset="-128"/>
              </a:rPr>
              <a:t>研修の休止・中断</a:t>
            </a:r>
            <a:br>
              <a:rPr kumimoji="1" lang="en-US" altLang="ja-JP" sz="3400" b="1" dirty="0">
                <a:latin typeface="Meiryo UI" panose="020B0604030504040204" pitchFamily="34" charset="-128"/>
              </a:rPr>
            </a:br>
            <a:r>
              <a:rPr kumimoji="1" lang="ja-JP" altLang="en-US" sz="3400" b="1" dirty="0">
                <a:latin typeface="Meiryo UI" panose="020B0604030504040204" pitchFamily="34" charset="-128"/>
              </a:rPr>
              <a:t>プログラム移動／プログラム外研修</a:t>
            </a:r>
          </a:p>
        </p:txBody>
      </p:sp>
      <p:sp>
        <p:nvSpPr>
          <p:cNvPr id="7" name="コンテンツ プレースホルダー 6"/>
          <p:cNvSpPr>
            <a:spLocks noGrp="1"/>
          </p:cNvSpPr>
          <p:nvPr>
            <p:ph idx="1"/>
          </p:nvPr>
        </p:nvSpPr>
        <p:spPr>
          <a:xfrm>
            <a:off x="251520" y="1156053"/>
            <a:ext cx="8640960" cy="5544616"/>
          </a:xfrm>
        </p:spPr>
        <p:txBody>
          <a:bodyPr>
            <a:noAutofit/>
          </a:bodyPr>
          <a:lstStyle/>
          <a:p>
            <a:pPr lvl="0">
              <a:spcBef>
                <a:spcPts val="300"/>
              </a:spcBef>
              <a:spcAft>
                <a:spcPts val="0"/>
              </a:spcAft>
              <a:buFont typeface="Wingdings" pitchFamily="2" charset="2"/>
              <a:buChar char="Ø"/>
            </a:pPr>
            <a:r>
              <a:rPr lang="ja-JP" altLang="ja-JP" sz="2400" b="1" dirty="0">
                <a:latin typeface="Meiryo UI" panose="020B0604030504040204" pitchFamily="34" charset="-128"/>
                <a:ea typeface="Meiryo UI" panose="020B0604030504040204" pitchFamily="34" charset="-128"/>
              </a:rPr>
              <a:t>研修の休止</a:t>
            </a:r>
          </a:p>
          <a:p>
            <a:pPr marL="273050" lvl="0" indent="0">
              <a:spcBef>
                <a:spcPts val="300"/>
              </a:spcBef>
              <a:spcAft>
                <a:spcPts val="0"/>
              </a:spcAft>
              <a:buNone/>
            </a:pPr>
            <a:r>
              <a:rPr lang="ja-JP" altLang="en-US" sz="2000" dirty="0">
                <a:latin typeface="Meiryo UI" panose="020B0604030504040204" pitchFamily="34" charset="-128"/>
                <a:ea typeface="Meiryo UI" panose="020B0604030504040204" pitchFamily="34" charset="-128"/>
              </a:rPr>
              <a:t>・</a:t>
            </a:r>
            <a:r>
              <a:rPr lang="ja-JP" altLang="ja-JP" sz="2000" dirty="0">
                <a:latin typeface="Meiryo UI" panose="020B0604030504040204" pitchFamily="34" charset="-128"/>
                <a:ea typeface="Meiryo UI" panose="020B0604030504040204" pitchFamily="34" charset="-128"/>
              </a:rPr>
              <a:t>病気療養</a:t>
            </a:r>
            <a:r>
              <a:rPr lang="ja-JP" altLang="en-US" sz="2000" dirty="0">
                <a:latin typeface="Meiryo UI" panose="020B0604030504040204" pitchFamily="34" charset="-128"/>
                <a:ea typeface="Meiryo UI" panose="020B0604030504040204" pitchFamily="34" charset="-128"/>
              </a:rPr>
              <a:t>、</a:t>
            </a:r>
            <a:r>
              <a:rPr lang="ja-JP" altLang="ja-JP" sz="2000" dirty="0">
                <a:latin typeface="Meiryo UI" panose="020B0604030504040204" pitchFamily="34" charset="-128"/>
                <a:ea typeface="Meiryo UI" panose="020B0604030504040204" pitchFamily="34" charset="-128"/>
              </a:rPr>
              <a:t>産前・産後休業</a:t>
            </a:r>
            <a:r>
              <a:rPr lang="ja-JP" altLang="en-US" sz="2000" dirty="0">
                <a:latin typeface="Meiryo UI" panose="020B0604030504040204" pitchFamily="34" charset="-128"/>
                <a:ea typeface="Meiryo UI" panose="020B0604030504040204" pitchFamily="34" charset="-128"/>
              </a:rPr>
              <a:t>、</a:t>
            </a:r>
            <a:r>
              <a:rPr lang="ja-JP" altLang="ja-JP" sz="2000" dirty="0">
                <a:latin typeface="Meiryo UI" panose="020B0604030504040204" pitchFamily="34" charset="-128"/>
                <a:ea typeface="Meiryo UI" panose="020B0604030504040204" pitchFamily="34" charset="-128"/>
              </a:rPr>
              <a:t>育児休業</a:t>
            </a:r>
            <a:r>
              <a:rPr lang="ja-JP" altLang="en-US" sz="2000" dirty="0">
                <a:latin typeface="Meiryo UI" panose="020B0604030504040204" pitchFamily="34" charset="-128"/>
                <a:ea typeface="Meiryo UI" panose="020B0604030504040204" pitchFamily="34" charset="-128"/>
              </a:rPr>
              <a:t>、</a:t>
            </a:r>
            <a:r>
              <a:rPr lang="ja-JP" altLang="ja-JP" sz="2000" dirty="0">
                <a:latin typeface="Meiryo UI" panose="020B0604030504040204" pitchFamily="34" charset="-128"/>
                <a:ea typeface="Meiryo UI" panose="020B0604030504040204" pitchFamily="34" charset="-128"/>
              </a:rPr>
              <a:t>介護休業</a:t>
            </a:r>
            <a:r>
              <a:rPr lang="ja-JP" altLang="en-US" sz="2000" dirty="0">
                <a:latin typeface="Meiryo UI" panose="020B0604030504040204" pitchFamily="34" charset="-128"/>
                <a:ea typeface="Meiryo UI" panose="020B0604030504040204" pitchFamily="34" charset="-128"/>
              </a:rPr>
              <a:t>、</a:t>
            </a:r>
            <a:r>
              <a:rPr lang="ja-JP" altLang="ja-JP" sz="2000" dirty="0">
                <a:latin typeface="Meiryo UI" panose="020B0604030504040204" pitchFamily="34" charset="-128"/>
                <a:ea typeface="Meiryo UI" panose="020B0604030504040204" pitchFamily="34" charset="-128"/>
              </a:rPr>
              <a:t>その他やむを得ない</a:t>
            </a:r>
            <a:endParaRPr lang="en-US" altLang="ja-JP" sz="2000" dirty="0">
              <a:latin typeface="Meiryo UI" panose="020B0604030504040204" pitchFamily="34" charset="-128"/>
              <a:ea typeface="Meiryo UI" panose="020B0604030504040204" pitchFamily="34" charset="-128"/>
            </a:endParaRPr>
          </a:p>
          <a:p>
            <a:pPr marL="273050" lvl="0" indent="0">
              <a:spcBef>
                <a:spcPts val="300"/>
              </a:spcBef>
              <a:spcAft>
                <a:spcPts val="0"/>
              </a:spcAft>
              <a:buNone/>
            </a:pPr>
            <a:r>
              <a:rPr lang="ja-JP" altLang="en-US" sz="2000" dirty="0">
                <a:latin typeface="Meiryo UI" panose="020B0604030504040204" pitchFamily="34" charset="-128"/>
                <a:ea typeface="Meiryo UI" panose="020B0604030504040204" pitchFamily="34" charset="-128"/>
              </a:rPr>
              <a:t>　</a:t>
            </a:r>
            <a:r>
              <a:rPr lang="ja-JP" altLang="ja-JP" sz="2000" dirty="0">
                <a:latin typeface="Meiryo UI" panose="020B0604030504040204" pitchFamily="34" charset="-128"/>
                <a:ea typeface="Meiryo UI" panose="020B0604030504040204" pitchFamily="34" charset="-128"/>
              </a:rPr>
              <a:t>事由</a:t>
            </a:r>
            <a:r>
              <a:rPr lang="ja-JP" altLang="en-US" sz="2000" dirty="0">
                <a:latin typeface="Meiryo UI" panose="020B0604030504040204" pitchFamily="34" charset="-128"/>
                <a:ea typeface="Meiryo UI" panose="020B0604030504040204" pitchFamily="34" charset="-128"/>
              </a:rPr>
              <a:t>がある場合、</a:t>
            </a:r>
            <a:r>
              <a:rPr lang="ja-JP" altLang="ja-JP" sz="2000" dirty="0">
                <a:latin typeface="Meiryo UI" panose="020B0604030504040204" pitchFamily="34" charset="-128"/>
                <a:ea typeface="Meiryo UI" panose="020B0604030504040204" pitchFamily="34" charset="-128"/>
              </a:rPr>
              <a:t>研修の休止が認めら</a:t>
            </a:r>
            <a:r>
              <a:rPr lang="ja-JP" altLang="en-US" sz="2000" dirty="0">
                <a:latin typeface="Meiryo UI" panose="020B0604030504040204" pitchFamily="34" charset="-128"/>
                <a:ea typeface="Meiryo UI" panose="020B0604030504040204" pitchFamily="34" charset="-128"/>
              </a:rPr>
              <a:t>れる。</a:t>
            </a:r>
            <a:endParaRPr lang="en-US" altLang="ja-JP" sz="2000" dirty="0">
              <a:latin typeface="Meiryo UI" panose="020B0604030504040204" pitchFamily="34" charset="-128"/>
              <a:ea typeface="Meiryo UI" panose="020B0604030504040204" pitchFamily="34" charset="-128"/>
            </a:endParaRPr>
          </a:p>
          <a:p>
            <a:pPr marL="273050" lvl="0" indent="0">
              <a:spcBef>
                <a:spcPts val="300"/>
              </a:spcBef>
              <a:spcAft>
                <a:spcPts val="0"/>
              </a:spcAft>
              <a:buNone/>
            </a:pPr>
            <a:r>
              <a:rPr lang="ja-JP" altLang="en-US" sz="2000" dirty="0">
                <a:latin typeface="Meiryo UI" panose="020B0604030504040204" pitchFamily="34" charset="-128"/>
                <a:ea typeface="Meiryo UI" panose="020B0604030504040204" pitchFamily="34" charset="-128"/>
              </a:rPr>
              <a:t>・</a:t>
            </a:r>
            <a:r>
              <a:rPr lang="ja-JP" altLang="ja-JP" sz="2000" dirty="0">
                <a:latin typeface="Meiryo UI" panose="020B0604030504040204" pitchFamily="34" charset="-128"/>
                <a:ea typeface="Meiryo UI" panose="020B0604030504040204" pitchFamily="34" charset="-128"/>
              </a:rPr>
              <a:t>休止期間が通算</a:t>
            </a:r>
            <a:r>
              <a:rPr lang="en-US" altLang="ja-JP" sz="2000" dirty="0">
                <a:latin typeface="Meiryo UI" panose="020B0604030504040204" pitchFamily="34" charset="-128"/>
                <a:ea typeface="Meiryo UI" panose="020B0604030504040204" pitchFamily="34" charset="-128"/>
              </a:rPr>
              <a:t>80</a:t>
            </a:r>
            <a:r>
              <a:rPr lang="ja-JP" altLang="ja-JP" sz="2000" dirty="0">
                <a:latin typeface="Meiryo UI" panose="020B0604030504040204" pitchFamily="34" charset="-128"/>
                <a:ea typeface="Meiryo UI" panose="020B0604030504040204" pitchFamily="34" charset="-128"/>
              </a:rPr>
              <a:t>日（平日換算）を超えた場合には、</a:t>
            </a:r>
            <a:r>
              <a:rPr lang="ja-JP" altLang="en-US" sz="2000" dirty="0">
                <a:latin typeface="Meiryo UI" panose="020B0604030504040204" pitchFamily="34" charset="-128"/>
                <a:ea typeface="Meiryo UI" panose="020B0604030504040204" pitchFamily="34" charset="-128"/>
              </a:rPr>
              <a:t>研修</a:t>
            </a:r>
            <a:r>
              <a:rPr lang="ja-JP" altLang="ja-JP" sz="2000" dirty="0">
                <a:latin typeface="Meiryo UI" panose="020B0604030504040204" pitchFamily="34" charset="-128"/>
                <a:ea typeface="Meiryo UI" panose="020B0604030504040204" pitchFamily="34" charset="-128"/>
              </a:rPr>
              <a:t>期間を延長する。</a:t>
            </a:r>
            <a:endParaRPr lang="en-US" altLang="ja-JP" sz="2000" dirty="0">
              <a:latin typeface="Meiryo UI" panose="020B0604030504040204" pitchFamily="34" charset="-128"/>
              <a:ea typeface="Meiryo UI" panose="020B0604030504040204" pitchFamily="34" charset="-128"/>
            </a:endParaRPr>
          </a:p>
          <a:p>
            <a:pPr marL="273050" indent="0">
              <a:spcBef>
                <a:spcPts val="300"/>
              </a:spcBef>
              <a:spcAft>
                <a:spcPts val="0"/>
              </a:spcAft>
              <a:buNone/>
            </a:pPr>
            <a:r>
              <a:rPr lang="ja-JP" altLang="en-US" sz="2000" dirty="0">
                <a:latin typeface="Meiryo UI" panose="020B0604030504040204" pitchFamily="34" charset="-128"/>
                <a:ea typeface="Meiryo UI" panose="020B0604030504040204" pitchFamily="34" charset="-128"/>
              </a:rPr>
              <a:t>　→</a:t>
            </a:r>
            <a:r>
              <a:rPr lang="ja-JP" altLang="ja-JP" sz="2000" dirty="0">
                <a:latin typeface="Meiryo UI" panose="020B0604030504040204" pitchFamily="34" charset="-128"/>
                <a:ea typeface="Meiryo UI" panose="020B0604030504040204" pitchFamily="34" charset="-128"/>
              </a:rPr>
              <a:t>プログラム管理委員会で検討</a:t>
            </a:r>
            <a:r>
              <a:rPr lang="ja-JP" altLang="en-US" sz="2000" dirty="0">
                <a:latin typeface="Meiryo UI" panose="020B0604030504040204" pitchFamily="34" charset="-128"/>
                <a:ea typeface="Meiryo UI" panose="020B0604030504040204" pitchFamily="34" charset="-128"/>
              </a:rPr>
              <a:t>の上</a:t>
            </a:r>
            <a:r>
              <a:rPr lang="ja-JP" altLang="ja-JP" sz="2000" dirty="0">
                <a:latin typeface="Meiryo UI" panose="020B0604030504040204" pitchFamily="34" charset="-128"/>
                <a:ea typeface="Meiryo UI" panose="020B0604030504040204" pitchFamily="34" charset="-128"/>
              </a:rPr>
              <a:t>で統括責任者が承認</a:t>
            </a:r>
            <a:r>
              <a:rPr lang="ja-JP" altLang="en-US" sz="2000" dirty="0">
                <a:latin typeface="Meiryo UI" panose="020B0604030504040204" pitchFamily="34" charset="-128"/>
                <a:ea typeface="Meiryo UI" panose="020B0604030504040204" pitchFamily="34" charset="-128"/>
              </a:rPr>
              <a:t>する。</a:t>
            </a:r>
            <a:endParaRPr lang="ja-JP" altLang="ja-JP" sz="2000" dirty="0">
              <a:latin typeface="Meiryo UI" panose="020B0604030504040204" pitchFamily="34" charset="-128"/>
              <a:ea typeface="Meiryo UI" panose="020B0604030504040204" pitchFamily="34" charset="-128"/>
            </a:endParaRPr>
          </a:p>
          <a:p>
            <a:pPr lvl="0">
              <a:spcBef>
                <a:spcPts val="300"/>
              </a:spcBef>
              <a:spcAft>
                <a:spcPts val="0"/>
              </a:spcAft>
              <a:buFont typeface="Wingdings" pitchFamily="2" charset="2"/>
              <a:buChar char="Ø"/>
            </a:pPr>
            <a:r>
              <a:rPr lang="ja-JP" altLang="ja-JP" sz="2400" b="1" dirty="0">
                <a:latin typeface="Meiryo UI" panose="020B0604030504040204" pitchFamily="34" charset="-128"/>
                <a:ea typeface="Meiryo UI" panose="020B0604030504040204" pitchFamily="34" charset="-128"/>
              </a:rPr>
              <a:t>研修の中断</a:t>
            </a:r>
          </a:p>
          <a:p>
            <a:pPr marL="273050" indent="0">
              <a:spcBef>
                <a:spcPts val="300"/>
              </a:spcBef>
              <a:spcAft>
                <a:spcPts val="0"/>
              </a:spcAft>
              <a:buNone/>
            </a:pPr>
            <a:r>
              <a:rPr lang="ja-JP" altLang="en-US" sz="2000" dirty="0">
                <a:latin typeface="Meiryo UI" panose="020B0604030504040204" pitchFamily="34" charset="-128"/>
                <a:ea typeface="Meiryo UI" panose="020B0604030504040204" pitchFamily="34" charset="-128"/>
              </a:rPr>
              <a:t>・</a:t>
            </a:r>
            <a:r>
              <a:rPr lang="ja-JP" altLang="ja-JP" sz="2000" dirty="0">
                <a:latin typeface="Meiryo UI" panose="020B0604030504040204" pitchFamily="34" charset="-128"/>
                <a:ea typeface="Meiryo UI" panose="020B0604030504040204" pitchFamily="34" charset="-128"/>
              </a:rPr>
              <a:t>専攻医からの申請やその他の事由により研修を中断することが</a:t>
            </a:r>
            <a:r>
              <a:rPr lang="ja-JP" altLang="en-US" sz="2000" dirty="0">
                <a:latin typeface="Meiryo UI" panose="020B0604030504040204" pitchFamily="34" charset="-128"/>
                <a:ea typeface="Meiryo UI" panose="020B0604030504040204" pitchFamily="34" charset="-128"/>
              </a:rPr>
              <a:t>ある。</a:t>
            </a:r>
            <a:endParaRPr lang="ja-JP" altLang="ja-JP" sz="2000" dirty="0">
              <a:latin typeface="Meiryo UI" panose="020B0604030504040204" pitchFamily="34" charset="-128"/>
              <a:ea typeface="Meiryo UI" panose="020B0604030504040204" pitchFamily="34" charset="-128"/>
            </a:endParaRPr>
          </a:p>
          <a:p>
            <a:pPr lvl="0">
              <a:spcBef>
                <a:spcPts val="300"/>
              </a:spcBef>
              <a:spcAft>
                <a:spcPts val="0"/>
              </a:spcAft>
              <a:buFont typeface="Wingdings" pitchFamily="2" charset="2"/>
              <a:buChar char="Ø"/>
            </a:pPr>
            <a:r>
              <a:rPr lang="ja-JP" altLang="ja-JP" sz="2400" b="1" dirty="0">
                <a:latin typeface="Meiryo UI" panose="020B0604030504040204" pitchFamily="34" charset="-128"/>
                <a:ea typeface="Meiryo UI" panose="020B0604030504040204" pitchFamily="34" charset="-128"/>
              </a:rPr>
              <a:t>プログラムの移動</a:t>
            </a:r>
          </a:p>
          <a:p>
            <a:pPr marL="314325" indent="0">
              <a:spcBef>
                <a:spcPts val="300"/>
              </a:spcBef>
              <a:spcAft>
                <a:spcPts val="0"/>
              </a:spcAft>
              <a:buNone/>
            </a:pPr>
            <a:r>
              <a:rPr lang="ja-JP" altLang="en-US" sz="2000" dirty="0">
                <a:latin typeface="Meiryo UI" panose="020B0604030504040204" pitchFamily="34" charset="-128"/>
                <a:ea typeface="Meiryo UI" panose="020B0604030504040204" pitchFamily="34" charset="-128"/>
              </a:rPr>
              <a:t>・</a:t>
            </a:r>
            <a:r>
              <a:rPr lang="ja-JP" altLang="ja-JP" sz="2000" dirty="0">
                <a:latin typeface="Meiryo UI" panose="020B0604030504040204" pitchFamily="34" charset="-128"/>
                <a:ea typeface="Meiryo UI" panose="020B0604030504040204" pitchFamily="34" charset="-128"/>
              </a:rPr>
              <a:t>１つの専門研修プログラムで一貫した研修を受ける</a:t>
            </a:r>
            <a:r>
              <a:rPr lang="ja-JP" altLang="en-US" sz="2000" dirty="0">
                <a:latin typeface="Meiryo UI" panose="020B0604030504040204" pitchFamily="34" charset="-128"/>
                <a:ea typeface="Meiryo UI" panose="020B0604030504040204" pitchFamily="34" charset="-128"/>
              </a:rPr>
              <a:t>ことが原則。</a:t>
            </a:r>
            <a:endParaRPr lang="en-US" altLang="ja-JP" sz="2000" dirty="0">
              <a:latin typeface="Meiryo UI" panose="020B0604030504040204" pitchFamily="34" charset="-128"/>
              <a:ea typeface="Meiryo UI" panose="020B0604030504040204" pitchFamily="34" charset="-128"/>
            </a:endParaRPr>
          </a:p>
          <a:p>
            <a:pPr marL="314325" indent="0">
              <a:spcBef>
                <a:spcPts val="300"/>
              </a:spcBef>
              <a:spcAft>
                <a:spcPts val="0"/>
              </a:spcAft>
              <a:buNone/>
            </a:pPr>
            <a:r>
              <a:rPr lang="ja-JP" altLang="en-US" sz="2000" dirty="0">
                <a:latin typeface="Meiryo UI" panose="020B0604030504040204" pitchFamily="34" charset="-128"/>
                <a:ea typeface="Meiryo UI" panose="020B0604030504040204" pitchFamily="34" charset="-128"/>
              </a:rPr>
              <a:t>・やむを得ない場合には別の</a:t>
            </a:r>
            <a:r>
              <a:rPr lang="ja-JP" altLang="ja-JP" sz="2000" dirty="0">
                <a:latin typeface="Meiryo UI" panose="020B0604030504040204" pitchFamily="34" charset="-128"/>
                <a:ea typeface="Meiryo UI" panose="020B0604030504040204" pitchFamily="34" charset="-128"/>
              </a:rPr>
              <a:t>専門研修プログラム</a:t>
            </a:r>
            <a:r>
              <a:rPr lang="ja-JP" altLang="en-US" sz="2000" dirty="0">
                <a:latin typeface="Meiryo UI" panose="020B0604030504040204" pitchFamily="34" charset="-128"/>
                <a:ea typeface="Meiryo UI" panose="020B0604030504040204" pitchFamily="34" charset="-128"/>
              </a:rPr>
              <a:t>へ</a:t>
            </a:r>
            <a:r>
              <a:rPr lang="ja-JP" altLang="ja-JP" sz="2000" dirty="0">
                <a:latin typeface="Meiryo UI" panose="020B0604030504040204" pitchFamily="34" charset="-128"/>
                <a:ea typeface="Meiryo UI" panose="020B0604030504040204" pitchFamily="34" charset="-128"/>
              </a:rPr>
              <a:t>移動することが可能</a:t>
            </a:r>
            <a:r>
              <a:rPr lang="ja-JP" altLang="en-US" sz="2000" dirty="0">
                <a:latin typeface="Meiryo UI" panose="020B0604030504040204" pitchFamily="34" charset="-128"/>
                <a:ea typeface="Meiryo UI" panose="020B0604030504040204" pitchFamily="34" charset="-128"/>
              </a:rPr>
              <a:t>。</a:t>
            </a:r>
            <a:endParaRPr lang="en-US" altLang="ja-JP" sz="2000" dirty="0">
              <a:latin typeface="Meiryo UI" panose="020B0604030504040204" pitchFamily="34" charset="-128"/>
              <a:ea typeface="Meiryo UI" panose="020B0604030504040204" pitchFamily="34" charset="-128"/>
            </a:endParaRPr>
          </a:p>
          <a:p>
            <a:pPr>
              <a:spcBef>
                <a:spcPts val="300"/>
              </a:spcBef>
              <a:spcAft>
                <a:spcPts val="0"/>
              </a:spcAft>
              <a:buFont typeface="Wingdings" pitchFamily="2" charset="2"/>
              <a:buChar char="Ø"/>
            </a:pPr>
            <a:r>
              <a:rPr lang="ja-JP" altLang="ja-JP" sz="2400" b="1" dirty="0">
                <a:latin typeface="Meiryo UI" panose="020B0604030504040204" pitchFamily="34" charset="-128"/>
                <a:ea typeface="Meiryo UI" panose="020B0604030504040204" pitchFamily="34" charset="-128"/>
              </a:rPr>
              <a:t>プログラム外学習</a:t>
            </a:r>
          </a:p>
          <a:p>
            <a:pPr marL="273050" indent="0">
              <a:spcBef>
                <a:spcPts val="300"/>
              </a:spcBef>
              <a:spcAft>
                <a:spcPts val="0"/>
              </a:spcAft>
              <a:buNone/>
            </a:pPr>
            <a:r>
              <a:rPr lang="ja-JP" altLang="en-US" sz="2000" dirty="0">
                <a:latin typeface="Meiryo UI" panose="020B0604030504040204" pitchFamily="34" charset="-128"/>
                <a:ea typeface="Meiryo UI" panose="020B0604030504040204" pitchFamily="34" charset="-128"/>
              </a:rPr>
              <a:t>・</a:t>
            </a:r>
            <a:r>
              <a:rPr lang="ja-JP" altLang="ja-JP" sz="2000" dirty="0">
                <a:latin typeface="Meiryo UI" panose="020B0604030504040204" pitchFamily="34" charset="-128"/>
                <a:ea typeface="Meiryo UI" panose="020B0604030504040204" pitchFamily="34" charset="-128"/>
              </a:rPr>
              <a:t>専門研修の期間中における海外の公衆衛生大学院への留学や国際機関で</a:t>
            </a:r>
            <a:endParaRPr lang="en-US" altLang="ja-JP" sz="2000" dirty="0">
              <a:latin typeface="Meiryo UI" panose="020B0604030504040204" pitchFamily="34" charset="-128"/>
              <a:ea typeface="Meiryo UI" panose="020B0604030504040204" pitchFamily="34" charset="-128"/>
            </a:endParaRPr>
          </a:p>
          <a:p>
            <a:pPr marL="273050" indent="0">
              <a:spcBef>
                <a:spcPts val="300"/>
              </a:spcBef>
              <a:spcAft>
                <a:spcPts val="0"/>
              </a:spcAft>
              <a:buNone/>
            </a:pPr>
            <a:r>
              <a:rPr lang="ja-JP" altLang="en-US" sz="2000" dirty="0">
                <a:latin typeface="Meiryo UI" panose="020B0604030504040204" pitchFamily="34" charset="-128"/>
                <a:ea typeface="Meiryo UI" panose="020B0604030504040204" pitchFamily="34" charset="-128"/>
              </a:rPr>
              <a:t>　</a:t>
            </a:r>
            <a:r>
              <a:rPr lang="ja-JP" altLang="ja-JP" sz="2000" dirty="0">
                <a:latin typeface="Meiryo UI" panose="020B0604030504040204" pitchFamily="34" charset="-128"/>
                <a:ea typeface="Meiryo UI" panose="020B0604030504040204" pitchFamily="34" charset="-128"/>
              </a:rPr>
              <a:t>の経験等のプログラム外の経験について、研修プログラムの経験の一部</a:t>
            </a:r>
            <a:endParaRPr lang="en-US" altLang="ja-JP" sz="2000" dirty="0">
              <a:latin typeface="Meiryo UI" panose="020B0604030504040204" pitchFamily="34" charset="-128"/>
              <a:ea typeface="Meiryo UI" panose="020B0604030504040204" pitchFamily="34" charset="-128"/>
            </a:endParaRPr>
          </a:p>
          <a:p>
            <a:pPr marL="273050" indent="0">
              <a:spcBef>
                <a:spcPts val="300"/>
              </a:spcBef>
              <a:spcAft>
                <a:spcPts val="0"/>
              </a:spcAft>
              <a:buNone/>
            </a:pPr>
            <a:r>
              <a:rPr lang="ja-JP" altLang="en-US" sz="2000" dirty="0">
                <a:latin typeface="Meiryo UI" panose="020B0604030504040204" pitchFamily="34" charset="-128"/>
                <a:ea typeface="Meiryo UI" panose="020B0604030504040204" pitchFamily="34" charset="-128"/>
              </a:rPr>
              <a:t>　</a:t>
            </a:r>
            <a:r>
              <a:rPr lang="ja-JP" altLang="ja-JP" sz="2000" dirty="0">
                <a:latin typeface="Meiryo UI" panose="020B0604030504040204" pitchFamily="34" charset="-128"/>
                <a:ea typeface="Meiryo UI" panose="020B0604030504040204" pitchFamily="34" charset="-128"/>
              </a:rPr>
              <a:t>として認めることができる。</a:t>
            </a:r>
          </a:p>
          <a:p>
            <a:pPr>
              <a:spcBef>
                <a:spcPts val="300"/>
              </a:spcBef>
              <a:spcAft>
                <a:spcPts val="0"/>
              </a:spcAft>
            </a:pPr>
            <a:endParaRPr kumimoji="1" lang="ja-JP" altLang="en-US" sz="2400" dirty="0">
              <a:latin typeface="Meiryo UI" panose="020B0604030504040204" pitchFamily="34" charset="-128"/>
              <a:ea typeface="Meiryo UI" panose="020B0604030504040204" pitchFamily="34" charset="-128"/>
            </a:endParaRPr>
          </a:p>
        </p:txBody>
      </p:sp>
      <p:pic>
        <p:nvPicPr>
          <p:cNvPr id="4" name="図 3"/>
          <p:cNvPicPr>
            <a:picLocks noChangeAspect="1"/>
          </p:cNvPicPr>
          <p:nvPr/>
        </p:nvPicPr>
        <p:blipFill>
          <a:blip r:embed="rId2"/>
          <a:stretch>
            <a:fillRect/>
          </a:stretch>
        </p:blipFill>
        <p:spPr>
          <a:xfrm>
            <a:off x="4583125" y="6368916"/>
            <a:ext cx="4309355" cy="265078"/>
          </a:xfrm>
          <a:prstGeom prst="rect">
            <a:avLst/>
          </a:prstGeom>
        </p:spPr>
      </p:pic>
    </p:spTree>
    <p:extLst>
      <p:ext uri="{BB962C8B-B14F-4D97-AF65-F5344CB8AC3E}">
        <p14:creationId xmlns:p14="http://schemas.microsoft.com/office/powerpoint/2010/main" val="321695765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6649"/>
            <a:ext cx="8784976" cy="720080"/>
          </a:xfrm>
        </p:spPr>
        <p:txBody>
          <a:bodyPr/>
          <a:lstStyle/>
          <a:p>
            <a:r>
              <a:rPr kumimoji="1" lang="ja-JP" altLang="en-US" sz="3600" b="1" dirty="0">
                <a:latin typeface="Meiryo UI" panose="020B0604030504040204" pitchFamily="34" charset="-128"/>
              </a:rPr>
              <a:t>評価・修了認定</a:t>
            </a:r>
            <a:r>
              <a:rPr kumimoji="1" lang="ja-JP" altLang="en-US" sz="2800" b="1" dirty="0">
                <a:latin typeface="Meiryo UI" panose="020B0604030504040204" pitchFamily="34" charset="-128"/>
              </a:rPr>
              <a:t>（各プログラムが実施）</a:t>
            </a:r>
            <a:endParaRPr kumimoji="1" lang="ja-JP" altLang="en-US" sz="4000" b="1" dirty="0">
              <a:latin typeface="Meiryo UI" panose="020B0604030504040204" pitchFamily="34" charset="-128"/>
            </a:endParaRPr>
          </a:p>
        </p:txBody>
      </p:sp>
      <p:sp>
        <p:nvSpPr>
          <p:cNvPr id="6" name="コンテンツ プレースホルダー 5"/>
          <p:cNvSpPr>
            <a:spLocks noGrp="1"/>
          </p:cNvSpPr>
          <p:nvPr>
            <p:ph sz="half" idx="2"/>
          </p:nvPr>
        </p:nvSpPr>
        <p:spPr>
          <a:xfrm>
            <a:off x="251520" y="586636"/>
            <a:ext cx="8640960" cy="5894675"/>
          </a:xfrm>
        </p:spPr>
        <p:txBody>
          <a:bodyPr/>
          <a:lstStyle/>
          <a:p>
            <a:pPr>
              <a:spcAft>
                <a:spcPts val="0"/>
              </a:spcAft>
              <a:buFont typeface="Wingdings" pitchFamily="2" charset="2"/>
              <a:buChar char="Ø"/>
            </a:pPr>
            <a:r>
              <a:rPr kumimoji="1" lang="ja-JP" altLang="en-US" sz="2000" b="1" dirty="0">
                <a:latin typeface="Meiryo UI" panose="020B0604030504040204" pitchFamily="34" charset="-128"/>
                <a:ea typeface="Meiryo UI" panose="020B0604030504040204" pitchFamily="34" charset="-128"/>
              </a:rPr>
              <a:t>評価</a:t>
            </a:r>
            <a:endParaRPr kumimoji="1" lang="en-US" altLang="ja-JP" sz="2000" b="1" dirty="0">
              <a:latin typeface="Meiryo UI" panose="020B0604030504040204" pitchFamily="34" charset="-128"/>
              <a:ea typeface="Meiryo UI" panose="020B0604030504040204" pitchFamily="34" charset="-128"/>
            </a:endParaRPr>
          </a:p>
          <a:p>
            <a:pPr marL="0" indent="0">
              <a:spcAft>
                <a:spcPts val="0"/>
              </a:spcAft>
              <a:buNone/>
            </a:pPr>
            <a:r>
              <a:rPr kumimoji="1" lang="ja-JP" altLang="en-US" sz="2000" dirty="0">
                <a:latin typeface="Meiryo UI" panose="020B0604030504040204" pitchFamily="34" charset="-128"/>
                <a:ea typeface="Meiryo UI" panose="020B0604030504040204" pitchFamily="34" charset="-128"/>
              </a:rPr>
              <a:t>　・形成的評価</a:t>
            </a:r>
            <a:endParaRPr lang="en-US" altLang="ja-JP" sz="2000" dirty="0">
              <a:latin typeface="Meiryo UI" panose="020B0604030504040204" pitchFamily="34" charset="-128"/>
              <a:ea typeface="Meiryo UI" panose="020B0604030504040204" pitchFamily="34" charset="-128"/>
            </a:endParaRPr>
          </a:p>
          <a:p>
            <a:pPr marL="0" indent="0">
              <a:spcAft>
                <a:spcPts val="0"/>
              </a:spcAft>
              <a:buNone/>
            </a:pPr>
            <a:r>
              <a:rPr lang="ja-JP" altLang="en-US" sz="2000" dirty="0">
                <a:latin typeface="Meiryo UI" panose="020B0604030504040204" pitchFamily="34" charset="-128"/>
                <a:ea typeface="Meiryo UI" panose="020B0604030504040204" pitchFamily="34" charset="-128"/>
              </a:rPr>
              <a:t>　　　年次終了時／研修</a:t>
            </a:r>
            <a:r>
              <a:rPr kumimoji="1" lang="ja-JP" altLang="en-US" sz="2000" dirty="0">
                <a:latin typeface="Meiryo UI" panose="020B0604030504040204" pitchFamily="34" charset="-128"/>
                <a:ea typeface="Meiryo UI" panose="020B0604030504040204" pitchFamily="34" charset="-128"/>
              </a:rPr>
              <a:t>要素修了時</a:t>
            </a:r>
            <a:r>
              <a:rPr lang="ja-JP" altLang="en-US" sz="2000" dirty="0">
                <a:latin typeface="Meiryo UI" panose="020B0604030504040204" pitchFamily="34" charset="-128"/>
                <a:ea typeface="Meiryo UI" panose="020B0604030504040204" pitchFamily="34" charset="-128"/>
              </a:rPr>
              <a:t>／日常的のフィードバック</a:t>
            </a:r>
            <a:endParaRPr kumimoji="1" lang="en-US" altLang="ja-JP" sz="2000" dirty="0">
              <a:latin typeface="Meiryo UI" panose="020B0604030504040204" pitchFamily="34" charset="-128"/>
              <a:ea typeface="Meiryo UI" panose="020B0604030504040204" pitchFamily="34" charset="-128"/>
            </a:endParaRPr>
          </a:p>
          <a:p>
            <a:pPr marL="0" indent="0">
              <a:spcAft>
                <a:spcPts val="0"/>
              </a:spcAft>
              <a:buNone/>
            </a:pPr>
            <a:r>
              <a:rPr lang="ja-JP" altLang="en-US" sz="2000" dirty="0">
                <a:latin typeface="Meiryo UI" panose="020B0604030504040204" pitchFamily="34" charset="-128"/>
                <a:ea typeface="Meiryo UI" panose="020B0604030504040204" pitchFamily="34" charset="-128"/>
              </a:rPr>
              <a:t>　・総括的評価</a:t>
            </a:r>
            <a:endParaRPr lang="en-US" altLang="ja-JP" sz="2000" dirty="0">
              <a:latin typeface="Meiryo UI" panose="020B0604030504040204" pitchFamily="34" charset="-128"/>
              <a:ea typeface="Meiryo UI" panose="020B0604030504040204" pitchFamily="34" charset="-128"/>
            </a:endParaRPr>
          </a:p>
          <a:p>
            <a:pPr marL="0" indent="0">
              <a:spcAft>
                <a:spcPts val="0"/>
              </a:spcAft>
              <a:buNone/>
            </a:pPr>
            <a:r>
              <a:rPr lang="ja-JP" altLang="en-US" sz="2000" dirty="0">
                <a:latin typeface="Meiryo UI" panose="020B0604030504040204" pitchFamily="34" charset="-128"/>
                <a:ea typeface="Meiryo UI" panose="020B0604030504040204" pitchFamily="34" charset="-128"/>
              </a:rPr>
              <a:t>　　　年次終了時／研修要素修了時／</a:t>
            </a:r>
            <a:r>
              <a:rPr lang="ja-JP" altLang="en-US" sz="2000" dirty="0">
                <a:solidFill>
                  <a:srgbClr val="FF0000"/>
                </a:solidFill>
                <a:latin typeface="Meiryo UI" panose="020B0604030504040204" pitchFamily="34" charset="-128"/>
                <a:ea typeface="Meiryo UI" panose="020B0604030504040204" pitchFamily="34" charset="-128"/>
              </a:rPr>
              <a:t>多職種による評価（年１回）</a:t>
            </a:r>
            <a:endParaRPr lang="en-US" altLang="ja-JP" dirty="0">
              <a:solidFill>
                <a:srgbClr val="FF0000"/>
              </a:solidFill>
              <a:latin typeface="Meiryo UI" panose="020B0604030504040204" pitchFamily="34" charset="-128"/>
              <a:ea typeface="Meiryo UI" panose="020B0604030504040204" pitchFamily="34" charset="-128"/>
            </a:endParaRPr>
          </a:p>
          <a:p>
            <a:pPr marL="0" indent="0">
              <a:buNone/>
            </a:pPr>
            <a:r>
              <a:rPr lang="ja-JP" altLang="en-US" sz="2000" dirty="0">
                <a:latin typeface="Meiryo UI" panose="020B0604030504040204" pitchFamily="34" charset="-128"/>
                <a:ea typeface="Meiryo UI" panose="020B0604030504040204" pitchFamily="34" charset="-128"/>
              </a:rPr>
              <a:t>　　→専攻医研修実績記録システムの運用（当面はファイル・紙ベース）</a:t>
            </a:r>
            <a:endParaRPr lang="en-US" altLang="ja-JP" sz="2000" dirty="0">
              <a:latin typeface="Meiryo UI" panose="020B0604030504040204" pitchFamily="34" charset="-128"/>
              <a:ea typeface="Meiryo UI" panose="020B0604030504040204" pitchFamily="34" charset="-128"/>
            </a:endParaRPr>
          </a:p>
          <a:p>
            <a:pPr>
              <a:buFont typeface="Wingdings" pitchFamily="2" charset="2"/>
              <a:buChar char="Ø"/>
            </a:pPr>
            <a:r>
              <a:rPr lang="ja-JP" altLang="en-US" sz="2000" b="1" dirty="0">
                <a:latin typeface="Meiryo UI" panose="020B0604030504040204" pitchFamily="34" charset="-128"/>
                <a:ea typeface="Meiryo UI" panose="020B0604030504040204" pitchFamily="34" charset="-128"/>
              </a:rPr>
              <a:t>修了要件</a:t>
            </a:r>
            <a:endParaRPr lang="en-US" altLang="ja-JP" sz="2000" b="1" dirty="0">
              <a:latin typeface="Meiryo UI" panose="020B0604030504040204" pitchFamily="34" charset="-128"/>
              <a:ea typeface="Meiryo UI" panose="020B0604030504040204" pitchFamily="34" charset="-128"/>
            </a:endParaRPr>
          </a:p>
          <a:p>
            <a:pPr marL="0" lvl="0" indent="0">
              <a:spcAft>
                <a:spcPts val="0"/>
              </a:spcAft>
              <a:buNone/>
            </a:pPr>
            <a:r>
              <a:rPr lang="ja-JP" altLang="en-US" sz="2000" dirty="0">
                <a:latin typeface="Meiryo UI" panose="020B0604030504040204" pitchFamily="34" charset="-128"/>
                <a:ea typeface="Meiryo UI" panose="020B0604030504040204" pitchFamily="34" charset="-128"/>
              </a:rPr>
              <a:t>　・</a:t>
            </a:r>
            <a:r>
              <a:rPr lang="ja-JP" altLang="ja-JP" sz="2000" dirty="0">
                <a:latin typeface="Meiryo UI" panose="020B0604030504040204" pitchFamily="34" charset="-128"/>
                <a:ea typeface="Meiryo UI" panose="020B0604030504040204" pitchFamily="34" charset="-128"/>
              </a:rPr>
              <a:t>１つの主分野および２つの副分野における実践経験</a:t>
            </a:r>
          </a:p>
          <a:p>
            <a:pPr marL="0" lvl="0" indent="0">
              <a:spcAft>
                <a:spcPts val="0"/>
              </a:spcAft>
              <a:buNone/>
            </a:pPr>
            <a:r>
              <a:rPr lang="ja-JP" altLang="en-US" sz="2000" dirty="0">
                <a:latin typeface="Meiryo UI" panose="020B0604030504040204" pitchFamily="34" charset="-128"/>
                <a:ea typeface="Meiryo UI" panose="020B0604030504040204" pitchFamily="34" charset="-128"/>
              </a:rPr>
              <a:t>　・</a:t>
            </a:r>
            <a:r>
              <a:rPr lang="ja-JP" altLang="ja-JP" sz="2000" dirty="0">
                <a:latin typeface="Meiryo UI" panose="020B0604030504040204" pitchFamily="34" charset="-128"/>
                <a:ea typeface="Meiryo UI" panose="020B0604030504040204" pitchFamily="34" charset="-128"/>
              </a:rPr>
              <a:t>各論的課題全</a:t>
            </a:r>
            <a:r>
              <a:rPr lang="en-US" altLang="ja-JP" sz="2000" dirty="0">
                <a:latin typeface="Meiryo UI" panose="020B0604030504040204" pitchFamily="34" charset="-128"/>
                <a:ea typeface="Meiryo UI" panose="020B0604030504040204" pitchFamily="34" charset="-128"/>
              </a:rPr>
              <a:t>22</a:t>
            </a:r>
            <a:r>
              <a:rPr lang="ja-JP" altLang="ja-JP" sz="2000" dirty="0">
                <a:latin typeface="Meiryo UI" panose="020B0604030504040204" pitchFamily="34" charset="-128"/>
                <a:ea typeface="Meiryo UI" panose="020B0604030504040204" pitchFamily="34" charset="-128"/>
              </a:rPr>
              <a:t>項目中</a:t>
            </a:r>
            <a:r>
              <a:rPr lang="ja-JP" altLang="en-US" sz="2000" dirty="0">
                <a:latin typeface="Meiryo UI" panose="020B0604030504040204" pitchFamily="34" charset="-128"/>
                <a:ea typeface="Meiryo UI" panose="020B0604030504040204" pitchFamily="34" charset="-128"/>
              </a:rPr>
              <a:t>経験した</a:t>
            </a:r>
            <a:r>
              <a:rPr lang="ja-JP" altLang="en-US" sz="2000" b="1" u="sng" dirty="0">
                <a:latin typeface="Meiryo UI" panose="020B0604030504040204" pitchFamily="34" charset="-128"/>
                <a:ea typeface="Meiryo UI" panose="020B0604030504040204" pitchFamily="34" charset="-128"/>
              </a:rPr>
              <a:t>３項目以上</a:t>
            </a:r>
            <a:r>
              <a:rPr lang="ja-JP" altLang="ja-JP" sz="2000" b="1" u="sng" dirty="0">
                <a:latin typeface="Meiryo UI" panose="020B0604030504040204" pitchFamily="34" charset="-128"/>
                <a:ea typeface="Meiryo UI" panose="020B0604030504040204" pitchFamily="34" charset="-128"/>
              </a:rPr>
              <a:t>の実践経験レポート</a:t>
            </a:r>
            <a:r>
              <a:rPr lang="ja-JP" altLang="en-US" sz="2000" dirty="0">
                <a:latin typeface="Meiryo UI" panose="020B0604030504040204" pitchFamily="34" charset="-128"/>
                <a:ea typeface="Meiryo UI" panose="020B0604030504040204" pitchFamily="34" charset="-128"/>
              </a:rPr>
              <a:t>、</a:t>
            </a:r>
            <a:endParaRPr lang="en-US" altLang="ja-JP" sz="2000" dirty="0">
              <a:latin typeface="Meiryo UI" panose="020B0604030504040204" pitchFamily="34" charset="-128"/>
              <a:ea typeface="Meiryo UI" panose="020B0604030504040204" pitchFamily="34" charset="-128"/>
            </a:endParaRPr>
          </a:p>
          <a:p>
            <a:pPr marL="0" lvl="0" indent="0">
              <a:spcAft>
                <a:spcPts val="0"/>
              </a:spcAft>
              <a:buNone/>
            </a:pPr>
            <a:r>
              <a:rPr lang="ja-JP" altLang="en-US" sz="2000" dirty="0">
                <a:latin typeface="Meiryo UI" panose="020B0604030504040204" pitchFamily="34" charset="-128"/>
                <a:ea typeface="Meiryo UI" panose="020B0604030504040204" pitchFamily="34" charset="-128"/>
              </a:rPr>
              <a:t>　　</a:t>
            </a:r>
            <a:r>
              <a:rPr lang="ja-JP" altLang="ja-JP" sz="2000" b="1" u="sng" dirty="0">
                <a:latin typeface="Meiryo UI" panose="020B0604030504040204" pitchFamily="34" charset="-128"/>
                <a:ea typeface="Meiryo UI" panose="020B0604030504040204" pitchFamily="34" charset="-128"/>
              </a:rPr>
              <a:t>合計５件以上の作成</a:t>
            </a:r>
            <a:endParaRPr lang="ja-JP" altLang="ja-JP" sz="2000" b="1" u="sng" dirty="0">
              <a:solidFill>
                <a:srgbClr val="FF0000"/>
              </a:solidFill>
              <a:latin typeface="Meiryo UI" panose="020B0604030504040204" pitchFamily="34" charset="-128"/>
              <a:ea typeface="Meiryo UI" panose="020B0604030504040204" pitchFamily="34" charset="-128"/>
            </a:endParaRPr>
          </a:p>
          <a:p>
            <a:pPr marL="0" lvl="0" indent="0">
              <a:spcAft>
                <a:spcPts val="0"/>
              </a:spcAft>
              <a:buNone/>
            </a:pPr>
            <a:r>
              <a:rPr lang="ja-JP" altLang="en-US" sz="2000" dirty="0">
                <a:latin typeface="Meiryo UI" panose="020B0604030504040204" pitchFamily="34" charset="-128"/>
                <a:ea typeface="Meiryo UI" panose="020B0604030504040204" pitchFamily="34" charset="-128"/>
              </a:rPr>
              <a:t>　・</a:t>
            </a:r>
            <a:r>
              <a:rPr lang="ja-JP" altLang="ja-JP" sz="2000" dirty="0">
                <a:latin typeface="Meiryo UI" panose="020B0604030504040204" pitchFamily="34" charset="-128"/>
                <a:ea typeface="Meiryo UI" panose="020B0604030504040204" pitchFamily="34" charset="-128"/>
              </a:rPr>
              <a:t>基本プログラムの履修</a:t>
            </a:r>
          </a:p>
          <a:p>
            <a:pPr marL="0" lvl="0" indent="0">
              <a:spcAft>
                <a:spcPts val="0"/>
              </a:spcAft>
              <a:buNone/>
            </a:pPr>
            <a:r>
              <a:rPr lang="ja-JP" altLang="en-US" sz="2000" dirty="0">
                <a:latin typeface="Meiryo UI" panose="020B0604030504040204" pitchFamily="34" charset="-128"/>
                <a:ea typeface="Meiryo UI" panose="020B0604030504040204" pitchFamily="34" charset="-128"/>
              </a:rPr>
              <a:t>　・</a:t>
            </a:r>
            <a:r>
              <a:rPr lang="ja-JP" altLang="ja-JP" sz="2000" dirty="0">
                <a:latin typeface="Meiryo UI" panose="020B0604030504040204" pitchFamily="34" charset="-128"/>
                <a:ea typeface="Meiryo UI" panose="020B0604030504040204" pitchFamily="34" charset="-128"/>
              </a:rPr>
              <a:t>関連学会の学術大会等での発表または論文発表（筆頭</a:t>
            </a:r>
            <a:r>
              <a:rPr lang="ja-JP" altLang="en-US" sz="2000" dirty="0">
                <a:latin typeface="Meiryo UI" panose="020B0604030504040204" pitchFamily="34" charset="-128"/>
                <a:ea typeface="Meiryo UI" panose="020B0604030504040204" pitchFamily="34" charset="-128"/>
              </a:rPr>
              <a:t>演者・</a:t>
            </a:r>
            <a:r>
              <a:rPr lang="ja-JP" altLang="ja-JP" sz="2000" dirty="0">
                <a:latin typeface="Meiryo UI" panose="020B0604030504040204" pitchFamily="34" charset="-128"/>
                <a:ea typeface="Meiryo UI" panose="020B0604030504040204" pitchFamily="34" charset="-128"/>
              </a:rPr>
              <a:t>著者）</a:t>
            </a:r>
          </a:p>
          <a:p>
            <a:pPr marL="0" lvl="0" indent="0">
              <a:spcAft>
                <a:spcPts val="0"/>
              </a:spcAft>
              <a:buNone/>
            </a:pPr>
            <a:r>
              <a:rPr lang="ja-JP" altLang="en-US" sz="2000" dirty="0">
                <a:latin typeface="Meiryo UI" panose="020B0604030504040204" pitchFamily="34" charset="-128"/>
                <a:ea typeface="Meiryo UI" panose="020B0604030504040204" pitchFamily="34" charset="-128"/>
              </a:rPr>
              <a:t>　・</a:t>
            </a:r>
            <a:r>
              <a:rPr lang="ja-JP" altLang="ja-JP" sz="2000" dirty="0">
                <a:latin typeface="Meiryo UI" panose="020B0604030504040204" pitchFamily="34" charset="-128"/>
                <a:ea typeface="Meiryo UI" panose="020B0604030504040204" pitchFamily="34" charset="-128"/>
              </a:rPr>
              <a:t>専門研修実績記録システムへの必要な研修記録とフィードバックの</a:t>
            </a:r>
            <a:endParaRPr lang="en-US" altLang="ja-JP" sz="2000" dirty="0">
              <a:latin typeface="Meiryo UI" panose="020B0604030504040204" pitchFamily="34" charset="-128"/>
              <a:ea typeface="Meiryo UI" panose="020B0604030504040204" pitchFamily="34" charset="-128"/>
            </a:endParaRPr>
          </a:p>
          <a:p>
            <a:pPr marL="0" lvl="0" indent="0">
              <a:spcAft>
                <a:spcPts val="0"/>
              </a:spcAft>
              <a:buNone/>
            </a:pPr>
            <a:r>
              <a:rPr lang="ja-JP" altLang="en-US" sz="2000" dirty="0">
                <a:latin typeface="Meiryo UI" panose="020B0604030504040204" pitchFamily="34" charset="-128"/>
                <a:ea typeface="Meiryo UI" panose="020B0604030504040204" pitchFamily="34" charset="-128"/>
              </a:rPr>
              <a:t>　　</a:t>
            </a:r>
            <a:r>
              <a:rPr lang="ja-JP" altLang="ja-JP" sz="2000" dirty="0">
                <a:latin typeface="Meiryo UI" panose="020B0604030504040204" pitchFamily="34" charset="-128"/>
                <a:ea typeface="Meiryo UI" panose="020B0604030504040204" pitchFamily="34" charset="-128"/>
              </a:rPr>
              <a:t>実施記録</a:t>
            </a:r>
          </a:p>
          <a:p>
            <a:pPr marL="0" lvl="0" indent="0">
              <a:spcAft>
                <a:spcPts val="0"/>
              </a:spcAft>
              <a:buNone/>
            </a:pPr>
            <a:r>
              <a:rPr lang="ja-JP" altLang="en-US" sz="2000" dirty="0">
                <a:latin typeface="Meiryo UI" panose="020B0604030504040204" pitchFamily="34" charset="-128"/>
                <a:ea typeface="Meiryo UI" panose="020B0604030504040204" pitchFamily="34" charset="-128"/>
              </a:rPr>
              <a:t>　・</a:t>
            </a:r>
            <a:r>
              <a:rPr lang="ja-JP" altLang="ja-JP" sz="2000" dirty="0">
                <a:latin typeface="Meiryo UI" panose="020B0604030504040204" pitchFamily="34" charset="-128"/>
                <a:ea typeface="Meiryo UI" panose="020B0604030504040204" pitchFamily="34" charset="-128"/>
              </a:rPr>
              <a:t>担当指導医による専門研修の目標への到達の確認　</a:t>
            </a:r>
          </a:p>
          <a:p>
            <a:pPr marL="0" indent="0">
              <a:buNone/>
            </a:pPr>
            <a:r>
              <a:rPr lang="ja-JP" altLang="en-US" sz="2000" dirty="0">
                <a:latin typeface="Meiryo UI" panose="020B0604030504040204" pitchFamily="34" charset="-128"/>
                <a:ea typeface="Meiryo UI" panose="020B0604030504040204" pitchFamily="34" charset="-128"/>
              </a:rPr>
              <a:t>　　→研修プログラム委員会での審査・研修統括責任者による修了判定</a:t>
            </a:r>
          </a:p>
          <a:p>
            <a:pPr marL="457200" lvl="1" indent="0">
              <a:buNone/>
            </a:pPr>
            <a:endParaRPr lang="en-US" altLang="ja-JP" dirty="0">
              <a:latin typeface="Meiryo UI" panose="020B0604030504040204" pitchFamily="34" charset="-128"/>
              <a:ea typeface="Meiryo UI" panose="020B0604030504040204" pitchFamily="34" charset="-128"/>
            </a:endParaRPr>
          </a:p>
        </p:txBody>
      </p:sp>
      <p:pic>
        <p:nvPicPr>
          <p:cNvPr id="4" name="図 3"/>
          <p:cNvPicPr>
            <a:picLocks noChangeAspect="1"/>
          </p:cNvPicPr>
          <p:nvPr/>
        </p:nvPicPr>
        <p:blipFill>
          <a:blip r:embed="rId2"/>
          <a:stretch>
            <a:fillRect/>
          </a:stretch>
        </p:blipFill>
        <p:spPr>
          <a:xfrm>
            <a:off x="5172075" y="6481311"/>
            <a:ext cx="3885996" cy="239036"/>
          </a:xfrm>
          <a:prstGeom prst="rect">
            <a:avLst/>
          </a:prstGeom>
        </p:spPr>
      </p:pic>
    </p:spTree>
    <p:extLst>
      <p:ext uri="{BB962C8B-B14F-4D97-AF65-F5344CB8AC3E}">
        <p14:creationId xmlns:p14="http://schemas.microsoft.com/office/powerpoint/2010/main" val="340970898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52103" y="381335"/>
            <a:ext cx="8129327" cy="635000"/>
          </a:xfrm>
        </p:spPr>
        <p:txBody>
          <a:bodyPr/>
          <a:lstStyle/>
          <a:p>
            <a:r>
              <a:rPr lang="ja-JP" altLang="en-US" b="1" dirty="0"/>
              <a:t>社会医学系専門医研修プログラム認定一覧</a:t>
            </a:r>
            <a:endParaRPr kumimoji="1" lang="ja-JP" altLang="en-US" dirty="0"/>
          </a:p>
        </p:txBody>
      </p:sp>
      <p:sp>
        <p:nvSpPr>
          <p:cNvPr id="3" name="テキスト ボックス 2"/>
          <p:cNvSpPr txBox="1"/>
          <p:nvPr/>
        </p:nvSpPr>
        <p:spPr>
          <a:xfrm>
            <a:off x="264968" y="1440460"/>
            <a:ext cx="8361055" cy="4401205"/>
          </a:xfrm>
          <a:prstGeom prst="rect">
            <a:avLst/>
          </a:prstGeom>
          <a:noFill/>
        </p:spPr>
        <p:txBody>
          <a:bodyPr wrap="square" rtlCol="0">
            <a:spAutoFit/>
          </a:bodyPr>
          <a:lstStyle/>
          <a:p>
            <a:r>
              <a:rPr kumimoji="1" lang="ja-JP" altLang="en-US" sz="2800" dirty="0">
                <a:ea typeface="Meiryo UI" panose="020B0604030504040204" pitchFamily="34" charset="-128"/>
              </a:rPr>
              <a:t>１）認定状況（</a:t>
            </a:r>
            <a:r>
              <a:rPr kumimoji="1" lang="en-US" altLang="ja-JP" sz="2800" dirty="0">
                <a:ea typeface="Meiryo UI" panose="020B0604030504040204" pitchFamily="34" charset="-128"/>
              </a:rPr>
              <a:t>2026</a:t>
            </a:r>
            <a:r>
              <a:rPr kumimoji="1" lang="ja-JP" altLang="en-US" sz="2800" dirty="0">
                <a:ea typeface="Meiryo UI" panose="020B0604030504040204" pitchFamily="34" charset="-128"/>
              </a:rPr>
              <a:t>年</a:t>
            </a:r>
            <a:r>
              <a:rPr kumimoji="1" lang="en-US" altLang="ja-JP" sz="2800" dirty="0">
                <a:ea typeface="Meiryo UI" panose="020B0604030504040204" pitchFamily="34" charset="-128"/>
              </a:rPr>
              <a:t>3</a:t>
            </a:r>
            <a:r>
              <a:rPr kumimoji="1" lang="ja-JP" altLang="en-US" sz="2800" dirty="0">
                <a:ea typeface="Meiryo UI" panose="020B0604030504040204" pitchFamily="34" charset="-128"/>
              </a:rPr>
              <a:t>月現在）</a:t>
            </a:r>
            <a:endParaRPr kumimoji="1" lang="en-US" altLang="ja-JP" sz="2800" dirty="0">
              <a:ea typeface="Meiryo UI" panose="020B0604030504040204" pitchFamily="34" charset="-128"/>
            </a:endParaRPr>
          </a:p>
          <a:p>
            <a:r>
              <a:rPr lang="ja-JP" altLang="en-US" sz="2800" dirty="0">
                <a:ea typeface="Meiryo UI" panose="020B0604030504040204" pitchFamily="34" charset="-128"/>
              </a:rPr>
              <a:t>　　認定</a:t>
            </a:r>
            <a:r>
              <a:rPr lang="en-US" altLang="ja-JP" sz="2800" dirty="0">
                <a:ea typeface="Meiryo UI" panose="020B0604030504040204" pitchFamily="34" charset="-128"/>
              </a:rPr>
              <a:t>76</a:t>
            </a:r>
            <a:r>
              <a:rPr lang="ja-JP" altLang="en-US" sz="2800" dirty="0">
                <a:ea typeface="Meiryo UI" panose="020B0604030504040204" pitchFamily="34" charset="-128"/>
              </a:rPr>
              <a:t>プログラム</a:t>
            </a:r>
            <a:endParaRPr lang="en-US" altLang="ja-JP" sz="2800" dirty="0">
              <a:ea typeface="Meiryo UI" panose="020B0604030504040204" pitchFamily="34" charset="-128"/>
            </a:endParaRPr>
          </a:p>
          <a:p>
            <a:endParaRPr kumimoji="1" lang="en-US" altLang="ja-JP" sz="2800" dirty="0">
              <a:ea typeface="Meiryo UI" panose="020B0604030504040204" pitchFamily="34" charset="-128"/>
            </a:endParaRPr>
          </a:p>
          <a:p>
            <a:r>
              <a:rPr lang="ja-JP" altLang="en-US" sz="2800" dirty="0">
                <a:ea typeface="Meiryo UI" panose="020B0604030504040204" pitchFamily="34" charset="-128"/>
              </a:rPr>
              <a:t>２）内訳</a:t>
            </a:r>
            <a:endParaRPr lang="en-US" altLang="ja-JP" sz="2800" dirty="0">
              <a:ea typeface="Meiryo UI" panose="020B0604030504040204" pitchFamily="34" charset="-128"/>
            </a:endParaRPr>
          </a:p>
          <a:p>
            <a:r>
              <a:rPr kumimoji="1" lang="ja-JP" altLang="en-US" sz="2800" dirty="0">
                <a:ea typeface="Meiryo UI" panose="020B0604030504040204" pitchFamily="34" charset="-128"/>
              </a:rPr>
              <a:t>　　複数プログラム都府県：茨城、埼玉、東京、神奈川</a:t>
            </a:r>
            <a:endParaRPr kumimoji="1" lang="en-US" altLang="ja-JP" sz="2800" dirty="0">
              <a:ea typeface="Meiryo UI" panose="020B0604030504040204" pitchFamily="34" charset="-128"/>
            </a:endParaRPr>
          </a:p>
          <a:p>
            <a:r>
              <a:rPr lang="ja-JP" altLang="en-US" sz="2800" dirty="0">
                <a:ea typeface="Meiryo UI" panose="020B0604030504040204" pitchFamily="34" charset="-128"/>
              </a:rPr>
              <a:t>　　静岡、愛知、奈良、大阪、岡山、高知、熊本</a:t>
            </a:r>
            <a:endParaRPr lang="en-US" altLang="ja-JP" sz="2800" dirty="0">
              <a:ea typeface="Meiryo UI" panose="020B0604030504040204" pitchFamily="34" charset="-128"/>
            </a:endParaRPr>
          </a:p>
          <a:p>
            <a:endParaRPr kumimoji="1" lang="en-US" altLang="ja-JP" sz="2800" dirty="0">
              <a:ea typeface="Meiryo UI" panose="020B0604030504040204" pitchFamily="34" charset="-128"/>
            </a:endParaRPr>
          </a:p>
          <a:p>
            <a:pPr marL="446088" indent="-446088"/>
            <a:r>
              <a:rPr lang="ja-JP" altLang="en-US" sz="2800" dirty="0">
                <a:ea typeface="Meiryo UI" panose="020B0604030504040204" pitchFamily="34" charset="-128"/>
              </a:rPr>
              <a:t>　　広域プログラム：</a:t>
            </a:r>
            <a:r>
              <a:rPr lang="en-US" altLang="ja-JP" sz="2800" dirty="0">
                <a:ea typeface="Meiryo UI" panose="020B0604030504040204" pitchFamily="34" charset="-128"/>
              </a:rPr>
              <a:t>DMAT </a:t>
            </a:r>
            <a:r>
              <a:rPr lang="ja-JP" altLang="en-US" sz="2800" dirty="0">
                <a:ea typeface="Meiryo UI" panose="020B0604030504040204" pitchFamily="34" charset="-128"/>
              </a:rPr>
              <a:t>事務局、国立保健医療科学院、</a:t>
            </a:r>
            <a:r>
              <a:rPr kumimoji="1" lang="ja-JP" altLang="en-US" sz="2800" dirty="0">
                <a:ea typeface="Meiryo UI" panose="020B0604030504040204" pitchFamily="34" charset="-128"/>
              </a:rPr>
              <a:t>産業医科大学、労働者健康安全機構東日本、厚生労働省検疫所、</a:t>
            </a:r>
            <a:r>
              <a:rPr lang="ja-JP" altLang="en-US" sz="2800" dirty="0">
                <a:ea typeface="Meiryo UI" panose="020B0604030504040204" pitchFamily="34" charset="-128"/>
              </a:rPr>
              <a:t>厚生労働省医系技官</a:t>
            </a:r>
            <a:endParaRPr kumimoji="1" lang="ja-JP" altLang="en-US" sz="2800" dirty="0">
              <a:ea typeface="Meiryo UI" panose="020B0604030504040204" pitchFamily="34" charset="-128"/>
            </a:endParaRPr>
          </a:p>
        </p:txBody>
      </p:sp>
      <p:pic>
        <p:nvPicPr>
          <p:cNvPr id="5" name="図 4"/>
          <p:cNvPicPr>
            <a:picLocks noChangeAspect="1"/>
          </p:cNvPicPr>
          <p:nvPr/>
        </p:nvPicPr>
        <p:blipFill>
          <a:blip r:embed="rId3"/>
          <a:stretch>
            <a:fillRect/>
          </a:stretch>
        </p:blipFill>
        <p:spPr>
          <a:xfrm>
            <a:off x="4616767" y="6420351"/>
            <a:ext cx="4309355" cy="265078"/>
          </a:xfrm>
          <a:prstGeom prst="rect">
            <a:avLst/>
          </a:prstGeom>
        </p:spPr>
      </p:pic>
    </p:spTree>
    <p:extLst>
      <p:ext uri="{BB962C8B-B14F-4D97-AF65-F5344CB8AC3E}">
        <p14:creationId xmlns:p14="http://schemas.microsoft.com/office/powerpoint/2010/main" val="392480634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3C49CAE6-C03E-1847-D579-1781AB2F8325}"/>
              </a:ext>
            </a:extLst>
          </p:cNvPr>
          <p:cNvSpPr>
            <a:spLocks noGrp="1"/>
          </p:cNvSpPr>
          <p:nvPr>
            <p:ph idx="1"/>
          </p:nvPr>
        </p:nvSpPr>
        <p:spPr>
          <a:xfrm>
            <a:off x="404812" y="3199448"/>
            <a:ext cx="8531370" cy="1314363"/>
          </a:xfrm>
        </p:spPr>
        <p:txBody>
          <a:bodyPr/>
          <a:lstStyle/>
          <a:p>
            <a:pPr marL="0" indent="0">
              <a:buNone/>
            </a:pPr>
            <a:r>
              <a:rPr kumimoji="1" lang="ja-JP" altLang="en-US" dirty="0"/>
              <a:t>具体的な専攻医登録・</a:t>
            </a:r>
            <a:r>
              <a:rPr kumimoji="1" lang="en-US" altLang="ja-JP" dirty="0"/>
              <a:t>Web</a:t>
            </a:r>
            <a:r>
              <a:rPr kumimoji="1" lang="ja-JP" altLang="en-US" dirty="0"/>
              <a:t>申込み方法等は協会ホームページ参照してください。</a:t>
            </a:r>
          </a:p>
        </p:txBody>
      </p:sp>
    </p:spTree>
    <p:extLst>
      <p:ext uri="{BB962C8B-B14F-4D97-AF65-F5344CB8AC3E}">
        <p14:creationId xmlns:p14="http://schemas.microsoft.com/office/powerpoint/2010/main" val="364325438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74128" y="314325"/>
            <a:ext cx="8112671" cy="678057"/>
          </a:xfrm>
        </p:spPr>
        <p:txBody>
          <a:bodyPr/>
          <a:lstStyle/>
          <a:p>
            <a:pPr algn="ctr"/>
            <a:r>
              <a:rPr lang="ja-JP" altLang="en-US" b="1" dirty="0"/>
              <a:t>指導医、専門医、専攻医の登録状況について</a:t>
            </a:r>
            <a:r>
              <a:rPr lang="ja-JP" altLang="en-US" dirty="0"/>
              <a:t> </a:t>
            </a:r>
            <a:endParaRPr kumimoji="1" lang="ja-JP" altLang="en-US" dirty="0"/>
          </a:p>
        </p:txBody>
      </p:sp>
      <p:sp>
        <p:nvSpPr>
          <p:cNvPr id="3" name="コンテンツ プレースホルダー 2"/>
          <p:cNvSpPr>
            <a:spLocks noGrp="1"/>
          </p:cNvSpPr>
          <p:nvPr>
            <p:ph idx="1"/>
          </p:nvPr>
        </p:nvSpPr>
        <p:spPr>
          <a:xfrm>
            <a:off x="574129" y="1351050"/>
            <a:ext cx="8369846" cy="4971567"/>
          </a:xfrm>
        </p:spPr>
        <p:txBody>
          <a:bodyPr>
            <a:normAutofit/>
          </a:bodyPr>
          <a:lstStyle/>
          <a:p>
            <a:pPr>
              <a:lnSpc>
                <a:spcPct val="120000"/>
              </a:lnSpc>
            </a:pPr>
            <a:r>
              <a:rPr lang="en-US" altLang="zh-TW" dirty="0">
                <a:latin typeface="Meiryo UI" panose="020B0604030504040204" pitchFamily="50" charset="-128"/>
                <a:ea typeface="Meiryo UI" panose="020B0604030504040204" pitchFamily="50" charset="-128"/>
              </a:rPr>
              <a:t>20</a:t>
            </a:r>
            <a:r>
              <a:rPr lang="en-US" altLang="ja-JP" dirty="0">
                <a:latin typeface="Meiryo UI" panose="020B0604030504040204" pitchFamily="50" charset="-128"/>
                <a:ea typeface="Meiryo UI" panose="020B0604030504040204" pitchFamily="50" charset="-128"/>
              </a:rPr>
              <a:t>25</a:t>
            </a:r>
            <a:r>
              <a:rPr lang="zh-TW" altLang="en-US" dirty="0">
                <a:latin typeface="Meiryo UI" panose="020B0604030504040204" pitchFamily="50" charset="-128"/>
                <a:ea typeface="Meiryo UI" panose="020B0604030504040204" pitchFamily="50" charset="-128"/>
              </a:rPr>
              <a:t>年</a:t>
            </a:r>
            <a:r>
              <a:rPr lang="en-US" altLang="ja-JP" dirty="0">
                <a:latin typeface="Meiryo UI" panose="020B0604030504040204" pitchFamily="50" charset="-128"/>
                <a:ea typeface="Meiryo UI" panose="020B0604030504040204" pitchFamily="50" charset="-128"/>
              </a:rPr>
              <a:t>6</a:t>
            </a:r>
            <a:r>
              <a:rPr lang="ja-JP" altLang="en-US" dirty="0">
                <a:latin typeface="Meiryo UI" panose="020B0604030504040204" pitchFamily="50" charset="-128"/>
                <a:ea typeface="Meiryo UI" panose="020B0604030504040204" pitchFamily="50" charset="-128"/>
              </a:rPr>
              <a:t>月現在の登録数</a:t>
            </a:r>
            <a:r>
              <a:rPr lang="en-US" altLang="ja-JP" dirty="0">
                <a:latin typeface="Meiryo UI" panose="020B0604030504040204" pitchFamily="50" charset="-128"/>
                <a:ea typeface="Meiryo UI" panose="020B0604030504040204" pitchFamily="50" charset="-128"/>
              </a:rPr>
              <a:t>	3,291</a:t>
            </a:r>
            <a:r>
              <a:rPr lang="ja-JP" altLang="en-US" dirty="0">
                <a:latin typeface="Meiryo UI" panose="020B0604030504040204" pitchFamily="50" charset="-128"/>
                <a:ea typeface="Meiryo UI" panose="020B0604030504040204" pitchFamily="50" charset="-128"/>
              </a:rPr>
              <a:t>名</a:t>
            </a:r>
            <a:endParaRPr lang="en-US" altLang="ja-JP" dirty="0">
              <a:latin typeface="Meiryo UI" panose="020B0604030504040204" pitchFamily="50" charset="-128"/>
              <a:ea typeface="Meiryo UI" panose="020B0604030504040204" pitchFamily="50" charset="-128"/>
            </a:endParaRPr>
          </a:p>
          <a:p>
            <a:pPr marL="0" indent="0">
              <a:lnSpc>
                <a:spcPct val="120000"/>
              </a:lnSpc>
              <a:buNone/>
            </a:pPr>
            <a:r>
              <a:rPr lang="ja-JP" altLang="en-US" sz="2800" dirty="0">
                <a:latin typeface="Meiryo UI" panose="020B0604030504040204" pitchFamily="50" charset="-128"/>
                <a:ea typeface="Meiryo UI" panose="020B0604030504040204" pitchFamily="50" charset="-128"/>
              </a:rPr>
              <a:t>　（指導医</a:t>
            </a:r>
            <a:r>
              <a:rPr lang="en-US" altLang="ja-JP" sz="2800" dirty="0">
                <a:latin typeface="Meiryo UI" panose="020B0604030504040204" pitchFamily="50" charset="-128"/>
                <a:ea typeface="Meiryo UI" panose="020B0604030504040204" pitchFamily="50" charset="-128"/>
              </a:rPr>
              <a:t>2,355</a:t>
            </a:r>
            <a:r>
              <a:rPr lang="ja-JP" altLang="en-US" sz="2800" dirty="0">
                <a:latin typeface="Meiryo UI" panose="020B0604030504040204" pitchFamily="50" charset="-128"/>
                <a:ea typeface="Meiryo UI" panose="020B0604030504040204" pitchFamily="50" charset="-128"/>
              </a:rPr>
              <a:t>名、専門医</a:t>
            </a:r>
            <a:r>
              <a:rPr lang="en-US" altLang="ja-JP" sz="2800" dirty="0">
                <a:latin typeface="Meiryo UI" panose="020B0604030504040204" pitchFamily="50" charset="-128"/>
                <a:ea typeface="Meiryo UI" panose="020B0604030504040204" pitchFamily="50" charset="-128"/>
              </a:rPr>
              <a:t>402</a:t>
            </a:r>
            <a:r>
              <a:rPr lang="ja-JP" altLang="en-US" sz="2800" dirty="0">
                <a:latin typeface="Meiryo UI" panose="020B0604030504040204" pitchFamily="50" charset="-128"/>
                <a:ea typeface="Meiryo UI" panose="020B0604030504040204" pitchFamily="50" charset="-128"/>
              </a:rPr>
              <a:t>名、専攻医</a:t>
            </a:r>
            <a:r>
              <a:rPr lang="en-US" altLang="ja-JP" sz="2800" dirty="0">
                <a:latin typeface="Meiryo UI" panose="020B0604030504040204" pitchFamily="50" charset="-128"/>
                <a:ea typeface="Meiryo UI" panose="020B0604030504040204" pitchFamily="50" charset="-128"/>
              </a:rPr>
              <a:t>534</a:t>
            </a:r>
            <a:r>
              <a:rPr lang="ja-JP" altLang="en-US" sz="2800" dirty="0">
                <a:latin typeface="Meiryo UI" panose="020B0604030504040204" pitchFamily="50" charset="-128"/>
                <a:ea typeface="Meiryo UI" panose="020B0604030504040204" pitchFamily="50" charset="-128"/>
              </a:rPr>
              <a:t>名）</a:t>
            </a:r>
            <a:endParaRPr lang="en-US" altLang="ja-JP" sz="2800" dirty="0">
              <a:latin typeface="Meiryo UI" panose="020B0604030504040204" pitchFamily="50" charset="-128"/>
              <a:ea typeface="Meiryo UI" panose="020B0604030504040204" pitchFamily="50" charset="-128"/>
            </a:endParaRPr>
          </a:p>
          <a:p>
            <a:pPr>
              <a:lnSpc>
                <a:spcPct val="120000"/>
              </a:lnSpc>
            </a:pPr>
            <a:endParaRPr lang="en-US" altLang="ja-JP" dirty="0"/>
          </a:p>
          <a:p>
            <a:pPr marL="1001712" lvl="2" indent="0">
              <a:lnSpc>
                <a:spcPct val="120000"/>
              </a:lnSpc>
              <a:buNone/>
            </a:pPr>
            <a:endParaRPr lang="en-US" altLang="ja-JP" dirty="0"/>
          </a:p>
          <a:p>
            <a:pPr lvl="2">
              <a:lnSpc>
                <a:spcPct val="120000"/>
              </a:lnSpc>
            </a:pPr>
            <a:endParaRPr lang="en-US" altLang="ja-JP" dirty="0">
              <a:solidFill>
                <a:srgbClr val="FF0000"/>
              </a:solidFill>
            </a:endParaRPr>
          </a:p>
        </p:txBody>
      </p:sp>
      <p:pic>
        <p:nvPicPr>
          <p:cNvPr id="5" name="図 4"/>
          <p:cNvPicPr>
            <a:picLocks noChangeAspect="1"/>
          </p:cNvPicPr>
          <p:nvPr/>
        </p:nvPicPr>
        <p:blipFill>
          <a:blip r:embed="rId3"/>
          <a:stretch>
            <a:fillRect/>
          </a:stretch>
        </p:blipFill>
        <p:spPr>
          <a:xfrm>
            <a:off x="4634620" y="6423836"/>
            <a:ext cx="4309355" cy="265078"/>
          </a:xfrm>
          <a:prstGeom prst="rect">
            <a:avLst/>
          </a:prstGeom>
        </p:spPr>
      </p:pic>
      <p:pic>
        <p:nvPicPr>
          <p:cNvPr id="10" name="図 9">
            <a:extLst>
              <a:ext uri="{FF2B5EF4-FFF2-40B4-BE49-F238E27FC236}">
                <a16:creationId xmlns:a16="http://schemas.microsoft.com/office/drawing/2014/main" id="{05C8CBF2-1489-91A3-4C1B-A8FE96C32949}"/>
              </a:ext>
            </a:extLst>
          </p:cNvPr>
          <p:cNvPicPr>
            <a:picLocks noChangeAspect="1"/>
          </p:cNvPicPr>
          <p:nvPr/>
        </p:nvPicPr>
        <p:blipFill>
          <a:blip r:embed="rId4"/>
          <a:stretch>
            <a:fillRect/>
          </a:stretch>
        </p:blipFill>
        <p:spPr>
          <a:xfrm>
            <a:off x="1094218" y="2673219"/>
            <a:ext cx="6706181" cy="3548180"/>
          </a:xfrm>
          <a:prstGeom prst="rect">
            <a:avLst/>
          </a:prstGeom>
        </p:spPr>
      </p:pic>
    </p:spTree>
    <p:extLst>
      <p:ext uri="{BB962C8B-B14F-4D97-AF65-F5344CB8AC3E}">
        <p14:creationId xmlns:p14="http://schemas.microsoft.com/office/powerpoint/2010/main" val="135469425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9F9DD-71E7-79C8-A34E-0F2B4B49F724}"/>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E610A8F3-55EF-AA13-B531-D3ECA7A70D0B}"/>
              </a:ext>
            </a:extLst>
          </p:cNvPr>
          <p:cNvSpPr>
            <a:spLocks noGrp="1"/>
          </p:cNvSpPr>
          <p:nvPr>
            <p:ph type="title"/>
          </p:nvPr>
        </p:nvSpPr>
        <p:spPr>
          <a:xfrm>
            <a:off x="581025" y="2667764"/>
            <a:ext cx="7772400" cy="1362075"/>
          </a:xfrm>
        </p:spPr>
        <p:txBody>
          <a:bodyPr/>
          <a:lstStyle/>
          <a:p>
            <a:pPr algn="ctr"/>
            <a:r>
              <a:rPr lang="ja-JP" altLang="en-US" b="0" dirty="0">
                <a:solidFill>
                  <a:schemeClr val="tx1"/>
                </a:solidFill>
                <a:latin typeface="Hiragino Kaku Gothic Std W8" panose="020B0800000000000000" pitchFamily="34" charset="-128"/>
                <a:ea typeface="Hiragino Kaku Gothic Std W8" panose="020B0800000000000000" pitchFamily="34" charset="-128"/>
              </a:rPr>
              <a:t>社会医学系専門医受験資格には</a:t>
            </a:r>
            <a:br>
              <a:rPr lang="en-US" altLang="ja-JP" b="0" dirty="0">
                <a:solidFill>
                  <a:schemeClr val="tx1"/>
                </a:solidFill>
                <a:latin typeface="Hiragino Kaku Gothic Std W8" panose="020B0800000000000000" pitchFamily="34" charset="-128"/>
                <a:ea typeface="Hiragino Kaku Gothic Std W8" panose="020B0800000000000000" pitchFamily="34" charset="-128"/>
              </a:rPr>
            </a:br>
            <a:r>
              <a:rPr lang="en-US" altLang="ja-JP" dirty="0">
                <a:solidFill>
                  <a:schemeClr val="tx1"/>
                </a:solidFill>
                <a:latin typeface="Hiragino Kaku Gothic Std W8" panose="020B0800000000000000" pitchFamily="34" charset="-128"/>
                <a:ea typeface="Hiragino Kaku Gothic Std W8" panose="020B0800000000000000" pitchFamily="34" charset="-128"/>
              </a:rPr>
              <a:t>2</a:t>
            </a:r>
            <a:r>
              <a:rPr lang="ja-JP" altLang="en-US" dirty="0">
                <a:solidFill>
                  <a:schemeClr val="tx1"/>
                </a:solidFill>
                <a:latin typeface="Hiragino Kaku Gothic Std W8" panose="020B0800000000000000" pitchFamily="34" charset="-128"/>
                <a:ea typeface="Hiragino Kaku Gothic Std W8" panose="020B0800000000000000" pitchFamily="34" charset="-128"/>
              </a:rPr>
              <a:t>種類</a:t>
            </a:r>
            <a:r>
              <a:rPr lang="ja-JP" altLang="en-US" b="0" dirty="0">
                <a:solidFill>
                  <a:schemeClr val="tx1"/>
                </a:solidFill>
                <a:latin typeface="Hiragino Kaku Gothic Std W8" panose="020B0800000000000000" pitchFamily="34" charset="-128"/>
                <a:ea typeface="Hiragino Kaku Gothic Std W8" panose="020B0800000000000000" pitchFamily="34" charset="-128"/>
              </a:rPr>
              <a:t>あります</a:t>
            </a:r>
            <a:endParaRPr kumimoji="1" lang="ja-JP" altLang="en-US" b="0" dirty="0">
              <a:solidFill>
                <a:schemeClr val="tx1"/>
              </a:solidFill>
              <a:latin typeface="Hiragino Kaku Gothic Std W8" panose="020B0800000000000000" pitchFamily="34" charset="-128"/>
              <a:ea typeface="Hiragino Kaku Gothic Std W8" panose="020B0800000000000000" pitchFamily="34" charset="-128"/>
            </a:endParaRPr>
          </a:p>
        </p:txBody>
      </p:sp>
    </p:spTree>
    <p:extLst>
      <p:ext uri="{BB962C8B-B14F-4D97-AF65-F5344CB8AC3E}">
        <p14:creationId xmlns:p14="http://schemas.microsoft.com/office/powerpoint/2010/main" val="127053913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172571"/>
            <a:ext cx="8928992" cy="1008112"/>
          </a:xfrm>
          <a:prstGeom prst="rect">
            <a:avLst/>
          </a:prstGeom>
        </p:spPr>
        <p:txBody>
          <a:bodyPr/>
          <a:lstStyle/>
          <a:p>
            <a:pPr marL="0" indent="0">
              <a:buNone/>
            </a:pPr>
            <a:r>
              <a:rPr lang="ja-JP" altLang="en-US" sz="2400" b="1" dirty="0">
                <a:latin typeface="Meiryo UI" panose="020B0604030504040204" pitchFamily="34" charset="-128"/>
              </a:rPr>
              <a:t>一般社団法人　社会医学系専門医協会</a:t>
            </a:r>
            <a:br>
              <a:rPr lang="en-US" altLang="ja-JP" sz="2400" b="1" dirty="0">
                <a:latin typeface="Meiryo UI" panose="020B0604030504040204" pitchFamily="34" charset="-128"/>
              </a:rPr>
            </a:br>
            <a:r>
              <a:rPr lang="ja-JP" altLang="en-US" sz="2400" b="1" dirty="0">
                <a:latin typeface="Meiryo UI" panose="020B0604030504040204" pitchFamily="34" charset="-128"/>
              </a:rPr>
              <a:t>（</a:t>
            </a:r>
            <a:r>
              <a:rPr lang="en-US" altLang="ja-JP" sz="2400" b="1" dirty="0">
                <a:latin typeface="Meiryo UI" panose="020B0604030504040204" pitchFamily="34" charset="-128"/>
              </a:rPr>
              <a:t>Japan Board of Public Health and Social Medicine</a:t>
            </a:r>
            <a:r>
              <a:rPr lang="ja-JP" altLang="en-US" sz="2400" b="1" dirty="0">
                <a:latin typeface="Meiryo UI" panose="020B0604030504040204" pitchFamily="34" charset="-128"/>
              </a:rPr>
              <a:t>）</a:t>
            </a:r>
            <a:endParaRPr kumimoji="1" lang="ja-JP" altLang="en-US" sz="2400" b="1" dirty="0">
              <a:latin typeface="Meiryo UI" panose="020B0604030504040204" pitchFamily="34" charset="-128"/>
            </a:endParaRPr>
          </a:p>
        </p:txBody>
      </p:sp>
      <p:sp>
        <p:nvSpPr>
          <p:cNvPr id="3" name="コンテンツ プレースホルダー 2"/>
          <p:cNvSpPr>
            <a:spLocks noGrp="1"/>
          </p:cNvSpPr>
          <p:nvPr>
            <p:ph idx="1"/>
          </p:nvPr>
        </p:nvSpPr>
        <p:spPr>
          <a:xfrm>
            <a:off x="230666" y="992205"/>
            <a:ext cx="8640960" cy="5616624"/>
          </a:xfrm>
        </p:spPr>
        <p:txBody>
          <a:bodyPr>
            <a:normAutofit fontScale="92500" lnSpcReduction="10000"/>
          </a:bodyPr>
          <a:lstStyle/>
          <a:p>
            <a:pPr marL="0" indent="0">
              <a:buNone/>
            </a:pPr>
            <a:r>
              <a:rPr lang="ja-JP" altLang="en-US" sz="2400" dirty="0">
                <a:latin typeface="Meiryo UI" panose="020B0604030504040204" pitchFamily="34" charset="-128"/>
                <a:ea typeface="Meiryo UI" panose="020B0604030504040204" pitchFamily="34" charset="-128"/>
              </a:rPr>
              <a:t>・設立</a:t>
            </a:r>
            <a:endParaRPr lang="en-US" altLang="ja-JP" sz="2400" dirty="0">
              <a:latin typeface="Meiryo UI" panose="020B0604030504040204" pitchFamily="34" charset="-128"/>
              <a:ea typeface="Meiryo UI" panose="020B0604030504040204" pitchFamily="34" charset="-128"/>
            </a:endParaRPr>
          </a:p>
          <a:p>
            <a:pPr marL="0" indent="0">
              <a:buNone/>
            </a:pPr>
            <a:r>
              <a:rPr lang="ja-JP" altLang="en-US" sz="2400" dirty="0">
                <a:latin typeface="Meiryo UI" panose="020B0604030504040204" pitchFamily="34" charset="-128"/>
                <a:ea typeface="Meiryo UI" panose="020B0604030504040204" pitchFamily="34" charset="-128"/>
              </a:rPr>
              <a:t>　　</a:t>
            </a:r>
            <a:r>
              <a:rPr lang="en-US" altLang="ja-JP" sz="2400" dirty="0">
                <a:latin typeface="Meiryo UI" panose="020B0604030504040204" pitchFamily="34" charset="-128"/>
                <a:ea typeface="Meiryo UI" panose="020B0604030504040204" pitchFamily="34" charset="-128"/>
              </a:rPr>
              <a:t>2016</a:t>
            </a:r>
            <a:r>
              <a:rPr lang="ja-JP" altLang="en-US" sz="2400" dirty="0">
                <a:latin typeface="Meiryo UI" panose="020B0604030504040204" pitchFamily="34" charset="-128"/>
                <a:ea typeface="Meiryo UI" panose="020B0604030504040204" pitchFamily="34" charset="-128"/>
              </a:rPr>
              <a:t>年</a:t>
            </a:r>
            <a:r>
              <a:rPr lang="en-US" altLang="ja-JP" sz="2400" dirty="0">
                <a:latin typeface="Meiryo UI" panose="020B0604030504040204" pitchFamily="34" charset="-128"/>
                <a:ea typeface="Meiryo UI" panose="020B0604030504040204" pitchFamily="34" charset="-128"/>
              </a:rPr>
              <a:t>12</a:t>
            </a:r>
            <a:r>
              <a:rPr lang="ja-JP" altLang="en-US" sz="2400" dirty="0">
                <a:latin typeface="Meiryo UI" panose="020B0604030504040204" pitchFamily="34" charset="-128"/>
                <a:ea typeface="Meiryo UI" panose="020B0604030504040204" pitchFamily="34" charset="-128"/>
              </a:rPr>
              <a:t>月５日</a:t>
            </a:r>
            <a:endParaRPr lang="en-US" altLang="ja-JP" sz="2400" dirty="0">
              <a:latin typeface="Meiryo UI" panose="020B0604030504040204" pitchFamily="34" charset="-128"/>
              <a:ea typeface="Meiryo UI" panose="020B0604030504040204" pitchFamily="34" charset="-128"/>
            </a:endParaRPr>
          </a:p>
          <a:p>
            <a:pPr marL="0" indent="0">
              <a:buNone/>
            </a:pPr>
            <a:r>
              <a:rPr lang="ja-JP" altLang="en-US" sz="2400" dirty="0">
                <a:latin typeface="Meiryo UI" panose="020B0604030504040204" pitchFamily="34" charset="-128"/>
                <a:ea typeface="Meiryo UI" panose="020B0604030504040204" pitchFamily="34" charset="-128"/>
              </a:rPr>
              <a:t>・構成</a:t>
            </a:r>
            <a:endParaRPr lang="en-US" altLang="ja-JP" sz="2400" dirty="0">
              <a:latin typeface="Meiryo UI" panose="020B0604030504040204" pitchFamily="34" charset="-128"/>
              <a:ea typeface="Meiryo UI" panose="020B0604030504040204" pitchFamily="34" charset="-128"/>
            </a:endParaRPr>
          </a:p>
          <a:p>
            <a:pPr marL="0" indent="0">
              <a:buNone/>
            </a:pPr>
            <a:r>
              <a:rPr lang="ja-JP" altLang="en-US" sz="2400" dirty="0">
                <a:latin typeface="Meiryo UI" panose="020B0604030504040204" pitchFamily="34" charset="-128"/>
                <a:ea typeface="Meiryo UI" panose="020B0604030504040204" pitchFamily="34" charset="-128"/>
              </a:rPr>
              <a:t>（正社員）</a:t>
            </a:r>
            <a:endParaRPr lang="en-US" altLang="ja-JP" sz="2400" dirty="0">
              <a:latin typeface="Meiryo UI" panose="020B0604030504040204" pitchFamily="34" charset="-128"/>
              <a:ea typeface="Meiryo UI" panose="020B0604030504040204" pitchFamily="34" charset="-128"/>
            </a:endParaRPr>
          </a:p>
          <a:p>
            <a:pPr eaLnBrk="1" hangingPunct="1">
              <a:buFontTx/>
              <a:buNone/>
            </a:pPr>
            <a:r>
              <a:rPr lang="ja-JP" altLang="en-US" sz="2000" dirty="0">
                <a:latin typeface="Meiryo UI" panose="020B0604030504040204" pitchFamily="34" charset="-128"/>
                <a:ea typeface="Meiryo UI" panose="020B0604030504040204" pitchFamily="34" charset="-128"/>
              </a:rPr>
              <a:t>　　日本衛生学会、日本産業衛生学会、日本公衆衛生学会、日本疫学会、</a:t>
            </a:r>
            <a:endParaRPr lang="en-US" altLang="ja-JP" sz="2000" dirty="0">
              <a:latin typeface="Meiryo UI" panose="020B0604030504040204" pitchFamily="34" charset="-128"/>
              <a:ea typeface="Meiryo UI" panose="020B0604030504040204" pitchFamily="34" charset="-128"/>
            </a:endParaRPr>
          </a:p>
          <a:p>
            <a:pPr eaLnBrk="1" hangingPunct="1">
              <a:buFontTx/>
              <a:buNone/>
            </a:pPr>
            <a:r>
              <a:rPr lang="ja-JP" altLang="en-US" sz="2000" dirty="0">
                <a:latin typeface="Meiryo UI" panose="020B0604030504040204" pitchFamily="34" charset="-128"/>
                <a:ea typeface="Meiryo UI" panose="020B0604030504040204" pitchFamily="34" charset="-128"/>
              </a:rPr>
              <a:t>　　日本医療・病院管理学会、日本医療情報学会、日本災害医学会、</a:t>
            </a:r>
            <a:endParaRPr lang="en-US" altLang="ja-JP" sz="2000" dirty="0">
              <a:latin typeface="Meiryo UI" panose="020B0604030504040204" pitchFamily="34" charset="-128"/>
              <a:ea typeface="Meiryo UI" panose="020B0604030504040204" pitchFamily="34" charset="-128"/>
            </a:endParaRPr>
          </a:p>
          <a:p>
            <a:pPr eaLnBrk="1" hangingPunct="1">
              <a:buFontTx/>
              <a:buNone/>
            </a:pPr>
            <a:r>
              <a:rPr lang="ja-JP" altLang="en-US" sz="2000" dirty="0">
                <a:latin typeface="Meiryo UI" panose="020B0604030504040204" pitchFamily="34" charset="-128"/>
                <a:ea typeface="Meiryo UI" panose="020B0604030504040204" pitchFamily="34" charset="-128"/>
              </a:rPr>
              <a:t>　　日本職業・災害医学会</a:t>
            </a:r>
            <a:endParaRPr lang="en-US" altLang="ja-JP" sz="2000" dirty="0">
              <a:latin typeface="Meiryo UI" panose="020B0604030504040204" pitchFamily="34" charset="-128"/>
              <a:ea typeface="Meiryo UI" panose="020B0604030504040204" pitchFamily="34" charset="-128"/>
            </a:endParaRPr>
          </a:p>
          <a:p>
            <a:pPr eaLnBrk="1" hangingPunct="1">
              <a:buFontTx/>
              <a:buNone/>
            </a:pPr>
            <a:r>
              <a:rPr lang="ja-JP" altLang="en-US" sz="2000" dirty="0">
                <a:latin typeface="Meiryo UI" panose="020B0604030504040204" pitchFamily="34" charset="-128"/>
                <a:ea typeface="Meiryo UI" panose="020B0604030504040204" pitchFamily="34" charset="-128"/>
              </a:rPr>
              <a:t>　　全国保健所長会、全国衛生部長会、地方衛生研究所全国協議会、</a:t>
            </a:r>
            <a:endParaRPr lang="en-US" altLang="ja-JP" sz="2000" dirty="0">
              <a:latin typeface="Meiryo UI" panose="020B0604030504040204" pitchFamily="34" charset="-128"/>
              <a:ea typeface="Meiryo UI" panose="020B0604030504040204" pitchFamily="34" charset="-128"/>
            </a:endParaRPr>
          </a:p>
          <a:p>
            <a:pPr eaLnBrk="1" hangingPunct="1">
              <a:buFontTx/>
              <a:buNone/>
            </a:pPr>
            <a:r>
              <a:rPr lang="ja-JP" altLang="en-US" sz="2000" dirty="0">
                <a:latin typeface="Meiryo UI" panose="020B0604030504040204" pitchFamily="34" charset="-128"/>
                <a:ea typeface="Meiryo UI" panose="020B0604030504040204" pitchFamily="34" charset="-128"/>
              </a:rPr>
              <a:t>　　全国衛生学公衆衛生学教育協議会、日本医師会、日本医学会連合</a:t>
            </a:r>
            <a:endParaRPr lang="en-US" altLang="ja-JP" sz="2000" dirty="0">
              <a:latin typeface="Meiryo UI" panose="020B0604030504040204" pitchFamily="34" charset="-128"/>
              <a:ea typeface="Meiryo UI" panose="020B0604030504040204" pitchFamily="34" charset="-128"/>
            </a:endParaRPr>
          </a:p>
          <a:p>
            <a:pPr marL="0" indent="0" defTabSz="685800" eaLnBrk="1" fontAlgn="auto" hangingPunct="1">
              <a:buNone/>
              <a:defRPr/>
            </a:pPr>
            <a:endParaRPr lang="en-US" altLang="ja-JP" sz="2400" dirty="0">
              <a:latin typeface="Meiryo UI" panose="020B0604030504040204" pitchFamily="34" charset="-128"/>
              <a:ea typeface="Meiryo UI" panose="020B0604030504040204" pitchFamily="34" charset="-128"/>
            </a:endParaRPr>
          </a:p>
          <a:p>
            <a:pPr marL="0" indent="0" defTabSz="685800" eaLnBrk="1" fontAlgn="auto" hangingPunct="1">
              <a:buNone/>
              <a:defRPr/>
            </a:pPr>
            <a:r>
              <a:rPr lang="ja-JP" altLang="en-US" sz="2400" dirty="0">
                <a:latin typeface="Meiryo UI" panose="020B0604030504040204" pitchFamily="34" charset="-128"/>
                <a:ea typeface="Meiryo UI" panose="020B0604030504040204" pitchFamily="34" charset="-128"/>
              </a:rPr>
              <a:t>（友好社員）</a:t>
            </a:r>
          </a:p>
          <a:p>
            <a:pPr marL="0" indent="446088" defTabSz="685800" eaLnBrk="1" fontAlgn="auto" hangingPunct="1">
              <a:buNone/>
              <a:defRPr/>
            </a:pPr>
            <a:r>
              <a:rPr lang="ja-JP" altLang="en-US" sz="2100" dirty="0">
                <a:latin typeface="Meiryo UI" panose="020B0604030504040204" pitchFamily="34" charset="-128"/>
                <a:ea typeface="Meiryo UI" panose="020B0604030504040204" pitchFamily="34" charset="-128"/>
              </a:rPr>
              <a:t>日本法医学会、日本医学教育学会、日本国際保健医療学会</a:t>
            </a:r>
            <a:endParaRPr lang="en-US" altLang="ja-JP" sz="2100" dirty="0">
              <a:latin typeface="Meiryo UI" panose="020B0604030504040204" pitchFamily="34" charset="-128"/>
              <a:ea typeface="Meiryo UI" panose="020B0604030504040204" pitchFamily="34" charset="-128"/>
            </a:endParaRPr>
          </a:p>
          <a:p>
            <a:pPr eaLnBrk="1" hangingPunct="1">
              <a:buFontTx/>
              <a:buNone/>
            </a:pPr>
            <a:endParaRPr lang="en-US" altLang="ja-JP" sz="2000" dirty="0">
              <a:latin typeface="Meiryo UI" panose="020B0604030504040204" pitchFamily="34" charset="-128"/>
              <a:ea typeface="Meiryo UI" panose="020B0604030504040204" pitchFamily="34" charset="-128"/>
            </a:endParaRPr>
          </a:p>
          <a:p>
            <a:pPr eaLnBrk="1" hangingPunct="1">
              <a:buFontTx/>
              <a:buNone/>
            </a:pPr>
            <a:r>
              <a:rPr lang="en-US" altLang="ja-JP" sz="2000" dirty="0">
                <a:latin typeface="Meiryo UI" panose="020B0604030504040204" pitchFamily="34" charset="-128"/>
                <a:ea typeface="Meiryo UI" panose="020B0604030504040204" pitchFamily="34" charset="-128"/>
              </a:rPr>
              <a:t>	  </a:t>
            </a:r>
            <a:r>
              <a:rPr lang="ja-JP" altLang="en-US" sz="2000" dirty="0">
                <a:latin typeface="Meiryo UI" panose="020B0604030504040204" pitchFamily="34" charset="-128"/>
                <a:ea typeface="Meiryo UI" panose="020B0604030504040204" pitchFamily="34" charset="-128"/>
              </a:rPr>
              <a:t>　　　　　　　　　　（</a:t>
            </a:r>
            <a:r>
              <a:rPr lang="en-US" altLang="ja-JP" sz="2000" dirty="0">
                <a:latin typeface="Meiryo UI" panose="020B0604030504040204" pitchFamily="34" charset="-128"/>
                <a:ea typeface="Meiryo UI" panose="020B0604030504040204" pitchFamily="34" charset="-128"/>
              </a:rPr>
              <a:t>1</a:t>
            </a:r>
            <a:r>
              <a:rPr lang="ja-JP" altLang="en-US" sz="2000" dirty="0">
                <a:latin typeface="Meiryo UI" panose="020B0604030504040204" pitchFamily="34" charset="-128"/>
                <a:ea typeface="Meiryo UI" panose="020B0604030504040204" pitchFamily="34" charset="-128"/>
              </a:rPr>
              <a:t>７学会・団体：</a:t>
            </a:r>
            <a:r>
              <a:rPr lang="en-US" altLang="ja-JP" sz="2000" dirty="0">
                <a:latin typeface="Meiryo UI" panose="020B0604030504040204" pitchFamily="34" charset="-128"/>
                <a:ea typeface="Meiryo UI" panose="020B0604030504040204" pitchFamily="34" charset="-128"/>
              </a:rPr>
              <a:t>11</a:t>
            </a:r>
            <a:r>
              <a:rPr lang="ja-JP" altLang="en-US" sz="2000" dirty="0">
                <a:latin typeface="Meiryo UI" panose="020B0604030504040204" pitchFamily="34" charset="-128"/>
                <a:ea typeface="Meiryo UI" panose="020B0604030504040204" pitchFamily="34" charset="-128"/>
              </a:rPr>
              <a:t>学会・６団体＝順不同）</a:t>
            </a:r>
            <a:endParaRPr lang="en-US" altLang="ja-JP" sz="2000" dirty="0">
              <a:latin typeface="Meiryo UI" panose="020B0604030504040204" pitchFamily="34" charset="-128"/>
              <a:ea typeface="Meiryo UI" panose="020B0604030504040204" pitchFamily="34" charset="-128"/>
            </a:endParaRPr>
          </a:p>
          <a:p>
            <a:pPr marL="0" indent="0">
              <a:buNone/>
            </a:pPr>
            <a:r>
              <a:rPr lang="ja-JP" altLang="en-US" sz="2400" dirty="0">
                <a:latin typeface="Meiryo UI" panose="020B0604030504040204" pitchFamily="34" charset="-128"/>
                <a:ea typeface="Meiryo UI" panose="020B0604030504040204" pitchFamily="34" charset="-128"/>
              </a:rPr>
              <a:t>・事務局</a:t>
            </a:r>
            <a:endParaRPr lang="en-US" altLang="ja-JP" sz="2400" dirty="0">
              <a:latin typeface="Meiryo UI" panose="020B0604030504040204" pitchFamily="34" charset="-128"/>
              <a:ea typeface="Meiryo UI" panose="020B0604030504040204" pitchFamily="34" charset="-128"/>
            </a:endParaRPr>
          </a:p>
          <a:p>
            <a:pPr marL="0" indent="0">
              <a:buNone/>
            </a:pPr>
            <a:r>
              <a:rPr lang="ja-JP" altLang="en-US" sz="2400" dirty="0">
                <a:latin typeface="Meiryo UI" panose="020B0604030504040204" pitchFamily="34" charset="-128"/>
                <a:ea typeface="Meiryo UI" panose="020B0604030504040204" pitchFamily="34" charset="-128"/>
              </a:rPr>
              <a:t>　</a:t>
            </a:r>
            <a:r>
              <a:rPr lang="ja-JP" altLang="en-US" sz="2000" dirty="0">
                <a:latin typeface="Meiryo UI" panose="020B0604030504040204" pitchFamily="34" charset="-128"/>
                <a:ea typeface="Meiryo UI" panose="020B0604030504040204" pitchFamily="34" charset="-128"/>
              </a:rPr>
              <a:t>　東京都文京区（学会支援機構内）</a:t>
            </a:r>
            <a:r>
              <a:rPr lang="en-US" altLang="ja-JP" sz="2000" dirty="0">
                <a:latin typeface="Meiryo UI" panose="020B0604030504040204" pitchFamily="34" charset="-128"/>
                <a:ea typeface="Meiryo UI" panose="020B0604030504040204" pitchFamily="34" charset="-128"/>
              </a:rPr>
              <a:t>2019</a:t>
            </a:r>
            <a:r>
              <a:rPr lang="ja-JP" altLang="en-US" sz="2000" dirty="0">
                <a:latin typeface="Meiryo UI" panose="020B0604030504040204" pitchFamily="34" charset="-128"/>
                <a:ea typeface="Meiryo UI" panose="020B0604030504040204" pitchFamily="34" charset="-128"/>
              </a:rPr>
              <a:t>年</a:t>
            </a:r>
            <a:r>
              <a:rPr lang="en-US" altLang="ja-JP" sz="2000" dirty="0">
                <a:latin typeface="Meiryo UI" panose="020B0604030504040204" pitchFamily="34" charset="-128"/>
                <a:ea typeface="Meiryo UI" panose="020B0604030504040204" pitchFamily="34" charset="-128"/>
              </a:rPr>
              <a:t>7</a:t>
            </a:r>
            <a:r>
              <a:rPr lang="ja-JP" altLang="en-US" sz="2000" dirty="0">
                <a:latin typeface="Meiryo UI" panose="020B0604030504040204" pitchFamily="34" charset="-128"/>
                <a:ea typeface="Meiryo UI" panose="020B0604030504040204" pitchFamily="34" charset="-128"/>
              </a:rPr>
              <a:t>月移転</a:t>
            </a:r>
            <a:endParaRPr lang="en-US" altLang="ja-JP" sz="2000" dirty="0">
              <a:latin typeface="Meiryo UI" panose="020B0604030504040204" pitchFamily="34" charset="-128"/>
              <a:ea typeface="Meiryo UI" panose="020B0604030504040204" pitchFamily="34" charset="-128"/>
            </a:endParaRPr>
          </a:p>
          <a:p>
            <a:pPr marL="0" indent="0">
              <a:buNone/>
            </a:pPr>
            <a:endParaRPr lang="en-US" altLang="ja-JP" sz="2000" dirty="0">
              <a:latin typeface="Meiryo UI" panose="020B0604030504040204" pitchFamily="34" charset="-128"/>
              <a:ea typeface="Meiryo UI" panose="020B0604030504040204" pitchFamily="34" charset="-128"/>
            </a:endParaRPr>
          </a:p>
        </p:txBody>
      </p:sp>
      <p:pic>
        <p:nvPicPr>
          <p:cNvPr id="1026" name="Picture 2">
            <a:extLst>
              <a:ext uri="{FF2B5EF4-FFF2-40B4-BE49-F238E27FC236}">
                <a16:creationId xmlns:a16="http://schemas.microsoft.com/office/drawing/2014/main" id="{12637D09-A804-83BF-ED35-2E1E182864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7245" y="1180683"/>
            <a:ext cx="3876675" cy="1123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666205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4">
            <a:extLst>
              <a:ext uri="{FF2B5EF4-FFF2-40B4-BE49-F238E27FC236}">
                <a16:creationId xmlns:a16="http://schemas.microsoft.com/office/drawing/2014/main" id="{83C497D3-329E-2A28-09B0-ABDC1BE3DD4A}"/>
              </a:ext>
            </a:extLst>
          </p:cNvPr>
          <p:cNvSpPr>
            <a:spLocks noGrp="1"/>
          </p:cNvSpPr>
          <p:nvPr>
            <p:ph idx="1"/>
          </p:nvPr>
        </p:nvSpPr>
        <p:spPr>
          <a:xfrm>
            <a:off x="149607" y="1386461"/>
            <a:ext cx="8794368" cy="4678362"/>
          </a:xfrm>
        </p:spPr>
        <p:txBody>
          <a:bodyPr/>
          <a:lstStyle/>
          <a:p>
            <a:r>
              <a:rPr lang="ja-JP" altLang="en-US" dirty="0">
                <a:latin typeface="Meiryo UI" panose="020B0604030504040204" pitchFamily="50" charset="-128"/>
                <a:ea typeface="Meiryo UI" panose="020B0604030504040204" pitchFamily="50" charset="-128"/>
              </a:rPr>
              <a:t>専門医受験資格</a:t>
            </a:r>
            <a:r>
              <a:rPr lang="en" altLang="ja-JP" dirty="0">
                <a:latin typeface="Meiryo UI" panose="020B0604030504040204" pitchFamily="50" charset="-128"/>
                <a:ea typeface="Meiryo UI" panose="020B0604030504040204" pitchFamily="50" charset="-128"/>
              </a:rPr>
              <a:t>A</a:t>
            </a:r>
            <a:r>
              <a:rPr lang="ja-JP" altLang="en" dirty="0">
                <a:latin typeface="Meiryo UI" panose="020B0604030504040204" pitchFamily="50" charset="-128"/>
                <a:ea typeface="Meiryo UI" panose="020B0604030504040204" pitchFamily="50" charset="-128"/>
              </a:rPr>
              <a:t>　（</a:t>
            </a:r>
            <a:r>
              <a:rPr lang="en" altLang="ja-JP" dirty="0">
                <a:latin typeface="Meiryo UI" panose="020B0604030504040204" pitchFamily="50" charset="-128"/>
                <a:ea typeface="Meiryo UI" panose="020B0604030504040204" pitchFamily="50" charset="-128"/>
              </a:rPr>
              <a:t>2019</a:t>
            </a:r>
            <a:r>
              <a:rPr lang="ja-JP" altLang="en-US" dirty="0">
                <a:latin typeface="Meiryo UI" panose="020B0604030504040204" pitchFamily="50" charset="-128"/>
                <a:ea typeface="Meiryo UI" panose="020B0604030504040204" pitchFamily="50" charset="-128"/>
              </a:rPr>
              <a:t>年～）</a:t>
            </a:r>
          </a:p>
          <a:p>
            <a:pPr marL="0" indent="0">
              <a:buNone/>
            </a:pPr>
            <a:r>
              <a:rPr lang="ja-JP" altLang="en-US" dirty="0">
                <a:solidFill>
                  <a:srgbClr val="FF0000"/>
                </a:solidFill>
                <a:latin typeface="Meiryo UI" panose="020B0604030504040204" pitchFamily="50" charset="-128"/>
                <a:ea typeface="Meiryo UI" panose="020B0604030504040204" pitchFamily="50" charset="-128"/>
              </a:rPr>
              <a:t>　　</a:t>
            </a:r>
            <a:r>
              <a:rPr lang="ja-JP" altLang="en-US" sz="3200" dirty="0">
                <a:solidFill>
                  <a:srgbClr val="FF0000"/>
                </a:solidFill>
                <a:latin typeface="Meiryo UI" panose="020B0604030504040204" pitchFamily="50" charset="-128"/>
                <a:ea typeface="Meiryo UI" panose="020B0604030504040204" pitchFamily="50" charset="-128"/>
              </a:rPr>
              <a:t>社会医学系専攻医専門プログラム修了者</a:t>
            </a:r>
            <a:endParaRPr lang="en-US" altLang="ja-JP" sz="3200" dirty="0">
              <a:solidFill>
                <a:srgbClr val="FF0000"/>
              </a:solidFill>
              <a:latin typeface="Meiryo UI" panose="020B0604030504040204" pitchFamily="50" charset="-128"/>
              <a:ea typeface="Meiryo UI" panose="020B0604030504040204" pitchFamily="50" charset="-128"/>
            </a:endParaRPr>
          </a:p>
          <a:p>
            <a:endParaRPr lang="en-US" altLang="ja-JP" dirty="0">
              <a:latin typeface="Meiryo UI" panose="020B0604030504040204" pitchFamily="50" charset="-128"/>
              <a:ea typeface="Meiryo UI" panose="020B0604030504040204" pitchFamily="50" charset="-128"/>
            </a:endParaRPr>
          </a:p>
          <a:p>
            <a:r>
              <a:rPr lang="ja-JP" altLang="ja-JP" dirty="0">
                <a:solidFill>
                  <a:srgbClr val="0000FF"/>
                </a:solidFill>
                <a:latin typeface="Meiryo UI" panose="020B0604030504040204" pitchFamily="50" charset="-128"/>
                <a:ea typeface="Meiryo UI" panose="020B0604030504040204" pitchFamily="50" charset="-128"/>
              </a:rPr>
              <a:t>専門医受験資格</a:t>
            </a:r>
            <a:r>
              <a:rPr lang="en-US" altLang="ja-JP" dirty="0">
                <a:solidFill>
                  <a:srgbClr val="0000FF"/>
                </a:solidFill>
                <a:latin typeface="Meiryo UI" panose="020B0604030504040204" pitchFamily="50" charset="-128"/>
                <a:ea typeface="Meiryo UI" panose="020B0604030504040204" pitchFamily="50" charset="-128"/>
              </a:rPr>
              <a:t>B</a:t>
            </a:r>
            <a:r>
              <a:rPr lang="ja-JP" altLang="en-US" dirty="0">
                <a:solidFill>
                  <a:srgbClr val="0000FF"/>
                </a:solidFill>
                <a:latin typeface="Meiryo UI" panose="020B0604030504040204" pitchFamily="50" charset="-128"/>
                <a:ea typeface="Meiryo UI" panose="020B0604030504040204" pitchFamily="50" charset="-128"/>
              </a:rPr>
              <a:t>（</a:t>
            </a:r>
            <a:r>
              <a:rPr lang="en-US" altLang="ja-JP" dirty="0">
                <a:solidFill>
                  <a:srgbClr val="0000FF"/>
                </a:solidFill>
                <a:latin typeface="Meiryo UI" panose="020B0604030504040204" pitchFamily="50" charset="-128"/>
                <a:ea typeface="Meiryo UI" panose="020B0604030504040204" pitchFamily="50" charset="-128"/>
              </a:rPr>
              <a:t>2024</a:t>
            </a:r>
            <a:r>
              <a:rPr lang="ja-JP" altLang="en-US" dirty="0">
                <a:solidFill>
                  <a:srgbClr val="0000FF"/>
                </a:solidFill>
                <a:latin typeface="Meiryo UI" panose="020B0604030504040204" pitchFamily="50" charset="-128"/>
                <a:ea typeface="Meiryo UI" panose="020B0604030504040204" pitchFamily="50" charset="-128"/>
              </a:rPr>
              <a:t>年～）</a:t>
            </a:r>
            <a:endParaRPr lang="en-US" altLang="ja-JP" dirty="0">
              <a:solidFill>
                <a:srgbClr val="0000FF"/>
              </a:solidFill>
              <a:latin typeface="Meiryo UI" panose="020B0604030504040204" pitchFamily="50" charset="-128"/>
              <a:ea typeface="Meiryo UI" panose="020B0604030504040204" pitchFamily="50" charset="-128"/>
            </a:endParaRPr>
          </a:p>
          <a:p>
            <a:pPr marL="0" indent="0">
              <a:buNone/>
            </a:pPr>
            <a:r>
              <a:rPr lang="ja-JP" altLang="en-US" dirty="0">
                <a:solidFill>
                  <a:srgbClr val="0000FF"/>
                </a:solidFill>
                <a:latin typeface="Meiryo UI" panose="020B0604030504040204" pitchFamily="50" charset="-128"/>
                <a:ea typeface="Meiryo UI" panose="020B0604030504040204" pitchFamily="50" charset="-128"/>
              </a:rPr>
              <a:t>　</a:t>
            </a:r>
            <a:r>
              <a:rPr lang="ja-JP" altLang="ja-JP" sz="3200" dirty="0">
                <a:solidFill>
                  <a:srgbClr val="FF0000"/>
                </a:solidFill>
                <a:latin typeface="Meiryo UI" panose="020B0604030504040204" pitchFamily="50" charset="-128"/>
                <a:ea typeface="Meiryo UI" panose="020B0604030504040204" pitchFamily="50" charset="-128"/>
              </a:rPr>
              <a:t>医師免許取得後 </a:t>
            </a:r>
            <a:r>
              <a:rPr lang="en-US" altLang="ja-JP" sz="3200" dirty="0">
                <a:solidFill>
                  <a:srgbClr val="FF0000"/>
                </a:solidFill>
                <a:latin typeface="Meiryo UI" panose="020B0604030504040204" pitchFamily="50" charset="-128"/>
                <a:ea typeface="Meiryo UI" panose="020B0604030504040204" pitchFamily="50" charset="-128"/>
              </a:rPr>
              <a:t>10 </a:t>
            </a:r>
            <a:r>
              <a:rPr lang="ja-JP" altLang="ja-JP" sz="3200" dirty="0">
                <a:solidFill>
                  <a:srgbClr val="FF0000"/>
                </a:solidFill>
                <a:latin typeface="Meiryo UI" panose="020B0604030504040204" pitchFamily="50" charset="-128"/>
                <a:ea typeface="Meiryo UI" panose="020B0604030504040204" pitchFamily="50" charset="-128"/>
              </a:rPr>
              <a:t>年以上経過している</a:t>
            </a:r>
            <a:endParaRPr lang="en-US" altLang="ja-JP" sz="3200" dirty="0">
              <a:solidFill>
                <a:srgbClr val="FF0000"/>
              </a:solidFill>
              <a:latin typeface="Meiryo UI" panose="020B0604030504040204" pitchFamily="50" charset="-128"/>
              <a:ea typeface="Meiryo UI" panose="020B0604030504040204" pitchFamily="50" charset="-128"/>
            </a:endParaRPr>
          </a:p>
          <a:p>
            <a:pPr marL="0" indent="0">
              <a:buNone/>
            </a:pPr>
            <a:r>
              <a:rPr lang="ja-JP" altLang="en-US" sz="3200" dirty="0">
                <a:solidFill>
                  <a:srgbClr val="FF0000"/>
                </a:solidFill>
                <a:latin typeface="Meiryo UI" panose="020B0604030504040204" pitchFamily="50" charset="-128"/>
                <a:ea typeface="Meiryo UI" panose="020B0604030504040204" pitchFamily="50" charset="-128"/>
              </a:rPr>
              <a:t>　社会医学系経験十分な者</a:t>
            </a:r>
            <a:endParaRPr lang="en-US" altLang="ja-JP" sz="3200" dirty="0">
              <a:solidFill>
                <a:srgbClr val="FF0000"/>
              </a:solidFill>
              <a:latin typeface="Meiryo UI" panose="020B0604030504040204" pitchFamily="50" charset="-128"/>
              <a:ea typeface="Meiryo UI" panose="020B0604030504040204" pitchFamily="50" charset="-128"/>
            </a:endParaRPr>
          </a:p>
          <a:p>
            <a:pPr marL="0" indent="0">
              <a:buNone/>
            </a:pPr>
            <a:r>
              <a:rPr lang="ja-JP" altLang="en-US" sz="3200" dirty="0">
                <a:solidFill>
                  <a:srgbClr val="FF0000"/>
                </a:solidFill>
                <a:latin typeface="Meiryo UI" panose="020B0604030504040204" pitchFamily="50" charset="-128"/>
                <a:ea typeface="Meiryo UI" panose="020B0604030504040204" pitchFamily="50" charset="-128"/>
              </a:rPr>
              <a:t>　（いわゆる“ミドル”資格）</a:t>
            </a:r>
            <a:endParaRPr lang="ja-JP" altLang="en-US" sz="3200" dirty="0">
              <a:solidFill>
                <a:srgbClr val="0000FF"/>
              </a:solidFill>
              <a:latin typeface="Meiryo UI" panose="020B0604030504040204" pitchFamily="50" charset="-128"/>
              <a:ea typeface="Meiryo UI" panose="020B0604030504040204" pitchFamily="50" charset="-128"/>
            </a:endParaRPr>
          </a:p>
          <a:p>
            <a:endParaRPr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8372961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15282B71-FF25-AF90-7BDE-7389BDA8E0C1}"/>
              </a:ext>
            </a:extLst>
          </p:cNvPr>
          <p:cNvSpPr txBox="1"/>
          <p:nvPr/>
        </p:nvSpPr>
        <p:spPr>
          <a:xfrm>
            <a:off x="0" y="2035230"/>
            <a:ext cx="9010650" cy="4093428"/>
          </a:xfrm>
          <a:prstGeom prst="rect">
            <a:avLst/>
          </a:prstGeom>
          <a:noFill/>
        </p:spPr>
        <p:txBody>
          <a:bodyPr wrap="square">
            <a:spAutoFit/>
          </a:bodyPr>
          <a:lstStyle/>
          <a:p>
            <a:pPr marL="702000" indent="-342900" algn="just">
              <a:buFont typeface="Arial" panose="020B0604020202020204" pitchFamily="34" charset="0"/>
              <a:buChar char="•"/>
            </a:pPr>
            <a:r>
              <a:rPr lang="ja-JP" altLang="ja-JP" dirty="0">
                <a:latin typeface="Meiryo UI" panose="020B0604030504040204" pitchFamily="34" charset="-128"/>
                <a:ea typeface="Meiryo UI" panose="020B0604030504040204" pitchFamily="34" charset="-128"/>
              </a:rPr>
              <a:t>医師免許取得後 </a:t>
            </a:r>
            <a:r>
              <a:rPr lang="en-US" altLang="ja-JP" dirty="0">
                <a:latin typeface="Meiryo UI" panose="020B0604030504040204" pitchFamily="34" charset="-128"/>
                <a:ea typeface="Meiryo UI" panose="020B0604030504040204" pitchFamily="34" charset="-128"/>
              </a:rPr>
              <a:t>5 </a:t>
            </a:r>
            <a:r>
              <a:rPr lang="ja-JP" altLang="ja-JP" dirty="0">
                <a:latin typeface="Meiryo UI" panose="020B0604030504040204" pitchFamily="34" charset="-128"/>
                <a:ea typeface="Meiryo UI" panose="020B0604030504040204" pitchFamily="34" charset="-128"/>
              </a:rPr>
              <a:t>年以上</a:t>
            </a:r>
            <a:endParaRPr lang="en-US" altLang="ja-JP" dirty="0">
              <a:latin typeface="Meiryo UI" panose="020B0604030504040204" pitchFamily="34" charset="-128"/>
              <a:ea typeface="Meiryo UI" panose="020B0604030504040204" pitchFamily="34" charset="-128"/>
            </a:endParaRPr>
          </a:p>
          <a:p>
            <a:pPr marL="702000" indent="-342900" algn="just">
              <a:buFont typeface="Arial" panose="020B0604020202020204" pitchFamily="34" charset="0"/>
              <a:buChar char="•"/>
            </a:pPr>
            <a:r>
              <a:rPr lang="ja-JP" altLang="ja-JP" dirty="0">
                <a:latin typeface="Meiryo UI" panose="020B0604030504040204" pitchFamily="34" charset="-128"/>
                <a:ea typeface="Meiryo UI" panose="020B0604030504040204" pitchFamily="34" charset="-128"/>
              </a:rPr>
              <a:t>臨床研修</a:t>
            </a:r>
            <a:r>
              <a:rPr lang="en-US" altLang="ja-JP" dirty="0">
                <a:latin typeface="Meiryo UI" panose="020B0604030504040204" pitchFamily="34" charset="-128"/>
                <a:ea typeface="Meiryo UI" panose="020B0604030504040204" pitchFamily="34" charset="-128"/>
              </a:rPr>
              <a:t> 2 </a:t>
            </a:r>
            <a:r>
              <a:rPr lang="ja-JP" altLang="ja-JP" dirty="0">
                <a:latin typeface="Meiryo UI" panose="020B0604030504040204" pitchFamily="34" charset="-128"/>
                <a:ea typeface="Meiryo UI" panose="020B0604030504040204" pitchFamily="34" charset="-128"/>
              </a:rPr>
              <a:t>年修了者（</a:t>
            </a:r>
            <a:r>
              <a:rPr lang="en-US" altLang="ja-JP" dirty="0">
                <a:latin typeface="Meiryo UI" panose="020B0604030504040204" pitchFamily="34" charset="-128"/>
                <a:ea typeface="Meiryo UI" panose="020B0604030504040204" pitchFamily="34" charset="-128"/>
              </a:rPr>
              <a:t>2004 </a:t>
            </a:r>
            <a:r>
              <a:rPr lang="ja-JP" altLang="ja-JP" dirty="0">
                <a:latin typeface="Meiryo UI" panose="020B0604030504040204" pitchFamily="34" charset="-128"/>
                <a:ea typeface="Meiryo UI" panose="020B0604030504040204" pitchFamily="34" charset="-128"/>
              </a:rPr>
              <a:t>年以降医師国家試験合格者に限る）</a:t>
            </a:r>
            <a:endParaRPr lang="en-US" altLang="ja-JP" dirty="0">
              <a:latin typeface="Meiryo UI" panose="020B0604030504040204" pitchFamily="34" charset="-128"/>
              <a:ea typeface="Meiryo UI" panose="020B0604030504040204" pitchFamily="34" charset="-128"/>
            </a:endParaRPr>
          </a:p>
          <a:p>
            <a:pPr marL="702000" indent="-342900" algn="just">
              <a:buFont typeface="Arial" panose="020B0604020202020204" pitchFamily="34" charset="0"/>
              <a:buChar char="•"/>
            </a:pPr>
            <a:r>
              <a:rPr lang="ja-JP" altLang="ja-JP" dirty="0">
                <a:latin typeface="Meiryo UI" panose="020B0604030504040204" pitchFamily="34" charset="-128"/>
                <a:ea typeface="Meiryo UI" panose="020B0604030504040204" pitchFamily="34" charset="-128"/>
              </a:rPr>
              <a:t>社会医学系活動経験</a:t>
            </a:r>
            <a:r>
              <a:rPr lang="en-US" altLang="ja-JP" dirty="0">
                <a:latin typeface="Meiryo UI" panose="020B0604030504040204" pitchFamily="34" charset="-128"/>
                <a:ea typeface="Meiryo UI" panose="020B0604030504040204" pitchFamily="34" charset="-128"/>
              </a:rPr>
              <a:t> 3 </a:t>
            </a:r>
            <a:r>
              <a:rPr lang="ja-JP" altLang="ja-JP" dirty="0">
                <a:latin typeface="Meiryo UI" panose="020B0604030504040204" pitchFamily="34" charset="-128"/>
                <a:ea typeface="Meiryo UI" panose="020B0604030504040204" pitchFamily="34" charset="-128"/>
              </a:rPr>
              <a:t>年以上（専攻医での専門研修期間を含む）</a:t>
            </a:r>
            <a:endParaRPr lang="en-US" altLang="ja-JP" dirty="0">
              <a:latin typeface="Meiryo UI" panose="020B0604030504040204" pitchFamily="34" charset="-128"/>
              <a:ea typeface="Meiryo UI" panose="020B0604030504040204" pitchFamily="34" charset="-128"/>
            </a:endParaRPr>
          </a:p>
          <a:p>
            <a:pPr marL="702000" indent="-342900" algn="just">
              <a:buClr>
                <a:schemeClr val="tx1"/>
              </a:buClr>
              <a:buFont typeface="Arial" panose="020B0604020202020204" pitchFamily="34" charset="0"/>
              <a:buChar char="•"/>
            </a:pPr>
            <a:r>
              <a:rPr lang="ja-JP" altLang="en-US" dirty="0">
                <a:solidFill>
                  <a:srgbClr val="FF0000"/>
                </a:solidFill>
                <a:latin typeface="Meiryo UI" panose="020B0604030504040204" pitchFamily="34" charset="-128"/>
                <a:ea typeface="Meiryo UI" panose="020B0604030504040204" pitchFamily="34" charset="-128"/>
              </a:rPr>
              <a:t>専攻医の専門プログラム修了者</a:t>
            </a:r>
            <a:endParaRPr lang="en-US" altLang="ja-JP" dirty="0">
              <a:solidFill>
                <a:srgbClr val="FF0000"/>
              </a:solidFill>
              <a:latin typeface="Meiryo UI" panose="020B0604030504040204" pitchFamily="34" charset="-128"/>
              <a:ea typeface="Meiryo UI" panose="020B0604030504040204" pitchFamily="34" charset="-128"/>
            </a:endParaRPr>
          </a:p>
          <a:p>
            <a:pPr marL="659606" indent="-457200" algn="just">
              <a:buFont typeface="+mj-ea"/>
              <a:buAutoNum type="circleNumDbPlain"/>
            </a:pPr>
            <a:r>
              <a:rPr lang="ja-JP" altLang="ja-JP" dirty="0">
                <a:latin typeface="Meiryo UI" panose="020B0604030504040204" pitchFamily="34" charset="-128"/>
                <a:ea typeface="Meiryo UI" panose="020B0604030504040204" pitchFamily="34" charset="-128"/>
              </a:rPr>
              <a:t>１つの主分野および２つの副分野における実践経験</a:t>
            </a:r>
            <a:endParaRPr lang="en-US" altLang="ja-JP" dirty="0">
              <a:latin typeface="Meiryo UI" panose="020B0604030504040204" pitchFamily="34" charset="-128"/>
              <a:ea typeface="Meiryo UI" panose="020B0604030504040204" pitchFamily="34" charset="-128"/>
            </a:endParaRPr>
          </a:p>
          <a:p>
            <a:pPr marL="659606" indent="-457200" algn="just">
              <a:buFont typeface="+mj-ea"/>
              <a:buAutoNum type="circleNumDbPlain"/>
            </a:pPr>
            <a:r>
              <a:rPr lang="ja-JP" altLang="ja-JP" dirty="0">
                <a:latin typeface="Meiryo UI" panose="020B0604030504040204" pitchFamily="34" charset="-128"/>
                <a:ea typeface="Meiryo UI" panose="020B0604030504040204" pitchFamily="34" charset="-128"/>
              </a:rPr>
              <a:t>各論的課題全２２項目中経験した</a:t>
            </a:r>
            <a:r>
              <a:rPr lang="ja-JP" altLang="ja-JP" u="sng" dirty="0">
                <a:solidFill>
                  <a:srgbClr val="FF0000"/>
                </a:solidFill>
                <a:latin typeface="Meiryo UI" panose="020B0604030504040204" pitchFamily="34" charset="-128"/>
                <a:ea typeface="Meiryo UI" panose="020B0604030504040204" pitchFamily="34" charset="-128"/>
              </a:rPr>
              <a:t>３項目以上の実践レポート、合計５件以上の作成</a:t>
            </a:r>
            <a:endParaRPr lang="en-US" altLang="ja-JP" u="sng" dirty="0">
              <a:solidFill>
                <a:srgbClr val="FF0000"/>
              </a:solidFill>
              <a:latin typeface="Meiryo UI" panose="020B0604030504040204" pitchFamily="34" charset="-128"/>
              <a:ea typeface="Meiryo UI" panose="020B0604030504040204" pitchFamily="34" charset="-128"/>
            </a:endParaRPr>
          </a:p>
          <a:p>
            <a:pPr marL="659606" indent="-457200" algn="just">
              <a:buFont typeface="+mj-ea"/>
              <a:buAutoNum type="circleNumDbPlain"/>
            </a:pPr>
            <a:r>
              <a:rPr lang="ja-JP" altLang="ja-JP" dirty="0">
                <a:latin typeface="Meiryo UI" panose="020B0604030504040204" pitchFamily="34" charset="-128"/>
                <a:ea typeface="Meiryo UI" panose="020B0604030504040204" pitchFamily="34" charset="-128"/>
              </a:rPr>
              <a:t>基本プログラムの履修（</a:t>
            </a:r>
            <a:r>
              <a:rPr lang="en-US" altLang="ja-JP" dirty="0">
                <a:latin typeface="Meiryo UI" panose="020B0604030504040204" pitchFamily="34" charset="-128"/>
                <a:ea typeface="Meiryo UI" panose="020B0604030504040204" pitchFamily="34" charset="-128"/>
              </a:rPr>
              <a:t>7</a:t>
            </a:r>
            <a:r>
              <a:rPr lang="ja-JP" altLang="ja-JP" dirty="0">
                <a:latin typeface="Meiryo UI" panose="020B0604030504040204" pitchFamily="34" charset="-128"/>
                <a:ea typeface="Meiryo UI" panose="020B0604030504040204" pitchFamily="34" charset="-128"/>
              </a:rPr>
              <a:t>科目×７時間＝</a:t>
            </a:r>
            <a:r>
              <a:rPr lang="en-US" altLang="ja-JP" dirty="0">
                <a:latin typeface="Meiryo UI" panose="020B0604030504040204" pitchFamily="34" charset="-128"/>
                <a:ea typeface="Meiryo UI" panose="020B0604030504040204" pitchFamily="34" charset="-128"/>
              </a:rPr>
              <a:t>49</a:t>
            </a:r>
            <a:r>
              <a:rPr lang="ja-JP" altLang="ja-JP" dirty="0">
                <a:latin typeface="Meiryo UI" panose="020B0604030504040204" pitchFamily="34" charset="-128"/>
                <a:ea typeface="Meiryo UI" panose="020B0604030504040204" pitchFamily="34" charset="-128"/>
              </a:rPr>
              <a:t>時間）</a:t>
            </a:r>
            <a:endParaRPr lang="en-US" altLang="ja-JP" dirty="0">
              <a:latin typeface="Meiryo UI" panose="020B0604030504040204" pitchFamily="34" charset="-128"/>
              <a:ea typeface="Meiryo UI" panose="020B0604030504040204" pitchFamily="34" charset="-128"/>
            </a:endParaRPr>
          </a:p>
          <a:p>
            <a:pPr marL="659606" indent="-457200" algn="just">
              <a:buFont typeface="+mj-ea"/>
              <a:buAutoNum type="circleNumDbPlain"/>
            </a:pPr>
            <a:r>
              <a:rPr lang="ja-JP" altLang="ja-JP" dirty="0">
                <a:latin typeface="Meiryo UI" panose="020B0604030504040204" pitchFamily="34" charset="-128"/>
                <a:ea typeface="Meiryo UI" panose="020B0604030504040204" pitchFamily="34" charset="-128"/>
              </a:rPr>
              <a:t>協会構成</a:t>
            </a:r>
            <a:r>
              <a:rPr lang="en-US" altLang="ja-JP" dirty="0">
                <a:latin typeface="Meiryo UI" panose="020B0604030504040204" pitchFamily="34" charset="-128"/>
                <a:ea typeface="Meiryo UI" panose="020B0604030504040204" pitchFamily="34" charset="-128"/>
              </a:rPr>
              <a:t>11</a:t>
            </a:r>
            <a:r>
              <a:rPr lang="ja-JP" altLang="ja-JP" dirty="0">
                <a:latin typeface="Meiryo UI" panose="020B0604030504040204" pitchFamily="34" charset="-128"/>
                <a:ea typeface="Meiryo UI" panose="020B0604030504040204" pitchFamily="34" charset="-128"/>
              </a:rPr>
              <a:t>学会及び公衆衛生情報研究協議会研究会での発表（筆頭演者に限る）または協会構成</a:t>
            </a:r>
            <a:r>
              <a:rPr lang="en-US" altLang="ja-JP" dirty="0">
                <a:latin typeface="Meiryo UI" panose="020B0604030504040204" pitchFamily="34" charset="-128"/>
                <a:ea typeface="Meiryo UI" panose="020B0604030504040204" pitchFamily="34" charset="-128"/>
              </a:rPr>
              <a:t>11</a:t>
            </a:r>
            <a:r>
              <a:rPr lang="ja-JP" altLang="ja-JP" dirty="0">
                <a:latin typeface="Meiryo UI" panose="020B0604030504040204" pitchFamily="34" charset="-128"/>
                <a:ea typeface="Meiryo UI" panose="020B0604030504040204" pitchFamily="34" charset="-128"/>
              </a:rPr>
              <a:t>学会誌への論文発表（筆頭著者に限る）１件以上</a:t>
            </a:r>
            <a:endParaRPr lang="en-US" altLang="ja-JP" dirty="0">
              <a:latin typeface="Meiryo UI" panose="020B0604030504040204" pitchFamily="34" charset="-128"/>
              <a:ea typeface="Meiryo UI" panose="020B0604030504040204" pitchFamily="34" charset="-128"/>
            </a:endParaRPr>
          </a:p>
          <a:p>
            <a:pPr marL="659606" indent="-457200" algn="just">
              <a:buFont typeface="+mj-ea"/>
              <a:buAutoNum type="circleNumDbPlain"/>
            </a:pPr>
            <a:r>
              <a:rPr lang="ja-JP" altLang="ja-JP" dirty="0">
                <a:latin typeface="Meiryo UI" panose="020B0604030504040204" pitchFamily="34" charset="-128"/>
                <a:ea typeface="Meiryo UI" panose="020B0604030504040204" pitchFamily="34" charset="-128"/>
              </a:rPr>
              <a:t>専攻医手帳への必要な研修記録とフィードバックの実施の記録</a:t>
            </a:r>
            <a:endParaRPr lang="en-US" altLang="ja-JP" dirty="0">
              <a:latin typeface="Meiryo UI" panose="020B0604030504040204" pitchFamily="34" charset="-128"/>
              <a:ea typeface="Meiryo UI" panose="020B0604030504040204" pitchFamily="34" charset="-128"/>
            </a:endParaRPr>
          </a:p>
          <a:p>
            <a:pPr marL="659606" indent="-457200" algn="just">
              <a:buFont typeface="+mj-ea"/>
              <a:buAutoNum type="circleNumDbPlain"/>
            </a:pPr>
            <a:r>
              <a:rPr lang="ja-JP" altLang="ja-JP" dirty="0">
                <a:latin typeface="Meiryo UI" panose="020B0604030504040204" pitchFamily="34" charset="-128"/>
                <a:ea typeface="Meiryo UI" panose="020B0604030504040204" pitchFamily="34" charset="-128"/>
              </a:rPr>
              <a:t>担当指導医による専門研修の目標到達の確認（指導医評価表）</a:t>
            </a:r>
          </a:p>
        </p:txBody>
      </p:sp>
      <p:sp>
        <p:nvSpPr>
          <p:cNvPr id="5" name="テキスト ボックス 4">
            <a:extLst>
              <a:ext uri="{FF2B5EF4-FFF2-40B4-BE49-F238E27FC236}">
                <a16:creationId xmlns:a16="http://schemas.microsoft.com/office/drawing/2014/main" id="{6293793B-764D-D313-3AC7-8CFE66DE95A1}"/>
              </a:ext>
            </a:extLst>
          </p:cNvPr>
          <p:cNvSpPr txBox="1"/>
          <p:nvPr/>
        </p:nvSpPr>
        <p:spPr>
          <a:xfrm>
            <a:off x="1228204" y="325725"/>
            <a:ext cx="7475283" cy="523220"/>
          </a:xfrm>
          <a:prstGeom prst="rect">
            <a:avLst/>
          </a:prstGeom>
          <a:noFill/>
        </p:spPr>
        <p:txBody>
          <a:bodyPr wrap="square">
            <a:spAutoFit/>
          </a:bodyPr>
          <a:lstStyle/>
          <a:p>
            <a:r>
              <a:rPr lang="ja-JP" altLang="ja-JP" sz="2800" b="1" dirty="0">
                <a:latin typeface="Meiryo UI" panose="020B0604030504040204" pitchFamily="34" charset="-128"/>
                <a:ea typeface="Meiryo UI" panose="020B0604030504040204" pitchFamily="34" charset="-128"/>
              </a:rPr>
              <a:t>専門医受験資格</a:t>
            </a:r>
            <a:r>
              <a:rPr lang="en-US" altLang="ja-JP" sz="2800" b="1" dirty="0">
                <a:latin typeface="Meiryo UI" panose="020B0604030504040204" pitchFamily="34" charset="-128"/>
                <a:ea typeface="Meiryo UI" panose="020B0604030504040204" pitchFamily="34" charset="-128"/>
              </a:rPr>
              <a:t>A</a:t>
            </a:r>
            <a:r>
              <a:rPr lang="ja-JP" altLang="en-US" sz="2800" b="1" dirty="0">
                <a:latin typeface="Meiryo UI" panose="020B0604030504040204" pitchFamily="34" charset="-128"/>
                <a:ea typeface="Meiryo UI" panose="020B0604030504040204" pitchFamily="34" charset="-128"/>
              </a:rPr>
              <a:t>　</a:t>
            </a:r>
            <a:r>
              <a:rPr lang="ja-JP" altLang="en-US" sz="2800" b="1" dirty="0">
                <a:solidFill>
                  <a:srgbClr val="0000FF"/>
                </a:solidFill>
                <a:latin typeface="Meiryo UI" panose="020B0604030504040204" pitchFamily="34" charset="-128"/>
                <a:ea typeface="Meiryo UI" panose="020B0604030504040204" pitchFamily="34" charset="-128"/>
              </a:rPr>
              <a:t>（</a:t>
            </a:r>
            <a:r>
              <a:rPr lang="en-US" altLang="ja-JP" sz="2800" b="1" dirty="0">
                <a:solidFill>
                  <a:srgbClr val="0000FF"/>
                </a:solidFill>
                <a:latin typeface="Meiryo UI" panose="020B0604030504040204" pitchFamily="34" charset="-128"/>
                <a:ea typeface="Meiryo UI" panose="020B0604030504040204" pitchFamily="34" charset="-128"/>
              </a:rPr>
              <a:t>2019</a:t>
            </a:r>
            <a:r>
              <a:rPr lang="ja-JP" altLang="en-US" sz="2800" b="1" dirty="0">
                <a:solidFill>
                  <a:srgbClr val="0000FF"/>
                </a:solidFill>
                <a:latin typeface="Meiryo UI" panose="020B0604030504040204" pitchFamily="34" charset="-128"/>
                <a:ea typeface="Meiryo UI" panose="020B0604030504040204" pitchFamily="34" charset="-128"/>
              </a:rPr>
              <a:t>年～）</a:t>
            </a:r>
          </a:p>
        </p:txBody>
      </p:sp>
    </p:spTree>
    <p:extLst>
      <p:ext uri="{BB962C8B-B14F-4D97-AF65-F5344CB8AC3E}">
        <p14:creationId xmlns:p14="http://schemas.microsoft.com/office/powerpoint/2010/main" val="35878239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52D77CD5-82BD-C25E-4FF2-4A2C3D67AE0C}"/>
              </a:ext>
            </a:extLst>
          </p:cNvPr>
          <p:cNvPicPr>
            <a:picLocks noChangeAspect="1"/>
          </p:cNvPicPr>
          <p:nvPr/>
        </p:nvPicPr>
        <p:blipFill>
          <a:blip r:embed="rId2"/>
          <a:stretch>
            <a:fillRect/>
          </a:stretch>
        </p:blipFill>
        <p:spPr>
          <a:xfrm>
            <a:off x="0" y="255869"/>
            <a:ext cx="9144000" cy="6602131"/>
          </a:xfrm>
          <a:prstGeom prst="rect">
            <a:avLst/>
          </a:prstGeom>
        </p:spPr>
      </p:pic>
    </p:spTree>
    <p:extLst>
      <p:ext uri="{BB962C8B-B14F-4D97-AF65-F5344CB8AC3E}">
        <p14:creationId xmlns:p14="http://schemas.microsoft.com/office/powerpoint/2010/main" val="50021401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19DB7EB4-3FBC-7F20-8215-CAE86A6D99B6}"/>
              </a:ext>
            </a:extLst>
          </p:cNvPr>
          <p:cNvSpPr txBox="1"/>
          <p:nvPr/>
        </p:nvSpPr>
        <p:spPr>
          <a:xfrm>
            <a:off x="96252" y="1428165"/>
            <a:ext cx="8951495" cy="4924425"/>
          </a:xfrm>
          <a:prstGeom prst="rect">
            <a:avLst/>
          </a:prstGeom>
          <a:noFill/>
        </p:spPr>
        <p:txBody>
          <a:bodyPr wrap="square">
            <a:spAutoFit/>
          </a:bodyPr>
          <a:lstStyle/>
          <a:p>
            <a:pPr marL="413147" indent="-342900" algn="just">
              <a:buClr>
                <a:schemeClr val="tx1"/>
              </a:buClr>
              <a:buFont typeface="+mj-lt"/>
              <a:buAutoNum type="arabicPeriod"/>
            </a:pPr>
            <a:r>
              <a:rPr lang="ja-JP" altLang="ja-JP" dirty="0">
                <a:solidFill>
                  <a:srgbClr val="FF0000"/>
                </a:solidFill>
                <a:latin typeface="Meiryo UI" panose="020B0604030504040204" pitchFamily="50" charset="-128"/>
                <a:ea typeface="Meiryo UI" panose="020B0604030504040204" pitchFamily="50" charset="-128"/>
              </a:rPr>
              <a:t>医師免許取得後 </a:t>
            </a:r>
            <a:r>
              <a:rPr lang="en-US" altLang="ja-JP" dirty="0">
                <a:solidFill>
                  <a:srgbClr val="FF0000"/>
                </a:solidFill>
                <a:latin typeface="Meiryo UI" panose="020B0604030504040204" pitchFamily="50" charset="-128"/>
                <a:ea typeface="Meiryo UI" panose="020B0604030504040204" pitchFamily="50" charset="-128"/>
              </a:rPr>
              <a:t>10 </a:t>
            </a:r>
            <a:r>
              <a:rPr lang="ja-JP" altLang="ja-JP" dirty="0">
                <a:solidFill>
                  <a:srgbClr val="FF0000"/>
                </a:solidFill>
                <a:latin typeface="Meiryo UI" panose="020B0604030504040204" pitchFamily="50" charset="-128"/>
                <a:ea typeface="Meiryo UI" panose="020B0604030504040204" pitchFamily="50" charset="-128"/>
              </a:rPr>
              <a:t>年以上</a:t>
            </a:r>
          </a:p>
          <a:p>
            <a:pPr marL="413147" indent="-342900" algn="just">
              <a:buFont typeface="+mj-lt"/>
              <a:buAutoNum type="arabicPeriod"/>
            </a:pPr>
            <a:r>
              <a:rPr lang="ja-JP" altLang="ja-JP" dirty="0">
                <a:latin typeface="Meiryo UI" panose="020B0604030504040204" pitchFamily="50" charset="-128"/>
                <a:ea typeface="Meiryo UI" panose="020B0604030504040204" pitchFamily="50" charset="-128"/>
              </a:rPr>
              <a:t>臨床研修</a:t>
            </a:r>
            <a:r>
              <a:rPr lang="en-US" altLang="ja-JP" dirty="0">
                <a:latin typeface="Meiryo UI" panose="020B0604030504040204" pitchFamily="50" charset="-128"/>
                <a:ea typeface="Meiryo UI" panose="020B0604030504040204" pitchFamily="50" charset="-128"/>
              </a:rPr>
              <a:t> 2 </a:t>
            </a:r>
            <a:r>
              <a:rPr lang="ja-JP" altLang="ja-JP" dirty="0">
                <a:latin typeface="Meiryo UI" panose="020B0604030504040204" pitchFamily="50" charset="-128"/>
                <a:ea typeface="Meiryo UI" panose="020B0604030504040204" pitchFamily="50" charset="-128"/>
              </a:rPr>
              <a:t>年修了者（</a:t>
            </a:r>
            <a:r>
              <a:rPr lang="en-US" altLang="ja-JP" dirty="0">
                <a:latin typeface="Meiryo UI" panose="020B0604030504040204" pitchFamily="50" charset="-128"/>
                <a:ea typeface="Meiryo UI" panose="020B0604030504040204" pitchFamily="50" charset="-128"/>
              </a:rPr>
              <a:t>2004 </a:t>
            </a:r>
            <a:r>
              <a:rPr lang="ja-JP" altLang="ja-JP" dirty="0">
                <a:latin typeface="Meiryo UI" panose="020B0604030504040204" pitchFamily="50" charset="-128"/>
                <a:ea typeface="Meiryo UI" panose="020B0604030504040204" pitchFamily="50" charset="-128"/>
              </a:rPr>
              <a:t>年以降医師国家試験合格者に限る）</a:t>
            </a:r>
            <a:endParaRPr lang="en-US" altLang="ja-JP" dirty="0">
              <a:latin typeface="Meiryo UI" panose="020B0604030504040204" pitchFamily="50" charset="-128"/>
              <a:ea typeface="Meiryo UI" panose="020B0604030504040204" pitchFamily="50" charset="-128"/>
            </a:endParaRPr>
          </a:p>
          <a:p>
            <a:pPr marL="413147" indent="-342900" algn="just">
              <a:buFont typeface="+mj-lt"/>
              <a:buAutoNum type="arabicPeriod"/>
            </a:pPr>
            <a:r>
              <a:rPr lang="ja-JP" altLang="ja-JP" dirty="0">
                <a:latin typeface="Meiryo UI" panose="020B0604030504040204" pitchFamily="50" charset="-128"/>
                <a:ea typeface="Meiryo UI" panose="020B0604030504040204" pitchFamily="50" charset="-128"/>
              </a:rPr>
              <a:t>社会医学系専門医協会構成学会・団体の会員・所属歴が</a:t>
            </a:r>
            <a:r>
              <a:rPr lang="ja-JP" altLang="en-US" dirty="0">
                <a:latin typeface="Meiryo UI" panose="020B0604030504040204" pitchFamily="50" charset="-128"/>
                <a:ea typeface="Meiryo UI" panose="020B0604030504040204" pitchFamily="50" charset="-128"/>
              </a:rPr>
              <a:t>３</a:t>
            </a:r>
            <a:r>
              <a:rPr lang="ja-JP" altLang="ja-JP" dirty="0">
                <a:latin typeface="Meiryo UI" panose="020B0604030504040204" pitchFamily="50" charset="-128"/>
                <a:ea typeface="Meiryo UI" panose="020B0604030504040204" pitchFamily="50" charset="-128"/>
              </a:rPr>
              <a:t>年以上</a:t>
            </a:r>
            <a:r>
              <a:rPr lang="ja-JP" altLang="en-US" dirty="0">
                <a:latin typeface="Meiryo UI" panose="020B0604030504040204" pitchFamily="50" charset="-128"/>
                <a:ea typeface="Meiryo UI" panose="020B0604030504040204" pitchFamily="50" charset="-128"/>
              </a:rPr>
              <a:t>であること</a:t>
            </a:r>
            <a:endParaRPr lang="en-US" altLang="ja-JP" dirty="0">
              <a:latin typeface="Meiryo UI" panose="020B0604030504040204" pitchFamily="50" charset="-128"/>
              <a:ea typeface="Meiryo UI" panose="020B0604030504040204" pitchFamily="50" charset="-128"/>
            </a:endParaRPr>
          </a:p>
          <a:p>
            <a:pPr marL="413147" indent="-342900" algn="just">
              <a:buFont typeface="+mj-lt"/>
              <a:buAutoNum type="arabicPeriod"/>
            </a:pPr>
            <a:r>
              <a:rPr lang="ja-JP" altLang="ja-JP" dirty="0">
                <a:latin typeface="Meiryo UI" panose="020B0604030504040204" pitchFamily="50" charset="-128"/>
                <a:ea typeface="Meiryo UI" panose="020B0604030504040204" pitchFamily="50" charset="-128"/>
              </a:rPr>
              <a:t>基本プログラム（</a:t>
            </a:r>
            <a:r>
              <a:rPr lang="en-US" altLang="ja-JP" dirty="0">
                <a:latin typeface="Meiryo UI" panose="020B0604030504040204" pitchFamily="50" charset="-128"/>
                <a:ea typeface="Meiryo UI" panose="020B0604030504040204" pitchFamily="50" charset="-128"/>
              </a:rPr>
              <a:t>7</a:t>
            </a:r>
            <a:r>
              <a:rPr lang="ja-JP" altLang="ja-JP" dirty="0">
                <a:latin typeface="Meiryo UI" panose="020B0604030504040204" pitchFamily="50" charset="-128"/>
                <a:ea typeface="Meiryo UI" panose="020B0604030504040204" pitchFamily="50" charset="-128"/>
              </a:rPr>
              <a:t>科目×７時間＝</a:t>
            </a:r>
            <a:r>
              <a:rPr lang="en-US" altLang="ja-JP" dirty="0">
                <a:latin typeface="Meiryo UI" panose="020B0604030504040204" pitchFamily="50" charset="-128"/>
                <a:ea typeface="Meiryo UI" panose="020B0604030504040204" pitchFamily="50" charset="-128"/>
              </a:rPr>
              <a:t>49</a:t>
            </a:r>
            <a:r>
              <a:rPr lang="ja-JP" altLang="ja-JP" dirty="0">
                <a:latin typeface="Meiryo UI" panose="020B0604030504040204" pitchFamily="50" charset="-128"/>
                <a:ea typeface="Meiryo UI" panose="020B0604030504040204" pitchFamily="50" charset="-128"/>
              </a:rPr>
              <a:t>時間）</a:t>
            </a:r>
            <a:r>
              <a:rPr lang="ja-JP" altLang="en-US" dirty="0">
                <a:latin typeface="Meiryo UI" panose="020B0604030504040204" pitchFamily="50" charset="-128"/>
                <a:ea typeface="Meiryo UI" panose="020B0604030504040204" pitchFamily="50" charset="-128"/>
              </a:rPr>
              <a:t>を履修していること</a:t>
            </a:r>
            <a:endParaRPr lang="en-US" altLang="ja-JP" dirty="0">
              <a:latin typeface="Meiryo UI" panose="020B0604030504040204" pitchFamily="50" charset="-128"/>
              <a:ea typeface="Meiryo UI" panose="020B0604030504040204" pitchFamily="50" charset="-128"/>
            </a:endParaRPr>
          </a:p>
          <a:p>
            <a:pPr marL="413147" indent="-342900" algn="just">
              <a:buFont typeface="+mj-lt"/>
              <a:buAutoNum type="arabicPeriod"/>
            </a:pPr>
            <a:r>
              <a:rPr lang="ja-JP" altLang="en-US" u="sng" dirty="0">
                <a:latin typeface="Meiryo UI" panose="020B0604030504040204" pitchFamily="50" charset="-128"/>
                <a:ea typeface="Meiryo UI" panose="020B0604030504040204" pitchFamily="50" charset="-128"/>
              </a:rPr>
              <a:t>臨床系の専門医、指導医又は認定医を有して</a:t>
            </a:r>
            <a:r>
              <a:rPr lang="ja-JP" altLang="en-US" u="sng">
                <a:latin typeface="Meiryo UI" panose="020B0604030504040204" pitchFamily="50" charset="-128"/>
                <a:ea typeface="Meiryo UI" panose="020B0604030504040204" pitchFamily="50" charset="-128"/>
              </a:rPr>
              <a:t>いること</a:t>
            </a:r>
            <a:r>
              <a:rPr lang="ja-JP" altLang="en-US" u="sng">
                <a:solidFill>
                  <a:srgbClr val="FF0000"/>
                </a:solidFill>
                <a:latin typeface="Meiryo UI" panose="020B0604030504040204" pitchFamily="50" charset="-128"/>
                <a:ea typeface="Meiryo UI" panose="020B0604030504040204" pitchFamily="50" charset="-128"/>
              </a:rPr>
              <a:t>、もしくはそれに準ずる経験があること</a:t>
            </a:r>
            <a:endParaRPr lang="en-US" altLang="ja-JP" u="sng" dirty="0">
              <a:solidFill>
                <a:srgbClr val="FF0000"/>
              </a:solidFill>
              <a:latin typeface="Meiryo UI" panose="020B0604030504040204" pitchFamily="50" charset="-128"/>
              <a:ea typeface="Meiryo UI" panose="020B0604030504040204" pitchFamily="50" charset="-128"/>
            </a:endParaRPr>
          </a:p>
          <a:p>
            <a:pPr marL="413147" indent="-342900" algn="just">
              <a:buFont typeface="+mj-lt"/>
              <a:buAutoNum type="arabicPeriod"/>
            </a:pPr>
            <a:r>
              <a:rPr lang="ja-JP" altLang="ja-JP">
                <a:latin typeface="Meiryo UI" panose="020B0604030504040204" pitchFamily="50" charset="-128"/>
                <a:ea typeface="Meiryo UI" panose="020B0604030504040204" pitchFamily="50" charset="-128"/>
              </a:rPr>
              <a:t>協会構成</a:t>
            </a:r>
            <a:r>
              <a:rPr lang="en-US" altLang="ja-JP" dirty="0">
                <a:latin typeface="Meiryo UI" panose="020B0604030504040204" pitchFamily="50" charset="-128"/>
                <a:ea typeface="Meiryo UI" panose="020B0604030504040204" pitchFamily="50" charset="-128"/>
              </a:rPr>
              <a:t>11</a:t>
            </a:r>
            <a:r>
              <a:rPr lang="ja-JP" altLang="ja-JP">
                <a:latin typeface="Meiryo UI" panose="020B0604030504040204" pitchFamily="50" charset="-128"/>
                <a:ea typeface="Meiryo UI" panose="020B0604030504040204" pitchFamily="50" charset="-128"/>
              </a:rPr>
              <a:t>学会及び公衆衛生情報研究協議会研究会での発表（筆頭演者に限る）または協会構成</a:t>
            </a:r>
            <a:r>
              <a:rPr lang="en-US" altLang="ja-JP" dirty="0">
                <a:latin typeface="Meiryo UI" panose="020B0604030504040204" pitchFamily="50" charset="-128"/>
                <a:ea typeface="Meiryo UI" panose="020B0604030504040204" pitchFamily="50" charset="-128"/>
              </a:rPr>
              <a:t>11</a:t>
            </a:r>
            <a:r>
              <a:rPr lang="ja-JP" altLang="ja-JP">
                <a:latin typeface="Meiryo UI" panose="020B0604030504040204" pitchFamily="50" charset="-128"/>
                <a:ea typeface="Meiryo UI" panose="020B0604030504040204" pitchFamily="50" charset="-128"/>
              </a:rPr>
              <a:t>学会誌への論文発表（筆頭著者に限る）</a:t>
            </a:r>
            <a:r>
              <a:rPr lang="ja-JP" altLang="en-US">
                <a:latin typeface="Meiryo UI" panose="020B0604030504040204" pitchFamily="50" charset="-128"/>
                <a:ea typeface="Meiryo UI" panose="020B0604030504040204" pitchFamily="50" charset="-128"/>
              </a:rPr>
              <a:t>が</a:t>
            </a:r>
            <a:r>
              <a:rPr lang="ja-JP" altLang="ja-JP">
                <a:latin typeface="Meiryo UI" panose="020B0604030504040204" pitchFamily="50" charset="-128"/>
                <a:ea typeface="Meiryo UI" panose="020B0604030504040204" pitchFamily="50" charset="-128"/>
              </a:rPr>
              <a:t>１件以上</a:t>
            </a:r>
            <a:r>
              <a:rPr lang="ja-JP" altLang="en-US">
                <a:latin typeface="Meiryo UI" panose="020B0604030504040204" pitchFamily="50" charset="-128"/>
                <a:ea typeface="Meiryo UI" panose="020B0604030504040204" pitchFamily="50" charset="-128"/>
              </a:rPr>
              <a:t>あること。</a:t>
            </a:r>
            <a:r>
              <a:rPr lang="ja-JP" altLang="en-US">
                <a:solidFill>
                  <a:srgbClr val="FF0000"/>
                </a:solidFill>
                <a:latin typeface="Meiryo UI" panose="020B0604030504040204" pitchFamily="50" charset="-128"/>
                <a:ea typeface="Meiryo UI" panose="020B0604030504040204" pitchFamily="50" charset="-128"/>
              </a:rPr>
              <a:t>（書類提出時に発表が完了していること）</a:t>
            </a:r>
            <a:endParaRPr lang="en-US" altLang="ja-JP" dirty="0">
              <a:solidFill>
                <a:srgbClr val="FF0000"/>
              </a:solidFill>
              <a:latin typeface="Meiryo UI" panose="020B0604030504040204" pitchFamily="50" charset="-128"/>
              <a:ea typeface="Meiryo UI" panose="020B0604030504040204" pitchFamily="50" charset="-128"/>
            </a:endParaRPr>
          </a:p>
          <a:p>
            <a:pPr marL="413147" indent="-342900" algn="just">
              <a:buFont typeface="+mj-lt"/>
              <a:buAutoNum type="arabicPeriod"/>
            </a:pPr>
            <a:r>
              <a:rPr lang="ja-JP" altLang="en-US">
                <a:latin typeface="Meiryo UI" panose="020B0604030504040204" pitchFamily="50" charset="-128"/>
                <a:ea typeface="Meiryo UI" panose="020B0604030504040204" pitchFamily="50" charset="-128"/>
              </a:rPr>
              <a:t>以下</a:t>
            </a:r>
            <a:r>
              <a:rPr lang="ja-JP" altLang="en-US" dirty="0">
                <a:latin typeface="Meiryo UI" panose="020B0604030504040204" pitchFamily="50" charset="-128"/>
                <a:ea typeface="Meiryo UI" panose="020B0604030504040204" pitchFamily="50" charset="-128"/>
              </a:rPr>
              <a:t>の</a:t>
            </a:r>
            <a:r>
              <a:rPr lang="en-US" altLang="ja-JP" dirty="0">
                <a:latin typeface="Meiryo UI" panose="020B0604030504040204" pitchFamily="50" charset="-128"/>
                <a:ea typeface="Meiryo UI" panose="020B0604030504040204" pitchFamily="50" charset="-128"/>
              </a:rPr>
              <a:t>(a)</a:t>
            </a:r>
            <a:r>
              <a:rPr lang="ja-JP" altLang="en-US" dirty="0">
                <a:latin typeface="Meiryo UI" panose="020B0604030504040204" pitchFamily="50" charset="-128"/>
                <a:ea typeface="Meiryo UI" panose="020B0604030504040204" pitchFamily="50" charset="-128"/>
              </a:rPr>
              <a:t>から</a:t>
            </a:r>
            <a:r>
              <a:rPr lang="en-US" altLang="ja-JP" dirty="0">
                <a:latin typeface="Meiryo UI" panose="020B0604030504040204" pitchFamily="50" charset="-128"/>
                <a:ea typeface="Meiryo UI" panose="020B0604030504040204" pitchFamily="50" charset="-128"/>
              </a:rPr>
              <a:t>(c)</a:t>
            </a:r>
            <a:r>
              <a:rPr lang="ja-JP" altLang="en-US" dirty="0">
                <a:latin typeface="Meiryo UI" panose="020B0604030504040204" pitchFamily="50" charset="-128"/>
                <a:ea typeface="Meiryo UI" panose="020B0604030504040204" pitchFamily="50" charset="-128"/>
              </a:rPr>
              <a:t>の全てを含む</a:t>
            </a:r>
            <a:r>
              <a:rPr lang="ja-JP" altLang="ja-JP" dirty="0">
                <a:latin typeface="Meiryo UI" panose="020B0604030504040204" pitchFamily="50" charset="-128"/>
                <a:ea typeface="Meiryo UI" panose="020B0604030504040204" pitchFamily="50" charset="-128"/>
              </a:rPr>
              <a:t>社会医学系活動の</a:t>
            </a:r>
            <a:r>
              <a:rPr lang="ja-JP" altLang="en-US" dirty="0">
                <a:latin typeface="Meiryo UI" panose="020B0604030504040204" pitchFamily="50" charset="-128"/>
                <a:ea typeface="Meiryo UI" panose="020B0604030504040204" pitchFamily="50" charset="-128"/>
              </a:rPr>
              <a:t>経験</a:t>
            </a:r>
            <a:r>
              <a:rPr lang="ja-JP" altLang="ja-JP" dirty="0">
                <a:latin typeface="Meiryo UI" panose="020B0604030504040204" pitchFamily="50" charset="-128"/>
                <a:ea typeface="Meiryo UI" panose="020B0604030504040204" pitchFamily="50" charset="-128"/>
              </a:rPr>
              <a:t>が</a:t>
            </a:r>
            <a:r>
              <a:rPr lang="ja-JP" altLang="en-US" dirty="0">
                <a:latin typeface="Meiryo UI" panose="020B0604030504040204" pitchFamily="50" charset="-128"/>
                <a:ea typeface="Meiryo UI" panose="020B0604030504040204" pitchFamily="50" charset="-128"/>
              </a:rPr>
              <a:t>、常勤換算で</a:t>
            </a:r>
            <a:r>
              <a:rPr lang="ja-JP" altLang="ja-JP" dirty="0">
                <a:latin typeface="Meiryo UI" panose="020B0604030504040204" pitchFamily="50" charset="-128"/>
                <a:ea typeface="Meiryo UI" panose="020B0604030504040204" pitchFamily="50" charset="-128"/>
              </a:rPr>
              <a:t>通算</a:t>
            </a:r>
            <a:r>
              <a:rPr lang="en-US" altLang="ja-JP" dirty="0">
                <a:latin typeface="Meiryo UI" panose="020B0604030504040204" pitchFamily="50" charset="-128"/>
                <a:ea typeface="Meiryo UI" panose="020B0604030504040204" pitchFamily="50" charset="-128"/>
              </a:rPr>
              <a:t> 5 </a:t>
            </a:r>
            <a:r>
              <a:rPr lang="ja-JP" altLang="ja-JP" dirty="0">
                <a:latin typeface="Meiryo UI" panose="020B0604030504040204" pitchFamily="50" charset="-128"/>
                <a:ea typeface="Meiryo UI" panose="020B0604030504040204" pitchFamily="50" charset="-128"/>
              </a:rPr>
              <a:t>年以上</a:t>
            </a:r>
            <a:r>
              <a:rPr lang="ja-JP" altLang="en-US" dirty="0">
                <a:latin typeface="Meiryo UI" panose="020B0604030504040204" pitchFamily="50" charset="-128"/>
                <a:ea typeface="Meiryo UI" panose="020B0604030504040204" pitchFamily="50" charset="-128"/>
              </a:rPr>
              <a:t>あること。</a:t>
            </a:r>
          </a:p>
          <a:p>
            <a:pPr marL="201216"/>
            <a:r>
              <a:rPr lang="en-US" altLang="ja-JP" sz="1800" dirty="0">
                <a:latin typeface="Meiryo UI" panose="020B0604030504040204" pitchFamily="50" charset="-128"/>
                <a:ea typeface="Meiryo UI" panose="020B0604030504040204" pitchFamily="50" charset="-128"/>
              </a:rPr>
              <a:t>(a)</a:t>
            </a:r>
            <a:r>
              <a:rPr lang="ja-JP" altLang="ja-JP" sz="1800" dirty="0">
                <a:latin typeface="Meiryo UI" panose="020B0604030504040204" pitchFamily="50" charset="-128"/>
                <a:ea typeface="Meiryo UI" panose="020B0604030504040204" pitchFamily="50" charset="-128"/>
              </a:rPr>
              <a:t>行政・地域</a:t>
            </a:r>
            <a:r>
              <a:rPr lang="ja-JP" altLang="en-US" sz="1800" dirty="0">
                <a:latin typeface="Meiryo UI" panose="020B0604030504040204" pitchFamily="50" charset="-128"/>
                <a:ea typeface="Meiryo UI" panose="020B0604030504040204" pitchFamily="50" charset="-128"/>
              </a:rPr>
              <a:t>分野または</a:t>
            </a:r>
            <a:r>
              <a:rPr lang="ja-JP" altLang="ja-JP" sz="1800" dirty="0">
                <a:latin typeface="Meiryo UI" panose="020B0604030504040204" pitchFamily="50" charset="-128"/>
                <a:ea typeface="Meiryo UI" panose="020B0604030504040204" pitchFamily="50" charset="-128"/>
              </a:rPr>
              <a:t>産業・環境</a:t>
            </a:r>
            <a:r>
              <a:rPr lang="ja-JP" altLang="en-US" sz="1800" dirty="0">
                <a:latin typeface="Meiryo UI" panose="020B0604030504040204" pitchFamily="50" charset="-128"/>
                <a:ea typeface="Meiryo UI" panose="020B0604030504040204" pitchFamily="50" charset="-128"/>
              </a:rPr>
              <a:t>分野でパートタイムの業務を経験している</a:t>
            </a:r>
          </a:p>
          <a:p>
            <a:pPr marL="201216"/>
            <a:r>
              <a:rPr lang="en-US" altLang="ja-JP" sz="1800" dirty="0">
                <a:latin typeface="Meiryo UI" panose="020B0604030504040204" pitchFamily="50" charset="-128"/>
                <a:ea typeface="Meiryo UI" panose="020B0604030504040204" pitchFamily="50" charset="-128"/>
              </a:rPr>
              <a:t>(b)</a:t>
            </a:r>
            <a:r>
              <a:rPr lang="ja-JP" altLang="ja-JP" sz="1800" dirty="0">
                <a:latin typeface="Meiryo UI" panose="020B0604030504040204" pitchFamily="50" charset="-128"/>
                <a:ea typeface="Meiryo UI" panose="020B0604030504040204" pitchFamily="50" charset="-128"/>
              </a:rPr>
              <a:t>行政・地域</a:t>
            </a:r>
            <a:r>
              <a:rPr lang="ja-JP" altLang="en-US" sz="1800" dirty="0">
                <a:latin typeface="Meiryo UI" panose="020B0604030504040204" pitchFamily="50" charset="-128"/>
                <a:ea typeface="Meiryo UI" panose="020B0604030504040204" pitchFamily="50" charset="-128"/>
              </a:rPr>
              <a:t>分野または</a:t>
            </a:r>
            <a:r>
              <a:rPr lang="ja-JP" altLang="ja-JP" sz="1800" dirty="0">
                <a:latin typeface="Meiryo UI" panose="020B0604030504040204" pitchFamily="50" charset="-128"/>
                <a:ea typeface="Meiryo UI" panose="020B0604030504040204" pitchFamily="50" charset="-128"/>
              </a:rPr>
              <a:t>産業・環境</a:t>
            </a:r>
            <a:r>
              <a:rPr lang="ja-JP" altLang="en-US" sz="1800" dirty="0">
                <a:latin typeface="Meiryo UI" panose="020B0604030504040204" pitchFamily="50" charset="-128"/>
                <a:ea typeface="Meiryo UI" panose="020B0604030504040204" pitchFamily="50" charset="-128"/>
              </a:rPr>
              <a:t>分野の学術集会への参加経験がある</a:t>
            </a:r>
          </a:p>
          <a:p>
            <a:pPr marL="201216"/>
            <a:r>
              <a:rPr lang="en-US" altLang="ja-JP" sz="1800" dirty="0">
                <a:latin typeface="Meiryo UI" panose="020B0604030504040204" pitchFamily="50" charset="-128"/>
                <a:ea typeface="Meiryo UI" panose="020B0604030504040204" pitchFamily="50" charset="-128"/>
              </a:rPr>
              <a:t>(c)</a:t>
            </a:r>
            <a:r>
              <a:rPr lang="ja-JP" altLang="ja-JP" sz="1800" dirty="0">
                <a:latin typeface="Meiryo UI" panose="020B0604030504040204" pitchFamily="50" charset="-128"/>
                <a:ea typeface="Meiryo UI" panose="020B0604030504040204" pitchFamily="50" charset="-128"/>
              </a:rPr>
              <a:t>行政・地域</a:t>
            </a:r>
            <a:r>
              <a:rPr lang="ja-JP" altLang="en-US" sz="1800" dirty="0">
                <a:latin typeface="Meiryo UI" panose="020B0604030504040204" pitchFamily="50" charset="-128"/>
                <a:ea typeface="Meiryo UI" panose="020B0604030504040204" pitchFamily="50" charset="-128"/>
              </a:rPr>
              <a:t>分野または</a:t>
            </a:r>
            <a:r>
              <a:rPr lang="ja-JP" altLang="ja-JP" sz="1800" dirty="0">
                <a:latin typeface="Meiryo UI" panose="020B0604030504040204" pitchFamily="50" charset="-128"/>
                <a:ea typeface="Meiryo UI" panose="020B0604030504040204" pitchFamily="50" charset="-128"/>
              </a:rPr>
              <a:t>産業・環境</a:t>
            </a:r>
            <a:r>
              <a:rPr lang="ja-JP" altLang="en-US" sz="1800" dirty="0">
                <a:latin typeface="Meiryo UI" panose="020B0604030504040204" pitchFamily="50" charset="-128"/>
                <a:ea typeface="Meiryo UI" panose="020B0604030504040204" pitchFamily="50" charset="-128"/>
              </a:rPr>
              <a:t>分野の委員会への参加経験がある</a:t>
            </a:r>
          </a:p>
          <a:p>
            <a:pPr marL="413147" indent="-342900" algn="just">
              <a:buClr>
                <a:schemeClr val="tx1"/>
              </a:buClr>
              <a:buFont typeface="+mj-lt"/>
              <a:buAutoNum type="arabicPeriod" startAt="8"/>
            </a:pPr>
            <a:r>
              <a:rPr lang="ja-JP" altLang="en-US" u="sng" dirty="0">
                <a:solidFill>
                  <a:srgbClr val="FF0000"/>
                </a:solidFill>
                <a:latin typeface="Meiryo UI" panose="020B0604030504040204" pitchFamily="50" charset="-128"/>
                <a:ea typeface="Meiryo UI" panose="020B0604030504040204" pitchFamily="50" charset="-128"/>
              </a:rPr>
              <a:t>実践レポートを</a:t>
            </a:r>
            <a:r>
              <a:rPr lang="ja-JP" altLang="ja-JP" u="sng" dirty="0">
                <a:solidFill>
                  <a:srgbClr val="FF0000"/>
                </a:solidFill>
                <a:latin typeface="Meiryo UI" panose="020B0604030504040204" pitchFamily="50" charset="-128"/>
                <a:ea typeface="Meiryo UI" panose="020B0604030504040204" pitchFamily="50" charset="-128"/>
              </a:rPr>
              <a:t>医療分野</a:t>
            </a:r>
            <a:r>
              <a:rPr lang="ja-JP" altLang="en-US" u="sng" dirty="0">
                <a:solidFill>
                  <a:srgbClr val="FF0000"/>
                </a:solidFill>
                <a:latin typeface="Meiryo UI" panose="020B0604030504040204" pitchFamily="50" charset="-128"/>
                <a:ea typeface="Meiryo UI" panose="020B0604030504040204" pitchFamily="50" charset="-128"/>
              </a:rPr>
              <a:t>５件、</a:t>
            </a:r>
            <a:r>
              <a:rPr lang="ja-JP" altLang="ja-JP" u="sng" dirty="0">
                <a:solidFill>
                  <a:srgbClr val="FF0000"/>
                </a:solidFill>
                <a:latin typeface="Meiryo UI" panose="020B0604030504040204" pitchFamily="50" charset="-128"/>
                <a:ea typeface="Meiryo UI" panose="020B0604030504040204" pitchFamily="50" charset="-128"/>
              </a:rPr>
              <a:t>行政・地域</a:t>
            </a:r>
            <a:r>
              <a:rPr lang="ja-JP" altLang="en-US" u="sng" dirty="0">
                <a:solidFill>
                  <a:srgbClr val="FF0000"/>
                </a:solidFill>
                <a:latin typeface="Meiryo UI" panose="020B0604030504040204" pitchFamily="50" charset="-128"/>
                <a:ea typeface="Meiryo UI" panose="020B0604030504040204" pitchFamily="50" charset="-128"/>
              </a:rPr>
              <a:t>分野５件</a:t>
            </a:r>
            <a:r>
              <a:rPr lang="ja-JP" altLang="ja-JP" u="sng" dirty="0">
                <a:solidFill>
                  <a:srgbClr val="FF0000"/>
                </a:solidFill>
                <a:latin typeface="Meiryo UI" panose="020B0604030504040204" pitchFamily="50" charset="-128"/>
                <a:ea typeface="Meiryo UI" panose="020B0604030504040204" pitchFamily="50" charset="-128"/>
              </a:rPr>
              <a:t>、産業・環境分野</a:t>
            </a:r>
            <a:r>
              <a:rPr lang="ja-JP" altLang="en-US" u="sng" dirty="0">
                <a:solidFill>
                  <a:srgbClr val="FF0000"/>
                </a:solidFill>
                <a:latin typeface="Meiryo UI" panose="020B0604030504040204" pitchFamily="50" charset="-128"/>
                <a:ea typeface="Meiryo UI" panose="020B0604030504040204" pitchFamily="50" charset="-128"/>
              </a:rPr>
              <a:t>　５件</a:t>
            </a:r>
            <a:r>
              <a:rPr lang="ja-JP" altLang="ja-JP" u="sng" dirty="0">
                <a:solidFill>
                  <a:srgbClr val="FF0000"/>
                </a:solidFill>
                <a:latin typeface="Meiryo UI" panose="020B0604030504040204" pitchFamily="50" charset="-128"/>
                <a:ea typeface="Meiryo UI" panose="020B0604030504040204" pitchFamily="50" charset="-128"/>
              </a:rPr>
              <a:t>の計</a:t>
            </a:r>
            <a:r>
              <a:rPr lang="en-US" altLang="ja-JP" u="sng" dirty="0">
                <a:solidFill>
                  <a:srgbClr val="FF0000"/>
                </a:solidFill>
                <a:latin typeface="Meiryo UI" panose="020B0604030504040204" pitchFamily="50" charset="-128"/>
                <a:ea typeface="Meiryo UI" panose="020B0604030504040204" pitchFamily="50" charset="-128"/>
              </a:rPr>
              <a:t>15</a:t>
            </a:r>
            <a:r>
              <a:rPr lang="ja-JP" altLang="en-US" u="sng" dirty="0">
                <a:solidFill>
                  <a:srgbClr val="FF0000"/>
                </a:solidFill>
                <a:latin typeface="Meiryo UI" panose="020B0604030504040204" pitchFamily="50" charset="-128"/>
                <a:ea typeface="Meiryo UI" panose="020B0604030504040204" pitchFamily="50" charset="-128"/>
              </a:rPr>
              <a:t>件以上を作成</a:t>
            </a:r>
            <a:r>
              <a:rPr lang="ja-JP" altLang="en-US" dirty="0">
                <a:latin typeface="Meiryo UI" panose="020B0604030504040204" pitchFamily="50" charset="-128"/>
                <a:ea typeface="Meiryo UI" panose="020B0604030504040204" pitchFamily="50" charset="-128"/>
              </a:rPr>
              <a:t>し、社会医学系専門医・指導医のチェックを受けていること</a:t>
            </a:r>
            <a:endParaRPr lang="en-US" altLang="ja-JP" dirty="0">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7C797A28-C7AB-79A7-DF98-EBA22604CC0D}"/>
              </a:ext>
            </a:extLst>
          </p:cNvPr>
          <p:cNvSpPr txBox="1"/>
          <p:nvPr/>
        </p:nvSpPr>
        <p:spPr>
          <a:xfrm>
            <a:off x="1445201" y="289967"/>
            <a:ext cx="6084918" cy="523220"/>
          </a:xfrm>
          <a:prstGeom prst="rect">
            <a:avLst/>
          </a:prstGeom>
          <a:noFill/>
        </p:spPr>
        <p:txBody>
          <a:bodyPr wrap="square">
            <a:spAutoFit/>
          </a:bodyPr>
          <a:lstStyle/>
          <a:p>
            <a:r>
              <a:rPr lang="ja-JP" altLang="ja-JP" sz="2800" b="1" dirty="0">
                <a:solidFill>
                  <a:srgbClr val="0000FF"/>
                </a:solidFill>
                <a:latin typeface="Meiryo UI" panose="020B0604030504040204" pitchFamily="50" charset="-128"/>
                <a:ea typeface="Meiryo UI" panose="020B0604030504040204" pitchFamily="50" charset="-128"/>
              </a:rPr>
              <a:t>専門医受験資格</a:t>
            </a:r>
            <a:r>
              <a:rPr lang="en-US" altLang="ja-JP" sz="2800" b="1" dirty="0">
                <a:solidFill>
                  <a:srgbClr val="0000FF"/>
                </a:solidFill>
                <a:latin typeface="Meiryo UI" panose="020B0604030504040204" pitchFamily="50" charset="-128"/>
                <a:ea typeface="Meiryo UI" panose="020B0604030504040204" pitchFamily="50" charset="-128"/>
              </a:rPr>
              <a:t>B</a:t>
            </a:r>
            <a:r>
              <a:rPr lang="ja-JP" altLang="en-US" sz="2800" b="1" dirty="0">
                <a:solidFill>
                  <a:srgbClr val="0000FF"/>
                </a:solidFill>
                <a:latin typeface="Meiryo UI" panose="020B0604030504040204" pitchFamily="50" charset="-128"/>
                <a:ea typeface="Meiryo UI" panose="020B0604030504040204" pitchFamily="50" charset="-128"/>
              </a:rPr>
              <a:t>（</a:t>
            </a:r>
            <a:r>
              <a:rPr lang="en-US" altLang="ja-JP" sz="2800" b="1" dirty="0">
                <a:solidFill>
                  <a:srgbClr val="0000FF"/>
                </a:solidFill>
                <a:latin typeface="Meiryo UI" panose="020B0604030504040204" pitchFamily="50" charset="-128"/>
                <a:ea typeface="Meiryo UI" panose="020B0604030504040204" pitchFamily="50" charset="-128"/>
              </a:rPr>
              <a:t>2024</a:t>
            </a:r>
            <a:r>
              <a:rPr lang="ja-JP" altLang="en-US" sz="2800" b="1" dirty="0">
                <a:solidFill>
                  <a:srgbClr val="0000FF"/>
                </a:solidFill>
                <a:latin typeface="Meiryo UI" panose="020B0604030504040204" pitchFamily="50" charset="-128"/>
                <a:ea typeface="Meiryo UI" panose="020B0604030504040204" pitchFamily="50" charset="-128"/>
              </a:rPr>
              <a:t>年～）</a:t>
            </a:r>
          </a:p>
        </p:txBody>
      </p:sp>
    </p:spTree>
    <p:extLst>
      <p:ext uri="{BB962C8B-B14F-4D97-AF65-F5344CB8AC3E}">
        <p14:creationId xmlns:p14="http://schemas.microsoft.com/office/powerpoint/2010/main" val="157629224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0D41005F-0D9E-1C99-E209-9D82D7D580CB}"/>
              </a:ext>
            </a:extLst>
          </p:cNvPr>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158534732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B9029D51-26F2-50C8-C896-6D1006D5B486}"/>
              </a:ext>
            </a:extLst>
          </p:cNvPr>
          <p:cNvSpPr txBox="1"/>
          <p:nvPr/>
        </p:nvSpPr>
        <p:spPr>
          <a:xfrm>
            <a:off x="1" y="0"/>
            <a:ext cx="9143999" cy="461665"/>
          </a:xfrm>
          <a:prstGeom prst="rect">
            <a:avLst/>
          </a:prstGeom>
          <a:solidFill>
            <a:srgbClr val="FFC000"/>
          </a:solidFill>
        </p:spPr>
        <p:txBody>
          <a:bodyPr wrap="square" rtlCol="0">
            <a:spAutoFit/>
          </a:bodyPr>
          <a:lstStyle/>
          <a:p>
            <a:pPr algn="ctr"/>
            <a:r>
              <a:rPr lang="ja-JP" altLang="en-US" sz="2400" b="1" dirty="0">
                <a:solidFill>
                  <a:srgbClr val="222222"/>
                </a:solidFill>
                <a:latin typeface="Meiryo UI" panose="020B0604030504040204" pitchFamily="50" charset="-128"/>
                <a:ea typeface="Meiryo UI" panose="020B0604030504040204" pitchFamily="50" charset="-128"/>
              </a:rPr>
              <a:t>社会医学系専門医認定試験の結果</a:t>
            </a:r>
            <a:endParaRPr lang="ja-JP" altLang="en-US" sz="2400" dirty="0">
              <a:solidFill>
                <a:srgbClr val="000000"/>
              </a:solidFill>
              <a:latin typeface="Meiryo UI" panose="020B0604030504040204" pitchFamily="50" charset="-128"/>
              <a:ea typeface="Meiryo UI" panose="020B0604030504040204" pitchFamily="50" charset="-128"/>
            </a:endParaRPr>
          </a:p>
        </p:txBody>
      </p:sp>
      <p:graphicFrame>
        <p:nvGraphicFramePr>
          <p:cNvPr id="2" name="表 1">
            <a:extLst>
              <a:ext uri="{FF2B5EF4-FFF2-40B4-BE49-F238E27FC236}">
                <a16:creationId xmlns:a16="http://schemas.microsoft.com/office/drawing/2014/main" id="{122ABA36-104F-E119-8A57-81083B43383B}"/>
              </a:ext>
            </a:extLst>
          </p:cNvPr>
          <p:cNvGraphicFramePr>
            <a:graphicFrameLocks noGrp="1"/>
          </p:cNvGraphicFramePr>
          <p:nvPr>
            <p:extLst>
              <p:ext uri="{D42A27DB-BD31-4B8C-83A1-F6EECF244321}">
                <p14:modId xmlns:p14="http://schemas.microsoft.com/office/powerpoint/2010/main" val="2552386030"/>
              </p:ext>
            </p:extLst>
          </p:nvPr>
        </p:nvGraphicFramePr>
        <p:xfrm>
          <a:off x="0" y="461665"/>
          <a:ext cx="9144003" cy="6396334"/>
        </p:xfrm>
        <a:graphic>
          <a:graphicData uri="http://schemas.openxmlformats.org/drawingml/2006/table">
            <a:tbl>
              <a:tblPr firstRow="1" bandRow="1">
                <a:tableStyleId>{21E4AEA4-8DFA-4A89-87EB-49C32662AFE0}</a:tableStyleId>
              </a:tblPr>
              <a:tblGrid>
                <a:gridCol w="1704109">
                  <a:extLst>
                    <a:ext uri="{9D8B030D-6E8A-4147-A177-3AD203B41FA5}">
                      <a16:colId xmlns:a16="http://schemas.microsoft.com/office/drawing/2014/main" val="2235164355"/>
                    </a:ext>
                  </a:extLst>
                </a:gridCol>
                <a:gridCol w="1062842">
                  <a:extLst>
                    <a:ext uri="{9D8B030D-6E8A-4147-A177-3AD203B41FA5}">
                      <a16:colId xmlns:a16="http://schemas.microsoft.com/office/drawing/2014/main" val="1469462940"/>
                    </a:ext>
                  </a:extLst>
                </a:gridCol>
                <a:gridCol w="1062842">
                  <a:extLst>
                    <a:ext uri="{9D8B030D-6E8A-4147-A177-3AD203B41FA5}">
                      <a16:colId xmlns:a16="http://schemas.microsoft.com/office/drawing/2014/main" val="3370502007"/>
                    </a:ext>
                  </a:extLst>
                </a:gridCol>
                <a:gridCol w="1062842">
                  <a:extLst>
                    <a:ext uri="{9D8B030D-6E8A-4147-A177-3AD203B41FA5}">
                      <a16:colId xmlns:a16="http://schemas.microsoft.com/office/drawing/2014/main" val="150318974"/>
                    </a:ext>
                  </a:extLst>
                </a:gridCol>
                <a:gridCol w="1062842">
                  <a:extLst>
                    <a:ext uri="{9D8B030D-6E8A-4147-A177-3AD203B41FA5}">
                      <a16:colId xmlns:a16="http://schemas.microsoft.com/office/drawing/2014/main" val="4069659049"/>
                    </a:ext>
                  </a:extLst>
                </a:gridCol>
                <a:gridCol w="1062842">
                  <a:extLst>
                    <a:ext uri="{9D8B030D-6E8A-4147-A177-3AD203B41FA5}">
                      <a16:colId xmlns:a16="http://schemas.microsoft.com/office/drawing/2014/main" val="29481558"/>
                    </a:ext>
                  </a:extLst>
                </a:gridCol>
                <a:gridCol w="1062842">
                  <a:extLst>
                    <a:ext uri="{9D8B030D-6E8A-4147-A177-3AD203B41FA5}">
                      <a16:colId xmlns:a16="http://schemas.microsoft.com/office/drawing/2014/main" val="4260367882"/>
                    </a:ext>
                  </a:extLst>
                </a:gridCol>
                <a:gridCol w="1062842">
                  <a:extLst>
                    <a:ext uri="{9D8B030D-6E8A-4147-A177-3AD203B41FA5}">
                      <a16:colId xmlns:a16="http://schemas.microsoft.com/office/drawing/2014/main" val="183764596"/>
                    </a:ext>
                  </a:extLst>
                </a:gridCol>
              </a:tblGrid>
              <a:tr h="1178578">
                <a:tc>
                  <a:txBody>
                    <a:bodyPr/>
                    <a:lstStyle/>
                    <a:p>
                      <a:pPr algn="ctr"/>
                      <a:endParaRPr kumimoji="1" lang="ja-JP" altLang="en-US" sz="1800" b="0" i="0" dirty="0">
                        <a:ea typeface="Meiryo UI" panose="020B0604030504040204" pitchFamily="34" charset="-128"/>
                      </a:endParaRPr>
                    </a:p>
                  </a:txBody>
                  <a:tcPr marL="68580" marR="68580" marT="34290" marB="34290" anchor="ctr"/>
                </a:tc>
                <a:tc>
                  <a:txBody>
                    <a:bodyPr/>
                    <a:lstStyle/>
                    <a:p>
                      <a:pPr algn="ctr"/>
                      <a:r>
                        <a:rPr kumimoji="1" lang="en-US" altLang="ja-JP" sz="1800" b="0" i="0" dirty="0">
                          <a:ea typeface="Meiryo UI" panose="020B0604030504040204" pitchFamily="34" charset="-128"/>
                        </a:rPr>
                        <a:t>2019</a:t>
                      </a:r>
                      <a:r>
                        <a:rPr kumimoji="1" lang="ja-JP" altLang="en-US" sz="1800" dirty="0"/>
                        <a:t>年</a:t>
                      </a:r>
                    </a:p>
                  </a:txBody>
                  <a:tcPr marL="68580" marR="68580" marT="34290" marB="34290" anchor="ctr"/>
                </a:tc>
                <a:tc>
                  <a:txBody>
                    <a:bodyPr/>
                    <a:lstStyle/>
                    <a:p>
                      <a:pPr algn="ctr"/>
                      <a:r>
                        <a:rPr kumimoji="1" lang="en-US" altLang="ja-JP" sz="1800" b="0" i="0" dirty="0">
                          <a:ea typeface="Meiryo UI" panose="020B0604030504040204" pitchFamily="34" charset="-128"/>
                        </a:rPr>
                        <a:t>2020</a:t>
                      </a:r>
                      <a:r>
                        <a:rPr kumimoji="1" lang="ja-JP" altLang="en-US" sz="1800" dirty="0"/>
                        <a:t>年</a:t>
                      </a:r>
                    </a:p>
                  </a:txBody>
                  <a:tcPr marL="68580" marR="68580" marT="34290" marB="34290" anchor="ctr"/>
                </a:tc>
                <a:tc>
                  <a:txBody>
                    <a:bodyPr/>
                    <a:lstStyle/>
                    <a:p>
                      <a:pPr algn="ctr"/>
                      <a:r>
                        <a:rPr kumimoji="1" lang="en-US" altLang="ja-JP" sz="1800" b="0" i="0" dirty="0">
                          <a:ea typeface="Meiryo UI" panose="020B0604030504040204" pitchFamily="34" charset="-128"/>
                        </a:rPr>
                        <a:t>2021</a:t>
                      </a:r>
                      <a:r>
                        <a:rPr kumimoji="1" lang="ja-JP" altLang="en-US" sz="1800" dirty="0"/>
                        <a:t>年</a:t>
                      </a:r>
                    </a:p>
                  </a:txBody>
                  <a:tcPr marL="68580" marR="68580" marT="34290" marB="34290" anchor="ctr"/>
                </a:tc>
                <a:tc>
                  <a:txBody>
                    <a:bodyPr/>
                    <a:lstStyle/>
                    <a:p>
                      <a:pPr algn="ctr"/>
                      <a:r>
                        <a:rPr kumimoji="1" lang="en-US" altLang="ja-JP" sz="1800" b="0" i="0" dirty="0">
                          <a:ea typeface="Meiryo UI" panose="020B0604030504040204" pitchFamily="34" charset="-128"/>
                        </a:rPr>
                        <a:t>2022</a:t>
                      </a:r>
                      <a:r>
                        <a:rPr kumimoji="1" lang="ja-JP" altLang="en-US" sz="1800" dirty="0"/>
                        <a:t>年</a:t>
                      </a:r>
                    </a:p>
                  </a:txBody>
                  <a:tcPr marL="68580" marR="68580" marT="34290" marB="34290" anchor="ctr"/>
                </a:tc>
                <a:tc>
                  <a:txBody>
                    <a:bodyPr/>
                    <a:lstStyle/>
                    <a:p>
                      <a:pPr algn="ctr"/>
                      <a:r>
                        <a:rPr kumimoji="1" lang="en-US" altLang="ja-JP" sz="1800" b="0" i="0" dirty="0">
                          <a:ea typeface="Meiryo UI" panose="020B0604030504040204" pitchFamily="34" charset="-128"/>
                        </a:rPr>
                        <a:t>2023</a:t>
                      </a:r>
                      <a:r>
                        <a:rPr kumimoji="1" lang="ja-JP" altLang="en-US" sz="1800" dirty="0"/>
                        <a:t>年</a:t>
                      </a:r>
                    </a:p>
                  </a:txBody>
                  <a:tcPr marL="68580" marR="68580" marT="34290" marB="34290" anchor="ctr"/>
                </a:tc>
                <a:tc gridSpan="2">
                  <a:txBody>
                    <a:bodyPr/>
                    <a:lstStyle/>
                    <a:p>
                      <a:pPr algn="ctr"/>
                      <a:r>
                        <a:rPr kumimoji="1" lang="en-US" altLang="ja-JP" sz="1800" b="0" i="0" dirty="0">
                          <a:ea typeface="Meiryo UI" panose="020B0604030504040204" pitchFamily="34" charset="-128"/>
                        </a:rPr>
                        <a:t>2024</a:t>
                      </a:r>
                      <a:r>
                        <a:rPr kumimoji="1" lang="ja-JP" altLang="en-US" sz="1800" dirty="0"/>
                        <a:t>年</a:t>
                      </a:r>
                    </a:p>
                  </a:txBody>
                  <a:tcPr marL="68580" marR="68580" marT="34290" marB="34290" anchor="ctr"/>
                </a:tc>
                <a:tc hMerge="1">
                  <a:txBody>
                    <a:bodyPr/>
                    <a:lstStyle/>
                    <a:p>
                      <a:pPr algn="ctr"/>
                      <a:endParaRPr kumimoji="1" lang="ja-JP" altLang="en-US" sz="2400" dirty="0"/>
                    </a:p>
                  </a:txBody>
                  <a:tcPr marL="68580" marR="68580" marT="34290" marB="34290" anchor="ctr"/>
                </a:tc>
                <a:extLst>
                  <a:ext uri="{0D108BD9-81ED-4DB2-BD59-A6C34878D82A}">
                    <a16:rowId xmlns:a16="http://schemas.microsoft.com/office/drawing/2014/main" val="3648362027"/>
                  </a:ext>
                </a:extLst>
              </a:tr>
              <a:tr h="921251">
                <a:tc rowSpan="2">
                  <a:txBody>
                    <a:bodyPr/>
                    <a:lstStyle/>
                    <a:p>
                      <a:pPr algn="ctr"/>
                      <a:r>
                        <a:rPr kumimoji="1" lang="ja-JP" altLang="en-US" sz="2400" b="0" i="0" dirty="0">
                          <a:ea typeface="Meiryo UI" panose="020B0604030504040204" pitchFamily="34" charset="-128"/>
                        </a:rPr>
                        <a:t>方法</a:t>
                      </a:r>
                    </a:p>
                  </a:txBody>
                  <a:tcPr marL="68580" marR="68580" marT="34290" marB="34290" anchor="ctr"/>
                </a:tc>
                <a:tc rowSpan="2">
                  <a:txBody>
                    <a:bodyPr/>
                    <a:lstStyle/>
                    <a:p>
                      <a:pPr algn="ctr"/>
                      <a:r>
                        <a:rPr kumimoji="1" lang="ja-JP" altLang="en-US" sz="2400" b="0" i="0" dirty="0">
                          <a:ea typeface="Meiryo UI" panose="020B0604030504040204" pitchFamily="34" charset="-128"/>
                        </a:rPr>
                        <a:t>対面</a:t>
                      </a:r>
                    </a:p>
                  </a:txBody>
                  <a:tcPr marL="68580" marR="68580" marT="34290" marB="34290" anchor="ctr"/>
                </a:tc>
                <a:tc rowSpan="2">
                  <a:txBody>
                    <a:bodyPr/>
                    <a:lstStyle/>
                    <a:p>
                      <a:pPr algn="ctr"/>
                      <a:r>
                        <a:rPr kumimoji="1" lang="en-US" altLang="ja-JP" sz="2400" b="0" i="0" dirty="0">
                          <a:ea typeface="Meiryo UI" panose="020B0604030504040204" pitchFamily="34" charset="-128"/>
                        </a:rPr>
                        <a:t>WEB</a:t>
                      </a:r>
                      <a:endParaRPr kumimoji="1" lang="ja-JP" altLang="en-US" sz="2400" dirty="0"/>
                    </a:p>
                  </a:txBody>
                  <a:tcPr marL="68580" marR="68580" marT="34290" marB="34290" anchor="ctr"/>
                </a:tc>
                <a:tc rowSpan="2">
                  <a:txBody>
                    <a:bodyPr/>
                    <a:lstStyle/>
                    <a:p>
                      <a:pPr algn="ctr"/>
                      <a:r>
                        <a:rPr kumimoji="1" lang="en-US" altLang="ja-JP" sz="2400" b="0" i="0" dirty="0">
                          <a:ea typeface="Meiryo UI" panose="020B0604030504040204" pitchFamily="34" charset="-128"/>
                        </a:rPr>
                        <a:t>WEB</a:t>
                      </a:r>
                      <a:endParaRPr kumimoji="1" lang="ja-JP" altLang="en-US" sz="2400" dirty="0"/>
                    </a:p>
                  </a:txBody>
                  <a:tcPr marL="68580" marR="68580" marT="34290" marB="34290" anchor="ctr"/>
                </a:tc>
                <a:tc rowSpan="2">
                  <a:txBody>
                    <a:bodyPr/>
                    <a:lstStyle/>
                    <a:p>
                      <a:pPr algn="ctr"/>
                      <a:r>
                        <a:rPr kumimoji="1" lang="en-US" altLang="ja-JP" sz="2400" b="0" i="0" dirty="0">
                          <a:ea typeface="Meiryo UI" panose="020B0604030504040204" pitchFamily="34" charset="-128"/>
                        </a:rPr>
                        <a:t>WEB</a:t>
                      </a:r>
                      <a:endParaRPr kumimoji="1" lang="ja-JP" altLang="en-US" sz="2400" dirty="0"/>
                    </a:p>
                  </a:txBody>
                  <a:tcPr marL="68580" marR="68580" marT="34290" marB="34290" anchor="ctr"/>
                </a:tc>
                <a:tc rowSpan="2">
                  <a:txBody>
                    <a:bodyPr/>
                    <a:lstStyle/>
                    <a:p>
                      <a:pPr algn="ctr"/>
                      <a:r>
                        <a:rPr kumimoji="1" lang="en-US" altLang="ja-JP" sz="2400" b="0" i="0" dirty="0">
                          <a:ea typeface="Meiryo UI" panose="020B0604030504040204" pitchFamily="34" charset="-128"/>
                        </a:rPr>
                        <a:t>WEB</a:t>
                      </a:r>
                      <a:endParaRPr kumimoji="1" lang="ja-JP" altLang="en-US" sz="2400" dirty="0"/>
                    </a:p>
                  </a:txBody>
                  <a:tcPr marL="68580" marR="68580" marT="34290" marB="34290" anchor="ctr"/>
                </a:tc>
                <a:tc gridSpan="2">
                  <a:txBody>
                    <a:bodyPr/>
                    <a:lstStyle/>
                    <a:p>
                      <a:pPr algn="ctr"/>
                      <a:r>
                        <a:rPr kumimoji="1" lang="en-US" altLang="ja-JP" sz="2400" b="0" i="0" dirty="0">
                          <a:ea typeface="Meiryo UI" panose="020B0604030504040204" pitchFamily="34" charset="-128"/>
                        </a:rPr>
                        <a:t>WEB</a:t>
                      </a:r>
                      <a:endParaRPr kumimoji="1" lang="ja-JP" altLang="en-US" sz="2400" dirty="0"/>
                    </a:p>
                  </a:txBody>
                  <a:tcPr marL="68580" marR="68580" marT="34290" marB="34290" anchor="ctr"/>
                </a:tc>
                <a:tc hMerge="1">
                  <a:txBody>
                    <a:bodyPr/>
                    <a:lstStyle/>
                    <a:p>
                      <a:pPr algn="ctr"/>
                      <a:endParaRPr kumimoji="1" lang="ja-JP" altLang="en-US" sz="3200" dirty="0"/>
                    </a:p>
                  </a:txBody>
                  <a:tcPr marL="68580" marR="68580" marT="34290" marB="34290" anchor="ctr"/>
                </a:tc>
                <a:extLst>
                  <a:ext uri="{0D108BD9-81ED-4DB2-BD59-A6C34878D82A}">
                    <a16:rowId xmlns:a16="http://schemas.microsoft.com/office/drawing/2014/main" val="459498452"/>
                  </a:ext>
                </a:extLst>
              </a:tr>
              <a:tr h="760771">
                <a:tc vMerge="1">
                  <a:txBody>
                    <a:bodyPr/>
                    <a:lstStyle/>
                    <a:p>
                      <a:pPr algn="ctr"/>
                      <a:endParaRPr kumimoji="1" lang="ja-JP" altLang="en-US" sz="2800" dirty="0"/>
                    </a:p>
                  </a:txBody>
                  <a:tcPr marL="68580" marR="68580" marT="34290" marB="34290" anchor="ctr"/>
                </a:tc>
                <a:tc vMerge="1">
                  <a:txBody>
                    <a:bodyPr/>
                    <a:lstStyle/>
                    <a:p>
                      <a:pPr algn="ctr"/>
                      <a:endParaRPr kumimoji="1" lang="ja-JP" altLang="en-US" sz="3200" dirty="0"/>
                    </a:p>
                  </a:txBody>
                  <a:tcPr marL="68580" marR="68580" marT="34290" marB="34290" anchor="ctr"/>
                </a:tc>
                <a:tc vMerge="1">
                  <a:txBody>
                    <a:bodyPr/>
                    <a:lstStyle/>
                    <a:p>
                      <a:pPr algn="ctr"/>
                      <a:endParaRPr kumimoji="1" lang="ja-JP" altLang="en-US" sz="3200" dirty="0"/>
                    </a:p>
                  </a:txBody>
                  <a:tcPr marL="68580" marR="68580" marT="34290" marB="34290" anchor="ctr"/>
                </a:tc>
                <a:tc vMerge="1">
                  <a:txBody>
                    <a:bodyPr/>
                    <a:lstStyle/>
                    <a:p>
                      <a:pPr algn="ctr"/>
                      <a:endParaRPr kumimoji="1" lang="ja-JP" altLang="en-US" sz="3200" dirty="0"/>
                    </a:p>
                  </a:txBody>
                  <a:tcPr marL="68580" marR="68580" marT="34290" marB="34290" anchor="ctr"/>
                </a:tc>
                <a:tc vMerge="1">
                  <a:txBody>
                    <a:bodyPr/>
                    <a:lstStyle/>
                    <a:p>
                      <a:pPr algn="ctr"/>
                      <a:endParaRPr kumimoji="1" lang="ja-JP" altLang="en-US" sz="3200" dirty="0"/>
                    </a:p>
                  </a:txBody>
                  <a:tcPr marL="68580" marR="68580" marT="34290" marB="34290" anchor="ctr"/>
                </a:tc>
                <a:tc vMerge="1">
                  <a:txBody>
                    <a:bodyPr/>
                    <a:lstStyle/>
                    <a:p>
                      <a:pPr algn="ctr"/>
                      <a:endParaRPr kumimoji="1" lang="ja-JP" altLang="en-US" sz="3200" dirty="0"/>
                    </a:p>
                  </a:txBody>
                  <a:tcPr marL="68580" marR="68580" marT="34290" marB="34290" anchor="ctr"/>
                </a:tc>
                <a:tc>
                  <a:txBody>
                    <a:bodyPr/>
                    <a:lstStyle/>
                    <a:p>
                      <a:pPr algn="ctr"/>
                      <a:r>
                        <a:rPr kumimoji="1" lang="ja-JP" altLang="en-US" sz="2400" b="0" i="0" dirty="0">
                          <a:ea typeface="Meiryo UI" panose="020B0604030504040204" pitchFamily="34" charset="-128"/>
                        </a:rPr>
                        <a:t>資格</a:t>
                      </a:r>
                      <a:r>
                        <a:rPr kumimoji="1" lang="en-US" altLang="ja-JP" sz="2400" dirty="0"/>
                        <a:t>A</a:t>
                      </a:r>
                      <a:endParaRPr kumimoji="1" lang="ja-JP" altLang="en-US" sz="2400" dirty="0"/>
                    </a:p>
                  </a:txBody>
                  <a:tcPr marL="68580" marR="68580" marT="34290" marB="34290" anchor="ctr"/>
                </a:tc>
                <a:tc>
                  <a:txBody>
                    <a:bodyPr/>
                    <a:lstStyle/>
                    <a:p>
                      <a:pPr algn="ctr"/>
                      <a:r>
                        <a:rPr kumimoji="1" lang="ja-JP" altLang="en-US" sz="2400" b="0" i="0" dirty="0">
                          <a:ea typeface="Meiryo UI" panose="020B0604030504040204" pitchFamily="34" charset="-128"/>
                        </a:rPr>
                        <a:t>資格</a:t>
                      </a:r>
                      <a:r>
                        <a:rPr kumimoji="1" lang="en-US" altLang="ja-JP" sz="2400" dirty="0"/>
                        <a:t>B</a:t>
                      </a:r>
                      <a:endParaRPr kumimoji="1" lang="ja-JP" altLang="en-US" sz="2400" dirty="0"/>
                    </a:p>
                  </a:txBody>
                  <a:tcPr marL="68580" marR="68580" marT="34290" marB="34290" anchor="ctr"/>
                </a:tc>
                <a:extLst>
                  <a:ext uri="{0D108BD9-81ED-4DB2-BD59-A6C34878D82A}">
                    <a16:rowId xmlns:a16="http://schemas.microsoft.com/office/drawing/2014/main" val="1080740329"/>
                  </a:ext>
                </a:extLst>
              </a:tr>
              <a:tr h="1178578">
                <a:tc>
                  <a:txBody>
                    <a:bodyPr/>
                    <a:lstStyle/>
                    <a:p>
                      <a:pPr algn="ctr"/>
                      <a:r>
                        <a:rPr kumimoji="1" lang="ja-JP" altLang="en-US" sz="2400" b="0" i="0" dirty="0">
                          <a:ea typeface="Meiryo UI" panose="020B0604030504040204" pitchFamily="34" charset="-128"/>
                        </a:rPr>
                        <a:t>受験者数</a:t>
                      </a:r>
                    </a:p>
                  </a:txBody>
                  <a:tcPr marL="68580" marR="68580" marT="34290" marB="34290" anchor="ctr"/>
                </a:tc>
                <a:tc>
                  <a:txBody>
                    <a:bodyPr/>
                    <a:lstStyle/>
                    <a:p>
                      <a:pPr algn="ctr"/>
                      <a:r>
                        <a:rPr kumimoji="1" lang="en-US" altLang="ja-JP" sz="2400" b="0" i="0" dirty="0">
                          <a:ea typeface="Meiryo UI" panose="020B0604030504040204" pitchFamily="34" charset="-128"/>
                        </a:rPr>
                        <a:t>25</a:t>
                      </a:r>
                      <a:endParaRPr kumimoji="1" lang="ja-JP" altLang="en-US" sz="2400" b="1" dirty="0"/>
                    </a:p>
                  </a:txBody>
                  <a:tcPr marL="68580" marR="68580" marT="34290" marB="34290" anchor="ctr"/>
                </a:tc>
                <a:tc>
                  <a:txBody>
                    <a:bodyPr/>
                    <a:lstStyle/>
                    <a:p>
                      <a:pPr algn="ctr"/>
                      <a:r>
                        <a:rPr kumimoji="1" lang="en-US" altLang="ja-JP" sz="2400" b="0" i="0" dirty="0">
                          <a:ea typeface="Meiryo UI" panose="020B0604030504040204" pitchFamily="34" charset="-128"/>
                        </a:rPr>
                        <a:t>69</a:t>
                      </a:r>
                      <a:endParaRPr kumimoji="1" lang="ja-JP" altLang="en-US" sz="2400" b="1" dirty="0"/>
                    </a:p>
                  </a:txBody>
                  <a:tcPr marL="68580" marR="68580" marT="34290" marB="34290" anchor="ctr"/>
                </a:tc>
                <a:tc>
                  <a:txBody>
                    <a:bodyPr/>
                    <a:lstStyle/>
                    <a:p>
                      <a:pPr algn="ctr"/>
                      <a:r>
                        <a:rPr kumimoji="1" lang="en-US" altLang="ja-JP" sz="2400" b="0" i="0" dirty="0">
                          <a:ea typeface="Meiryo UI" panose="020B0604030504040204" pitchFamily="34" charset="-128"/>
                        </a:rPr>
                        <a:t>45</a:t>
                      </a:r>
                      <a:endParaRPr kumimoji="1" lang="ja-JP" altLang="en-US" sz="2400" b="1" dirty="0"/>
                    </a:p>
                  </a:txBody>
                  <a:tcPr marL="68580" marR="68580" marT="34290" marB="34290" anchor="ctr"/>
                </a:tc>
                <a:tc>
                  <a:txBody>
                    <a:bodyPr/>
                    <a:lstStyle/>
                    <a:p>
                      <a:pPr algn="ctr"/>
                      <a:r>
                        <a:rPr kumimoji="1" lang="en-US" altLang="ja-JP" sz="2400" b="0" i="0" dirty="0">
                          <a:ea typeface="Meiryo UI" panose="020B0604030504040204" pitchFamily="34" charset="-128"/>
                        </a:rPr>
                        <a:t>58</a:t>
                      </a:r>
                      <a:endParaRPr kumimoji="1" lang="ja-JP" altLang="en-US" sz="2400" b="1" dirty="0"/>
                    </a:p>
                  </a:txBody>
                  <a:tcPr marL="68580" marR="68580" marT="34290" marB="34290" anchor="ctr"/>
                </a:tc>
                <a:tc>
                  <a:txBody>
                    <a:bodyPr/>
                    <a:lstStyle/>
                    <a:p>
                      <a:pPr algn="ctr"/>
                      <a:r>
                        <a:rPr kumimoji="1" lang="en-US" altLang="ja-JP" sz="2400" b="0" i="0" dirty="0">
                          <a:ea typeface="Meiryo UI" panose="020B0604030504040204" pitchFamily="34" charset="-128"/>
                        </a:rPr>
                        <a:t>86</a:t>
                      </a:r>
                      <a:endParaRPr kumimoji="1" lang="ja-JP" altLang="en-US" sz="2400" b="1" dirty="0"/>
                    </a:p>
                  </a:txBody>
                  <a:tcPr marL="68580" marR="68580" marT="34290" marB="34290" anchor="ctr"/>
                </a:tc>
                <a:tc>
                  <a:txBody>
                    <a:bodyPr/>
                    <a:lstStyle/>
                    <a:p>
                      <a:pPr algn="ctr"/>
                      <a:r>
                        <a:rPr kumimoji="1" lang="en-US" altLang="ja-JP" sz="2400" b="0" i="0" dirty="0">
                          <a:ea typeface="Meiryo UI" panose="020B0604030504040204" pitchFamily="34" charset="-128"/>
                        </a:rPr>
                        <a:t>54</a:t>
                      </a:r>
                      <a:endParaRPr kumimoji="1" lang="ja-JP" altLang="en-US" sz="2400" b="1" dirty="0"/>
                    </a:p>
                  </a:txBody>
                  <a:tcPr marL="68580" marR="68580" marT="34290" marB="34290" anchor="ctr"/>
                </a:tc>
                <a:tc>
                  <a:txBody>
                    <a:bodyPr/>
                    <a:lstStyle/>
                    <a:p>
                      <a:pPr algn="ctr"/>
                      <a:r>
                        <a:rPr kumimoji="1" lang="en-US" altLang="ja-JP" sz="2400" b="0" i="0" dirty="0">
                          <a:ea typeface="Meiryo UI" panose="020B0604030504040204" pitchFamily="34" charset="-128"/>
                        </a:rPr>
                        <a:t>2</a:t>
                      </a:r>
                      <a:endParaRPr kumimoji="1" lang="ja-JP" altLang="en-US" sz="2400" b="1" dirty="0"/>
                    </a:p>
                  </a:txBody>
                  <a:tcPr marL="68580" marR="68580" marT="34290" marB="34290" anchor="ctr"/>
                </a:tc>
                <a:extLst>
                  <a:ext uri="{0D108BD9-81ED-4DB2-BD59-A6C34878D82A}">
                    <a16:rowId xmlns:a16="http://schemas.microsoft.com/office/drawing/2014/main" val="1366842243"/>
                  </a:ext>
                </a:extLst>
              </a:tr>
              <a:tr h="1178578">
                <a:tc>
                  <a:txBody>
                    <a:bodyPr/>
                    <a:lstStyle/>
                    <a:p>
                      <a:pPr algn="ctr"/>
                      <a:r>
                        <a:rPr kumimoji="1" lang="ja-JP" altLang="en-US" sz="2400" b="0" i="0" dirty="0">
                          <a:ea typeface="Meiryo UI" panose="020B0604030504040204" pitchFamily="34" charset="-128"/>
                        </a:rPr>
                        <a:t>合格者数</a:t>
                      </a:r>
                    </a:p>
                  </a:txBody>
                  <a:tcPr marL="68580" marR="68580" marT="34290" marB="34290" anchor="ctr"/>
                </a:tc>
                <a:tc>
                  <a:txBody>
                    <a:bodyPr/>
                    <a:lstStyle/>
                    <a:p>
                      <a:pPr algn="ctr"/>
                      <a:r>
                        <a:rPr kumimoji="1" lang="en-US" altLang="ja-JP" sz="2400" b="0" i="0" dirty="0">
                          <a:ea typeface="Meiryo UI" panose="020B0604030504040204" pitchFamily="34" charset="-128"/>
                        </a:rPr>
                        <a:t>25</a:t>
                      </a:r>
                      <a:endParaRPr kumimoji="1" lang="ja-JP" altLang="en-US" sz="2400" b="1" dirty="0"/>
                    </a:p>
                  </a:txBody>
                  <a:tcPr marL="68580" marR="68580" marT="34290" marB="34290" anchor="ctr"/>
                </a:tc>
                <a:tc>
                  <a:txBody>
                    <a:bodyPr/>
                    <a:lstStyle/>
                    <a:p>
                      <a:pPr algn="ctr"/>
                      <a:r>
                        <a:rPr kumimoji="1" lang="en-US" altLang="ja-JP" sz="2400" b="0" i="0" dirty="0">
                          <a:ea typeface="Meiryo UI" panose="020B0604030504040204" pitchFamily="34" charset="-128"/>
                        </a:rPr>
                        <a:t>67</a:t>
                      </a:r>
                      <a:endParaRPr kumimoji="1" lang="ja-JP" altLang="en-US" sz="2400" b="1" dirty="0"/>
                    </a:p>
                  </a:txBody>
                  <a:tcPr marL="68580" marR="68580" marT="34290" marB="34290" anchor="ctr"/>
                </a:tc>
                <a:tc>
                  <a:txBody>
                    <a:bodyPr/>
                    <a:lstStyle/>
                    <a:p>
                      <a:pPr algn="ctr"/>
                      <a:r>
                        <a:rPr kumimoji="1" lang="en-US" altLang="ja-JP" sz="2400" b="0" i="0" dirty="0">
                          <a:ea typeface="Meiryo UI" panose="020B0604030504040204" pitchFamily="34" charset="-128"/>
                        </a:rPr>
                        <a:t>43</a:t>
                      </a:r>
                      <a:endParaRPr kumimoji="1" lang="ja-JP" altLang="en-US" sz="2400" b="1" dirty="0"/>
                    </a:p>
                  </a:txBody>
                  <a:tcPr marL="68580" marR="68580" marT="34290" marB="34290" anchor="ctr"/>
                </a:tc>
                <a:tc>
                  <a:txBody>
                    <a:bodyPr/>
                    <a:lstStyle/>
                    <a:p>
                      <a:pPr algn="ctr"/>
                      <a:r>
                        <a:rPr kumimoji="1" lang="en-US" altLang="ja-JP" sz="2400" b="0" i="0" dirty="0">
                          <a:ea typeface="Meiryo UI" panose="020B0604030504040204" pitchFamily="34" charset="-128"/>
                        </a:rPr>
                        <a:t>57</a:t>
                      </a:r>
                      <a:endParaRPr kumimoji="1" lang="ja-JP" altLang="en-US" sz="2400" b="1" dirty="0"/>
                    </a:p>
                  </a:txBody>
                  <a:tcPr marL="68580" marR="68580" marT="34290" marB="34290" anchor="ctr"/>
                </a:tc>
                <a:tc>
                  <a:txBody>
                    <a:bodyPr/>
                    <a:lstStyle/>
                    <a:p>
                      <a:pPr algn="ctr"/>
                      <a:r>
                        <a:rPr kumimoji="1" lang="en-US" altLang="ja-JP" sz="2400" b="0" i="0" dirty="0">
                          <a:ea typeface="Meiryo UI" panose="020B0604030504040204" pitchFamily="34" charset="-128"/>
                        </a:rPr>
                        <a:t>80</a:t>
                      </a:r>
                      <a:endParaRPr kumimoji="1" lang="ja-JP" altLang="en-US" sz="2400" b="1" dirty="0"/>
                    </a:p>
                  </a:txBody>
                  <a:tcPr marL="68580" marR="68580" marT="34290" marB="34290" anchor="ctr"/>
                </a:tc>
                <a:tc>
                  <a:txBody>
                    <a:bodyPr/>
                    <a:lstStyle/>
                    <a:p>
                      <a:pPr algn="ctr"/>
                      <a:r>
                        <a:rPr kumimoji="1" lang="en-US" altLang="ja-JP" sz="2400" b="0" i="0" dirty="0">
                          <a:ea typeface="Meiryo UI" panose="020B0604030504040204" pitchFamily="34" charset="-128"/>
                        </a:rPr>
                        <a:t>54</a:t>
                      </a:r>
                      <a:endParaRPr kumimoji="1" lang="ja-JP" altLang="en-US" sz="2400" b="1" dirty="0"/>
                    </a:p>
                  </a:txBody>
                  <a:tcPr marL="68580" marR="68580" marT="34290" marB="34290" anchor="ctr"/>
                </a:tc>
                <a:tc>
                  <a:txBody>
                    <a:bodyPr/>
                    <a:lstStyle/>
                    <a:p>
                      <a:pPr algn="ctr"/>
                      <a:r>
                        <a:rPr kumimoji="1" lang="en-US" altLang="ja-JP" sz="2400" b="0" i="0" dirty="0">
                          <a:ea typeface="Meiryo UI" panose="020B0604030504040204" pitchFamily="34" charset="-128"/>
                        </a:rPr>
                        <a:t>2</a:t>
                      </a:r>
                      <a:endParaRPr kumimoji="1" lang="ja-JP" altLang="en-US" sz="2400" b="1" dirty="0"/>
                    </a:p>
                  </a:txBody>
                  <a:tcPr marL="68580" marR="68580" marT="34290" marB="34290" anchor="ctr"/>
                </a:tc>
                <a:extLst>
                  <a:ext uri="{0D108BD9-81ED-4DB2-BD59-A6C34878D82A}">
                    <a16:rowId xmlns:a16="http://schemas.microsoft.com/office/drawing/2014/main" val="160698672"/>
                  </a:ext>
                </a:extLst>
              </a:tr>
              <a:tr h="1178578">
                <a:tc>
                  <a:txBody>
                    <a:bodyPr/>
                    <a:lstStyle/>
                    <a:p>
                      <a:pPr algn="ctr"/>
                      <a:r>
                        <a:rPr kumimoji="1" lang="ja-JP" altLang="en-US" sz="2400" b="0" i="0" dirty="0">
                          <a:ea typeface="Meiryo UI" panose="020B0604030504040204" pitchFamily="34" charset="-128"/>
                        </a:rPr>
                        <a:t>不合格者数</a:t>
                      </a:r>
                    </a:p>
                  </a:txBody>
                  <a:tcPr marL="68580" marR="68580" marT="34290" marB="34290" anchor="ctr"/>
                </a:tc>
                <a:tc>
                  <a:txBody>
                    <a:bodyPr/>
                    <a:lstStyle/>
                    <a:p>
                      <a:pPr algn="ctr"/>
                      <a:r>
                        <a:rPr kumimoji="1" lang="en-US" altLang="ja-JP" sz="2400" b="0" i="0" dirty="0">
                          <a:ea typeface="Meiryo UI" panose="020B0604030504040204" pitchFamily="34" charset="-128"/>
                        </a:rPr>
                        <a:t>0</a:t>
                      </a:r>
                      <a:endParaRPr kumimoji="1" lang="ja-JP" altLang="en-US" sz="2400" b="1" dirty="0"/>
                    </a:p>
                  </a:txBody>
                  <a:tcPr marL="68580" marR="68580" marT="34290" marB="34290" anchor="ctr"/>
                </a:tc>
                <a:tc>
                  <a:txBody>
                    <a:bodyPr/>
                    <a:lstStyle/>
                    <a:p>
                      <a:pPr algn="ctr"/>
                      <a:r>
                        <a:rPr kumimoji="1" lang="en-US" altLang="ja-JP" sz="2400" b="0" i="0" dirty="0">
                          <a:ea typeface="Meiryo UI" panose="020B0604030504040204" pitchFamily="34" charset="-128"/>
                        </a:rPr>
                        <a:t>2</a:t>
                      </a:r>
                      <a:endParaRPr kumimoji="1" lang="ja-JP" altLang="en-US" sz="2400" b="1" dirty="0"/>
                    </a:p>
                  </a:txBody>
                  <a:tcPr marL="68580" marR="68580" marT="34290" marB="34290" anchor="ctr"/>
                </a:tc>
                <a:tc>
                  <a:txBody>
                    <a:bodyPr/>
                    <a:lstStyle/>
                    <a:p>
                      <a:pPr algn="ctr"/>
                      <a:r>
                        <a:rPr kumimoji="1" lang="en-US" altLang="ja-JP" sz="2400" b="0" i="0" dirty="0">
                          <a:ea typeface="Meiryo UI" panose="020B0604030504040204" pitchFamily="34" charset="-128"/>
                        </a:rPr>
                        <a:t>2</a:t>
                      </a:r>
                      <a:endParaRPr kumimoji="1" lang="ja-JP" altLang="en-US" sz="2400" b="1" dirty="0"/>
                    </a:p>
                  </a:txBody>
                  <a:tcPr marL="68580" marR="68580" marT="34290" marB="34290" anchor="ctr"/>
                </a:tc>
                <a:tc>
                  <a:txBody>
                    <a:bodyPr/>
                    <a:lstStyle/>
                    <a:p>
                      <a:pPr algn="ctr"/>
                      <a:r>
                        <a:rPr kumimoji="1" lang="en-US" altLang="ja-JP" sz="2400" b="0" i="0" dirty="0">
                          <a:ea typeface="Meiryo UI" panose="020B0604030504040204" pitchFamily="34" charset="-128"/>
                        </a:rPr>
                        <a:t>1</a:t>
                      </a:r>
                      <a:endParaRPr kumimoji="1" lang="ja-JP" altLang="en-US" sz="2400" b="1" dirty="0"/>
                    </a:p>
                  </a:txBody>
                  <a:tcPr marL="68580" marR="68580" marT="34290" marB="34290" anchor="ctr"/>
                </a:tc>
                <a:tc>
                  <a:txBody>
                    <a:bodyPr/>
                    <a:lstStyle/>
                    <a:p>
                      <a:pPr algn="ctr"/>
                      <a:r>
                        <a:rPr kumimoji="1" lang="en-US" altLang="ja-JP" sz="2400" b="0" i="0" dirty="0">
                          <a:ea typeface="Meiryo UI" panose="020B0604030504040204" pitchFamily="34" charset="-128"/>
                        </a:rPr>
                        <a:t>6</a:t>
                      </a:r>
                      <a:endParaRPr kumimoji="1" lang="ja-JP" altLang="en-US" sz="2400" b="1" dirty="0"/>
                    </a:p>
                  </a:txBody>
                  <a:tcPr marL="68580" marR="68580" marT="34290" marB="34290" anchor="ctr"/>
                </a:tc>
                <a:tc>
                  <a:txBody>
                    <a:bodyPr/>
                    <a:lstStyle/>
                    <a:p>
                      <a:pPr algn="ctr"/>
                      <a:r>
                        <a:rPr kumimoji="1" lang="en-US" altLang="ja-JP" sz="2400" b="0" i="0" dirty="0">
                          <a:ea typeface="Meiryo UI" panose="020B0604030504040204" pitchFamily="34" charset="-128"/>
                        </a:rPr>
                        <a:t>0</a:t>
                      </a:r>
                      <a:endParaRPr kumimoji="1" lang="ja-JP" altLang="en-US" sz="2400" b="1" dirty="0"/>
                    </a:p>
                  </a:txBody>
                  <a:tcPr marL="68580" marR="68580" marT="34290" marB="34290" anchor="ctr"/>
                </a:tc>
                <a:tc>
                  <a:txBody>
                    <a:bodyPr/>
                    <a:lstStyle/>
                    <a:p>
                      <a:pPr algn="ctr"/>
                      <a:r>
                        <a:rPr kumimoji="1" lang="en-US" altLang="ja-JP" sz="2400" b="0" i="0" dirty="0">
                          <a:ea typeface="Meiryo UI" panose="020B0604030504040204" pitchFamily="34" charset="-128"/>
                        </a:rPr>
                        <a:t>0</a:t>
                      </a:r>
                      <a:endParaRPr kumimoji="1" lang="ja-JP" altLang="en-US" sz="2400" b="1" dirty="0"/>
                    </a:p>
                  </a:txBody>
                  <a:tcPr marL="68580" marR="68580" marT="34290" marB="34290" anchor="ctr"/>
                </a:tc>
                <a:extLst>
                  <a:ext uri="{0D108BD9-81ED-4DB2-BD59-A6C34878D82A}">
                    <a16:rowId xmlns:a16="http://schemas.microsoft.com/office/drawing/2014/main" val="2708158989"/>
                  </a:ext>
                </a:extLst>
              </a:tr>
            </a:tbl>
          </a:graphicData>
        </a:graphic>
      </p:graphicFrame>
      <p:graphicFrame>
        <p:nvGraphicFramePr>
          <p:cNvPr id="4" name="表 3">
            <a:extLst>
              <a:ext uri="{FF2B5EF4-FFF2-40B4-BE49-F238E27FC236}">
                <a16:creationId xmlns:a16="http://schemas.microsoft.com/office/drawing/2014/main" id="{AE4578A6-5AD6-7313-1040-5FB96EE7AAA5}"/>
              </a:ext>
            </a:extLst>
          </p:cNvPr>
          <p:cNvGraphicFramePr>
            <a:graphicFrameLocks noGrp="1"/>
          </p:cNvGraphicFramePr>
          <p:nvPr>
            <p:extLst>
              <p:ext uri="{D42A27DB-BD31-4B8C-83A1-F6EECF244321}">
                <p14:modId xmlns:p14="http://schemas.microsoft.com/office/powerpoint/2010/main" val="774533774"/>
              </p:ext>
            </p:extLst>
          </p:nvPr>
        </p:nvGraphicFramePr>
        <p:xfrm>
          <a:off x="-3" y="490451"/>
          <a:ext cx="9144002" cy="6317673"/>
        </p:xfrm>
        <a:graphic>
          <a:graphicData uri="http://schemas.openxmlformats.org/drawingml/2006/table">
            <a:tbl>
              <a:tblPr firstRow="1" bandRow="1">
                <a:tableStyleId>{21E4AEA4-8DFA-4A89-87EB-49C32662AFE0}</a:tableStyleId>
              </a:tblPr>
              <a:tblGrid>
                <a:gridCol w="1382681">
                  <a:extLst>
                    <a:ext uri="{9D8B030D-6E8A-4147-A177-3AD203B41FA5}">
                      <a16:colId xmlns:a16="http://schemas.microsoft.com/office/drawing/2014/main" val="2235164355"/>
                    </a:ext>
                  </a:extLst>
                </a:gridCol>
                <a:gridCol w="862369">
                  <a:extLst>
                    <a:ext uri="{9D8B030D-6E8A-4147-A177-3AD203B41FA5}">
                      <a16:colId xmlns:a16="http://schemas.microsoft.com/office/drawing/2014/main" val="1469462940"/>
                    </a:ext>
                  </a:extLst>
                </a:gridCol>
                <a:gridCol w="862369">
                  <a:extLst>
                    <a:ext uri="{9D8B030D-6E8A-4147-A177-3AD203B41FA5}">
                      <a16:colId xmlns:a16="http://schemas.microsoft.com/office/drawing/2014/main" val="3370502007"/>
                    </a:ext>
                  </a:extLst>
                </a:gridCol>
                <a:gridCol w="862369">
                  <a:extLst>
                    <a:ext uri="{9D8B030D-6E8A-4147-A177-3AD203B41FA5}">
                      <a16:colId xmlns:a16="http://schemas.microsoft.com/office/drawing/2014/main" val="150318974"/>
                    </a:ext>
                  </a:extLst>
                </a:gridCol>
                <a:gridCol w="862369">
                  <a:extLst>
                    <a:ext uri="{9D8B030D-6E8A-4147-A177-3AD203B41FA5}">
                      <a16:colId xmlns:a16="http://schemas.microsoft.com/office/drawing/2014/main" val="4069659049"/>
                    </a:ext>
                  </a:extLst>
                </a:gridCol>
                <a:gridCol w="862369">
                  <a:extLst>
                    <a:ext uri="{9D8B030D-6E8A-4147-A177-3AD203B41FA5}">
                      <a16:colId xmlns:a16="http://schemas.microsoft.com/office/drawing/2014/main" val="29481558"/>
                    </a:ext>
                  </a:extLst>
                </a:gridCol>
                <a:gridCol w="862369">
                  <a:extLst>
                    <a:ext uri="{9D8B030D-6E8A-4147-A177-3AD203B41FA5}">
                      <a16:colId xmlns:a16="http://schemas.microsoft.com/office/drawing/2014/main" val="4260367882"/>
                    </a:ext>
                  </a:extLst>
                </a:gridCol>
                <a:gridCol w="862369">
                  <a:extLst>
                    <a:ext uri="{9D8B030D-6E8A-4147-A177-3AD203B41FA5}">
                      <a16:colId xmlns:a16="http://schemas.microsoft.com/office/drawing/2014/main" val="183764596"/>
                    </a:ext>
                  </a:extLst>
                </a:gridCol>
                <a:gridCol w="862369">
                  <a:extLst>
                    <a:ext uri="{9D8B030D-6E8A-4147-A177-3AD203B41FA5}">
                      <a16:colId xmlns:a16="http://schemas.microsoft.com/office/drawing/2014/main" val="2768698884"/>
                    </a:ext>
                  </a:extLst>
                </a:gridCol>
                <a:gridCol w="862369">
                  <a:extLst>
                    <a:ext uri="{9D8B030D-6E8A-4147-A177-3AD203B41FA5}">
                      <a16:colId xmlns:a16="http://schemas.microsoft.com/office/drawing/2014/main" val="2879377780"/>
                    </a:ext>
                  </a:extLst>
                </a:gridCol>
              </a:tblGrid>
              <a:tr h="1359088">
                <a:tc>
                  <a:txBody>
                    <a:bodyPr/>
                    <a:lstStyle/>
                    <a:p>
                      <a:pPr algn="ctr"/>
                      <a:endParaRPr kumimoji="1" lang="ja-JP" altLang="en-US" sz="1800"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ja-JP" sz="1800" dirty="0">
                          <a:solidFill>
                            <a:schemeClr val="tx1"/>
                          </a:solidFill>
                          <a:latin typeface="Meiryo UI" panose="020B0604030504040204" pitchFamily="50" charset="-128"/>
                          <a:ea typeface="Meiryo UI" panose="020B0604030504040204" pitchFamily="50" charset="-128"/>
                        </a:rPr>
                        <a:t>2019</a:t>
                      </a:r>
                      <a:r>
                        <a:rPr kumimoji="1" lang="ja-JP" altLang="en-US" sz="1800" dirty="0">
                          <a:solidFill>
                            <a:schemeClr val="tx1"/>
                          </a:solidFill>
                          <a:latin typeface="Meiryo UI" panose="020B0604030504040204" pitchFamily="50" charset="-128"/>
                          <a:ea typeface="Meiryo UI" panose="020B0604030504040204" pitchFamily="50" charset="-128"/>
                        </a:rPr>
                        <a:t>年</a:t>
                      </a:r>
                    </a:p>
                  </a:txBody>
                  <a:tcPr marL="68580" marR="68580" marT="34290" marB="34290" anchor="ctr"/>
                </a:tc>
                <a:tc>
                  <a:txBody>
                    <a:bodyPr/>
                    <a:lstStyle/>
                    <a:p>
                      <a:pPr algn="ctr"/>
                      <a:r>
                        <a:rPr kumimoji="1" lang="en-US" altLang="ja-JP" sz="1800" dirty="0">
                          <a:solidFill>
                            <a:schemeClr val="tx1"/>
                          </a:solidFill>
                          <a:latin typeface="Meiryo UI" panose="020B0604030504040204" pitchFamily="50" charset="-128"/>
                          <a:ea typeface="Meiryo UI" panose="020B0604030504040204" pitchFamily="50" charset="-128"/>
                        </a:rPr>
                        <a:t>2020</a:t>
                      </a:r>
                      <a:r>
                        <a:rPr kumimoji="1" lang="ja-JP" altLang="en-US" sz="1800" dirty="0">
                          <a:solidFill>
                            <a:schemeClr val="tx1"/>
                          </a:solidFill>
                          <a:latin typeface="Meiryo UI" panose="020B0604030504040204" pitchFamily="50" charset="-128"/>
                          <a:ea typeface="Meiryo UI" panose="020B0604030504040204" pitchFamily="50" charset="-128"/>
                        </a:rPr>
                        <a:t>年</a:t>
                      </a:r>
                    </a:p>
                  </a:txBody>
                  <a:tcPr marL="68580" marR="68580" marT="34290" marB="34290" anchor="ctr"/>
                </a:tc>
                <a:tc>
                  <a:txBody>
                    <a:bodyPr/>
                    <a:lstStyle/>
                    <a:p>
                      <a:pPr algn="ctr"/>
                      <a:r>
                        <a:rPr kumimoji="1" lang="en-US" altLang="ja-JP" sz="1800" dirty="0">
                          <a:solidFill>
                            <a:schemeClr val="tx1"/>
                          </a:solidFill>
                          <a:latin typeface="Meiryo UI" panose="020B0604030504040204" pitchFamily="50" charset="-128"/>
                          <a:ea typeface="Meiryo UI" panose="020B0604030504040204" pitchFamily="50" charset="-128"/>
                        </a:rPr>
                        <a:t>2021</a:t>
                      </a:r>
                      <a:r>
                        <a:rPr kumimoji="1" lang="ja-JP" altLang="en-US" sz="1800" dirty="0">
                          <a:solidFill>
                            <a:schemeClr val="tx1"/>
                          </a:solidFill>
                          <a:latin typeface="Meiryo UI" panose="020B0604030504040204" pitchFamily="50" charset="-128"/>
                          <a:ea typeface="Meiryo UI" panose="020B0604030504040204" pitchFamily="50" charset="-128"/>
                        </a:rPr>
                        <a:t>年</a:t>
                      </a:r>
                    </a:p>
                  </a:txBody>
                  <a:tcPr marL="68580" marR="68580" marT="34290" marB="34290" anchor="ctr"/>
                </a:tc>
                <a:tc>
                  <a:txBody>
                    <a:bodyPr/>
                    <a:lstStyle/>
                    <a:p>
                      <a:pPr algn="ctr"/>
                      <a:r>
                        <a:rPr kumimoji="1" lang="en-US" altLang="ja-JP" sz="1800" dirty="0">
                          <a:solidFill>
                            <a:schemeClr val="tx1"/>
                          </a:solidFill>
                          <a:latin typeface="Meiryo UI" panose="020B0604030504040204" pitchFamily="50" charset="-128"/>
                          <a:ea typeface="Meiryo UI" panose="020B0604030504040204" pitchFamily="50" charset="-128"/>
                        </a:rPr>
                        <a:t>2022</a:t>
                      </a:r>
                      <a:r>
                        <a:rPr kumimoji="1" lang="ja-JP" altLang="en-US" sz="1800" dirty="0">
                          <a:solidFill>
                            <a:schemeClr val="tx1"/>
                          </a:solidFill>
                          <a:latin typeface="Meiryo UI" panose="020B0604030504040204" pitchFamily="50" charset="-128"/>
                          <a:ea typeface="Meiryo UI" panose="020B0604030504040204" pitchFamily="50" charset="-128"/>
                        </a:rPr>
                        <a:t>年</a:t>
                      </a:r>
                    </a:p>
                  </a:txBody>
                  <a:tcPr marL="68580" marR="68580" marT="34290" marB="34290" anchor="ctr"/>
                </a:tc>
                <a:tc>
                  <a:txBody>
                    <a:bodyPr/>
                    <a:lstStyle/>
                    <a:p>
                      <a:pPr algn="ctr"/>
                      <a:r>
                        <a:rPr kumimoji="1" lang="en-US" altLang="ja-JP" sz="1800" dirty="0">
                          <a:solidFill>
                            <a:schemeClr val="tx1"/>
                          </a:solidFill>
                          <a:latin typeface="Meiryo UI" panose="020B0604030504040204" pitchFamily="50" charset="-128"/>
                          <a:ea typeface="Meiryo UI" panose="020B0604030504040204" pitchFamily="50" charset="-128"/>
                        </a:rPr>
                        <a:t>2023</a:t>
                      </a:r>
                      <a:r>
                        <a:rPr kumimoji="1" lang="ja-JP" altLang="en-US" sz="1800" dirty="0">
                          <a:solidFill>
                            <a:schemeClr val="tx1"/>
                          </a:solidFill>
                          <a:latin typeface="Meiryo UI" panose="020B0604030504040204" pitchFamily="50" charset="-128"/>
                          <a:ea typeface="Meiryo UI" panose="020B0604030504040204" pitchFamily="50" charset="-128"/>
                        </a:rPr>
                        <a:t>年</a:t>
                      </a:r>
                    </a:p>
                  </a:txBody>
                  <a:tcPr marL="68580" marR="68580" marT="34290" marB="34290" anchor="ctr"/>
                </a:tc>
                <a:tc gridSpan="2">
                  <a:txBody>
                    <a:bodyPr/>
                    <a:lstStyle/>
                    <a:p>
                      <a:pPr algn="ctr"/>
                      <a:r>
                        <a:rPr kumimoji="1" lang="en-US" altLang="ja-JP" sz="1800" dirty="0">
                          <a:solidFill>
                            <a:schemeClr val="tx1"/>
                          </a:solidFill>
                          <a:latin typeface="Meiryo UI" panose="020B0604030504040204" pitchFamily="50" charset="-128"/>
                          <a:ea typeface="Meiryo UI" panose="020B0604030504040204" pitchFamily="50" charset="-128"/>
                        </a:rPr>
                        <a:t>2024</a:t>
                      </a:r>
                      <a:r>
                        <a:rPr kumimoji="1" lang="ja-JP" altLang="en-US" sz="1800" dirty="0">
                          <a:solidFill>
                            <a:schemeClr val="tx1"/>
                          </a:solidFill>
                          <a:latin typeface="Meiryo UI" panose="020B0604030504040204" pitchFamily="50" charset="-128"/>
                          <a:ea typeface="Meiryo UI" panose="020B0604030504040204" pitchFamily="50" charset="-128"/>
                        </a:rPr>
                        <a:t>年</a:t>
                      </a:r>
                    </a:p>
                  </a:txBody>
                  <a:tcPr marL="68580" marR="68580" marT="34290" marB="34290" anchor="ctr"/>
                </a:tc>
                <a:tc hMerge="1">
                  <a:txBody>
                    <a:bodyPr/>
                    <a:lstStyle/>
                    <a:p>
                      <a:pPr algn="ctr"/>
                      <a:endParaRPr kumimoji="1" lang="ja-JP" altLang="en-US" sz="2400" dirty="0"/>
                    </a:p>
                  </a:txBody>
                  <a:tcPr marL="68580" marR="68580" marT="34290" marB="34290" anchor="ctr"/>
                </a:tc>
                <a:tc gridSpan="2">
                  <a:txBody>
                    <a:bodyPr/>
                    <a:lstStyle/>
                    <a:p>
                      <a:pPr algn="ctr"/>
                      <a:r>
                        <a:rPr kumimoji="1" lang="en-US" altLang="ja-JP" sz="1800" dirty="0">
                          <a:solidFill>
                            <a:schemeClr val="tx1"/>
                          </a:solidFill>
                          <a:latin typeface="Meiryo UI" panose="020B0604030504040204" pitchFamily="50" charset="-128"/>
                          <a:ea typeface="Meiryo UI" panose="020B0604030504040204" pitchFamily="50" charset="-128"/>
                        </a:rPr>
                        <a:t>2025</a:t>
                      </a:r>
                      <a:r>
                        <a:rPr kumimoji="1" lang="ja-JP" altLang="en-US" sz="1800" dirty="0">
                          <a:solidFill>
                            <a:schemeClr val="tx1"/>
                          </a:solidFill>
                          <a:latin typeface="Meiryo UI" panose="020B0604030504040204" pitchFamily="50" charset="-128"/>
                          <a:ea typeface="Meiryo UI" panose="020B0604030504040204" pitchFamily="50" charset="-128"/>
                        </a:rPr>
                        <a:t>年</a:t>
                      </a:r>
                    </a:p>
                  </a:txBody>
                  <a:tcPr marL="68580" marR="68580" marT="34290" marB="34290" anchor="ctr"/>
                </a:tc>
                <a:tc hMerge="1">
                  <a:txBody>
                    <a:bodyPr/>
                    <a:lstStyle/>
                    <a:p>
                      <a:pPr algn="ctr"/>
                      <a:endParaRPr kumimoji="1" lang="ja-JP" altLang="en-US" sz="1800" dirty="0"/>
                    </a:p>
                  </a:txBody>
                  <a:tcPr marL="68580" marR="68580" marT="34290" marB="34290" anchor="ctr"/>
                </a:tc>
                <a:extLst>
                  <a:ext uri="{0D108BD9-81ED-4DB2-BD59-A6C34878D82A}">
                    <a16:rowId xmlns:a16="http://schemas.microsoft.com/office/drawing/2014/main" val="3648362027"/>
                  </a:ext>
                </a:extLst>
              </a:tr>
              <a:tr h="912483">
                <a:tc rowSpan="2">
                  <a:txBody>
                    <a:bodyPr/>
                    <a:lstStyle/>
                    <a:p>
                      <a:pPr algn="ctr"/>
                      <a:r>
                        <a:rPr kumimoji="1" lang="ja-JP" altLang="en-US" sz="2400" dirty="0">
                          <a:latin typeface="Meiryo UI" panose="020B0604030504040204" pitchFamily="50" charset="-128"/>
                          <a:ea typeface="Meiryo UI" panose="020B0604030504040204" pitchFamily="50" charset="-128"/>
                        </a:rPr>
                        <a:t>方法</a:t>
                      </a:r>
                    </a:p>
                  </a:txBody>
                  <a:tcPr marL="68580" marR="68580" marT="34290" marB="34290" anchor="ctr"/>
                </a:tc>
                <a:tc rowSpan="2">
                  <a:txBody>
                    <a:bodyPr/>
                    <a:lstStyle/>
                    <a:p>
                      <a:pPr algn="ctr"/>
                      <a:r>
                        <a:rPr kumimoji="1" lang="ja-JP" altLang="en-US" sz="2400" dirty="0">
                          <a:latin typeface="Meiryo UI" panose="020B0604030504040204" pitchFamily="50" charset="-128"/>
                          <a:ea typeface="Meiryo UI" panose="020B0604030504040204" pitchFamily="50" charset="-128"/>
                        </a:rPr>
                        <a:t>対面</a:t>
                      </a:r>
                    </a:p>
                  </a:txBody>
                  <a:tcPr marL="68580" marR="68580" marT="34290" marB="34290" anchor="ctr"/>
                </a:tc>
                <a:tc rowSpan="2">
                  <a:txBody>
                    <a:bodyPr/>
                    <a:lstStyle/>
                    <a:p>
                      <a:pPr algn="ctr"/>
                      <a:r>
                        <a:rPr kumimoji="1" lang="en-US" altLang="ja-JP" sz="2400" dirty="0">
                          <a:latin typeface="Meiryo UI" panose="020B0604030504040204" pitchFamily="50" charset="-128"/>
                          <a:ea typeface="Meiryo UI" panose="020B0604030504040204" pitchFamily="50" charset="-128"/>
                        </a:rPr>
                        <a:t>WEB</a:t>
                      </a:r>
                      <a:endParaRPr kumimoji="1" lang="ja-JP" altLang="en-US" sz="2400" dirty="0">
                        <a:latin typeface="Meiryo UI" panose="020B0604030504040204" pitchFamily="50" charset="-128"/>
                        <a:ea typeface="Meiryo UI" panose="020B0604030504040204" pitchFamily="50" charset="-128"/>
                      </a:endParaRPr>
                    </a:p>
                  </a:txBody>
                  <a:tcPr marL="68580" marR="68580" marT="34290" marB="34290" anchor="ctr"/>
                </a:tc>
                <a:tc rowSpan="2">
                  <a:txBody>
                    <a:bodyPr/>
                    <a:lstStyle/>
                    <a:p>
                      <a:pPr algn="ctr"/>
                      <a:r>
                        <a:rPr kumimoji="1" lang="en-US" altLang="ja-JP" sz="2400" dirty="0">
                          <a:latin typeface="Meiryo UI" panose="020B0604030504040204" pitchFamily="50" charset="-128"/>
                          <a:ea typeface="Meiryo UI" panose="020B0604030504040204" pitchFamily="50" charset="-128"/>
                        </a:rPr>
                        <a:t>WEB</a:t>
                      </a:r>
                      <a:endParaRPr kumimoji="1" lang="ja-JP" altLang="en-US" sz="2400" dirty="0">
                        <a:latin typeface="Meiryo UI" panose="020B0604030504040204" pitchFamily="50" charset="-128"/>
                        <a:ea typeface="Meiryo UI" panose="020B0604030504040204" pitchFamily="50" charset="-128"/>
                      </a:endParaRPr>
                    </a:p>
                  </a:txBody>
                  <a:tcPr marL="68580" marR="68580" marT="34290" marB="34290" anchor="ctr"/>
                </a:tc>
                <a:tc rowSpan="2">
                  <a:txBody>
                    <a:bodyPr/>
                    <a:lstStyle/>
                    <a:p>
                      <a:pPr algn="ctr"/>
                      <a:r>
                        <a:rPr kumimoji="1" lang="en-US" altLang="ja-JP" sz="2400" dirty="0">
                          <a:latin typeface="Meiryo UI" panose="020B0604030504040204" pitchFamily="50" charset="-128"/>
                          <a:ea typeface="Meiryo UI" panose="020B0604030504040204" pitchFamily="50" charset="-128"/>
                        </a:rPr>
                        <a:t>WEB</a:t>
                      </a:r>
                      <a:endParaRPr kumimoji="1" lang="ja-JP" altLang="en-US" sz="2400" dirty="0">
                        <a:latin typeface="Meiryo UI" panose="020B0604030504040204" pitchFamily="50" charset="-128"/>
                        <a:ea typeface="Meiryo UI" panose="020B0604030504040204" pitchFamily="50" charset="-128"/>
                      </a:endParaRPr>
                    </a:p>
                  </a:txBody>
                  <a:tcPr marL="68580" marR="68580" marT="34290" marB="34290" anchor="ctr"/>
                </a:tc>
                <a:tc rowSpan="2">
                  <a:txBody>
                    <a:bodyPr/>
                    <a:lstStyle/>
                    <a:p>
                      <a:pPr algn="ctr"/>
                      <a:r>
                        <a:rPr kumimoji="1" lang="en-US" altLang="ja-JP" sz="2400" dirty="0">
                          <a:latin typeface="Meiryo UI" panose="020B0604030504040204" pitchFamily="50" charset="-128"/>
                          <a:ea typeface="Meiryo UI" panose="020B0604030504040204" pitchFamily="50" charset="-128"/>
                        </a:rPr>
                        <a:t>WEB</a:t>
                      </a:r>
                      <a:endParaRPr kumimoji="1" lang="ja-JP" altLang="en-US" sz="2400" dirty="0">
                        <a:latin typeface="Meiryo UI" panose="020B0604030504040204" pitchFamily="50" charset="-128"/>
                        <a:ea typeface="Meiryo UI" panose="020B0604030504040204" pitchFamily="50" charset="-128"/>
                      </a:endParaRPr>
                    </a:p>
                  </a:txBody>
                  <a:tcPr marL="68580" marR="68580" marT="34290" marB="34290" anchor="ctr"/>
                </a:tc>
                <a:tc gridSpan="2">
                  <a:txBody>
                    <a:bodyPr/>
                    <a:lstStyle/>
                    <a:p>
                      <a:pPr algn="ctr"/>
                      <a:r>
                        <a:rPr kumimoji="1" lang="en-US" altLang="ja-JP" sz="2400" dirty="0">
                          <a:latin typeface="Meiryo UI" panose="020B0604030504040204" pitchFamily="50" charset="-128"/>
                          <a:ea typeface="Meiryo UI" panose="020B0604030504040204" pitchFamily="50" charset="-128"/>
                        </a:rPr>
                        <a:t>WEB</a:t>
                      </a:r>
                      <a:endParaRPr kumimoji="1" lang="ja-JP" altLang="en-US" sz="2400" dirty="0">
                        <a:latin typeface="Meiryo UI" panose="020B0604030504040204" pitchFamily="50" charset="-128"/>
                        <a:ea typeface="Meiryo UI" panose="020B0604030504040204" pitchFamily="50" charset="-128"/>
                      </a:endParaRPr>
                    </a:p>
                  </a:txBody>
                  <a:tcPr marL="68580" marR="68580" marT="34290" marB="34290" anchor="ctr"/>
                </a:tc>
                <a:tc hMerge="1">
                  <a:txBody>
                    <a:bodyPr/>
                    <a:lstStyle/>
                    <a:p>
                      <a:pPr algn="ctr"/>
                      <a:endParaRPr kumimoji="1" lang="ja-JP" altLang="en-US" sz="3200" dirty="0"/>
                    </a:p>
                  </a:txBody>
                  <a:tcPr marL="68580" marR="68580" marT="34290" marB="34290" anchor="ctr"/>
                </a:tc>
                <a:tc gridSpan="2">
                  <a:txBody>
                    <a:bodyPr/>
                    <a:lstStyle/>
                    <a:p>
                      <a:pPr algn="ctr"/>
                      <a:r>
                        <a:rPr kumimoji="1" lang="en-US" altLang="ja-JP" sz="2400" dirty="0">
                          <a:latin typeface="Meiryo UI" panose="020B0604030504040204" pitchFamily="50" charset="-128"/>
                          <a:ea typeface="Meiryo UI" panose="020B0604030504040204" pitchFamily="50" charset="-128"/>
                        </a:rPr>
                        <a:t>WEB</a:t>
                      </a:r>
                      <a:endParaRPr kumimoji="1" lang="ja-JP" altLang="en-US" sz="2400" dirty="0">
                        <a:latin typeface="Meiryo UI" panose="020B0604030504040204" pitchFamily="50" charset="-128"/>
                        <a:ea typeface="Meiryo UI" panose="020B0604030504040204" pitchFamily="50" charset="-128"/>
                      </a:endParaRPr>
                    </a:p>
                  </a:txBody>
                  <a:tcPr marL="68580" marR="68580" marT="34290" marB="34290" anchor="ctr"/>
                </a:tc>
                <a:tc hMerge="1">
                  <a:txBody>
                    <a:bodyPr/>
                    <a:lstStyle/>
                    <a:p>
                      <a:pPr algn="ctr"/>
                      <a:endParaRPr kumimoji="1" lang="ja-JP" altLang="en-US" sz="2400" dirty="0"/>
                    </a:p>
                  </a:txBody>
                  <a:tcPr marL="68580" marR="68580" marT="34290" marB="34290" anchor="ctr"/>
                </a:tc>
                <a:extLst>
                  <a:ext uri="{0D108BD9-81ED-4DB2-BD59-A6C34878D82A}">
                    <a16:rowId xmlns:a16="http://schemas.microsoft.com/office/drawing/2014/main" val="459498452"/>
                  </a:ext>
                </a:extLst>
              </a:tr>
              <a:tr h="0">
                <a:tc vMerge="1">
                  <a:txBody>
                    <a:bodyPr/>
                    <a:lstStyle/>
                    <a:p>
                      <a:pPr algn="ctr"/>
                      <a:endParaRPr kumimoji="1" lang="ja-JP" altLang="en-US" sz="2800" dirty="0"/>
                    </a:p>
                  </a:txBody>
                  <a:tcPr marL="68580" marR="68580" marT="34290" marB="34290" anchor="ctr"/>
                </a:tc>
                <a:tc vMerge="1">
                  <a:txBody>
                    <a:bodyPr/>
                    <a:lstStyle/>
                    <a:p>
                      <a:pPr algn="ctr"/>
                      <a:endParaRPr kumimoji="1" lang="ja-JP" altLang="en-US" sz="3200" dirty="0"/>
                    </a:p>
                  </a:txBody>
                  <a:tcPr marL="68580" marR="68580" marT="34290" marB="34290" anchor="ctr"/>
                </a:tc>
                <a:tc vMerge="1">
                  <a:txBody>
                    <a:bodyPr/>
                    <a:lstStyle/>
                    <a:p>
                      <a:pPr algn="ctr"/>
                      <a:endParaRPr kumimoji="1" lang="ja-JP" altLang="en-US" sz="3200" dirty="0"/>
                    </a:p>
                  </a:txBody>
                  <a:tcPr marL="68580" marR="68580" marT="34290" marB="34290" anchor="ctr"/>
                </a:tc>
                <a:tc vMerge="1">
                  <a:txBody>
                    <a:bodyPr/>
                    <a:lstStyle/>
                    <a:p>
                      <a:pPr algn="ctr"/>
                      <a:endParaRPr kumimoji="1" lang="ja-JP" altLang="en-US" sz="3200" dirty="0"/>
                    </a:p>
                  </a:txBody>
                  <a:tcPr marL="68580" marR="68580" marT="34290" marB="34290" anchor="ctr"/>
                </a:tc>
                <a:tc vMerge="1">
                  <a:txBody>
                    <a:bodyPr/>
                    <a:lstStyle/>
                    <a:p>
                      <a:pPr algn="ctr"/>
                      <a:endParaRPr kumimoji="1" lang="ja-JP" altLang="en-US" sz="3200" dirty="0"/>
                    </a:p>
                  </a:txBody>
                  <a:tcPr marL="68580" marR="68580" marT="34290" marB="34290" anchor="ctr"/>
                </a:tc>
                <a:tc vMerge="1">
                  <a:txBody>
                    <a:bodyPr/>
                    <a:lstStyle/>
                    <a:p>
                      <a:pPr algn="ctr"/>
                      <a:endParaRPr kumimoji="1" lang="ja-JP" altLang="en-US" sz="3200" dirty="0"/>
                    </a:p>
                  </a:txBody>
                  <a:tcPr marL="68580" marR="68580" marT="34290" marB="34290" anchor="ctr"/>
                </a:tc>
                <a:tc>
                  <a:txBody>
                    <a:bodyPr/>
                    <a:lstStyle/>
                    <a:p>
                      <a:pPr algn="ctr"/>
                      <a:r>
                        <a:rPr kumimoji="1" lang="ja-JP" altLang="en-US" sz="2000" dirty="0">
                          <a:latin typeface="Meiryo UI" panose="020B0604030504040204" pitchFamily="50" charset="-128"/>
                          <a:ea typeface="Meiryo UI" panose="020B0604030504040204" pitchFamily="50" charset="-128"/>
                        </a:rPr>
                        <a:t>資格</a:t>
                      </a:r>
                      <a:r>
                        <a:rPr kumimoji="1" lang="en-US" altLang="ja-JP" sz="2000" dirty="0">
                          <a:latin typeface="Meiryo UI" panose="020B0604030504040204" pitchFamily="50" charset="-128"/>
                          <a:ea typeface="Meiryo UI" panose="020B0604030504040204" pitchFamily="50" charset="-128"/>
                        </a:rPr>
                        <a:t>A</a:t>
                      </a:r>
                      <a:endParaRPr kumimoji="1" lang="ja-JP" altLang="en-US" sz="2000"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ja-JP" altLang="en-US" sz="2000" dirty="0">
                          <a:latin typeface="Meiryo UI" panose="020B0604030504040204" pitchFamily="50" charset="-128"/>
                          <a:ea typeface="Meiryo UI" panose="020B0604030504040204" pitchFamily="50" charset="-128"/>
                        </a:rPr>
                        <a:t>資格</a:t>
                      </a:r>
                      <a:r>
                        <a:rPr kumimoji="1" lang="en-US" altLang="ja-JP" sz="2000" dirty="0">
                          <a:latin typeface="Meiryo UI" panose="020B0604030504040204" pitchFamily="50" charset="-128"/>
                          <a:ea typeface="Meiryo UI" panose="020B0604030504040204" pitchFamily="50" charset="-128"/>
                        </a:rPr>
                        <a:t>B</a:t>
                      </a:r>
                      <a:endParaRPr kumimoji="1" lang="ja-JP" altLang="en-US" sz="2000"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ja-JP" altLang="en-US" sz="2000" dirty="0">
                          <a:latin typeface="Meiryo UI" panose="020B0604030504040204" pitchFamily="50" charset="-128"/>
                          <a:ea typeface="Meiryo UI" panose="020B0604030504040204" pitchFamily="50" charset="-128"/>
                        </a:rPr>
                        <a:t>資格</a:t>
                      </a:r>
                      <a:r>
                        <a:rPr kumimoji="1" lang="en-US" altLang="ja-JP" sz="2000" dirty="0">
                          <a:latin typeface="Meiryo UI" panose="020B0604030504040204" pitchFamily="50" charset="-128"/>
                          <a:ea typeface="Meiryo UI" panose="020B0604030504040204" pitchFamily="50" charset="-128"/>
                        </a:rPr>
                        <a:t>A</a:t>
                      </a:r>
                      <a:endParaRPr kumimoji="1" lang="ja-JP" altLang="en-US" sz="2000"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ja-JP" altLang="en-US" sz="2000" dirty="0">
                          <a:latin typeface="Meiryo UI" panose="020B0604030504040204" pitchFamily="50" charset="-128"/>
                          <a:ea typeface="Meiryo UI" panose="020B0604030504040204" pitchFamily="50" charset="-128"/>
                        </a:rPr>
                        <a:t>資格</a:t>
                      </a:r>
                      <a:r>
                        <a:rPr kumimoji="1" lang="en-US" altLang="ja-JP" sz="2000" dirty="0">
                          <a:latin typeface="Meiryo UI" panose="020B0604030504040204" pitchFamily="50" charset="-128"/>
                          <a:ea typeface="Meiryo UI" panose="020B0604030504040204" pitchFamily="50" charset="-128"/>
                        </a:rPr>
                        <a:t>B</a:t>
                      </a:r>
                      <a:endParaRPr kumimoji="1" lang="ja-JP" altLang="en-US" sz="2000" dirty="0">
                        <a:latin typeface="Meiryo UI" panose="020B0604030504040204" pitchFamily="50" charset="-128"/>
                        <a:ea typeface="Meiryo UI" panose="020B0604030504040204" pitchFamily="50" charset="-128"/>
                      </a:endParaRPr>
                    </a:p>
                  </a:txBody>
                  <a:tcPr marL="68580" marR="68580" marT="34290" marB="34290" anchor="ctr"/>
                </a:tc>
                <a:extLst>
                  <a:ext uri="{0D108BD9-81ED-4DB2-BD59-A6C34878D82A}">
                    <a16:rowId xmlns:a16="http://schemas.microsoft.com/office/drawing/2014/main" val="1080740329"/>
                  </a:ext>
                </a:extLst>
              </a:tr>
              <a:tr h="1167361">
                <a:tc>
                  <a:txBody>
                    <a:bodyPr/>
                    <a:lstStyle/>
                    <a:p>
                      <a:pPr algn="ctr"/>
                      <a:r>
                        <a:rPr kumimoji="1" lang="ja-JP" altLang="en-US" sz="2400" dirty="0">
                          <a:latin typeface="Meiryo UI" panose="020B0604030504040204" pitchFamily="50" charset="-128"/>
                          <a:ea typeface="Meiryo UI" panose="020B0604030504040204" pitchFamily="50" charset="-128"/>
                        </a:rPr>
                        <a:t>受験者数</a:t>
                      </a:r>
                    </a:p>
                  </a:txBody>
                  <a:tcPr marL="68580" marR="68580" marT="34290" marB="34290" anchor="ctr"/>
                </a:tc>
                <a:tc>
                  <a:txBody>
                    <a:bodyPr/>
                    <a:lstStyle/>
                    <a:p>
                      <a:pPr algn="ctr"/>
                      <a:r>
                        <a:rPr kumimoji="1" lang="en-US" altLang="ja-JP" sz="2400" b="1" dirty="0">
                          <a:latin typeface="Meiryo UI" panose="020B0604030504040204" pitchFamily="50" charset="-128"/>
                          <a:ea typeface="Meiryo UI" panose="020B0604030504040204" pitchFamily="50" charset="-128"/>
                        </a:rPr>
                        <a:t>25</a:t>
                      </a:r>
                      <a:endParaRPr kumimoji="1" lang="ja-JP" altLang="en-US" sz="2400" b="1"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ja-JP" sz="2400" b="1" dirty="0">
                          <a:latin typeface="Meiryo UI" panose="020B0604030504040204" pitchFamily="50" charset="-128"/>
                          <a:ea typeface="Meiryo UI" panose="020B0604030504040204" pitchFamily="50" charset="-128"/>
                        </a:rPr>
                        <a:t>69</a:t>
                      </a:r>
                      <a:endParaRPr kumimoji="1" lang="ja-JP" altLang="en-US" sz="2400" b="1"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ja-JP" sz="2400" b="1" dirty="0">
                          <a:latin typeface="Meiryo UI" panose="020B0604030504040204" pitchFamily="50" charset="-128"/>
                          <a:ea typeface="Meiryo UI" panose="020B0604030504040204" pitchFamily="50" charset="-128"/>
                        </a:rPr>
                        <a:t>45</a:t>
                      </a:r>
                      <a:endParaRPr kumimoji="1" lang="ja-JP" altLang="en-US" sz="2400" b="1"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ja-JP" sz="2400" b="1" dirty="0">
                          <a:latin typeface="Meiryo UI" panose="020B0604030504040204" pitchFamily="50" charset="-128"/>
                          <a:ea typeface="Meiryo UI" panose="020B0604030504040204" pitchFamily="50" charset="-128"/>
                        </a:rPr>
                        <a:t>58</a:t>
                      </a:r>
                      <a:endParaRPr kumimoji="1" lang="ja-JP" altLang="en-US" sz="2400" b="1"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ja-JP" sz="2400" b="1" dirty="0">
                          <a:latin typeface="Meiryo UI" panose="020B0604030504040204" pitchFamily="50" charset="-128"/>
                          <a:ea typeface="Meiryo UI" panose="020B0604030504040204" pitchFamily="50" charset="-128"/>
                        </a:rPr>
                        <a:t>86</a:t>
                      </a:r>
                      <a:endParaRPr kumimoji="1" lang="ja-JP" altLang="en-US" sz="2400" b="1"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ja-JP" sz="2400" b="1" dirty="0">
                          <a:latin typeface="Meiryo UI" panose="020B0604030504040204" pitchFamily="50" charset="-128"/>
                          <a:ea typeface="Meiryo UI" panose="020B0604030504040204" pitchFamily="50" charset="-128"/>
                        </a:rPr>
                        <a:t>54</a:t>
                      </a:r>
                      <a:endParaRPr kumimoji="1" lang="ja-JP" altLang="en-US" sz="2400" b="1"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ja-JP" sz="2400" b="1" dirty="0">
                          <a:latin typeface="Meiryo UI" panose="020B0604030504040204" pitchFamily="50" charset="-128"/>
                          <a:ea typeface="Meiryo UI" panose="020B0604030504040204" pitchFamily="50" charset="-128"/>
                        </a:rPr>
                        <a:t>2</a:t>
                      </a:r>
                      <a:endParaRPr kumimoji="1" lang="ja-JP" altLang="en-US" sz="2400" b="1"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ja-JP" sz="2400" b="1" dirty="0">
                          <a:latin typeface="Meiryo UI" panose="020B0604030504040204" pitchFamily="50" charset="-128"/>
                          <a:ea typeface="Meiryo UI" panose="020B0604030504040204" pitchFamily="50" charset="-128"/>
                        </a:rPr>
                        <a:t>74</a:t>
                      </a:r>
                      <a:endParaRPr kumimoji="1" lang="ja-JP" altLang="en-US" sz="2400" b="1"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ja-JP" sz="2400" b="1" dirty="0">
                          <a:latin typeface="Meiryo UI" panose="020B0604030504040204" pitchFamily="50" charset="-128"/>
                          <a:ea typeface="Meiryo UI" panose="020B0604030504040204" pitchFamily="50" charset="-128"/>
                        </a:rPr>
                        <a:t>7</a:t>
                      </a:r>
                      <a:endParaRPr kumimoji="1" lang="ja-JP" altLang="en-US" sz="2400" b="1" dirty="0">
                        <a:latin typeface="Meiryo UI" panose="020B0604030504040204" pitchFamily="50" charset="-128"/>
                        <a:ea typeface="Meiryo UI" panose="020B0604030504040204" pitchFamily="50" charset="-128"/>
                      </a:endParaRPr>
                    </a:p>
                  </a:txBody>
                  <a:tcPr marL="68580" marR="68580" marT="34290" marB="34290" anchor="ctr"/>
                </a:tc>
                <a:extLst>
                  <a:ext uri="{0D108BD9-81ED-4DB2-BD59-A6C34878D82A}">
                    <a16:rowId xmlns:a16="http://schemas.microsoft.com/office/drawing/2014/main" val="1366842243"/>
                  </a:ext>
                </a:extLst>
              </a:tr>
              <a:tr h="1167361">
                <a:tc>
                  <a:txBody>
                    <a:bodyPr/>
                    <a:lstStyle/>
                    <a:p>
                      <a:pPr algn="ctr"/>
                      <a:r>
                        <a:rPr kumimoji="1" lang="ja-JP" altLang="en-US" sz="2400" dirty="0">
                          <a:latin typeface="Meiryo UI" panose="020B0604030504040204" pitchFamily="50" charset="-128"/>
                          <a:ea typeface="Meiryo UI" panose="020B0604030504040204" pitchFamily="50" charset="-128"/>
                        </a:rPr>
                        <a:t>合格者数</a:t>
                      </a:r>
                    </a:p>
                  </a:txBody>
                  <a:tcPr marL="68580" marR="68580" marT="34290" marB="34290" anchor="ctr"/>
                </a:tc>
                <a:tc>
                  <a:txBody>
                    <a:bodyPr/>
                    <a:lstStyle/>
                    <a:p>
                      <a:pPr algn="ctr"/>
                      <a:r>
                        <a:rPr kumimoji="1" lang="en-US" altLang="ja-JP" sz="2400" b="1" dirty="0">
                          <a:latin typeface="Meiryo UI" panose="020B0604030504040204" pitchFamily="50" charset="-128"/>
                          <a:ea typeface="Meiryo UI" panose="020B0604030504040204" pitchFamily="50" charset="-128"/>
                        </a:rPr>
                        <a:t>25</a:t>
                      </a:r>
                      <a:endParaRPr kumimoji="1" lang="ja-JP" altLang="en-US" sz="2400" b="1"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ja-JP" sz="2400" b="1" dirty="0">
                          <a:latin typeface="Meiryo UI" panose="020B0604030504040204" pitchFamily="50" charset="-128"/>
                          <a:ea typeface="Meiryo UI" panose="020B0604030504040204" pitchFamily="50" charset="-128"/>
                        </a:rPr>
                        <a:t>67</a:t>
                      </a:r>
                      <a:endParaRPr kumimoji="1" lang="ja-JP" altLang="en-US" sz="2400" b="1"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ja-JP" sz="2400" b="1" dirty="0">
                          <a:latin typeface="Meiryo UI" panose="020B0604030504040204" pitchFamily="50" charset="-128"/>
                          <a:ea typeface="Meiryo UI" panose="020B0604030504040204" pitchFamily="50" charset="-128"/>
                        </a:rPr>
                        <a:t>43</a:t>
                      </a:r>
                      <a:endParaRPr kumimoji="1" lang="ja-JP" altLang="en-US" sz="2400" b="1"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ja-JP" sz="2400" b="1" dirty="0">
                          <a:latin typeface="Meiryo UI" panose="020B0604030504040204" pitchFamily="50" charset="-128"/>
                          <a:ea typeface="Meiryo UI" panose="020B0604030504040204" pitchFamily="50" charset="-128"/>
                        </a:rPr>
                        <a:t>57</a:t>
                      </a:r>
                      <a:endParaRPr kumimoji="1" lang="ja-JP" altLang="en-US" sz="2400" b="1"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ja-JP" sz="2400" b="1" dirty="0">
                          <a:latin typeface="Meiryo UI" panose="020B0604030504040204" pitchFamily="50" charset="-128"/>
                          <a:ea typeface="Meiryo UI" panose="020B0604030504040204" pitchFamily="50" charset="-128"/>
                        </a:rPr>
                        <a:t>80</a:t>
                      </a:r>
                      <a:endParaRPr kumimoji="1" lang="ja-JP" altLang="en-US" sz="2400" b="1"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ja-JP" sz="2400" b="1" dirty="0">
                          <a:latin typeface="Meiryo UI" panose="020B0604030504040204" pitchFamily="50" charset="-128"/>
                          <a:ea typeface="Meiryo UI" panose="020B0604030504040204" pitchFamily="50" charset="-128"/>
                        </a:rPr>
                        <a:t>54</a:t>
                      </a:r>
                      <a:endParaRPr kumimoji="1" lang="ja-JP" altLang="en-US" sz="2400" b="1"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ja-JP" sz="2400" b="1" dirty="0">
                          <a:latin typeface="Meiryo UI" panose="020B0604030504040204" pitchFamily="50" charset="-128"/>
                          <a:ea typeface="Meiryo UI" panose="020B0604030504040204" pitchFamily="50" charset="-128"/>
                        </a:rPr>
                        <a:t>2</a:t>
                      </a:r>
                      <a:endParaRPr kumimoji="1" lang="ja-JP" altLang="en-US" sz="2400" b="1"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ja-JP" sz="2400" b="1" dirty="0">
                          <a:latin typeface="Meiryo UI" panose="020B0604030504040204" pitchFamily="50" charset="-128"/>
                          <a:ea typeface="Meiryo UI" panose="020B0604030504040204" pitchFamily="50" charset="-128"/>
                        </a:rPr>
                        <a:t>72</a:t>
                      </a:r>
                      <a:endParaRPr kumimoji="1" lang="ja-JP" altLang="en-US" sz="2400" b="1"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ja-JP" sz="2400" b="1" dirty="0">
                          <a:latin typeface="Meiryo UI" panose="020B0604030504040204" pitchFamily="50" charset="-128"/>
                          <a:ea typeface="Meiryo UI" panose="020B0604030504040204" pitchFamily="50" charset="-128"/>
                        </a:rPr>
                        <a:t>7</a:t>
                      </a:r>
                      <a:endParaRPr kumimoji="1" lang="ja-JP" altLang="en-US" sz="2400" b="1" dirty="0">
                        <a:latin typeface="Meiryo UI" panose="020B0604030504040204" pitchFamily="50" charset="-128"/>
                        <a:ea typeface="Meiryo UI" panose="020B0604030504040204" pitchFamily="50" charset="-128"/>
                      </a:endParaRPr>
                    </a:p>
                  </a:txBody>
                  <a:tcPr marL="68580" marR="68580" marT="34290" marB="34290" anchor="ctr"/>
                </a:tc>
                <a:extLst>
                  <a:ext uri="{0D108BD9-81ED-4DB2-BD59-A6C34878D82A}">
                    <a16:rowId xmlns:a16="http://schemas.microsoft.com/office/drawing/2014/main" val="160698672"/>
                  </a:ext>
                </a:extLst>
              </a:tr>
              <a:tr h="1338000">
                <a:tc>
                  <a:txBody>
                    <a:bodyPr/>
                    <a:lstStyle/>
                    <a:p>
                      <a:pPr algn="ctr"/>
                      <a:r>
                        <a:rPr kumimoji="1" lang="ja-JP" altLang="en-US" sz="1800">
                          <a:latin typeface="Meiryo UI" panose="020B0604030504040204" pitchFamily="50" charset="-128"/>
                          <a:ea typeface="Meiryo UI" panose="020B0604030504040204" pitchFamily="50" charset="-128"/>
                        </a:rPr>
                        <a:t>合格率</a:t>
                      </a:r>
                      <a:r>
                        <a:rPr kumimoji="1" lang="en-US" altLang="ja-JP" sz="1800" dirty="0">
                          <a:latin typeface="Meiryo UI" panose="020B0604030504040204" pitchFamily="50" charset="-128"/>
                          <a:ea typeface="Meiryo UI" panose="020B0604030504040204" pitchFamily="50" charset="-128"/>
                        </a:rPr>
                        <a:t>(%)</a:t>
                      </a:r>
                      <a:endParaRPr kumimoji="1" lang="ja-JP" altLang="en-US" sz="1800"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ja-JP" sz="2000" b="1" dirty="0">
                          <a:latin typeface="Meiryo UI" panose="020B0604030504040204" pitchFamily="50" charset="-128"/>
                          <a:ea typeface="Meiryo UI" panose="020B0604030504040204" pitchFamily="50" charset="-128"/>
                        </a:rPr>
                        <a:t>100</a:t>
                      </a:r>
                      <a:endParaRPr kumimoji="1" lang="ja-JP" altLang="en-US" sz="2000" b="1"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ja-JP" sz="2000" b="1" dirty="0">
                          <a:latin typeface="Meiryo UI" panose="020B0604030504040204" pitchFamily="50" charset="-128"/>
                          <a:ea typeface="Meiryo UI" panose="020B0604030504040204" pitchFamily="50" charset="-128"/>
                        </a:rPr>
                        <a:t>97.1</a:t>
                      </a:r>
                      <a:endParaRPr kumimoji="1" lang="ja-JP" altLang="en-US" sz="2000" b="1"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ja-JP" sz="2000" b="1" dirty="0">
                          <a:latin typeface="Meiryo UI" panose="020B0604030504040204" pitchFamily="50" charset="-128"/>
                          <a:ea typeface="Meiryo UI" panose="020B0604030504040204" pitchFamily="50" charset="-128"/>
                        </a:rPr>
                        <a:t>95.5</a:t>
                      </a:r>
                      <a:endParaRPr kumimoji="1" lang="ja-JP" altLang="en-US" sz="2000" b="1"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ja-JP" sz="2000" b="1" dirty="0">
                          <a:latin typeface="Meiryo UI" panose="020B0604030504040204" pitchFamily="50" charset="-128"/>
                          <a:ea typeface="Meiryo UI" panose="020B0604030504040204" pitchFamily="50" charset="-128"/>
                        </a:rPr>
                        <a:t>98.3</a:t>
                      </a:r>
                      <a:endParaRPr kumimoji="1" lang="ja-JP" altLang="en-US" sz="2000" b="1"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ja-JP" sz="2000" b="1" dirty="0">
                          <a:latin typeface="Meiryo UI" panose="020B0604030504040204" pitchFamily="50" charset="-128"/>
                          <a:ea typeface="Meiryo UI" panose="020B0604030504040204" pitchFamily="50" charset="-128"/>
                        </a:rPr>
                        <a:t>93.0</a:t>
                      </a:r>
                      <a:endParaRPr kumimoji="1" lang="ja-JP" altLang="en-US" sz="2000" b="1"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ja-JP" sz="2000" b="1" dirty="0">
                          <a:latin typeface="Meiryo UI" panose="020B0604030504040204" pitchFamily="50" charset="-128"/>
                          <a:ea typeface="Meiryo UI" panose="020B0604030504040204" pitchFamily="50" charset="-128"/>
                        </a:rPr>
                        <a:t>100</a:t>
                      </a:r>
                      <a:endParaRPr kumimoji="1" lang="ja-JP" altLang="en-US" sz="2000" b="1"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ja-JP" sz="2000" b="1" dirty="0">
                          <a:latin typeface="Meiryo UI" panose="020B0604030504040204" pitchFamily="50" charset="-128"/>
                          <a:ea typeface="Meiryo UI" panose="020B0604030504040204" pitchFamily="50" charset="-128"/>
                        </a:rPr>
                        <a:t>100</a:t>
                      </a:r>
                      <a:endParaRPr kumimoji="1" lang="ja-JP" altLang="en-US" sz="2000" b="1"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ja-JP" sz="2000" b="1" dirty="0">
                          <a:latin typeface="Meiryo UI" panose="020B0604030504040204" pitchFamily="50" charset="-128"/>
                          <a:ea typeface="Meiryo UI" panose="020B0604030504040204" pitchFamily="50" charset="-128"/>
                        </a:rPr>
                        <a:t>97.3</a:t>
                      </a:r>
                      <a:endParaRPr kumimoji="1" lang="ja-JP" altLang="en-US" sz="2000" b="1"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en-US" altLang="ja-JP" sz="2000" b="1" dirty="0">
                          <a:latin typeface="Meiryo UI" panose="020B0604030504040204" pitchFamily="50" charset="-128"/>
                          <a:ea typeface="Meiryo UI" panose="020B0604030504040204" pitchFamily="50" charset="-128"/>
                        </a:rPr>
                        <a:t>100</a:t>
                      </a:r>
                      <a:endParaRPr kumimoji="1" lang="ja-JP" altLang="en-US" sz="2000" b="1" dirty="0">
                        <a:latin typeface="Meiryo UI" panose="020B0604030504040204" pitchFamily="50" charset="-128"/>
                        <a:ea typeface="Meiryo UI" panose="020B0604030504040204" pitchFamily="50" charset="-128"/>
                      </a:endParaRPr>
                    </a:p>
                  </a:txBody>
                  <a:tcPr marL="68580" marR="68580" marT="34290" marB="34290" anchor="ctr"/>
                </a:tc>
                <a:extLst>
                  <a:ext uri="{0D108BD9-81ED-4DB2-BD59-A6C34878D82A}">
                    <a16:rowId xmlns:a16="http://schemas.microsoft.com/office/drawing/2014/main" val="2708158989"/>
                  </a:ext>
                </a:extLst>
              </a:tr>
            </a:tbl>
          </a:graphicData>
        </a:graphic>
      </p:graphicFrame>
    </p:spTree>
    <p:extLst>
      <p:ext uri="{BB962C8B-B14F-4D97-AF65-F5344CB8AC3E}">
        <p14:creationId xmlns:p14="http://schemas.microsoft.com/office/powerpoint/2010/main" val="340733751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186A0392-AED2-88A3-688A-48E262B057B1}"/>
              </a:ext>
            </a:extLst>
          </p:cNvPr>
          <p:cNvSpPr txBox="1"/>
          <p:nvPr/>
        </p:nvSpPr>
        <p:spPr>
          <a:xfrm>
            <a:off x="0" y="5195"/>
            <a:ext cx="9144001" cy="461665"/>
          </a:xfrm>
          <a:prstGeom prst="rect">
            <a:avLst/>
          </a:prstGeom>
          <a:solidFill>
            <a:srgbClr val="FFC000"/>
          </a:solidFill>
        </p:spPr>
        <p:txBody>
          <a:bodyPr wrap="square" rtlCol="0">
            <a:spAutoFit/>
          </a:bodyPr>
          <a:lstStyle/>
          <a:p>
            <a:pPr algn="ctr"/>
            <a:r>
              <a:rPr lang="ja-JP" altLang="en-US" sz="2400" b="1" dirty="0">
                <a:solidFill>
                  <a:srgbClr val="222222"/>
                </a:solidFill>
                <a:latin typeface="Meiryo UI" panose="020B0604030504040204" pitchFamily="50" charset="-128"/>
                <a:ea typeface="Meiryo UI" panose="020B0604030504040204" pitchFamily="50" charset="-128"/>
              </a:rPr>
              <a:t>社会医学系専門医認定試験の結果（受験者数）</a:t>
            </a:r>
            <a:endParaRPr lang="ja-JP" altLang="en-US" sz="2400" b="1" dirty="0">
              <a:solidFill>
                <a:srgbClr val="000000"/>
              </a:solidFill>
              <a:latin typeface="Meiryo UI" panose="020B0604030504040204" pitchFamily="50" charset="-128"/>
              <a:ea typeface="Meiryo UI" panose="020B0604030504040204" pitchFamily="50" charset="-128"/>
            </a:endParaRPr>
          </a:p>
        </p:txBody>
      </p:sp>
      <p:graphicFrame>
        <p:nvGraphicFramePr>
          <p:cNvPr id="7" name="表 6">
            <a:extLst>
              <a:ext uri="{FF2B5EF4-FFF2-40B4-BE49-F238E27FC236}">
                <a16:creationId xmlns:a16="http://schemas.microsoft.com/office/drawing/2014/main" id="{32620543-FC86-A211-881D-00BF804F1170}"/>
              </a:ext>
            </a:extLst>
          </p:cNvPr>
          <p:cNvGraphicFramePr>
            <a:graphicFrameLocks noGrp="1"/>
          </p:cNvGraphicFramePr>
          <p:nvPr>
            <p:extLst>
              <p:ext uri="{D42A27DB-BD31-4B8C-83A1-F6EECF244321}">
                <p14:modId xmlns:p14="http://schemas.microsoft.com/office/powerpoint/2010/main" val="732981744"/>
              </p:ext>
            </p:extLst>
          </p:nvPr>
        </p:nvGraphicFramePr>
        <p:xfrm>
          <a:off x="0" y="466857"/>
          <a:ext cx="9143992" cy="6391142"/>
        </p:xfrm>
        <a:graphic>
          <a:graphicData uri="http://schemas.openxmlformats.org/drawingml/2006/table">
            <a:tbl>
              <a:tblPr firstRow="1" bandRow="1">
                <a:tableStyleId>{21E4AEA4-8DFA-4A89-87EB-49C32662AFE0}</a:tableStyleId>
              </a:tblPr>
              <a:tblGrid>
                <a:gridCol w="2421082">
                  <a:extLst>
                    <a:ext uri="{9D8B030D-6E8A-4147-A177-3AD203B41FA5}">
                      <a16:colId xmlns:a16="http://schemas.microsoft.com/office/drawing/2014/main" val="4267982463"/>
                    </a:ext>
                  </a:extLst>
                </a:gridCol>
                <a:gridCol w="746990">
                  <a:extLst>
                    <a:ext uri="{9D8B030D-6E8A-4147-A177-3AD203B41FA5}">
                      <a16:colId xmlns:a16="http://schemas.microsoft.com/office/drawing/2014/main" val="2291723688"/>
                    </a:ext>
                  </a:extLst>
                </a:gridCol>
                <a:gridCol w="746990">
                  <a:extLst>
                    <a:ext uri="{9D8B030D-6E8A-4147-A177-3AD203B41FA5}">
                      <a16:colId xmlns:a16="http://schemas.microsoft.com/office/drawing/2014/main" val="3119882176"/>
                    </a:ext>
                  </a:extLst>
                </a:gridCol>
                <a:gridCol w="746990">
                  <a:extLst>
                    <a:ext uri="{9D8B030D-6E8A-4147-A177-3AD203B41FA5}">
                      <a16:colId xmlns:a16="http://schemas.microsoft.com/office/drawing/2014/main" val="465304221"/>
                    </a:ext>
                  </a:extLst>
                </a:gridCol>
                <a:gridCol w="746990">
                  <a:extLst>
                    <a:ext uri="{9D8B030D-6E8A-4147-A177-3AD203B41FA5}">
                      <a16:colId xmlns:a16="http://schemas.microsoft.com/office/drawing/2014/main" val="904373006"/>
                    </a:ext>
                  </a:extLst>
                </a:gridCol>
                <a:gridCol w="746990">
                  <a:extLst>
                    <a:ext uri="{9D8B030D-6E8A-4147-A177-3AD203B41FA5}">
                      <a16:colId xmlns:a16="http://schemas.microsoft.com/office/drawing/2014/main" val="820549287"/>
                    </a:ext>
                  </a:extLst>
                </a:gridCol>
                <a:gridCol w="746990">
                  <a:extLst>
                    <a:ext uri="{9D8B030D-6E8A-4147-A177-3AD203B41FA5}">
                      <a16:colId xmlns:a16="http://schemas.microsoft.com/office/drawing/2014/main" val="370354673"/>
                    </a:ext>
                  </a:extLst>
                </a:gridCol>
                <a:gridCol w="746990">
                  <a:extLst>
                    <a:ext uri="{9D8B030D-6E8A-4147-A177-3AD203B41FA5}">
                      <a16:colId xmlns:a16="http://schemas.microsoft.com/office/drawing/2014/main" val="1720255851"/>
                    </a:ext>
                  </a:extLst>
                </a:gridCol>
                <a:gridCol w="746990">
                  <a:extLst>
                    <a:ext uri="{9D8B030D-6E8A-4147-A177-3AD203B41FA5}">
                      <a16:colId xmlns:a16="http://schemas.microsoft.com/office/drawing/2014/main" val="2858290390"/>
                    </a:ext>
                  </a:extLst>
                </a:gridCol>
                <a:gridCol w="746990">
                  <a:extLst>
                    <a:ext uri="{9D8B030D-6E8A-4147-A177-3AD203B41FA5}">
                      <a16:colId xmlns:a16="http://schemas.microsoft.com/office/drawing/2014/main" val="1559067938"/>
                    </a:ext>
                  </a:extLst>
                </a:gridCol>
              </a:tblGrid>
              <a:tr h="628662">
                <a:tc rowSpan="2">
                  <a:txBody>
                    <a:bodyPr/>
                    <a:lstStyle/>
                    <a:p>
                      <a:pPr algn="ctr"/>
                      <a:endParaRPr kumimoji="1" lang="ja-JP" altLang="en-US" sz="2000" b="0" dirty="0">
                        <a:solidFill>
                          <a:schemeClr val="tx1"/>
                        </a:solidFill>
                        <a:latin typeface="Meiryo UI" panose="020B0604030504040204" pitchFamily="50" charset="-128"/>
                        <a:ea typeface="Meiryo UI" panose="020B0604030504040204" pitchFamily="50" charset="-128"/>
                      </a:endParaRPr>
                    </a:p>
                  </a:txBody>
                  <a:tcPr marL="68580" marR="68580" marT="34290" marB="34290" anchor="ctr"/>
                </a:tc>
                <a:tc rowSpan="2">
                  <a:txBody>
                    <a:bodyPr/>
                    <a:lstStyle/>
                    <a:p>
                      <a:pPr algn="ctr"/>
                      <a:r>
                        <a:rPr kumimoji="1" lang="en-US" altLang="ja-JP" sz="1600" b="1" dirty="0">
                          <a:solidFill>
                            <a:schemeClr val="tx1"/>
                          </a:solidFill>
                          <a:latin typeface="Meiryo UI" panose="020B0604030504040204" pitchFamily="50" charset="-128"/>
                          <a:ea typeface="Meiryo UI" panose="020B0604030504040204" pitchFamily="50" charset="-128"/>
                        </a:rPr>
                        <a:t>2019</a:t>
                      </a:r>
                      <a:r>
                        <a:rPr kumimoji="1" lang="ja-JP" altLang="en-US" sz="1600" b="1" dirty="0">
                          <a:solidFill>
                            <a:schemeClr val="tx1"/>
                          </a:solidFill>
                          <a:latin typeface="Meiryo UI" panose="020B0604030504040204" pitchFamily="50" charset="-128"/>
                          <a:ea typeface="Meiryo UI" panose="020B0604030504040204" pitchFamily="50" charset="-128"/>
                        </a:rPr>
                        <a:t>年</a:t>
                      </a:r>
                    </a:p>
                  </a:txBody>
                  <a:tcPr marL="68580" marR="68580" marT="34290" marB="34290" anchor="ctr"/>
                </a:tc>
                <a:tc rowSpan="2">
                  <a:txBody>
                    <a:bodyPr/>
                    <a:lstStyle/>
                    <a:p>
                      <a:pPr algn="ctr"/>
                      <a:r>
                        <a:rPr kumimoji="1" lang="en-US" altLang="ja-JP" sz="1600" b="1" dirty="0">
                          <a:solidFill>
                            <a:schemeClr val="tx1"/>
                          </a:solidFill>
                          <a:latin typeface="Meiryo UI" panose="020B0604030504040204" pitchFamily="50" charset="-128"/>
                          <a:ea typeface="Meiryo UI" panose="020B0604030504040204" pitchFamily="50" charset="-128"/>
                        </a:rPr>
                        <a:t>2020</a:t>
                      </a:r>
                      <a:r>
                        <a:rPr kumimoji="1" lang="ja-JP" altLang="en-US" sz="1600" b="1" dirty="0">
                          <a:solidFill>
                            <a:schemeClr val="tx1"/>
                          </a:solidFill>
                          <a:latin typeface="Meiryo UI" panose="020B0604030504040204" pitchFamily="50" charset="-128"/>
                          <a:ea typeface="Meiryo UI" panose="020B0604030504040204" pitchFamily="50" charset="-128"/>
                        </a:rPr>
                        <a:t>年</a:t>
                      </a:r>
                    </a:p>
                  </a:txBody>
                  <a:tcPr marL="68580" marR="68580" marT="34290" marB="34290" anchor="ctr"/>
                </a:tc>
                <a:tc rowSpan="2">
                  <a:txBody>
                    <a:bodyPr/>
                    <a:lstStyle/>
                    <a:p>
                      <a:pPr algn="ctr"/>
                      <a:r>
                        <a:rPr kumimoji="1" lang="en-US" altLang="ja-JP" sz="1600" b="1" dirty="0">
                          <a:solidFill>
                            <a:schemeClr val="tx1"/>
                          </a:solidFill>
                          <a:latin typeface="Meiryo UI" panose="020B0604030504040204" pitchFamily="50" charset="-128"/>
                          <a:ea typeface="Meiryo UI" panose="020B0604030504040204" pitchFamily="50" charset="-128"/>
                        </a:rPr>
                        <a:t>2021</a:t>
                      </a:r>
                      <a:r>
                        <a:rPr kumimoji="1" lang="ja-JP" altLang="en-US" sz="1600" b="1" dirty="0">
                          <a:solidFill>
                            <a:schemeClr val="tx1"/>
                          </a:solidFill>
                          <a:latin typeface="Meiryo UI" panose="020B0604030504040204" pitchFamily="50" charset="-128"/>
                          <a:ea typeface="Meiryo UI" panose="020B0604030504040204" pitchFamily="50" charset="-128"/>
                        </a:rPr>
                        <a:t>年</a:t>
                      </a:r>
                    </a:p>
                  </a:txBody>
                  <a:tcPr marL="68580" marR="68580" marT="34290" marB="34290" anchor="ctr"/>
                </a:tc>
                <a:tc rowSpan="2">
                  <a:txBody>
                    <a:bodyPr/>
                    <a:lstStyle/>
                    <a:p>
                      <a:pPr algn="ctr"/>
                      <a:r>
                        <a:rPr kumimoji="1" lang="en-US" altLang="ja-JP" sz="1600" b="1" dirty="0">
                          <a:solidFill>
                            <a:schemeClr val="tx1"/>
                          </a:solidFill>
                          <a:latin typeface="Meiryo UI" panose="020B0604030504040204" pitchFamily="50" charset="-128"/>
                          <a:ea typeface="Meiryo UI" panose="020B0604030504040204" pitchFamily="50" charset="-128"/>
                        </a:rPr>
                        <a:t>2022</a:t>
                      </a:r>
                      <a:r>
                        <a:rPr kumimoji="1" lang="ja-JP" altLang="en-US" sz="1600" b="1" dirty="0">
                          <a:solidFill>
                            <a:schemeClr val="tx1"/>
                          </a:solidFill>
                          <a:latin typeface="Meiryo UI" panose="020B0604030504040204" pitchFamily="50" charset="-128"/>
                          <a:ea typeface="Meiryo UI" panose="020B0604030504040204" pitchFamily="50" charset="-128"/>
                        </a:rPr>
                        <a:t>年</a:t>
                      </a:r>
                    </a:p>
                  </a:txBody>
                  <a:tcPr marL="68580" marR="68580" marT="34290" marB="34290" anchor="ctr"/>
                </a:tc>
                <a:tc rowSpan="2">
                  <a:txBody>
                    <a:bodyPr/>
                    <a:lstStyle/>
                    <a:p>
                      <a:pPr algn="ctr"/>
                      <a:r>
                        <a:rPr kumimoji="1" lang="en-US" altLang="ja-JP" sz="1600" b="1" dirty="0">
                          <a:solidFill>
                            <a:schemeClr val="tx1"/>
                          </a:solidFill>
                          <a:latin typeface="Meiryo UI" panose="020B0604030504040204" pitchFamily="50" charset="-128"/>
                          <a:ea typeface="Meiryo UI" panose="020B0604030504040204" pitchFamily="50" charset="-128"/>
                        </a:rPr>
                        <a:t>2023</a:t>
                      </a:r>
                      <a:r>
                        <a:rPr kumimoji="1" lang="ja-JP" altLang="en-US" sz="1600" b="1" dirty="0">
                          <a:solidFill>
                            <a:schemeClr val="tx1"/>
                          </a:solidFill>
                          <a:latin typeface="Meiryo UI" panose="020B0604030504040204" pitchFamily="50" charset="-128"/>
                          <a:ea typeface="Meiryo UI" panose="020B0604030504040204" pitchFamily="50" charset="-128"/>
                        </a:rPr>
                        <a:t>年</a:t>
                      </a:r>
                    </a:p>
                  </a:txBody>
                  <a:tcPr marL="68580" marR="68580" marT="34290" marB="34290" anchor="ctr"/>
                </a:tc>
                <a:tc gridSpan="2">
                  <a:txBody>
                    <a:bodyPr/>
                    <a:lstStyle/>
                    <a:p>
                      <a:pPr algn="ctr"/>
                      <a:r>
                        <a:rPr kumimoji="1" lang="en-US" altLang="ja-JP" sz="1800" b="1" dirty="0">
                          <a:solidFill>
                            <a:schemeClr val="tx1"/>
                          </a:solidFill>
                          <a:latin typeface="Meiryo UI" panose="020B0604030504040204" pitchFamily="50" charset="-128"/>
                          <a:ea typeface="Meiryo UI" panose="020B0604030504040204" pitchFamily="50" charset="-128"/>
                        </a:rPr>
                        <a:t>2024</a:t>
                      </a:r>
                      <a:r>
                        <a:rPr kumimoji="1" lang="ja-JP" altLang="en-US" sz="1800" b="1" dirty="0">
                          <a:solidFill>
                            <a:schemeClr val="tx1"/>
                          </a:solidFill>
                          <a:latin typeface="Meiryo UI" panose="020B0604030504040204" pitchFamily="50" charset="-128"/>
                          <a:ea typeface="Meiryo UI" panose="020B0604030504040204" pitchFamily="50" charset="-128"/>
                        </a:rPr>
                        <a:t>年</a:t>
                      </a:r>
                    </a:p>
                  </a:txBody>
                  <a:tcPr marL="68580" marR="68580" marT="34290" marB="34290" anchor="ctr"/>
                </a:tc>
                <a:tc hMerge="1">
                  <a:txBody>
                    <a:bodyPr/>
                    <a:lstStyle/>
                    <a:p>
                      <a:pPr algn="ctr"/>
                      <a:endParaRPr kumimoji="1" lang="ja-JP" altLang="en-US" sz="2000" b="0" dirty="0"/>
                    </a:p>
                  </a:txBody>
                  <a:tcPr marL="68580" marR="68580" marT="34290" marB="34290" anchor="ctr"/>
                </a:tc>
                <a:tc gridSpan="2">
                  <a:txBody>
                    <a:bodyPr/>
                    <a:lstStyle/>
                    <a:p>
                      <a:pPr algn="ctr"/>
                      <a:r>
                        <a:rPr kumimoji="1" lang="en-US" altLang="ja-JP" sz="1800" b="1" dirty="0">
                          <a:solidFill>
                            <a:schemeClr val="tx1"/>
                          </a:solidFill>
                          <a:latin typeface="Meiryo UI" panose="020B0604030504040204" pitchFamily="50" charset="-128"/>
                          <a:ea typeface="Meiryo UI" panose="020B0604030504040204" pitchFamily="50" charset="-128"/>
                        </a:rPr>
                        <a:t>2025</a:t>
                      </a:r>
                      <a:r>
                        <a:rPr kumimoji="1" lang="ja-JP" altLang="en-US" sz="1800" b="1" dirty="0">
                          <a:solidFill>
                            <a:schemeClr val="tx1"/>
                          </a:solidFill>
                          <a:latin typeface="Meiryo UI" panose="020B0604030504040204" pitchFamily="50" charset="-128"/>
                          <a:ea typeface="Meiryo UI" panose="020B0604030504040204" pitchFamily="50" charset="-128"/>
                        </a:rPr>
                        <a:t>年</a:t>
                      </a:r>
                    </a:p>
                  </a:txBody>
                  <a:tcPr marL="68580" marR="68580" marT="34290" marB="34290" anchor="ctr"/>
                </a:tc>
                <a:tc hMerge="1">
                  <a:txBody>
                    <a:bodyPr/>
                    <a:lstStyle/>
                    <a:p>
                      <a:endParaRPr kumimoji="1" lang="ja-JP" altLang="en-US"/>
                    </a:p>
                  </a:txBody>
                  <a:tcPr/>
                </a:tc>
                <a:extLst>
                  <a:ext uri="{0D108BD9-81ED-4DB2-BD59-A6C34878D82A}">
                    <a16:rowId xmlns:a16="http://schemas.microsoft.com/office/drawing/2014/main" val="3544272708"/>
                  </a:ext>
                </a:extLst>
              </a:tr>
              <a:tr h="688000">
                <a:tc vMerge="1">
                  <a:txBody>
                    <a:bodyPr/>
                    <a:lstStyle/>
                    <a:p>
                      <a:pPr algn="ctr"/>
                      <a:endParaRPr kumimoji="1" lang="ja-JP" altLang="en-US" sz="2000" b="0" dirty="0"/>
                    </a:p>
                  </a:txBody>
                  <a:tcPr marL="68580" marR="68580" marT="34290" marB="34290" anchor="ctr"/>
                </a:tc>
                <a:tc vMerge="1">
                  <a:txBody>
                    <a:bodyPr/>
                    <a:lstStyle/>
                    <a:p>
                      <a:pPr algn="ctr"/>
                      <a:endParaRPr kumimoji="1" lang="ja-JP" altLang="en-US" sz="2000" b="0" dirty="0"/>
                    </a:p>
                  </a:txBody>
                  <a:tcPr marL="68580" marR="68580" marT="34290" marB="34290" anchor="ctr"/>
                </a:tc>
                <a:tc vMerge="1">
                  <a:txBody>
                    <a:bodyPr/>
                    <a:lstStyle/>
                    <a:p>
                      <a:pPr algn="ctr"/>
                      <a:endParaRPr kumimoji="1" lang="ja-JP" altLang="en-US" sz="2000" b="0" dirty="0"/>
                    </a:p>
                  </a:txBody>
                  <a:tcPr marL="68580" marR="68580" marT="34290" marB="34290" anchor="ctr"/>
                </a:tc>
                <a:tc vMerge="1">
                  <a:txBody>
                    <a:bodyPr/>
                    <a:lstStyle/>
                    <a:p>
                      <a:pPr algn="ctr"/>
                      <a:endParaRPr kumimoji="1" lang="ja-JP" altLang="en-US" sz="2000" b="0" dirty="0"/>
                    </a:p>
                  </a:txBody>
                  <a:tcPr marL="68580" marR="68580" marT="34290" marB="34290" anchor="ctr"/>
                </a:tc>
                <a:tc vMerge="1">
                  <a:txBody>
                    <a:bodyPr/>
                    <a:lstStyle/>
                    <a:p>
                      <a:pPr algn="ctr"/>
                      <a:endParaRPr kumimoji="1" lang="ja-JP" altLang="en-US" sz="2000" b="0" dirty="0"/>
                    </a:p>
                  </a:txBody>
                  <a:tcPr marL="68580" marR="68580" marT="34290" marB="34290" anchor="ctr"/>
                </a:tc>
                <a:tc vMerge="1">
                  <a:txBody>
                    <a:bodyPr/>
                    <a:lstStyle/>
                    <a:p>
                      <a:pPr algn="ctr"/>
                      <a:endParaRPr kumimoji="1" lang="ja-JP" altLang="en-US" sz="2000" b="0" dirty="0"/>
                    </a:p>
                  </a:txBody>
                  <a:tcPr marL="68580" marR="68580" marT="34290" marB="34290" anchor="ctr"/>
                </a:tc>
                <a:tc>
                  <a:txBody>
                    <a:bodyPr/>
                    <a:lstStyle/>
                    <a:p>
                      <a:pPr algn="ctr"/>
                      <a:r>
                        <a:rPr kumimoji="1" lang="ja-JP" altLang="en-US" sz="1800" b="1" dirty="0">
                          <a:latin typeface="Meiryo UI" panose="020B0604030504040204" pitchFamily="50" charset="-128"/>
                          <a:ea typeface="Meiryo UI" panose="020B0604030504040204" pitchFamily="50" charset="-128"/>
                        </a:rPr>
                        <a:t>資格</a:t>
                      </a:r>
                      <a:r>
                        <a:rPr kumimoji="1" lang="en-US" altLang="ja-JP" sz="1800" b="1" dirty="0">
                          <a:latin typeface="Meiryo UI" panose="020B0604030504040204" pitchFamily="50" charset="-128"/>
                          <a:ea typeface="Meiryo UI" panose="020B0604030504040204" pitchFamily="50" charset="-128"/>
                        </a:rPr>
                        <a:t>A</a:t>
                      </a:r>
                      <a:endParaRPr kumimoji="1" lang="ja-JP" altLang="en-US" sz="1800" b="1"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ja-JP" altLang="en-US" sz="1800" b="1" dirty="0">
                          <a:latin typeface="Meiryo UI" panose="020B0604030504040204" pitchFamily="50" charset="-128"/>
                          <a:ea typeface="Meiryo UI" panose="020B0604030504040204" pitchFamily="50" charset="-128"/>
                        </a:rPr>
                        <a:t>資格</a:t>
                      </a:r>
                      <a:r>
                        <a:rPr kumimoji="1" lang="en-US" altLang="ja-JP" sz="1800" b="1" dirty="0">
                          <a:latin typeface="Meiryo UI" panose="020B0604030504040204" pitchFamily="50" charset="-128"/>
                          <a:ea typeface="Meiryo UI" panose="020B0604030504040204" pitchFamily="50" charset="-128"/>
                        </a:rPr>
                        <a:t>B</a:t>
                      </a:r>
                      <a:endParaRPr kumimoji="1" lang="ja-JP" altLang="en-US" sz="1800" b="1"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ja-JP" altLang="en-US" sz="1800" b="1" dirty="0">
                          <a:latin typeface="Meiryo UI" panose="020B0604030504040204" pitchFamily="50" charset="-128"/>
                          <a:ea typeface="Meiryo UI" panose="020B0604030504040204" pitchFamily="50" charset="-128"/>
                        </a:rPr>
                        <a:t>資格</a:t>
                      </a:r>
                      <a:r>
                        <a:rPr kumimoji="1" lang="en-US" altLang="ja-JP" sz="1800" b="1" dirty="0">
                          <a:latin typeface="Meiryo UI" panose="020B0604030504040204" pitchFamily="50" charset="-128"/>
                          <a:ea typeface="Meiryo UI" panose="020B0604030504040204" pitchFamily="50" charset="-128"/>
                        </a:rPr>
                        <a:t>A</a:t>
                      </a:r>
                      <a:endParaRPr kumimoji="1" lang="ja-JP" altLang="en-US" sz="1800" b="1" dirty="0">
                        <a:latin typeface="Meiryo UI" panose="020B0604030504040204" pitchFamily="50" charset="-128"/>
                        <a:ea typeface="Meiryo UI" panose="020B0604030504040204" pitchFamily="50" charset="-128"/>
                      </a:endParaRPr>
                    </a:p>
                  </a:txBody>
                  <a:tcPr marL="68580" marR="68580" marT="34290" marB="34290" anchor="ctr"/>
                </a:tc>
                <a:tc>
                  <a:txBody>
                    <a:bodyPr/>
                    <a:lstStyle/>
                    <a:p>
                      <a:pPr algn="ctr"/>
                      <a:r>
                        <a:rPr kumimoji="1" lang="ja-JP" altLang="en-US" sz="1800" b="1" dirty="0">
                          <a:latin typeface="Meiryo UI" panose="020B0604030504040204" pitchFamily="50" charset="-128"/>
                          <a:ea typeface="Meiryo UI" panose="020B0604030504040204" pitchFamily="50" charset="-128"/>
                        </a:rPr>
                        <a:t>資格</a:t>
                      </a:r>
                      <a:r>
                        <a:rPr kumimoji="1" lang="en-US" altLang="ja-JP" sz="1800" b="1" dirty="0">
                          <a:latin typeface="Meiryo UI" panose="020B0604030504040204" pitchFamily="50" charset="-128"/>
                          <a:ea typeface="Meiryo UI" panose="020B0604030504040204" pitchFamily="50" charset="-128"/>
                        </a:rPr>
                        <a:t>B</a:t>
                      </a:r>
                      <a:endParaRPr kumimoji="1" lang="ja-JP" altLang="en-US" sz="1800" b="1" dirty="0">
                        <a:latin typeface="Meiryo UI" panose="020B0604030504040204" pitchFamily="50" charset="-128"/>
                        <a:ea typeface="Meiryo UI" panose="020B0604030504040204" pitchFamily="50" charset="-128"/>
                      </a:endParaRPr>
                    </a:p>
                  </a:txBody>
                  <a:tcPr marL="68580" marR="68580" marT="34290" marB="34290" anchor="ctr"/>
                </a:tc>
                <a:extLst>
                  <a:ext uri="{0D108BD9-81ED-4DB2-BD59-A6C34878D82A}">
                    <a16:rowId xmlns:a16="http://schemas.microsoft.com/office/drawing/2014/main" val="4185376238"/>
                  </a:ext>
                </a:extLst>
              </a:tr>
              <a:tr h="634310">
                <a:tc>
                  <a:txBody>
                    <a:bodyPr/>
                    <a:lstStyle/>
                    <a:p>
                      <a:pPr algn="ctr" fontAlgn="ctr"/>
                      <a:r>
                        <a:rPr lang="ja-JP" altLang="en-US" sz="1800" b="0" u="none" strike="noStrike" dirty="0">
                          <a:solidFill>
                            <a:srgbClr val="000000"/>
                          </a:solidFill>
                          <a:effectLst/>
                          <a:latin typeface="Meiryo UI" panose="020B0604030504040204" pitchFamily="50" charset="-128"/>
                          <a:ea typeface="Meiryo UI" panose="020B0604030504040204" pitchFamily="50" charset="-128"/>
                        </a:rPr>
                        <a:t>日本衛生学会</a:t>
                      </a:r>
                      <a:endParaRPr lang="zh-CN" altLang="en-US" sz="1800" b="0" i="0" u="none" strike="noStrike" dirty="0">
                        <a:solidFill>
                          <a:srgbClr val="000000"/>
                        </a:solidFill>
                        <a:effectLst/>
                        <a:latin typeface="Meiryo UI" panose="020B0604030504040204" pitchFamily="50" charset="-128"/>
                        <a:ea typeface="Meiryo UI" panose="020B0604030504040204" pitchFamily="50" charset="-128"/>
                      </a:endParaRP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0</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0</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0</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0</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0</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0</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0</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1</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1</a:t>
                      </a:r>
                    </a:p>
                  </a:txBody>
                  <a:tcPr marL="3537" marR="3537" marT="3537" marB="0" anchor="ctr"/>
                </a:tc>
                <a:extLst>
                  <a:ext uri="{0D108BD9-81ED-4DB2-BD59-A6C34878D82A}">
                    <a16:rowId xmlns:a16="http://schemas.microsoft.com/office/drawing/2014/main" val="4163294748"/>
                  </a:ext>
                </a:extLst>
              </a:tr>
              <a:tr h="634310">
                <a:tc>
                  <a:txBody>
                    <a:bodyPr/>
                    <a:lstStyle/>
                    <a:p>
                      <a:pPr algn="ctr" fontAlgn="ctr"/>
                      <a:r>
                        <a:rPr lang="ja-JP" altLang="en-US" sz="1800" b="0" u="none" strike="noStrike" dirty="0">
                          <a:solidFill>
                            <a:srgbClr val="000000"/>
                          </a:solidFill>
                          <a:effectLst/>
                          <a:latin typeface="Meiryo UI" panose="020B0604030504040204" pitchFamily="50" charset="-128"/>
                          <a:ea typeface="Meiryo UI" panose="020B0604030504040204" pitchFamily="50" charset="-128"/>
                        </a:rPr>
                        <a:t>日本医療情報学会</a:t>
                      </a:r>
                      <a:endParaRPr lang="zh-CN" altLang="en-US" sz="1800" b="0" i="0" u="none" strike="noStrike" dirty="0">
                        <a:solidFill>
                          <a:srgbClr val="000000"/>
                        </a:solidFill>
                        <a:effectLst/>
                        <a:latin typeface="Meiryo UI" panose="020B0604030504040204" pitchFamily="50" charset="-128"/>
                        <a:ea typeface="Meiryo UI" panose="020B0604030504040204" pitchFamily="50" charset="-128"/>
                      </a:endParaRPr>
                    </a:p>
                  </a:txBody>
                  <a:tcPr marL="3537" marR="3537" marT="3537" marB="0" anchor="ctr"/>
                </a:tc>
                <a:tc>
                  <a:txBody>
                    <a:bodyPr/>
                    <a:lstStyle/>
                    <a:p>
                      <a:pPr algn="ctr" fontAlgn="ctr"/>
                      <a:r>
                        <a:rPr lang="en-US" altLang="ja-JP" b="1">
                          <a:latin typeface="Meiryo UI" panose="020B0604030504040204" pitchFamily="50" charset="-128"/>
                          <a:ea typeface="Meiryo UI" panose="020B0604030504040204" pitchFamily="50" charset="-128"/>
                        </a:rPr>
                        <a:t>0</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2</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0</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1</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0</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0</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0</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0</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0</a:t>
                      </a:r>
                    </a:p>
                  </a:txBody>
                  <a:tcPr marL="3537" marR="3537" marT="3537" marB="0" anchor="ctr"/>
                </a:tc>
                <a:extLst>
                  <a:ext uri="{0D108BD9-81ED-4DB2-BD59-A6C34878D82A}">
                    <a16:rowId xmlns:a16="http://schemas.microsoft.com/office/drawing/2014/main" val="4271219042"/>
                  </a:ext>
                </a:extLst>
              </a:tr>
              <a:tr h="634310">
                <a:tc>
                  <a:txBody>
                    <a:bodyPr/>
                    <a:lstStyle/>
                    <a:p>
                      <a:pPr algn="ctr" fontAlgn="ctr"/>
                      <a:r>
                        <a:rPr lang="ja-JP" altLang="en-US" sz="1800" b="0" u="none" strike="noStrike" dirty="0">
                          <a:solidFill>
                            <a:srgbClr val="000000"/>
                          </a:solidFill>
                          <a:effectLst/>
                          <a:latin typeface="Meiryo UI" panose="020B0604030504040204" pitchFamily="50" charset="-128"/>
                          <a:ea typeface="Meiryo UI" panose="020B0604030504040204" pitchFamily="50" charset="-128"/>
                        </a:rPr>
                        <a:t>日本産業衛生学会</a:t>
                      </a:r>
                      <a:endParaRPr lang="ja-JP" altLang="en-US" sz="1800" b="0" i="0" u="none" strike="noStrike" dirty="0">
                        <a:solidFill>
                          <a:srgbClr val="000000"/>
                        </a:solidFill>
                        <a:effectLst/>
                        <a:latin typeface="Meiryo UI" panose="020B0604030504040204" pitchFamily="50" charset="-128"/>
                        <a:ea typeface="Meiryo UI" panose="020B0604030504040204" pitchFamily="50" charset="-128"/>
                      </a:endParaRPr>
                    </a:p>
                  </a:txBody>
                  <a:tcPr marL="3537" marR="3537" marT="3537" marB="0" anchor="ctr"/>
                </a:tc>
                <a:tc>
                  <a:txBody>
                    <a:bodyPr/>
                    <a:lstStyle/>
                    <a:p>
                      <a:pPr algn="ctr" fontAlgn="ctr"/>
                      <a:r>
                        <a:rPr lang="en-US" altLang="ja-JP" b="1">
                          <a:latin typeface="Meiryo UI" panose="020B0604030504040204" pitchFamily="50" charset="-128"/>
                          <a:ea typeface="Meiryo UI" panose="020B0604030504040204" pitchFamily="50" charset="-128"/>
                        </a:rPr>
                        <a:t>16</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33</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22</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15</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43</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16</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0</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32</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1</a:t>
                      </a:r>
                    </a:p>
                  </a:txBody>
                  <a:tcPr marL="3537" marR="3537" marT="3537" marB="0" anchor="ctr"/>
                </a:tc>
                <a:extLst>
                  <a:ext uri="{0D108BD9-81ED-4DB2-BD59-A6C34878D82A}">
                    <a16:rowId xmlns:a16="http://schemas.microsoft.com/office/drawing/2014/main" val="990141384"/>
                  </a:ext>
                </a:extLst>
              </a:tr>
              <a:tr h="634310">
                <a:tc>
                  <a:txBody>
                    <a:bodyPr/>
                    <a:lstStyle/>
                    <a:p>
                      <a:pPr algn="ctr" fontAlgn="ctr"/>
                      <a:r>
                        <a:rPr lang="ja-JP" altLang="en-US" sz="1800" b="0" u="none" strike="noStrike" dirty="0">
                          <a:solidFill>
                            <a:srgbClr val="000000"/>
                          </a:solidFill>
                          <a:effectLst/>
                          <a:latin typeface="Meiryo UI" panose="020B0604030504040204" pitchFamily="50" charset="-128"/>
                          <a:ea typeface="Meiryo UI" panose="020B0604030504040204" pitchFamily="50" charset="-128"/>
                        </a:rPr>
                        <a:t>日本疫学会</a:t>
                      </a:r>
                      <a:endParaRPr lang="ja-JP" altLang="en-US" sz="1800" b="0" i="0" u="none" strike="noStrike" dirty="0">
                        <a:solidFill>
                          <a:srgbClr val="000000"/>
                        </a:solidFill>
                        <a:effectLst/>
                        <a:latin typeface="Meiryo UI" panose="020B0604030504040204" pitchFamily="50" charset="-128"/>
                        <a:ea typeface="Meiryo UI" panose="020B0604030504040204" pitchFamily="50" charset="-128"/>
                      </a:endParaRPr>
                    </a:p>
                  </a:txBody>
                  <a:tcPr marL="3537" marR="3537" marT="3537" marB="0" anchor="ctr"/>
                </a:tc>
                <a:tc>
                  <a:txBody>
                    <a:bodyPr/>
                    <a:lstStyle/>
                    <a:p>
                      <a:pPr algn="ctr" fontAlgn="ctr"/>
                      <a:r>
                        <a:rPr lang="en-US" altLang="ja-JP" b="1">
                          <a:latin typeface="Meiryo UI" panose="020B0604030504040204" pitchFamily="50" charset="-128"/>
                          <a:ea typeface="Meiryo UI" panose="020B0604030504040204" pitchFamily="50" charset="-128"/>
                        </a:rPr>
                        <a:t>0</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1</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4</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9</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3</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3</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0</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4</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2</a:t>
                      </a:r>
                    </a:p>
                  </a:txBody>
                  <a:tcPr marL="3537" marR="3537" marT="3537" marB="0" anchor="ctr"/>
                </a:tc>
                <a:extLst>
                  <a:ext uri="{0D108BD9-81ED-4DB2-BD59-A6C34878D82A}">
                    <a16:rowId xmlns:a16="http://schemas.microsoft.com/office/drawing/2014/main" val="876725732"/>
                  </a:ext>
                </a:extLst>
              </a:tr>
              <a:tr h="634310">
                <a:tc>
                  <a:txBody>
                    <a:bodyPr/>
                    <a:lstStyle/>
                    <a:p>
                      <a:pPr algn="ctr" fontAlgn="ctr"/>
                      <a:r>
                        <a:rPr lang="ja-JP" altLang="en-US" sz="1800" b="0" u="none" strike="noStrike" dirty="0">
                          <a:solidFill>
                            <a:srgbClr val="000000"/>
                          </a:solidFill>
                          <a:effectLst/>
                          <a:latin typeface="Meiryo UI" panose="020B0604030504040204" pitchFamily="50" charset="-128"/>
                          <a:ea typeface="Meiryo UI" panose="020B0604030504040204" pitchFamily="50" charset="-128"/>
                        </a:rPr>
                        <a:t>日本公衆衛生学会</a:t>
                      </a:r>
                      <a:endParaRPr lang="zh-CN" altLang="en-US" sz="1800" b="0" i="0" u="none" strike="noStrike" dirty="0">
                        <a:solidFill>
                          <a:srgbClr val="000000"/>
                        </a:solidFill>
                        <a:effectLst/>
                        <a:latin typeface="Meiryo UI" panose="020B0604030504040204" pitchFamily="50" charset="-128"/>
                        <a:ea typeface="Meiryo UI" panose="020B0604030504040204" pitchFamily="50" charset="-128"/>
                      </a:endParaRPr>
                    </a:p>
                  </a:txBody>
                  <a:tcPr marL="3537" marR="3537" marT="3537" marB="0" anchor="ctr"/>
                </a:tc>
                <a:tc>
                  <a:txBody>
                    <a:bodyPr/>
                    <a:lstStyle/>
                    <a:p>
                      <a:pPr algn="ctr" fontAlgn="ctr"/>
                      <a:r>
                        <a:rPr lang="en-US" altLang="ja-JP" b="1">
                          <a:latin typeface="Meiryo UI" panose="020B0604030504040204" pitchFamily="50" charset="-128"/>
                          <a:ea typeface="Meiryo UI" panose="020B0604030504040204" pitchFamily="50" charset="-128"/>
                        </a:rPr>
                        <a:t>9</a:t>
                      </a:r>
                    </a:p>
                  </a:txBody>
                  <a:tcPr marL="3537" marR="3537" marT="3537" marB="0" anchor="ctr"/>
                </a:tc>
                <a:tc>
                  <a:txBody>
                    <a:bodyPr/>
                    <a:lstStyle/>
                    <a:p>
                      <a:pPr algn="ctr" fontAlgn="ctr"/>
                      <a:r>
                        <a:rPr lang="en-US" altLang="ja-JP" b="1">
                          <a:latin typeface="Meiryo UI" panose="020B0604030504040204" pitchFamily="50" charset="-128"/>
                          <a:ea typeface="Meiryo UI" panose="020B0604030504040204" pitchFamily="50" charset="-128"/>
                        </a:rPr>
                        <a:t>29</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19</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31</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37</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32</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1</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34</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1</a:t>
                      </a:r>
                    </a:p>
                  </a:txBody>
                  <a:tcPr marL="3537" marR="3537" marT="3537" marB="0" anchor="ctr"/>
                </a:tc>
                <a:extLst>
                  <a:ext uri="{0D108BD9-81ED-4DB2-BD59-A6C34878D82A}">
                    <a16:rowId xmlns:a16="http://schemas.microsoft.com/office/drawing/2014/main" val="2409539302"/>
                  </a:ext>
                </a:extLst>
              </a:tr>
              <a:tr h="634310">
                <a:tc>
                  <a:txBody>
                    <a:bodyPr/>
                    <a:lstStyle/>
                    <a:p>
                      <a:pPr algn="ctr" fontAlgn="ctr"/>
                      <a:r>
                        <a:rPr lang="ja-JP" altLang="en-US" sz="1800" b="0" u="none" strike="noStrike" dirty="0">
                          <a:solidFill>
                            <a:srgbClr val="000000"/>
                          </a:solidFill>
                          <a:effectLst/>
                          <a:latin typeface="Meiryo UI" panose="020B0604030504040204" pitchFamily="50" charset="-128"/>
                          <a:ea typeface="Meiryo UI" panose="020B0604030504040204" pitchFamily="50" charset="-128"/>
                        </a:rPr>
                        <a:t>日本災害医学会</a:t>
                      </a:r>
                      <a:endParaRPr lang="zh-CN" altLang="en-US" sz="1800" b="0" i="0" u="none" strike="noStrike" dirty="0">
                        <a:solidFill>
                          <a:srgbClr val="000000"/>
                        </a:solidFill>
                        <a:effectLst/>
                        <a:latin typeface="Meiryo UI" panose="020B0604030504040204" pitchFamily="50" charset="-128"/>
                        <a:ea typeface="Meiryo UI" panose="020B0604030504040204" pitchFamily="50" charset="-128"/>
                      </a:endParaRPr>
                    </a:p>
                  </a:txBody>
                  <a:tcPr marL="3537" marR="3537" marT="3537" marB="0" anchor="ctr"/>
                </a:tc>
                <a:tc>
                  <a:txBody>
                    <a:bodyPr/>
                    <a:lstStyle/>
                    <a:p>
                      <a:pPr algn="ctr" fontAlgn="ctr"/>
                      <a:r>
                        <a:rPr lang="en-US" altLang="ja-JP" b="1">
                          <a:latin typeface="Meiryo UI" panose="020B0604030504040204" pitchFamily="50" charset="-128"/>
                          <a:ea typeface="Meiryo UI" panose="020B0604030504040204" pitchFamily="50" charset="-128"/>
                        </a:rPr>
                        <a:t>0</a:t>
                      </a:r>
                    </a:p>
                  </a:txBody>
                  <a:tcPr marL="3537" marR="3537" marT="3537" marB="0" anchor="ctr"/>
                </a:tc>
                <a:tc>
                  <a:txBody>
                    <a:bodyPr/>
                    <a:lstStyle/>
                    <a:p>
                      <a:pPr algn="ctr" fontAlgn="ctr"/>
                      <a:r>
                        <a:rPr lang="en-US" altLang="ja-JP" b="1">
                          <a:latin typeface="Meiryo UI" panose="020B0604030504040204" pitchFamily="50" charset="-128"/>
                          <a:ea typeface="Meiryo UI" panose="020B0604030504040204" pitchFamily="50" charset="-128"/>
                        </a:rPr>
                        <a:t>2</a:t>
                      </a:r>
                    </a:p>
                  </a:txBody>
                  <a:tcPr marL="3537" marR="3537" marT="3537" marB="0" anchor="ctr"/>
                </a:tc>
                <a:tc>
                  <a:txBody>
                    <a:bodyPr/>
                    <a:lstStyle/>
                    <a:p>
                      <a:pPr algn="ctr" fontAlgn="ctr"/>
                      <a:r>
                        <a:rPr lang="en-US" altLang="ja-JP" b="1">
                          <a:latin typeface="Meiryo UI" panose="020B0604030504040204" pitchFamily="50" charset="-128"/>
                          <a:ea typeface="Meiryo UI" panose="020B0604030504040204" pitchFamily="50" charset="-128"/>
                        </a:rPr>
                        <a:t>0</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1</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3</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2</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1</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2</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1</a:t>
                      </a:r>
                    </a:p>
                  </a:txBody>
                  <a:tcPr marL="3537" marR="3537" marT="3537" marB="0" anchor="ctr"/>
                </a:tc>
                <a:extLst>
                  <a:ext uri="{0D108BD9-81ED-4DB2-BD59-A6C34878D82A}">
                    <a16:rowId xmlns:a16="http://schemas.microsoft.com/office/drawing/2014/main" val="2823565933"/>
                  </a:ext>
                </a:extLst>
              </a:tr>
              <a:tr h="634310">
                <a:tc>
                  <a:txBody>
                    <a:bodyPr/>
                    <a:lstStyle/>
                    <a:p>
                      <a:pPr algn="ctr" fontAlgn="ctr"/>
                      <a:r>
                        <a:rPr lang="ja-JP" altLang="en-US" sz="1800" b="0" u="none" strike="noStrike" dirty="0">
                          <a:solidFill>
                            <a:srgbClr val="000000"/>
                          </a:solidFill>
                          <a:effectLst/>
                          <a:latin typeface="Meiryo UI" panose="020B0604030504040204" pitchFamily="50" charset="-128"/>
                          <a:ea typeface="Meiryo UI" panose="020B0604030504040204" pitchFamily="50" charset="-128"/>
                        </a:rPr>
                        <a:t>日本医療・病院管理学会</a:t>
                      </a:r>
                      <a:endParaRPr lang="ja-JP" altLang="en-US" sz="1800" b="0" i="0" u="none" strike="noStrike" dirty="0">
                        <a:solidFill>
                          <a:srgbClr val="000000"/>
                        </a:solidFill>
                        <a:effectLst/>
                        <a:latin typeface="Meiryo UI" panose="020B0604030504040204" pitchFamily="50" charset="-128"/>
                        <a:ea typeface="Meiryo UI" panose="020B0604030504040204" pitchFamily="50" charset="-128"/>
                      </a:endParaRPr>
                    </a:p>
                  </a:txBody>
                  <a:tcPr marL="3537" marR="3537" marT="3537" marB="0" anchor="ctr"/>
                </a:tc>
                <a:tc>
                  <a:txBody>
                    <a:bodyPr/>
                    <a:lstStyle/>
                    <a:p>
                      <a:pPr algn="ctr" fontAlgn="ctr"/>
                      <a:r>
                        <a:rPr lang="en-US" altLang="ja-JP" b="1">
                          <a:latin typeface="Meiryo UI" panose="020B0604030504040204" pitchFamily="50" charset="-128"/>
                          <a:ea typeface="Meiryo UI" panose="020B0604030504040204" pitchFamily="50" charset="-128"/>
                        </a:rPr>
                        <a:t>0</a:t>
                      </a:r>
                    </a:p>
                  </a:txBody>
                  <a:tcPr marL="3537" marR="3537" marT="3537" marB="0" anchor="ctr"/>
                </a:tc>
                <a:tc>
                  <a:txBody>
                    <a:bodyPr/>
                    <a:lstStyle/>
                    <a:p>
                      <a:pPr algn="ctr" fontAlgn="ctr"/>
                      <a:r>
                        <a:rPr lang="en-US" altLang="ja-JP" b="1">
                          <a:latin typeface="Meiryo UI" panose="020B0604030504040204" pitchFamily="50" charset="-128"/>
                          <a:ea typeface="Meiryo UI" panose="020B0604030504040204" pitchFamily="50" charset="-128"/>
                        </a:rPr>
                        <a:t>2</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1</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2</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0</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1</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0</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1</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0</a:t>
                      </a:r>
                    </a:p>
                  </a:txBody>
                  <a:tcPr marL="3537" marR="3537" marT="3537" marB="0" anchor="ctr"/>
                </a:tc>
                <a:extLst>
                  <a:ext uri="{0D108BD9-81ED-4DB2-BD59-A6C34878D82A}">
                    <a16:rowId xmlns:a16="http://schemas.microsoft.com/office/drawing/2014/main" val="3094825984"/>
                  </a:ext>
                </a:extLst>
              </a:tr>
              <a:tr h="634310">
                <a:tc>
                  <a:txBody>
                    <a:bodyPr/>
                    <a:lstStyle/>
                    <a:p>
                      <a:pPr algn="ctr" fontAlgn="ctr"/>
                      <a:r>
                        <a:rPr lang="ja-JP" altLang="en-US" sz="1800" b="0" u="none" strike="noStrike" dirty="0">
                          <a:solidFill>
                            <a:srgbClr val="000000"/>
                          </a:solidFill>
                          <a:effectLst/>
                          <a:latin typeface="Meiryo UI" panose="020B0604030504040204" pitchFamily="50" charset="-128"/>
                          <a:ea typeface="Meiryo UI" panose="020B0604030504040204" pitchFamily="50" charset="-128"/>
                        </a:rPr>
                        <a:t>日本職業・災害医学会</a:t>
                      </a:r>
                      <a:endParaRPr lang="ja-JP" altLang="en-US" sz="1800" b="0" i="0" u="none" strike="noStrike" dirty="0">
                        <a:solidFill>
                          <a:srgbClr val="000000"/>
                        </a:solidFill>
                        <a:effectLst/>
                        <a:latin typeface="Meiryo UI" panose="020B0604030504040204" pitchFamily="50" charset="-128"/>
                        <a:ea typeface="Meiryo UI" panose="020B0604030504040204" pitchFamily="50" charset="-128"/>
                      </a:endParaRP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0</a:t>
                      </a:r>
                    </a:p>
                  </a:txBody>
                  <a:tcPr marL="3537" marR="3537" marT="3537" marB="0" anchor="ctr"/>
                </a:tc>
                <a:tc>
                  <a:txBody>
                    <a:bodyPr/>
                    <a:lstStyle/>
                    <a:p>
                      <a:pPr algn="ctr" fontAlgn="ctr"/>
                      <a:r>
                        <a:rPr lang="en-US" altLang="ja-JP" b="1">
                          <a:latin typeface="Meiryo UI" panose="020B0604030504040204" pitchFamily="50" charset="-128"/>
                          <a:ea typeface="Meiryo UI" panose="020B0604030504040204" pitchFamily="50" charset="-128"/>
                        </a:rPr>
                        <a:t>0</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0</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0</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0</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0</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0</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0</a:t>
                      </a:r>
                    </a:p>
                  </a:txBody>
                  <a:tcPr marL="3537" marR="3537" marT="3537" marB="0" anchor="ctr"/>
                </a:tc>
                <a:tc>
                  <a:txBody>
                    <a:bodyPr/>
                    <a:lstStyle/>
                    <a:p>
                      <a:pPr algn="ctr" fontAlgn="ctr"/>
                      <a:r>
                        <a:rPr lang="en-US" altLang="ja-JP" b="1" dirty="0">
                          <a:latin typeface="Meiryo UI" panose="020B0604030504040204" pitchFamily="50" charset="-128"/>
                          <a:ea typeface="Meiryo UI" panose="020B0604030504040204" pitchFamily="50" charset="-128"/>
                        </a:rPr>
                        <a:t>1</a:t>
                      </a:r>
                    </a:p>
                  </a:txBody>
                  <a:tcPr marL="3537" marR="3537" marT="3537" marB="0" anchor="ctr"/>
                </a:tc>
                <a:extLst>
                  <a:ext uri="{0D108BD9-81ED-4DB2-BD59-A6C34878D82A}">
                    <a16:rowId xmlns:a16="http://schemas.microsoft.com/office/drawing/2014/main" val="199128391"/>
                  </a:ext>
                </a:extLst>
              </a:tr>
            </a:tbl>
          </a:graphicData>
        </a:graphic>
      </p:graphicFrame>
    </p:spTree>
    <p:extLst>
      <p:ext uri="{BB962C8B-B14F-4D97-AF65-F5344CB8AC3E}">
        <p14:creationId xmlns:p14="http://schemas.microsoft.com/office/powerpoint/2010/main" val="131025989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03F30690-86BF-F043-6CCF-66DEB0009401}"/>
              </a:ext>
            </a:extLst>
          </p:cNvPr>
          <p:cNvSpPr txBox="1"/>
          <p:nvPr/>
        </p:nvSpPr>
        <p:spPr>
          <a:xfrm>
            <a:off x="0" y="0"/>
            <a:ext cx="9144000" cy="461665"/>
          </a:xfrm>
          <a:prstGeom prst="rect">
            <a:avLst/>
          </a:prstGeom>
          <a:solidFill>
            <a:srgbClr val="FFC000"/>
          </a:solidFill>
        </p:spPr>
        <p:txBody>
          <a:bodyPr wrap="square" rtlCol="0">
            <a:spAutoFit/>
          </a:bodyPr>
          <a:lstStyle/>
          <a:p>
            <a:pPr algn="ctr"/>
            <a:r>
              <a:rPr lang="ja-JP" altLang="en-US" sz="2400" b="1" dirty="0">
                <a:solidFill>
                  <a:srgbClr val="222222"/>
                </a:solidFill>
                <a:latin typeface="Meiryo UI" panose="020B0604030504040204" pitchFamily="34" charset="-128"/>
                <a:ea typeface="Meiryo UI" panose="020B0604030504040204" pitchFamily="34" charset="-128"/>
              </a:rPr>
              <a:t>社会医学系専門医認定試験の結果（合格者数）</a:t>
            </a:r>
            <a:endParaRPr lang="ja-JP" altLang="en-US" sz="2400" b="1" dirty="0">
              <a:solidFill>
                <a:srgbClr val="000000"/>
              </a:solidFill>
              <a:latin typeface="Meiryo UI" panose="020B0604030504040204" pitchFamily="34" charset="-128"/>
              <a:ea typeface="Meiryo UI" panose="020B0604030504040204" pitchFamily="34" charset="-128"/>
            </a:endParaRPr>
          </a:p>
        </p:txBody>
      </p:sp>
      <p:graphicFrame>
        <p:nvGraphicFramePr>
          <p:cNvPr id="3" name="表 2">
            <a:extLst>
              <a:ext uri="{FF2B5EF4-FFF2-40B4-BE49-F238E27FC236}">
                <a16:creationId xmlns:a16="http://schemas.microsoft.com/office/drawing/2014/main" id="{F0A534B7-3128-29E6-1A54-16A7B50DE64B}"/>
              </a:ext>
            </a:extLst>
          </p:cNvPr>
          <p:cNvGraphicFramePr>
            <a:graphicFrameLocks noGrp="1"/>
          </p:cNvGraphicFramePr>
          <p:nvPr>
            <p:extLst>
              <p:ext uri="{D42A27DB-BD31-4B8C-83A1-F6EECF244321}">
                <p14:modId xmlns:p14="http://schemas.microsoft.com/office/powerpoint/2010/main" val="1239227301"/>
              </p:ext>
            </p:extLst>
          </p:nvPr>
        </p:nvGraphicFramePr>
        <p:xfrm>
          <a:off x="0" y="461668"/>
          <a:ext cx="9144001" cy="6396329"/>
        </p:xfrm>
        <a:graphic>
          <a:graphicData uri="http://schemas.openxmlformats.org/drawingml/2006/table">
            <a:tbl>
              <a:tblPr firstRow="1" bandRow="1">
                <a:tableStyleId>{21E4AEA4-8DFA-4A89-87EB-49C32662AFE0}</a:tableStyleId>
              </a:tblPr>
              <a:tblGrid>
                <a:gridCol w="2550790">
                  <a:extLst>
                    <a:ext uri="{9D8B030D-6E8A-4147-A177-3AD203B41FA5}">
                      <a16:colId xmlns:a16="http://schemas.microsoft.com/office/drawing/2014/main" val="4267982463"/>
                    </a:ext>
                  </a:extLst>
                </a:gridCol>
                <a:gridCol w="732579">
                  <a:extLst>
                    <a:ext uri="{9D8B030D-6E8A-4147-A177-3AD203B41FA5}">
                      <a16:colId xmlns:a16="http://schemas.microsoft.com/office/drawing/2014/main" val="1437252235"/>
                    </a:ext>
                  </a:extLst>
                </a:gridCol>
                <a:gridCol w="732579">
                  <a:extLst>
                    <a:ext uri="{9D8B030D-6E8A-4147-A177-3AD203B41FA5}">
                      <a16:colId xmlns:a16="http://schemas.microsoft.com/office/drawing/2014/main" val="2291723688"/>
                    </a:ext>
                  </a:extLst>
                </a:gridCol>
                <a:gridCol w="732579">
                  <a:extLst>
                    <a:ext uri="{9D8B030D-6E8A-4147-A177-3AD203B41FA5}">
                      <a16:colId xmlns:a16="http://schemas.microsoft.com/office/drawing/2014/main" val="3119882176"/>
                    </a:ext>
                  </a:extLst>
                </a:gridCol>
                <a:gridCol w="732579">
                  <a:extLst>
                    <a:ext uri="{9D8B030D-6E8A-4147-A177-3AD203B41FA5}">
                      <a16:colId xmlns:a16="http://schemas.microsoft.com/office/drawing/2014/main" val="465304221"/>
                    </a:ext>
                  </a:extLst>
                </a:gridCol>
                <a:gridCol w="732579">
                  <a:extLst>
                    <a:ext uri="{9D8B030D-6E8A-4147-A177-3AD203B41FA5}">
                      <a16:colId xmlns:a16="http://schemas.microsoft.com/office/drawing/2014/main" val="904373006"/>
                    </a:ext>
                  </a:extLst>
                </a:gridCol>
                <a:gridCol w="732579">
                  <a:extLst>
                    <a:ext uri="{9D8B030D-6E8A-4147-A177-3AD203B41FA5}">
                      <a16:colId xmlns:a16="http://schemas.microsoft.com/office/drawing/2014/main" val="820549287"/>
                    </a:ext>
                  </a:extLst>
                </a:gridCol>
                <a:gridCol w="732579">
                  <a:extLst>
                    <a:ext uri="{9D8B030D-6E8A-4147-A177-3AD203B41FA5}">
                      <a16:colId xmlns:a16="http://schemas.microsoft.com/office/drawing/2014/main" val="3357127591"/>
                    </a:ext>
                  </a:extLst>
                </a:gridCol>
                <a:gridCol w="732579">
                  <a:extLst>
                    <a:ext uri="{9D8B030D-6E8A-4147-A177-3AD203B41FA5}">
                      <a16:colId xmlns:a16="http://schemas.microsoft.com/office/drawing/2014/main" val="902627358"/>
                    </a:ext>
                  </a:extLst>
                </a:gridCol>
                <a:gridCol w="732579">
                  <a:extLst>
                    <a:ext uri="{9D8B030D-6E8A-4147-A177-3AD203B41FA5}">
                      <a16:colId xmlns:a16="http://schemas.microsoft.com/office/drawing/2014/main" val="1408796678"/>
                    </a:ext>
                  </a:extLst>
                </a:gridCol>
              </a:tblGrid>
              <a:tr h="488636">
                <a:tc rowSpan="2">
                  <a:txBody>
                    <a:bodyPr/>
                    <a:lstStyle/>
                    <a:p>
                      <a:pPr algn="ctr"/>
                      <a:endParaRPr kumimoji="1" lang="ja-JP" altLang="en-US" sz="2000" b="0" dirty="0">
                        <a:solidFill>
                          <a:schemeClr val="tx1"/>
                        </a:solidFill>
                        <a:latin typeface="Meiryo UI" panose="020B0604030504040204" pitchFamily="34" charset="-128"/>
                        <a:ea typeface="Meiryo UI" panose="020B0604030504040204" pitchFamily="34" charset="-128"/>
                      </a:endParaRPr>
                    </a:p>
                  </a:txBody>
                  <a:tcPr marL="68580" marR="68580" marT="34290" marB="34290" anchor="ctr"/>
                </a:tc>
                <a:tc rowSpan="2">
                  <a:txBody>
                    <a:bodyPr/>
                    <a:lstStyle/>
                    <a:p>
                      <a:pPr algn="ctr"/>
                      <a:r>
                        <a:rPr kumimoji="1" lang="en-US" altLang="ja-JP" sz="1600" b="1" dirty="0">
                          <a:solidFill>
                            <a:schemeClr val="tx1"/>
                          </a:solidFill>
                          <a:latin typeface="Meiryo UI" panose="020B0604030504040204" pitchFamily="34" charset="-128"/>
                          <a:ea typeface="Meiryo UI" panose="020B0604030504040204" pitchFamily="34" charset="-128"/>
                        </a:rPr>
                        <a:t>2019</a:t>
                      </a:r>
                      <a:r>
                        <a:rPr kumimoji="1" lang="ja-JP" altLang="en-US" sz="1600" b="1" dirty="0">
                          <a:solidFill>
                            <a:schemeClr val="tx1"/>
                          </a:solidFill>
                          <a:latin typeface="Meiryo UI" panose="020B0604030504040204" pitchFamily="34" charset="-128"/>
                          <a:ea typeface="Meiryo UI" panose="020B0604030504040204" pitchFamily="34" charset="-128"/>
                        </a:rPr>
                        <a:t>年</a:t>
                      </a:r>
                    </a:p>
                  </a:txBody>
                  <a:tcPr marL="68580" marR="68580" marT="34290" marB="34290" anchor="ctr"/>
                </a:tc>
                <a:tc rowSpan="2">
                  <a:txBody>
                    <a:bodyPr/>
                    <a:lstStyle/>
                    <a:p>
                      <a:pPr algn="ctr"/>
                      <a:r>
                        <a:rPr kumimoji="1" lang="en-US" altLang="ja-JP" sz="1600" b="1" dirty="0">
                          <a:solidFill>
                            <a:schemeClr val="tx1"/>
                          </a:solidFill>
                          <a:latin typeface="Meiryo UI" panose="020B0604030504040204" pitchFamily="34" charset="-128"/>
                          <a:ea typeface="Meiryo UI" panose="020B0604030504040204" pitchFamily="34" charset="-128"/>
                        </a:rPr>
                        <a:t>2020</a:t>
                      </a:r>
                      <a:r>
                        <a:rPr kumimoji="1" lang="ja-JP" altLang="en-US" sz="1600" b="1" dirty="0">
                          <a:solidFill>
                            <a:schemeClr val="tx1"/>
                          </a:solidFill>
                          <a:latin typeface="Meiryo UI" panose="020B0604030504040204" pitchFamily="34" charset="-128"/>
                          <a:ea typeface="Meiryo UI" panose="020B0604030504040204" pitchFamily="34" charset="-128"/>
                        </a:rPr>
                        <a:t>年</a:t>
                      </a:r>
                    </a:p>
                  </a:txBody>
                  <a:tcPr marL="68580" marR="68580" marT="34290" marB="34290" anchor="ctr"/>
                </a:tc>
                <a:tc rowSpan="2">
                  <a:txBody>
                    <a:bodyPr/>
                    <a:lstStyle/>
                    <a:p>
                      <a:pPr algn="ctr"/>
                      <a:r>
                        <a:rPr kumimoji="1" lang="en-US" altLang="ja-JP" sz="1600" b="1" dirty="0">
                          <a:solidFill>
                            <a:schemeClr val="tx1"/>
                          </a:solidFill>
                          <a:latin typeface="Meiryo UI" panose="020B0604030504040204" pitchFamily="34" charset="-128"/>
                          <a:ea typeface="Meiryo UI" panose="020B0604030504040204" pitchFamily="34" charset="-128"/>
                        </a:rPr>
                        <a:t>2021</a:t>
                      </a:r>
                      <a:r>
                        <a:rPr kumimoji="1" lang="ja-JP" altLang="en-US" sz="1600" b="1" dirty="0">
                          <a:solidFill>
                            <a:schemeClr val="tx1"/>
                          </a:solidFill>
                          <a:latin typeface="Meiryo UI" panose="020B0604030504040204" pitchFamily="34" charset="-128"/>
                          <a:ea typeface="Meiryo UI" panose="020B0604030504040204" pitchFamily="34" charset="-128"/>
                        </a:rPr>
                        <a:t>年</a:t>
                      </a:r>
                    </a:p>
                  </a:txBody>
                  <a:tcPr marL="68580" marR="68580" marT="34290" marB="34290" anchor="ctr"/>
                </a:tc>
                <a:tc rowSpan="2">
                  <a:txBody>
                    <a:bodyPr/>
                    <a:lstStyle/>
                    <a:p>
                      <a:pPr algn="ctr"/>
                      <a:r>
                        <a:rPr kumimoji="1" lang="en-US" altLang="ja-JP" sz="1600" b="1" dirty="0">
                          <a:solidFill>
                            <a:schemeClr val="tx1"/>
                          </a:solidFill>
                          <a:latin typeface="Meiryo UI" panose="020B0604030504040204" pitchFamily="34" charset="-128"/>
                          <a:ea typeface="Meiryo UI" panose="020B0604030504040204" pitchFamily="34" charset="-128"/>
                        </a:rPr>
                        <a:t>2022</a:t>
                      </a:r>
                      <a:r>
                        <a:rPr kumimoji="1" lang="ja-JP" altLang="en-US" sz="1600" b="1" dirty="0">
                          <a:solidFill>
                            <a:schemeClr val="tx1"/>
                          </a:solidFill>
                          <a:latin typeface="Meiryo UI" panose="020B0604030504040204" pitchFamily="34" charset="-128"/>
                          <a:ea typeface="Meiryo UI" panose="020B0604030504040204" pitchFamily="34" charset="-128"/>
                        </a:rPr>
                        <a:t>年</a:t>
                      </a:r>
                    </a:p>
                  </a:txBody>
                  <a:tcPr marL="68580" marR="68580" marT="34290" marB="34290" anchor="ctr"/>
                </a:tc>
                <a:tc rowSpan="2">
                  <a:txBody>
                    <a:bodyPr/>
                    <a:lstStyle/>
                    <a:p>
                      <a:pPr algn="ctr"/>
                      <a:r>
                        <a:rPr kumimoji="1" lang="en-US" altLang="ja-JP" sz="1600" b="1" dirty="0">
                          <a:solidFill>
                            <a:schemeClr val="tx1"/>
                          </a:solidFill>
                          <a:latin typeface="Meiryo UI" panose="020B0604030504040204" pitchFamily="34" charset="-128"/>
                          <a:ea typeface="Meiryo UI" panose="020B0604030504040204" pitchFamily="34" charset="-128"/>
                        </a:rPr>
                        <a:t>2023</a:t>
                      </a:r>
                      <a:r>
                        <a:rPr kumimoji="1" lang="ja-JP" altLang="en-US" sz="1600" b="1" dirty="0">
                          <a:solidFill>
                            <a:schemeClr val="tx1"/>
                          </a:solidFill>
                          <a:latin typeface="Meiryo UI" panose="020B0604030504040204" pitchFamily="34" charset="-128"/>
                          <a:ea typeface="Meiryo UI" panose="020B0604030504040204" pitchFamily="34" charset="-128"/>
                        </a:rPr>
                        <a:t>年</a:t>
                      </a:r>
                    </a:p>
                  </a:txBody>
                  <a:tcPr marL="68580" marR="68580" marT="34290" marB="34290" anchor="ctr"/>
                </a:tc>
                <a:tc gridSpan="2">
                  <a:txBody>
                    <a:bodyPr/>
                    <a:lstStyle/>
                    <a:p>
                      <a:pPr algn="ctr"/>
                      <a:r>
                        <a:rPr kumimoji="1" lang="en-US" altLang="ja-JP" sz="1800" b="1" dirty="0">
                          <a:solidFill>
                            <a:schemeClr val="tx1"/>
                          </a:solidFill>
                          <a:latin typeface="Meiryo UI" panose="020B0604030504040204" pitchFamily="34" charset="-128"/>
                          <a:ea typeface="Meiryo UI" panose="020B0604030504040204" pitchFamily="34" charset="-128"/>
                        </a:rPr>
                        <a:t>2024</a:t>
                      </a:r>
                      <a:r>
                        <a:rPr kumimoji="1" lang="ja-JP" altLang="en-US" sz="1800" b="1" dirty="0">
                          <a:solidFill>
                            <a:schemeClr val="tx1"/>
                          </a:solidFill>
                          <a:latin typeface="Meiryo UI" panose="020B0604030504040204" pitchFamily="34" charset="-128"/>
                          <a:ea typeface="Meiryo UI" panose="020B0604030504040204" pitchFamily="34" charset="-128"/>
                        </a:rPr>
                        <a:t>年</a:t>
                      </a:r>
                    </a:p>
                  </a:txBody>
                  <a:tcPr marL="68580" marR="68580" marT="34290" marB="34290" anchor="ctr"/>
                </a:tc>
                <a:tc hMerge="1">
                  <a:txBody>
                    <a:bodyPr/>
                    <a:lstStyle/>
                    <a:p>
                      <a:pPr algn="ctr"/>
                      <a:endParaRPr kumimoji="1" lang="ja-JP" altLang="en-US" sz="2000" b="0" dirty="0"/>
                    </a:p>
                  </a:txBody>
                  <a:tcPr marL="68580" marR="68580" marT="34290" marB="34290"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1" dirty="0">
                          <a:solidFill>
                            <a:schemeClr val="tx1"/>
                          </a:solidFill>
                          <a:latin typeface="Meiryo UI" panose="020B0604030504040204" pitchFamily="34" charset="-128"/>
                          <a:ea typeface="Meiryo UI" panose="020B0604030504040204" pitchFamily="34" charset="-128"/>
                        </a:rPr>
                        <a:t>2025</a:t>
                      </a:r>
                      <a:r>
                        <a:rPr kumimoji="1" lang="ja-JP" altLang="en-US" sz="1800" b="1" dirty="0">
                          <a:solidFill>
                            <a:schemeClr val="tx1"/>
                          </a:solidFill>
                          <a:latin typeface="Meiryo UI" panose="020B0604030504040204" pitchFamily="34" charset="-128"/>
                          <a:ea typeface="Meiryo UI" panose="020B0604030504040204" pitchFamily="34" charset="-128"/>
                        </a:rPr>
                        <a:t>年</a:t>
                      </a:r>
                    </a:p>
                  </a:txBody>
                  <a:tcPr marL="68580" marR="68580" marT="34290" marB="34290" anchor="ctr"/>
                </a:tc>
                <a:tc hMerge="1">
                  <a:txBody>
                    <a:bodyPr/>
                    <a:lstStyle/>
                    <a:p>
                      <a:endParaRPr kumimoji="1" lang="ja-JP" altLang="en-US"/>
                    </a:p>
                  </a:txBody>
                  <a:tcPr/>
                </a:tc>
                <a:extLst>
                  <a:ext uri="{0D108BD9-81ED-4DB2-BD59-A6C34878D82A}">
                    <a16:rowId xmlns:a16="http://schemas.microsoft.com/office/drawing/2014/main" val="3544272708"/>
                  </a:ext>
                </a:extLst>
              </a:tr>
              <a:tr h="694149">
                <a:tc vMerge="1">
                  <a:txBody>
                    <a:bodyPr/>
                    <a:lstStyle/>
                    <a:p>
                      <a:pPr algn="ctr"/>
                      <a:endParaRPr kumimoji="1" lang="ja-JP" altLang="en-US" sz="2000" b="0" dirty="0"/>
                    </a:p>
                  </a:txBody>
                  <a:tcPr marL="68580" marR="68580" marT="34290" marB="34290" anchor="ctr"/>
                </a:tc>
                <a:tc vMerge="1">
                  <a:txBody>
                    <a:bodyPr/>
                    <a:lstStyle/>
                    <a:p>
                      <a:pPr algn="ctr"/>
                      <a:endParaRPr kumimoji="1" lang="ja-JP" altLang="en-US" sz="2000" b="0" dirty="0"/>
                    </a:p>
                  </a:txBody>
                  <a:tcPr marL="68580" marR="68580" marT="34290" marB="34290" anchor="ctr"/>
                </a:tc>
                <a:tc vMerge="1">
                  <a:txBody>
                    <a:bodyPr/>
                    <a:lstStyle/>
                    <a:p>
                      <a:pPr algn="ctr"/>
                      <a:endParaRPr kumimoji="1" lang="ja-JP" altLang="en-US" sz="2000" b="0" dirty="0"/>
                    </a:p>
                  </a:txBody>
                  <a:tcPr marL="68580" marR="68580" marT="34290" marB="34290" anchor="ctr"/>
                </a:tc>
                <a:tc vMerge="1">
                  <a:txBody>
                    <a:bodyPr/>
                    <a:lstStyle/>
                    <a:p>
                      <a:pPr algn="ctr"/>
                      <a:endParaRPr kumimoji="1" lang="ja-JP" altLang="en-US" sz="2000" b="0" dirty="0"/>
                    </a:p>
                  </a:txBody>
                  <a:tcPr marL="68580" marR="68580" marT="34290" marB="34290" anchor="ctr"/>
                </a:tc>
                <a:tc vMerge="1">
                  <a:txBody>
                    <a:bodyPr/>
                    <a:lstStyle/>
                    <a:p>
                      <a:pPr algn="ctr"/>
                      <a:endParaRPr kumimoji="1" lang="ja-JP" altLang="en-US" sz="2000" b="0" dirty="0"/>
                    </a:p>
                  </a:txBody>
                  <a:tcPr marL="68580" marR="68580" marT="34290" marB="34290" anchor="ctr"/>
                </a:tc>
                <a:tc vMerge="1">
                  <a:txBody>
                    <a:bodyPr/>
                    <a:lstStyle/>
                    <a:p>
                      <a:pPr algn="ctr"/>
                      <a:endParaRPr kumimoji="1" lang="ja-JP" altLang="en-US" sz="2000" b="0" dirty="0"/>
                    </a:p>
                  </a:txBody>
                  <a:tcPr marL="68580" marR="68580" marT="34290" marB="34290" anchor="ctr"/>
                </a:tc>
                <a:tc>
                  <a:txBody>
                    <a:bodyPr/>
                    <a:lstStyle/>
                    <a:p>
                      <a:pPr algn="ctr"/>
                      <a:r>
                        <a:rPr kumimoji="1" lang="ja-JP" altLang="en-US" sz="1800" b="1" dirty="0">
                          <a:latin typeface="Meiryo UI" panose="020B0604030504040204" pitchFamily="34" charset="-128"/>
                          <a:ea typeface="Meiryo UI" panose="020B0604030504040204" pitchFamily="34" charset="-128"/>
                        </a:rPr>
                        <a:t>資格</a:t>
                      </a:r>
                      <a:r>
                        <a:rPr kumimoji="1" lang="en-US" altLang="ja-JP" sz="1800" b="1" dirty="0">
                          <a:latin typeface="Meiryo UI" panose="020B0604030504040204" pitchFamily="34" charset="-128"/>
                          <a:ea typeface="Meiryo UI" panose="020B0604030504040204" pitchFamily="34" charset="-128"/>
                        </a:rPr>
                        <a:t>A</a:t>
                      </a:r>
                      <a:endParaRPr kumimoji="1" lang="ja-JP" altLang="en-US" sz="1800" b="1" dirty="0">
                        <a:latin typeface="Meiryo UI" panose="020B0604030504040204" pitchFamily="34" charset="-128"/>
                        <a:ea typeface="Meiryo UI" panose="020B0604030504040204" pitchFamily="34" charset="-128"/>
                      </a:endParaRPr>
                    </a:p>
                  </a:txBody>
                  <a:tcPr marL="68580" marR="68580" marT="34290" marB="34290" anchor="ctr"/>
                </a:tc>
                <a:tc>
                  <a:txBody>
                    <a:bodyPr/>
                    <a:lstStyle/>
                    <a:p>
                      <a:pPr algn="ctr"/>
                      <a:r>
                        <a:rPr kumimoji="1" lang="ja-JP" altLang="en-US" sz="1800" b="1" dirty="0">
                          <a:latin typeface="Meiryo UI" panose="020B0604030504040204" pitchFamily="34" charset="-128"/>
                          <a:ea typeface="Meiryo UI" panose="020B0604030504040204" pitchFamily="34" charset="-128"/>
                        </a:rPr>
                        <a:t>資格</a:t>
                      </a:r>
                      <a:r>
                        <a:rPr kumimoji="1" lang="en-US" altLang="ja-JP" sz="1800" b="1" dirty="0">
                          <a:latin typeface="Meiryo UI" panose="020B0604030504040204" pitchFamily="34" charset="-128"/>
                          <a:ea typeface="Meiryo UI" panose="020B0604030504040204" pitchFamily="34" charset="-128"/>
                        </a:rPr>
                        <a:t>B</a:t>
                      </a:r>
                      <a:endParaRPr kumimoji="1" lang="ja-JP" altLang="en-US" sz="1800" b="1" dirty="0">
                        <a:latin typeface="Meiryo UI" panose="020B0604030504040204" pitchFamily="34" charset="-128"/>
                        <a:ea typeface="Meiryo UI" panose="020B0604030504040204" pitchFamily="34" charset="-128"/>
                      </a:endParaRPr>
                    </a:p>
                  </a:txBody>
                  <a:tcPr marL="68580" marR="68580" marT="34290" marB="34290" anchor="ctr"/>
                </a:tc>
                <a:tc>
                  <a:txBody>
                    <a:bodyPr/>
                    <a:lstStyle/>
                    <a:p>
                      <a:pPr algn="ctr"/>
                      <a:r>
                        <a:rPr kumimoji="1" lang="ja-JP" altLang="en-US" sz="1800" b="1" dirty="0">
                          <a:latin typeface="Meiryo UI" panose="020B0604030504040204" pitchFamily="34" charset="-128"/>
                          <a:ea typeface="Meiryo UI" panose="020B0604030504040204" pitchFamily="34" charset="-128"/>
                        </a:rPr>
                        <a:t>資格</a:t>
                      </a:r>
                      <a:r>
                        <a:rPr kumimoji="1" lang="en-US" altLang="ja-JP" sz="1800" b="1" dirty="0">
                          <a:latin typeface="Meiryo UI" panose="020B0604030504040204" pitchFamily="34" charset="-128"/>
                          <a:ea typeface="Meiryo UI" panose="020B0604030504040204" pitchFamily="34" charset="-128"/>
                        </a:rPr>
                        <a:t>A</a:t>
                      </a:r>
                      <a:endParaRPr kumimoji="1" lang="ja-JP" altLang="en-US" sz="1800" b="1" dirty="0">
                        <a:latin typeface="Meiryo UI" panose="020B0604030504040204" pitchFamily="34" charset="-128"/>
                        <a:ea typeface="Meiryo UI" panose="020B0604030504040204" pitchFamily="34" charset="-128"/>
                      </a:endParaRPr>
                    </a:p>
                  </a:txBody>
                  <a:tcPr marL="68580" marR="68580" marT="34290" marB="34290" anchor="ctr"/>
                </a:tc>
                <a:tc>
                  <a:txBody>
                    <a:bodyPr/>
                    <a:lstStyle/>
                    <a:p>
                      <a:pPr algn="ctr"/>
                      <a:r>
                        <a:rPr kumimoji="1" lang="ja-JP" altLang="en-US" sz="1800" b="1" dirty="0">
                          <a:latin typeface="Meiryo UI" panose="020B0604030504040204" pitchFamily="34" charset="-128"/>
                          <a:ea typeface="Meiryo UI" panose="020B0604030504040204" pitchFamily="34" charset="-128"/>
                        </a:rPr>
                        <a:t>資格</a:t>
                      </a:r>
                      <a:r>
                        <a:rPr kumimoji="1" lang="en-US" altLang="ja-JP" sz="1800" b="1" dirty="0">
                          <a:latin typeface="Meiryo UI" panose="020B0604030504040204" pitchFamily="34" charset="-128"/>
                          <a:ea typeface="Meiryo UI" panose="020B0604030504040204" pitchFamily="34" charset="-128"/>
                        </a:rPr>
                        <a:t>B</a:t>
                      </a:r>
                      <a:endParaRPr kumimoji="1" lang="ja-JP" altLang="en-US" sz="1800" b="1" dirty="0">
                        <a:latin typeface="Meiryo UI" panose="020B0604030504040204" pitchFamily="34" charset="-128"/>
                        <a:ea typeface="Meiryo UI" panose="020B0604030504040204" pitchFamily="34" charset="-128"/>
                      </a:endParaRPr>
                    </a:p>
                  </a:txBody>
                  <a:tcPr marL="68580" marR="68580" marT="34290" marB="34290" anchor="ctr"/>
                </a:tc>
                <a:extLst>
                  <a:ext uri="{0D108BD9-81ED-4DB2-BD59-A6C34878D82A}">
                    <a16:rowId xmlns:a16="http://schemas.microsoft.com/office/drawing/2014/main" val="4163294748"/>
                  </a:ext>
                </a:extLst>
              </a:tr>
              <a:tr h="651693">
                <a:tc>
                  <a:txBody>
                    <a:bodyPr/>
                    <a:lstStyle/>
                    <a:p>
                      <a:pPr algn="ctr" fontAlgn="ctr"/>
                      <a:r>
                        <a:rPr lang="ja-JP" altLang="en-US" sz="1800" b="0" u="none" strike="noStrike" dirty="0">
                          <a:solidFill>
                            <a:srgbClr val="000000"/>
                          </a:solidFill>
                          <a:effectLst/>
                          <a:latin typeface="Meiryo UI" panose="020B0604030504040204" pitchFamily="34" charset="-128"/>
                          <a:ea typeface="Meiryo UI" panose="020B0604030504040204" pitchFamily="34" charset="-128"/>
                        </a:rPr>
                        <a:t>日本衛生学会</a:t>
                      </a:r>
                      <a:endParaRPr lang="zh-CN" altLang="en-US" sz="1800" b="0" i="0" u="none" strike="noStrike" dirty="0">
                        <a:solidFill>
                          <a:srgbClr val="000000"/>
                        </a:solidFill>
                        <a:effectLst/>
                        <a:latin typeface="Meiryo UI" panose="020B0604030504040204" pitchFamily="34" charset="-128"/>
                        <a:ea typeface="Meiryo UI" panose="020B0604030504040204" pitchFamily="34" charset="-128"/>
                      </a:endParaRPr>
                    </a:p>
                  </a:txBody>
                  <a:tcPr marL="3537" marR="3537" marT="3537" marB="0" anchor="ctr"/>
                </a:tc>
                <a:tc>
                  <a:txBody>
                    <a:bodyPr/>
                    <a:lstStyle/>
                    <a:p>
                      <a:pPr algn="ctr" fontAlgn="ctr"/>
                      <a:r>
                        <a:rPr lang="en-US" altLang="ja-JP" b="1" dirty="0">
                          <a:latin typeface="Meiryo UI" panose="020B0604030504040204" pitchFamily="34" charset="-128"/>
                          <a:ea typeface="Meiryo UI" panose="020B0604030504040204" pitchFamily="34" charset="-128"/>
                        </a:rPr>
                        <a:t>0</a:t>
                      </a:r>
                    </a:p>
                  </a:txBody>
                  <a:tcPr marL="3537" marR="3537" marT="3537" marB="0" anchor="ctr"/>
                </a:tc>
                <a:tc>
                  <a:txBody>
                    <a:bodyPr/>
                    <a:lstStyle/>
                    <a:p>
                      <a:pPr algn="ctr" fontAlgn="ctr"/>
                      <a:r>
                        <a:rPr lang="en-US" altLang="ja-JP" b="1" dirty="0">
                          <a:latin typeface="Meiryo UI" panose="020B0604030504040204" pitchFamily="34" charset="-128"/>
                          <a:ea typeface="Meiryo UI" panose="020B0604030504040204" pitchFamily="34" charset="-128"/>
                        </a:rPr>
                        <a:t>0</a:t>
                      </a:r>
                    </a:p>
                  </a:txBody>
                  <a:tcPr marL="3537" marR="3537" marT="3537" marB="0" anchor="ctr"/>
                </a:tc>
                <a:tc>
                  <a:txBody>
                    <a:bodyPr/>
                    <a:lstStyle/>
                    <a:p>
                      <a:pPr algn="ctr" fontAlgn="ctr"/>
                      <a:r>
                        <a:rPr lang="en-US" altLang="ja-JP" b="1" dirty="0">
                          <a:latin typeface="Meiryo UI" panose="020B0604030504040204" pitchFamily="34" charset="-128"/>
                          <a:ea typeface="Meiryo UI" panose="020B0604030504040204" pitchFamily="34" charset="-128"/>
                        </a:rPr>
                        <a:t>0</a:t>
                      </a:r>
                    </a:p>
                  </a:txBody>
                  <a:tcPr marL="3537" marR="3537" marT="3537" marB="0" anchor="ctr"/>
                </a:tc>
                <a:tc>
                  <a:txBody>
                    <a:bodyPr/>
                    <a:lstStyle/>
                    <a:p>
                      <a:pPr algn="ctr" fontAlgn="ctr"/>
                      <a:r>
                        <a:rPr lang="en-US" altLang="ja-JP" b="1" dirty="0">
                          <a:latin typeface="Meiryo UI" panose="020B0604030504040204" pitchFamily="34" charset="-128"/>
                          <a:ea typeface="Meiryo UI" panose="020B0604030504040204" pitchFamily="34" charset="-128"/>
                        </a:rPr>
                        <a:t>0</a:t>
                      </a:r>
                    </a:p>
                  </a:txBody>
                  <a:tcPr marL="3537" marR="3537" marT="3537" marB="0" anchor="ctr"/>
                </a:tc>
                <a:tc>
                  <a:txBody>
                    <a:bodyPr/>
                    <a:lstStyle/>
                    <a:p>
                      <a:pPr algn="ctr" fontAlgn="ctr"/>
                      <a:r>
                        <a:rPr lang="en-US" altLang="ja-JP" b="1" dirty="0">
                          <a:latin typeface="Meiryo UI" panose="020B0604030504040204" pitchFamily="34" charset="-128"/>
                          <a:ea typeface="Meiryo UI" panose="020B0604030504040204" pitchFamily="34" charset="-128"/>
                        </a:rPr>
                        <a:t>0</a:t>
                      </a:r>
                    </a:p>
                  </a:txBody>
                  <a:tcPr marL="3537" marR="3537" marT="3537" marB="0" anchor="ctr"/>
                </a:tc>
                <a:tc>
                  <a:txBody>
                    <a:bodyPr/>
                    <a:lstStyle/>
                    <a:p>
                      <a:pPr algn="ctr" fontAlgn="ctr"/>
                      <a:r>
                        <a:rPr lang="en-US" altLang="ja-JP" b="1" dirty="0">
                          <a:latin typeface="Meiryo UI" panose="020B0604030504040204" pitchFamily="34" charset="-128"/>
                          <a:ea typeface="Meiryo UI" panose="020B0604030504040204" pitchFamily="34" charset="-128"/>
                        </a:rPr>
                        <a:t>0</a:t>
                      </a:r>
                    </a:p>
                  </a:txBody>
                  <a:tcPr marL="3537" marR="3537" marT="3537" marB="0" anchor="ctr"/>
                </a:tc>
                <a:tc>
                  <a:txBody>
                    <a:bodyPr/>
                    <a:lstStyle/>
                    <a:p>
                      <a:pPr algn="ctr" fontAlgn="ctr"/>
                      <a:r>
                        <a:rPr lang="en-US" altLang="ja-JP" b="1" dirty="0">
                          <a:latin typeface="Meiryo UI" panose="020B0604030504040204" pitchFamily="34" charset="-128"/>
                          <a:ea typeface="Meiryo UI" panose="020B0604030504040204" pitchFamily="34" charset="-128"/>
                        </a:rPr>
                        <a:t>0</a:t>
                      </a:r>
                    </a:p>
                  </a:txBody>
                  <a:tcPr marL="3537" marR="3537" marT="3537" marB="0" anchor="ctr"/>
                </a:tc>
                <a:tc>
                  <a:txBody>
                    <a:bodyPr/>
                    <a:lstStyle/>
                    <a:p>
                      <a:pPr algn="ctr" fontAlgn="ctr"/>
                      <a:r>
                        <a:rPr lang="en-US" altLang="ja-JP" b="1" dirty="0">
                          <a:latin typeface="Meiryo UI" panose="020B0604030504040204" pitchFamily="34" charset="-128"/>
                          <a:ea typeface="Meiryo UI" panose="020B0604030504040204" pitchFamily="34" charset="-128"/>
                        </a:rPr>
                        <a:t>0</a:t>
                      </a:r>
                    </a:p>
                  </a:txBody>
                  <a:tcPr marL="3537" marR="3537" marT="3537" marB="0" anchor="ctr"/>
                </a:tc>
                <a:tc>
                  <a:txBody>
                    <a:bodyPr/>
                    <a:lstStyle/>
                    <a:p>
                      <a:pPr algn="ctr" fontAlgn="ctr"/>
                      <a:r>
                        <a:rPr lang="en-US" altLang="ja-JP" b="1" dirty="0">
                          <a:latin typeface="Meiryo UI" panose="020B0604030504040204" pitchFamily="34" charset="-128"/>
                          <a:ea typeface="Meiryo UI" panose="020B0604030504040204" pitchFamily="34" charset="-128"/>
                        </a:rPr>
                        <a:t>1</a:t>
                      </a:r>
                    </a:p>
                  </a:txBody>
                  <a:tcPr marL="3537" marR="3537" marT="3537" marB="0" anchor="ctr"/>
                </a:tc>
                <a:extLst>
                  <a:ext uri="{0D108BD9-81ED-4DB2-BD59-A6C34878D82A}">
                    <a16:rowId xmlns:a16="http://schemas.microsoft.com/office/drawing/2014/main" val="2009177490"/>
                  </a:ext>
                </a:extLst>
              </a:tr>
              <a:tr h="651693">
                <a:tc>
                  <a:txBody>
                    <a:bodyPr/>
                    <a:lstStyle/>
                    <a:p>
                      <a:pPr algn="ctr" fontAlgn="ctr"/>
                      <a:r>
                        <a:rPr lang="ja-JP" altLang="en-US" sz="1800" b="0" u="none" strike="noStrike" dirty="0">
                          <a:solidFill>
                            <a:srgbClr val="000000"/>
                          </a:solidFill>
                          <a:effectLst/>
                          <a:latin typeface="Meiryo UI" panose="020B0604030504040204" pitchFamily="34" charset="-128"/>
                          <a:ea typeface="Meiryo UI" panose="020B0604030504040204" pitchFamily="34" charset="-128"/>
                        </a:rPr>
                        <a:t>日本医療情報学会</a:t>
                      </a:r>
                      <a:endParaRPr lang="zh-CN" altLang="en-US" sz="1800" b="0" i="0" u="none" strike="noStrike" dirty="0">
                        <a:solidFill>
                          <a:srgbClr val="000000"/>
                        </a:solidFill>
                        <a:effectLst/>
                        <a:latin typeface="Meiryo UI" panose="020B0604030504040204" pitchFamily="34" charset="-128"/>
                        <a:ea typeface="Meiryo UI" panose="020B0604030504040204" pitchFamily="34" charset="-128"/>
                      </a:endParaRPr>
                    </a:p>
                  </a:txBody>
                  <a:tcPr marL="3537" marR="3537" marT="3537" marB="0" anchor="ctr"/>
                </a:tc>
                <a:tc>
                  <a:txBody>
                    <a:bodyPr/>
                    <a:lstStyle/>
                    <a:p>
                      <a:pPr algn="ctr" fontAlgn="ctr"/>
                      <a:r>
                        <a:rPr lang="en-US" altLang="ja-JP" sz="1800" b="1"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0</a:t>
                      </a:r>
                      <a:endParaRPr lang="en-US" altLang="ja-JP" sz="1800" b="1" i="0"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2</a:t>
                      </a:r>
                      <a:endParaRPr lang="en-US" altLang="ja-JP" sz="1800" b="1" i="0"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0</a:t>
                      </a:r>
                      <a:endParaRPr lang="en-US" altLang="ja-JP" sz="1800" b="1" i="0"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1</a:t>
                      </a:r>
                      <a:endParaRPr lang="en-US" altLang="ja-JP" sz="1800" b="1" i="0"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0</a:t>
                      </a:r>
                      <a:endParaRPr lang="en-US" altLang="ja-JP" sz="1800" b="1" i="0"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0</a:t>
                      </a:r>
                      <a:endParaRPr lang="en-US" altLang="ja-JP" sz="1800" b="1" i="0"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endParaRPr>
                    </a:p>
                  </a:txBody>
                  <a:tcPr marL="3537" marR="3537" marT="3537" marB="0" anchor="ctr"/>
                </a:tc>
                <a:tc>
                  <a:txBody>
                    <a:bodyPr/>
                    <a:lstStyle/>
                    <a:p>
                      <a:pPr algn="ctr" fontAlgn="ctr"/>
                      <a:r>
                        <a:rPr lang="en-US" altLang="ja-JP" sz="1800" b="1" i="0"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0</a:t>
                      </a:r>
                    </a:p>
                  </a:txBody>
                  <a:tcPr marL="3537" marR="3537" marT="3537" marB="0" anchor="ctr"/>
                </a:tc>
                <a:tc>
                  <a:txBody>
                    <a:bodyPr/>
                    <a:lstStyle/>
                    <a:p>
                      <a:pPr algn="ctr" fontAlgn="ctr"/>
                      <a:r>
                        <a:rPr lang="en-US" altLang="ja-JP" b="1" dirty="0">
                          <a:latin typeface="Meiryo UI" panose="020B0604030504040204" pitchFamily="34" charset="-128"/>
                          <a:ea typeface="Meiryo UI" panose="020B0604030504040204" pitchFamily="34" charset="-128"/>
                        </a:rPr>
                        <a:t>0</a:t>
                      </a:r>
                    </a:p>
                  </a:txBody>
                  <a:tcPr marL="3537" marR="3537" marT="3537" marB="0" anchor="ctr"/>
                </a:tc>
                <a:tc>
                  <a:txBody>
                    <a:bodyPr/>
                    <a:lstStyle/>
                    <a:p>
                      <a:pPr algn="ctr" fontAlgn="ctr"/>
                      <a:r>
                        <a:rPr lang="en-US" altLang="ja-JP" b="1" dirty="0">
                          <a:latin typeface="Meiryo UI" panose="020B0604030504040204" pitchFamily="34" charset="-128"/>
                          <a:ea typeface="Meiryo UI" panose="020B0604030504040204" pitchFamily="34" charset="-128"/>
                        </a:rPr>
                        <a:t>0</a:t>
                      </a:r>
                    </a:p>
                  </a:txBody>
                  <a:tcPr marL="3537" marR="3537" marT="3537" marB="0" anchor="ctr"/>
                </a:tc>
                <a:extLst>
                  <a:ext uri="{0D108BD9-81ED-4DB2-BD59-A6C34878D82A}">
                    <a16:rowId xmlns:a16="http://schemas.microsoft.com/office/drawing/2014/main" val="4271219042"/>
                  </a:ext>
                </a:extLst>
              </a:tr>
              <a:tr h="651693">
                <a:tc>
                  <a:txBody>
                    <a:bodyPr/>
                    <a:lstStyle/>
                    <a:p>
                      <a:pPr algn="ctr" fontAlgn="ctr"/>
                      <a:r>
                        <a:rPr lang="ja-JP" altLang="en-US" sz="1800" b="0" u="none" strike="noStrike" dirty="0">
                          <a:solidFill>
                            <a:srgbClr val="000000"/>
                          </a:solidFill>
                          <a:effectLst/>
                          <a:latin typeface="Meiryo UI" panose="020B0604030504040204" pitchFamily="34" charset="-128"/>
                          <a:ea typeface="Meiryo UI" panose="020B0604030504040204" pitchFamily="34" charset="-128"/>
                        </a:rPr>
                        <a:t>日本産業衛生学会</a:t>
                      </a:r>
                      <a:endParaRPr lang="ja-JP" altLang="en-US" sz="1800" b="0" i="0" u="none" strike="noStrike" dirty="0">
                        <a:solidFill>
                          <a:srgbClr val="000000"/>
                        </a:solidFill>
                        <a:effectLst/>
                        <a:latin typeface="Meiryo UI" panose="020B0604030504040204" pitchFamily="34" charset="-128"/>
                        <a:ea typeface="Meiryo UI" panose="020B0604030504040204" pitchFamily="34" charset="-128"/>
                      </a:endParaRPr>
                    </a:p>
                  </a:txBody>
                  <a:tcPr marL="3537" marR="3537" marT="3537" marB="0" anchor="ctr"/>
                </a:tc>
                <a:tc>
                  <a:txBody>
                    <a:bodyPr/>
                    <a:lstStyle/>
                    <a:p>
                      <a:pPr algn="ctr" fontAlgn="ctr"/>
                      <a:r>
                        <a:rPr lang="en-US" altLang="ja-JP" sz="1800" b="1"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16</a:t>
                      </a:r>
                      <a:endParaRPr lang="en-US" altLang="ja-JP" sz="1800" b="1" i="0"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33</a:t>
                      </a:r>
                      <a:endParaRPr lang="en-US" altLang="ja-JP" sz="1800" b="1" i="0"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endParaRPr>
                    </a:p>
                  </a:txBody>
                  <a:tcPr marL="3537" marR="3537" marT="3537" marB="0" anchor="ctr"/>
                </a:tc>
                <a:tc>
                  <a:txBody>
                    <a:bodyPr/>
                    <a:lstStyle/>
                    <a:p>
                      <a:pPr algn="ctr" fontAlgn="ctr"/>
                      <a:r>
                        <a:rPr lang="en-US" altLang="ja-JP" sz="1800" b="1" u="none" strike="noStrike">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22</a:t>
                      </a:r>
                      <a:endParaRPr lang="en-US" altLang="ja-JP" sz="1800" b="1" i="0" u="none" strike="noStrike">
                        <a:solidFill>
                          <a:srgbClr val="000000"/>
                        </a:solidFill>
                        <a:effectLst/>
                        <a:latin typeface="Meiryo UI" panose="020B0604030504040204" pitchFamily="34" charset="-128"/>
                        <a:ea typeface="Meiryo UI" panose="020B0604030504040204" pitchFamily="34" charset="-128"/>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15</a:t>
                      </a:r>
                      <a:endParaRPr lang="en-US" altLang="ja-JP" sz="1800" b="1" i="0"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43</a:t>
                      </a:r>
                      <a:endParaRPr lang="en-US" altLang="ja-JP" sz="1800" b="1" i="0"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16</a:t>
                      </a:r>
                      <a:endParaRPr lang="en-US" altLang="ja-JP" sz="1800" b="1" i="0"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endParaRPr>
                    </a:p>
                  </a:txBody>
                  <a:tcPr marL="3537" marR="3537" marT="3537" marB="0" anchor="ctr"/>
                </a:tc>
                <a:tc>
                  <a:txBody>
                    <a:bodyPr/>
                    <a:lstStyle/>
                    <a:p>
                      <a:pPr algn="ctr" fontAlgn="ctr"/>
                      <a:r>
                        <a:rPr lang="en-US" altLang="ja-JP" sz="1800" b="1" i="0"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0</a:t>
                      </a:r>
                    </a:p>
                  </a:txBody>
                  <a:tcPr marL="3537" marR="3537" marT="3537" marB="0" anchor="ctr"/>
                </a:tc>
                <a:tc>
                  <a:txBody>
                    <a:bodyPr/>
                    <a:lstStyle/>
                    <a:p>
                      <a:pPr algn="ctr" fontAlgn="ctr"/>
                      <a:r>
                        <a:rPr lang="en-US" altLang="ja-JP" b="1" dirty="0">
                          <a:latin typeface="Meiryo UI" panose="020B0604030504040204" pitchFamily="34" charset="-128"/>
                          <a:ea typeface="Meiryo UI" panose="020B0604030504040204" pitchFamily="34" charset="-128"/>
                        </a:rPr>
                        <a:t>32</a:t>
                      </a:r>
                    </a:p>
                  </a:txBody>
                  <a:tcPr marL="3537" marR="3537" marT="3537" marB="0" anchor="ctr"/>
                </a:tc>
                <a:tc>
                  <a:txBody>
                    <a:bodyPr/>
                    <a:lstStyle/>
                    <a:p>
                      <a:pPr algn="ctr" fontAlgn="ctr"/>
                      <a:r>
                        <a:rPr lang="en-US" altLang="ja-JP" b="1" dirty="0">
                          <a:latin typeface="Meiryo UI" panose="020B0604030504040204" pitchFamily="34" charset="-128"/>
                          <a:ea typeface="Meiryo UI" panose="020B0604030504040204" pitchFamily="34" charset="-128"/>
                        </a:rPr>
                        <a:t>1</a:t>
                      </a:r>
                    </a:p>
                  </a:txBody>
                  <a:tcPr marL="3537" marR="3537" marT="3537" marB="0" anchor="ctr"/>
                </a:tc>
                <a:extLst>
                  <a:ext uri="{0D108BD9-81ED-4DB2-BD59-A6C34878D82A}">
                    <a16:rowId xmlns:a16="http://schemas.microsoft.com/office/drawing/2014/main" val="990141384"/>
                  </a:ext>
                </a:extLst>
              </a:tr>
              <a:tr h="651693">
                <a:tc>
                  <a:txBody>
                    <a:bodyPr/>
                    <a:lstStyle/>
                    <a:p>
                      <a:pPr algn="ctr" fontAlgn="ctr"/>
                      <a:r>
                        <a:rPr lang="ja-JP" altLang="en-US" sz="1800" b="0" u="none" strike="noStrike" dirty="0">
                          <a:solidFill>
                            <a:srgbClr val="000000"/>
                          </a:solidFill>
                          <a:effectLst/>
                          <a:latin typeface="Meiryo UI" panose="020B0604030504040204" pitchFamily="34" charset="-128"/>
                          <a:ea typeface="Meiryo UI" panose="020B0604030504040204" pitchFamily="34" charset="-128"/>
                        </a:rPr>
                        <a:t>日本疫学会</a:t>
                      </a:r>
                      <a:endParaRPr lang="ja-JP" altLang="en-US" sz="1800" b="0" i="0" u="none" strike="noStrike" dirty="0">
                        <a:solidFill>
                          <a:srgbClr val="000000"/>
                        </a:solidFill>
                        <a:effectLst/>
                        <a:latin typeface="Meiryo UI" panose="020B0604030504040204" pitchFamily="34" charset="-128"/>
                        <a:ea typeface="Meiryo UI" panose="020B0604030504040204" pitchFamily="34" charset="-128"/>
                      </a:endParaRPr>
                    </a:p>
                  </a:txBody>
                  <a:tcPr marL="3537" marR="3537" marT="3537" marB="0" anchor="ctr"/>
                </a:tc>
                <a:tc>
                  <a:txBody>
                    <a:bodyPr/>
                    <a:lstStyle/>
                    <a:p>
                      <a:pPr algn="ctr" fontAlgn="ctr"/>
                      <a:r>
                        <a:rPr lang="en-US" altLang="ja-JP" sz="1800" b="1"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0</a:t>
                      </a:r>
                      <a:endParaRPr lang="en-US" altLang="ja-JP" sz="1800" b="1" i="0"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1</a:t>
                      </a:r>
                      <a:endParaRPr lang="en-US" altLang="ja-JP" sz="1800" b="1" i="0"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endParaRPr>
                    </a:p>
                  </a:txBody>
                  <a:tcPr marL="3537" marR="3537" marT="3537" marB="0" anchor="ctr"/>
                </a:tc>
                <a:tc>
                  <a:txBody>
                    <a:bodyPr/>
                    <a:lstStyle/>
                    <a:p>
                      <a:pPr algn="ctr" fontAlgn="ctr"/>
                      <a:r>
                        <a:rPr lang="en-US" altLang="ja-JP" sz="1800" b="1" u="none" strike="noStrike">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2</a:t>
                      </a:r>
                      <a:endParaRPr lang="en-US" altLang="ja-JP" sz="1800" b="1" i="0" u="none" strike="noStrike">
                        <a:solidFill>
                          <a:srgbClr val="000000"/>
                        </a:solidFill>
                        <a:effectLst/>
                        <a:latin typeface="Meiryo UI" panose="020B0604030504040204" pitchFamily="34" charset="-128"/>
                        <a:ea typeface="Meiryo UI" panose="020B0604030504040204" pitchFamily="34" charset="-128"/>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9</a:t>
                      </a:r>
                      <a:endParaRPr lang="en-US" altLang="ja-JP" sz="1800" b="1" i="0"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3</a:t>
                      </a:r>
                      <a:endParaRPr lang="en-US" altLang="ja-JP" sz="1800" b="1" i="0"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3</a:t>
                      </a:r>
                      <a:endParaRPr lang="en-US" altLang="ja-JP" sz="1800" b="1" i="0"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endParaRPr>
                    </a:p>
                  </a:txBody>
                  <a:tcPr marL="3537" marR="3537" marT="3537" marB="0" anchor="ctr"/>
                </a:tc>
                <a:tc>
                  <a:txBody>
                    <a:bodyPr/>
                    <a:lstStyle/>
                    <a:p>
                      <a:pPr algn="ctr" fontAlgn="ctr"/>
                      <a:r>
                        <a:rPr lang="en-US" altLang="ja-JP" sz="1800" b="1" i="0"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0</a:t>
                      </a:r>
                    </a:p>
                  </a:txBody>
                  <a:tcPr marL="3537" marR="3537" marT="3537" marB="0" anchor="ctr"/>
                </a:tc>
                <a:tc>
                  <a:txBody>
                    <a:bodyPr/>
                    <a:lstStyle/>
                    <a:p>
                      <a:pPr algn="ctr" fontAlgn="ctr"/>
                      <a:r>
                        <a:rPr lang="en-US" altLang="ja-JP" b="1" dirty="0">
                          <a:latin typeface="Meiryo UI" panose="020B0604030504040204" pitchFamily="34" charset="-128"/>
                          <a:ea typeface="Meiryo UI" panose="020B0604030504040204" pitchFamily="34" charset="-128"/>
                        </a:rPr>
                        <a:t>4</a:t>
                      </a:r>
                    </a:p>
                  </a:txBody>
                  <a:tcPr marL="3537" marR="3537" marT="3537" marB="0" anchor="ctr"/>
                </a:tc>
                <a:tc>
                  <a:txBody>
                    <a:bodyPr/>
                    <a:lstStyle/>
                    <a:p>
                      <a:pPr algn="ctr" fontAlgn="ctr"/>
                      <a:r>
                        <a:rPr lang="en-US" altLang="ja-JP" b="1" dirty="0">
                          <a:latin typeface="Meiryo UI" panose="020B0604030504040204" pitchFamily="34" charset="-128"/>
                          <a:ea typeface="Meiryo UI" panose="020B0604030504040204" pitchFamily="34" charset="-128"/>
                        </a:rPr>
                        <a:t>2</a:t>
                      </a:r>
                    </a:p>
                  </a:txBody>
                  <a:tcPr marL="3537" marR="3537" marT="3537" marB="0" anchor="ctr"/>
                </a:tc>
                <a:extLst>
                  <a:ext uri="{0D108BD9-81ED-4DB2-BD59-A6C34878D82A}">
                    <a16:rowId xmlns:a16="http://schemas.microsoft.com/office/drawing/2014/main" val="876725732"/>
                  </a:ext>
                </a:extLst>
              </a:tr>
              <a:tr h="651693">
                <a:tc>
                  <a:txBody>
                    <a:bodyPr/>
                    <a:lstStyle/>
                    <a:p>
                      <a:pPr algn="ctr" fontAlgn="ctr"/>
                      <a:r>
                        <a:rPr lang="ja-JP" altLang="en-US" sz="1800" b="0" u="none" strike="noStrike" dirty="0">
                          <a:solidFill>
                            <a:srgbClr val="000000"/>
                          </a:solidFill>
                          <a:effectLst/>
                          <a:latin typeface="Meiryo UI" panose="020B0604030504040204" pitchFamily="34" charset="-128"/>
                          <a:ea typeface="Meiryo UI" panose="020B0604030504040204" pitchFamily="34" charset="-128"/>
                        </a:rPr>
                        <a:t>日本公衆衛生学会</a:t>
                      </a:r>
                      <a:endParaRPr lang="zh-CN" altLang="en-US" sz="1800" b="0" i="0" u="none" strike="noStrike" dirty="0">
                        <a:solidFill>
                          <a:srgbClr val="000000"/>
                        </a:solidFill>
                        <a:effectLst/>
                        <a:latin typeface="Meiryo UI" panose="020B0604030504040204" pitchFamily="34" charset="-128"/>
                        <a:ea typeface="Meiryo UI" panose="020B0604030504040204" pitchFamily="34" charset="-128"/>
                      </a:endParaRPr>
                    </a:p>
                  </a:txBody>
                  <a:tcPr marL="3537" marR="3537" marT="3537" marB="0" anchor="ctr"/>
                </a:tc>
                <a:tc>
                  <a:txBody>
                    <a:bodyPr/>
                    <a:lstStyle/>
                    <a:p>
                      <a:pPr algn="ctr" fontAlgn="ctr"/>
                      <a:r>
                        <a:rPr lang="en-US" altLang="ja-JP" sz="1800" b="1" u="none" strike="noStrike">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9</a:t>
                      </a:r>
                      <a:endParaRPr lang="en-US" altLang="ja-JP" sz="1800" b="1" i="0" u="none" strike="noStrike">
                        <a:solidFill>
                          <a:srgbClr val="000000"/>
                        </a:solidFill>
                        <a:effectLst/>
                        <a:latin typeface="Meiryo UI" panose="020B0604030504040204" pitchFamily="34" charset="-128"/>
                        <a:ea typeface="Meiryo UI" panose="020B0604030504040204" pitchFamily="34" charset="-128"/>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27</a:t>
                      </a:r>
                      <a:endParaRPr lang="en-US" altLang="ja-JP" sz="1800" b="1" i="0"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endParaRPr>
                    </a:p>
                  </a:txBody>
                  <a:tcPr marL="3537" marR="3537" marT="3537" marB="0" anchor="ctr"/>
                </a:tc>
                <a:tc>
                  <a:txBody>
                    <a:bodyPr/>
                    <a:lstStyle/>
                    <a:p>
                      <a:pPr algn="ctr" fontAlgn="ctr"/>
                      <a:r>
                        <a:rPr lang="en-US" altLang="ja-JP" sz="1800" b="1" u="none" strike="noStrike">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18</a:t>
                      </a:r>
                      <a:endParaRPr lang="en-US" altLang="ja-JP" sz="1800" b="1" i="0" u="none" strike="noStrike">
                        <a:solidFill>
                          <a:srgbClr val="000000"/>
                        </a:solidFill>
                        <a:effectLst/>
                        <a:latin typeface="Meiryo UI" panose="020B0604030504040204" pitchFamily="34" charset="-128"/>
                        <a:ea typeface="Meiryo UI" panose="020B0604030504040204" pitchFamily="34" charset="-128"/>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28</a:t>
                      </a:r>
                      <a:endParaRPr lang="en-US" altLang="ja-JP" sz="1800" b="1" i="0"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31</a:t>
                      </a:r>
                      <a:endParaRPr lang="en-US" altLang="ja-JP" sz="1800" b="1" i="0"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32</a:t>
                      </a:r>
                      <a:endParaRPr lang="en-US" altLang="ja-JP" sz="1800" b="1" i="0"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endParaRPr>
                    </a:p>
                  </a:txBody>
                  <a:tcPr marL="3537" marR="3537" marT="3537" marB="0" anchor="ctr"/>
                </a:tc>
                <a:tc>
                  <a:txBody>
                    <a:bodyPr/>
                    <a:lstStyle/>
                    <a:p>
                      <a:pPr algn="ctr" fontAlgn="ctr"/>
                      <a:r>
                        <a:rPr lang="en-US" altLang="ja-JP" sz="1800" b="1" i="0"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1</a:t>
                      </a:r>
                    </a:p>
                  </a:txBody>
                  <a:tcPr marL="3537" marR="3537" marT="3537" marB="0" anchor="ctr"/>
                </a:tc>
                <a:tc>
                  <a:txBody>
                    <a:bodyPr/>
                    <a:lstStyle/>
                    <a:p>
                      <a:pPr algn="ctr" fontAlgn="ctr"/>
                      <a:r>
                        <a:rPr lang="en-US" altLang="ja-JP" b="1" dirty="0">
                          <a:latin typeface="Meiryo UI" panose="020B0604030504040204" pitchFamily="34" charset="-128"/>
                          <a:ea typeface="Meiryo UI" panose="020B0604030504040204" pitchFamily="34" charset="-128"/>
                        </a:rPr>
                        <a:t>33</a:t>
                      </a:r>
                    </a:p>
                  </a:txBody>
                  <a:tcPr marL="3537" marR="3537" marT="3537" marB="0" anchor="ctr"/>
                </a:tc>
                <a:tc>
                  <a:txBody>
                    <a:bodyPr/>
                    <a:lstStyle/>
                    <a:p>
                      <a:pPr algn="ctr" fontAlgn="ctr"/>
                      <a:r>
                        <a:rPr lang="en-US" altLang="ja-JP" b="1" dirty="0">
                          <a:latin typeface="Meiryo UI" panose="020B0604030504040204" pitchFamily="34" charset="-128"/>
                          <a:ea typeface="Meiryo UI" panose="020B0604030504040204" pitchFamily="34" charset="-128"/>
                        </a:rPr>
                        <a:t>1</a:t>
                      </a:r>
                    </a:p>
                  </a:txBody>
                  <a:tcPr marL="3537" marR="3537" marT="3537" marB="0" anchor="ctr"/>
                </a:tc>
                <a:extLst>
                  <a:ext uri="{0D108BD9-81ED-4DB2-BD59-A6C34878D82A}">
                    <a16:rowId xmlns:a16="http://schemas.microsoft.com/office/drawing/2014/main" val="2409539302"/>
                  </a:ext>
                </a:extLst>
              </a:tr>
              <a:tr h="651693">
                <a:tc>
                  <a:txBody>
                    <a:bodyPr/>
                    <a:lstStyle/>
                    <a:p>
                      <a:pPr algn="ctr" fontAlgn="ctr"/>
                      <a:r>
                        <a:rPr lang="ja-JP" altLang="en-US" sz="1800" b="0" u="none" strike="noStrike" dirty="0">
                          <a:solidFill>
                            <a:srgbClr val="000000"/>
                          </a:solidFill>
                          <a:effectLst/>
                          <a:latin typeface="Meiryo UI" panose="020B0604030504040204" pitchFamily="34" charset="-128"/>
                          <a:ea typeface="Meiryo UI" panose="020B0604030504040204" pitchFamily="34" charset="-128"/>
                        </a:rPr>
                        <a:t>日本災害医学会</a:t>
                      </a:r>
                      <a:endParaRPr lang="zh-CN" altLang="en-US" sz="1800" b="0" i="0" u="none" strike="noStrike" dirty="0">
                        <a:solidFill>
                          <a:srgbClr val="000000"/>
                        </a:solidFill>
                        <a:effectLst/>
                        <a:latin typeface="Meiryo UI" panose="020B0604030504040204" pitchFamily="34" charset="-128"/>
                        <a:ea typeface="Meiryo UI" panose="020B0604030504040204" pitchFamily="34" charset="-128"/>
                      </a:endParaRPr>
                    </a:p>
                  </a:txBody>
                  <a:tcPr marL="3537" marR="3537" marT="3537" marB="0" anchor="ctr"/>
                </a:tc>
                <a:tc>
                  <a:txBody>
                    <a:bodyPr/>
                    <a:lstStyle/>
                    <a:p>
                      <a:pPr algn="ctr" fontAlgn="ctr"/>
                      <a:r>
                        <a:rPr lang="en-US" altLang="ja-JP" sz="1800" b="1" u="none" strike="noStrike">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0</a:t>
                      </a:r>
                      <a:endParaRPr lang="en-US" altLang="ja-JP" sz="1800" b="1" i="0" u="none" strike="noStrike">
                        <a:solidFill>
                          <a:srgbClr val="000000"/>
                        </a:solidFill>
                        <a:effectLst/>
                        <a:latin typeface="Meiryo UI" panose="020B0604030504040204" pitchFamily="34" charset="-128"/>
                        <a:ea typeface="Meiryo UI" panose="020B0604030504040204" pitchFamily="34" charset="-128"/>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2</a:t>
                      </a:r>
                      <a:endParaRPr lang="en-US" altLang="ja-JP" sz="1800" b="1" i="0"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endParaRPr>
                    </a:p>
                  </a:txBody>
                  <a:tcPr marL="3537" marR="3537" marT="3537" marB="0" anchor="ctr"/>
                </a:tc>
                <a:tc>
                  <a:txBody>
                    <a:bodyPr/>
                    <a:lstStyle/>
                    <a:p>
                      <a:pPr algn="ctr" fontAlgn="ctr"/>
                      <a:r>
                        <a:rPr lang="en-US" altLang="ja-JP" sz="1800" b="1" u="none" strike="noStrike">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0</a:t>
                      </a:r>
                      <a:endParaRPr lang="en-US" altLang="ja-JP" sz="1800" b="1" i="0" u="none" strike="noStrike">
                        <a:solidFill>
                          <a:srgbClr val="000000"/>
                        </a:solidFill>
                        <a:effectLst/>
                        <a:latin typeface="Meiryo UI" panose="020B0604030504040204" pitchFamily="34" charset="-128"/>
                        <a:ea typeface="Meiryo UI" panose="020B0604030504040204" pitchFamily="34" charset="-128"/>
                        <a:cs typeface="Tahoma" panose="020B0604030504040204" pitchFamily="34" charset="0"/>
                      </a:endParaRPr>
                    </a:p>
                  </a:txBody>
                  <a:tcPr marL="3537" marR="3537" marT="3537" marB="0" anchor="ctr"/>
                </a:tc>
                <a:tc>
                  <a:txBody>
                    <a:bodyPr/>
                    <a:lstStyle/>
                    <a:p>
                      <a:pPr algn="ctr" fontAlgn="ctr"/>
                      <a:r>
                        <a:rPr lang="en-US" altLang="ja-JP" sz="1800" b="1" u="none" strike="noStrike">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1</a:t>
                      </a:r>
                      <a:endParaRPr lang="en-US" altLang="ja-JP" sz="1800" b="1" i="0" u="none" strike="noStrike">
                        <a:solidFill>
                          <a:srgbClr val="000000"/>
                        </a:solidFill>
                        <a:effectLst/>
                        <a:latin typeface="Meiryo UI" panose="020B0604030504040204" pitchFamily="34" charset="-128"/>
                        <a:ea typeface="Meiryo UI" panose="020B0604030504040204" pitchFamily="34" charset="-128"/>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3</a:t>
                      </a:r>
                      <a:endParaRPr lang="en-US" altLang="ja-JP" sz="1800" b="1" i="0"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endParaRPr>
                    </a:p>
                  </a:txBody>
                  <a:tcPr marL="3537" marR="3537" marT="3537" marB="0" anchor="ctr"/>
                </a:tc>
                <a:tc>
                  <a:txBody>
                    <a:bodyPr/>
                    <a:lstStyle/>
                    <a:p>
                      <a:pPr algn="ctr" fontAlgn="ctr"/>
                      <a:r>
                        <a:rPr lang="en-US" altLang="ja-JP" sz="1800" b="1" i="0"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2</a:t>
                      </a:r>
                    </a:p>
                  </a:txBody>
                  <a:tcPr marL="3537" marR="3537" marT="3537" marB="0" anchor="ctr"/>
                </a:tc>
                <a:tc>
                  <a:txBody>
                    <a:bodyPr/>
                    <a:lstStyle/>
                    <a:p>
                      <a:pPr algn="ctr" fontAlgn="ctr"/>
                      <a:r>
                        <a:rPr lang="en-US" altLang="ja-JP" sz="1800" b="1" i="0"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1</a:t>
                      </a:r>
                    </a:p>
                  </a:txBody>
                  <a:tcPr marL="3537" marR="3537" marT="3537" marB="0" anchor="ctr"/>
                </a:tc>
                <a:tc>
                  <a:txBody>
                    <a:bodyPr/>
                    <a:lstStyle/>
                    <a:p>
                      <a:pPr algn="ctr" fontAlgn="ctr"/>
                      <a:r>
                        <a:rPr lang="en-US" altLang="ja-JP" b="1" dirty="0">
                          <a:latin typeface="Meiryo UI" panose="020B0604030504040204" pitchFamily="34" charset="-128"/>
                          <a:ea typeface="Meiryo UI" panose="020B0604030504040204" pitchFamily="34" charset="-128"/>
                        </a:rPr>
                        <a:t>2</a:t>
                      </a:r>
                    </a:p>
                  </a:txBody>
                  <a:tcPr marL="3537" marR="3537" marT="3537" marB="0" anchor="ctr"/>
                </a:tc>
                <a:tc>
                  <a:txBody>
                    <a:bodyPr/>
                    <a:lstStyle/>
                    <a:p>
                      <a:pPr algn="ctr" fontAlgn="ctr"/>
                      <a:r>
                        <a:rPr lang="en-US" altLang="ja-JP" b="1" dirty="0">
                          <a:latin typeface="Meiryo UI" panose="020B0604030504040204" pitchFamily="34" charset="-128"/>
                          <a:ea typeface="Meiryo UI" panose="020B0604030504040204" pitchFamily="34" charset="-128"/>
                        </a:rPr>
                        <a:t>1</a:t>
                      </a:r>
                    </a:p>
                  </a:txBody>
                  <a:tcPr marL="3537" marR="3537" marT="3537" marB="0" anchor="ctr"/>
                </a:tc>
                <a:extLst>
                  <a:ext uri="{0D108BD9-81ED-4DB2-BD59-A6C34878D82A}">
                    <a16:rowId xmlns:a16="http://schemas.microsoft.com/office/drawing/2014/main" val="2823565933"/>
                  </a:ext>
                </a:extLst>
              </a:tr>
              <a:tr h="651693">
                <a:tc>
                  <a:txBody>
                    <a:bodyPr/>
                    <a:lstStyle/>
                    <a:p>
                      <a:pPr algn="ctr" fontAlgn="ctr"/>
                      <a:r>
                        <a:rPr lang="ja-JP" altLang="en-US" sz="1800" b="0" u="none" strike="noStrike" dirty="0">
                          <a:solidFill>
                            <a:srgbClr val="000000"/>
                          </a:solidFill>
                          <a:effectLst/>
                          <a:latin typeface="Meiryo UI" panose="020B0604030504040204" pitchFamily="34" charset="-128"/>
                          <a:ea typeface="Meiryo UI" panose="020B0604030504040204" pitchFamily="34" charset="-128"/>
                        </a:rPr>
                        <a:t>日本医療・病院管理学会</a:t>
                      </a:r>
                      <a:endParaRPr lang="ja-JP" altLang="en-US" sz="1800" b="0" i="0" u="none" strike="noStrike" dirty="0">
                        <a:solidFill>
                          <a:srgbClr val="000000"/>
                        </a:solidFill>
                        <a:effectLst/>
                        <a:latin typeface="Meiryo UI" panose="020B0604030504040204" pitchFamily="34" charset="-128"/>
                        <a:ea typeface="Meiryo UI" panose="020B0604030504040204" pitchFamily="34" charset="-128"/>
                      </a:endParaRPr>
                    </a:p>
                  </a:txBody>
                  <a:tcPr marL="3537" marR="3537" marT="3537" marB="0" anchor="ctr"/>
                </a:tc>
                <a:tc>
                  <a:txBody>
                    <a:bodyPr/>
                    <a:lstStyle/>
                    <a:p>
                      <a:pPr algn="ctr" fontAlgn="ctr"/>
                      <a:r>
                        <a:rPr lang="en-US" altLang="ja-JP" sz="1800" b="1" u="none" strike="noStrike">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0</a:t>
                      </a:r>
                      <a:endParaRPr lang="en-US" altLang="ja-JP" sz="1800" b="1" i="0" u="none" strike="noStrike">
                        <a:solidFill>
                          <a:srgbClr val="000000"/>
                        </a:solidFill>
                        <a:effectLst/>
                        <a:latin typeface="Meiryo UI" panose="020B0604030504040204" pitchFamily="34" charset="-128"/>
                        <a:ea typeface="Meiryo UI" panose="020B0604030504040204" pitchFamily="34" charset="-128"/>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2</a:t>
                      </a:r>
                      <a:endParaRPr lang="en-US" altLang="ja-JP" sz="1800" b="1" i="0"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endParaRPr>
                    </a:p>
                  </a:txBody>
                  <a:tcPr marL="3537" marR="3537" marT="3537" marB="0" anchor="ctr"/>
                </a:tc>
                <a:tc>
                  <a:txBody>
                    <a:bodyPr/>
                    <a:lstStyle/>
                    <a:p>
                      <a:pPr algn="ctr" fontAlgn="ctr"/>
                      <a:r>
                        <a:rPr lang="en-US" altLang="ja-JP" sz="1800" b="1" u="none" strike="noStrike">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1</a:t>
                      </a:r>
                      <a:endParaRPr lang="en-US" altLang="ja-JP" sz="1800" b="1" i="0" u="none" strike="noStrike">
                        <a:solidFill>
                          <a:srgbClr val="000000"/>
                        </a:solidFill>
                        <a:effectLst/>
                        <a:latin typeface="Meiryo UI" panose="020B0604030504040204" pitchFamily="34" charset="-128"/>
                        <a:ea typeface="Meiryo UI" panose="020B0604030504040204" pitchFamily="34" charset="-128"/>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2</a:t>
                      </a:r>
                      <a:endParaRPr lang="en-US" altLang="ja-JP" sz="1800" b="1" i="0"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0</a:t>
                      </a:r>
                      <a:endParaRPr lang="en-US" altLang="ja-JP" sz="1800" b="1" i="0"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1</a:t>
                      </a:r>
                      <a:endParaRPr lang="en-US" altLang="ja-JP" sz="1800" b="1" i="0"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endParaRPr>
                    </a:p>
                  </a:txBody>
                  <a:tcPr marL="3537" marR="3537" marT="3537" marB="0" anchor="ctr"/>
                </a:tc>
                <a:tc>
                  <a:txBody>
                    <a:bodyPr/>
                    <a:lstStyle/>
                    <a:p>
                      <a:pPr algn="ctr" fontAlgn="ctr"/>
                      <a:r>
                        <a:rPr lang="en-US" altLang="ja-JP" sz="1800" b="1" i="0"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0</a:t>
                      </a:r>
                    </a:p>
                  </a:txBody>
                  <a:tcPr marL="3537" marR="3537" marT="3537" marB="0" anchor="ctr"/>
                </a:tc>
                <a:tc>
                  <a:txBody>
                    <a:bodyPr/>
                    <a:lstStyle/>
                    <a:p>
                      <a:pPr algn="ctr" fontAlgn="ctr"/>
                      <a:r>
                        <a:rPr lang="en-US" altLang="ja-JP" b="1" dirty="0">
                          <a:latin typeface="Meiryo UI" panose="020B0604030504040204" pitchFamily="34" charset="-128"/>
                          <a:ea typeface="Meiryo UI" panose="020B0604030504040204" pitchFamily="34" charset="-128"/>
                        </a:rPr>
                        <a:t>1</a:t>
                      </a:r>
                    </a:p>
                  </a:txBody>
                  <a:tcPr marL="3537" marR="3537" marT="3537" marB="0" anchor="ctr"/>
                </a:tc>
                <a:tc>
                  <a:txBody>
                    <a:bodyPr/>
                    <a:lstStyle/>
                    <a:p>
                      <a:pPr algn="ctr" fontAlgn="ctr"/>
                      <a:r>
                        <a:rPr lang="en-US" altLang="ja-JP" b="1" dirty="0">
                          <a:latin typeface="Meiryo UI" panose="020B0604030504040204" pitchFamily="34" charset="-128"/>
                          <a:ea typeface="Meiryo UI" panose="020B0604030504040204" pitchFamily="34" charset="-128"/>
                        </a:rPr>
                        <a:t>0</a:t>
                      </a:r>
                    </a:p>
                  </a:txBody>
                  <a:tcPr marL="3537" marR="3537" marT="3537" marB="0" anchor="ctr"/>
                </a:tc>
                <a:extLst>
                  <a:ext uri="{0D108BD9-81ED-4DB2-BD59-A6C34878D82A}">
                    <a16:rowId xmlns:a16="http://schemas.microsoft.com/office/drawing/2014/main" val="3094825984"/>
                  </a:ext>
                </a:extLst>
              </a:tr>
              <a:tr h="651693">
                <a:tc>
                  <a:txBody>
                    <a:bodyPr/>
                    <a:lstStyle/>
                    <a:p>
                      <a:pPr algn="ctr" fontAlgn="ctr"/>
                      <a:r>
                        <a:rPr lang="ja-JP" altLang="en-US" sz="1800" b="0" u="none" strike="noStrike" dirty="0">
                          <a:solidFill>
                            <a:srgbClr val="000000"/>
                          </a:solidFill>
                          <a:effectLst/>
                          <a:latin typeface="Meiryo UI" panose="020B0604030504040204" pitchFamily="34" charset="-128"/>
                          <a:ea typeface="Meiryo UI" panose="020B0604030504040204" pitchFamily="34" charset="-128"/>
                        </a:rPr>
                        <a:t>日本職業・災害医学会</a:t>
                      </a:r>
                      <a:endParaRPr lang="ja-JP" altLang="en-US" sz="1800" b="0" i="0" u="none" strike="noStrike" dirty="0">
                        <a:solidFill>
                          <a:srgbClr val="000000"/>
                        </a:solidFill>
                        <a:effectLst/>
                        <a:latin typeface="Meiryo UI" panose="020B0604030504040204" pitchFamily="34" charset="-128"/>
                        <a:ea typeface="Meiryo UI" panose="020B0604030504040204" pitchFamily="34" charset="-128"/>
                      </a:endParaRPr>
                    </a:p>
                  </a:txBody>
                  <a:tcPr marL="3537" marR="3537" marT="3537" marB="0" anchor="ctr"/>
                </a:tc>
                <a:tc>
                  <a:txBody>
                    <a:bodyPr/>
                    <a:lstStyle/>
                    <a:p>
                      <a:pPr algn="ctr" fontAlgn="ctr"/>
                      <a:r>
                        <a:rPr lang="en-US" altLang="ja-JP" sz="1800" b="1"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0</a:t>
                      </a:r>
                      <a:endParaRPr lang="en-US" altLang="ja-JP" sz="1800" b="1" i="0"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0</a:t>
                      </a:r>
                      <a:endParaRPr lang="en-US" altLang="ja-JP" sz="1800" b="1" i="0"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0</a:t>
                      </a:r>
                      <a:endParaRPr lang="en-US" altLang="ja-JP" sz="1800" b="1" i="0"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0</a:t>
                      </a:r>
                      <a:endParaRPr lang="en-US" altLang="ja-JP" sz="1800" b="1" i="0"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0</a:t>
                      </a:r>
                      <a:endParaRPr lang="en-US" altLang="ja-JP" sz="1800" b="1" i="0"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endParaRPr>
                    </a:p>
                  </a:txBody>
                  <a:tcPr marL="3537" marR="3537" marT="3537" marB="0" anchor="ctr"/>
                </a:tc>
                <a:tc>
                  <a:txBody>
                    <a:bodyPr/>
                    <a:lstStyle/>
                    <a:p>
                      <a:pPr algn="ctr" fontAlgn="ctr"/>
                      <a:r>
                        <a:rPr lang="en-US" altLang="ja-JP" sz="1800" b="1"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0</a:t>
                      </a:r>
                      <a:endParaRPr lang="en-US" altLang="ja-JP" sz="1800" b="1" i="0"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endParaRPr>
                    </a:p>
                  </a:txBody>
                  <a:tcPr marL="3537" marR="3537" marT="3537" marB="0" anchor="ctr"/>
                </a:tc>
                <a:tc>
                  <a:txBody>
                    <a:bodyPr/>
                    <a:lstStyle/>
                    <a:p>
                      <a:pPr algn="ctr" fontAlgn="ctr"/>
                      <a:r>
                        <a:rPr lang="en-US" altLang="ja-JP" sz="1800" b="1" i="0" u="none" strike="noStrike" dirty="0">
                          <a:solidFill>
                            <a:srgbClr val="000000"/>
                          </a:solidFill>
                          <a:effectLst/>
                          <a:latin typeface="Meiryo UI" panose="020B0604030504040204" pitchFamily="34" charset="-128"/>
                          <a:ea typeface="Meiryo UI" panose="020B0604030504040204" pitchFamily="34" charset="-128"/>
                          <a:cs typeface="Tahoma" panose="020B0604030504040204" pitchFamily="34" charset="0"/>
                        </a:rPr>
                        <a:t>0</a:t>
                      </a:r>
                    </a:p>
                  </a:txBody>
                  <a:tcPr marL="3537" marR="3537" marT="3537" marB="0" anchor="ctr"/>
                </a:tc>
                <a:tc>
                  <a:txBody>
                    <a:bodyPr/>
                    <a:lstStyle/>
                    <a:p>
                      <a:pPr algn="ctr" fontAlgn="ctr"/>
                      <a:r>
                        <a:rPr lang="en-US" altLang="ja-JP" b="1" dirty="0">
                          <a:latin typeface="Meiryo UI" panose="020B0604030504040204" pitchFamily="34" charset="-128"/>
                          <a:ea typeface="Meiryo UI" panose="020B0604030504040204" pitchFamily="34" charset="-128"/>
                        </a:rPr>
                        <a:t>0</a:t>
                      </a:r>
                    </a:p>
                  </a:txBody>
                  <a:tcPr marL="3537" marR="3537" marT="3537" marB="0" anchor="ctr"/>
                </a:tc>
                <a:tc>
                  <a:txBody>
                    <a:bodyPr/>
                    <a:lstStyle/>
                    <a:p>
                      <a:pPr algn="ctr" fontAlgn="ctr"/>
                      <a:r>
                        <a:rPr lang="en-US" altLang="ja-JP" b="1" dirty="0">
                          <a:latin typeface="Meiryo UI" panose="020B0604030504040204" pitchFamily="34" charset="-128"/>
                          <a:ea typeface="Meiryo UI" panose="020B0604030504040204" pitchFamily="34" charset="-128"/>
                        </a:rPr>
                        <a:t>1</a:t>
                      </a:r>
                    </a:p>
                  </a:txBody>
                  <a:tcPr marL="3537" marR="3537" marT="3537" marB="0" anchor="ctr"/>
                </a:tc>
                <a:extLst>
                  <a:ext uri="{0D108BD9-81ED-4DB2-BD59-A6C34878D82A}">
                    <a16:rowId xmlns:a16="http://schemas.microsoft.com/office/drawing/2014/main" val="199128391"/>
                  </a:ext>
                </a:extLst>
              </a:tr>
            </a:tbl>
          </a:graphicData>
        </a:graphic>
      </p:graphicFrame>
    </p:spTree>
    <p:extLst>
      <p:ext uri="{BB962C8B-B14F-4D97-AF65-F5344CB8AC3E}">
        <p14:creationId xmlns:p14="http://schemas.microsoft.com/office/powerpoint/2010/main" val="169116267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C335EC9B-2CBB-05D1-1864-A4F35657C943}"/>
              </a:ext>
            </a:extLst>
          </p:cNvPr>
          <p:cNvSpPr txBox="1"/>
          <p:nvPr/>
        </p:nvSpPr>
        <p:spPr>
          <a:xfrm>
            <a:off x="107282" y="141317"/>
            <a:ext cx="8929436" cy="6678751"/>
          </a:xfrm>
          <a:prstGeom prst="rect">
            <a:avLst/>
          </a:prstGeom>
          <a:noFill/>
        </p:spPr>
        <p:txBody>
          <a:bodyPr wrap="square">
            <a:spAutoFit/>
          </a:bodyPr>
          <a:lstStyle/>
          <a:p>
            <a:pPr algn="ctr"/>
            <a:r>
              <a:rPr lang="en-US" altLang="ja-JP" sz="2800" b="1" kern="100" dirty="0">
                <a:effectLst/>
                <a:latin typeface="Meiryo UI" panose="020B0604030504040204" pitchFamily="34" charset="-128"/>
                <a:ea typeface="Meiryo UI" panose="020B0604030504040204" pitchFamily="34" charset="-128"/>
                <a:cs typeface="Times New Roman" panose="02020603050405020304" pitchFamily="18" charset="0"/>
              </a:rPr>
              <a:t>2025</a:t>
            </a:r>
            <a:r>
              <a:rPr lang="ja-JP" altLang="en-US" sz="2800" b="1" kern="100" dirty="0">
                <a:effectLst/>
                <a:latin typeface="Meiryo UI" panose="020B0604030504040204" pitchFamily="34" charset="-128"/>
                <a:ea typeface="Meiryo UI" panose="020B0604030504040204" pitchFamily="34" charset="-128"/>
                <a:cs typeface="Times New Roman" panose="02020603050405020304" pitchFamily="18" charset="0"/>
              </a:rPr>
              <a:t>年度からの</a:t>
            </a:r>
            <a:r>
              <a:rPr lang="ja-JP" altLang="ja-JP" sz="2800" b="1" kern="100" dirty="0">
                <a:effectLst/>
                <a:latin typeface="Meiryo UI" panose="020B0604030504040204" pitchFamily="34" charset="-128"/>
                <a:ea typeface="Meiryo UI" panose="020B0604030504040204" pitchFamily="34" charset="-128"/>
                <a:cs typeface="Times New Roman" panose="02020603050405020304" pitchFamily="18" charset="0"/>
              </a:rPr>
              <a:t>社会医学系専門医認定試験</a:t>
            </a:r>
          </a:p>
          <a:p>
            <a:r>
              <a:rPr lang="en-US" altLang="ja-JP" sz="2400" kern="100" dirty="0">
                <a:effectLst/>
                <a:latin typeface="Meiryo UI" panose="020B0604030504040204" pitchFamily="34" charset="-128"/>
                <a:ea typeface="Meiryo UI" panose="020B0604030504040204" pitchFamily="34" charset="-128"/>
                <a:cs typeface="Times New Roman" panose="02020603050405020304" pitchFamily="18" charset="0"/>
              </a:rPr>
              <a:t> </a:t>
            </a:r>
            <a:endParaRPr lang="ja-JP" altLang="ja-JP" sz="2400" kern="100" dirty="0">
              <a:effectLst/>
              <a:latin typeface="Meiryo UI" panose="020B0604030504040204" pitchFamily="34" charset="-128"/>
              <a:ea typeface="Meiryo UI" panose="020B0604030504040204" pitchFamily="34" charset="-128"/>
              <a:cs typeface="Times New Roman" panose="02020603050405020304" pitchFamily="18" charset="0"/>
            </a:endParaRPr>
          </a:p>
          <a:p>
            <a:endParaRPr lang="ja-JP" altLang="ja-JP" sz="2400" kern="100" dirty="0">
              <a:effectLst/>
              <a:latin typeface="Meiryo UI" panose="020B0604030504040204" pitchFamily="34" charset="-128"/>
              <a:ea typeface="Meiryo UI" panose="020B0604030504040204" pitchFamily="34" charset="-128"/>
              <a:cs typeface="Times New Roman" panose="02020603050405020304" pitchFamily="18" charset="0"/>
            </a:endParaRPr>
          </a:p>
          <a:p>
            <a:pPr marL="342900" indent="-342900">
              <a:buFont typeface="Wingdings" pitchFamily="2" charset="2"/>
              <a:buChar char="Ø"/>
            </a:pPr>
            <a:r>
              <a:rPr lang="ja-JP" altLang="ja-JP" sz="2400" kern="100" dirty="0">
                <a:effectLst/>
                <a:latin typeface="Meiryo UI" panose="020B0604030504040204" pitchFamily="34" charset="-128"/>
                <a:ea typeface="Meiryo UI" panose="020B0604030504040204" pitchFamily="34" charset="-128"/>
                <a:cs typeface="Times New Roman" panose="02020603050405020304" pitchFamily="18" charset="0"/>
              </a:rPr>
              <a:t>専門医認定試験の筆記試験</a:t>
            </a:r>
            <a:r>
              <a:rPr lang="ja-JP" altLang="en-US" sz="2400" kern="100" dirty="0">
                <a:latin typeface="Meiryo UI" panose="020B0604030504040204" pitchFamily="34" charset="-128"/>
                <a:ea typeface="Meiryo UI" panose="020B0604030504040204" pitchFamily="34" charset="-128"/>
                <a:cs typeface="Times New Roman" panose="02020603050405020304" pitchFamily="18" charset="0"/>
              </a:rPr>
              <a:t>：</a:t>
            </a:r>
            <a:endParaRPr lang="en-US" altLang="ja-JP" sz="2400" kern="100" dirty="0">
              <a:effectLst/>
              <a:latin typeface="Meiryo UI" panose="020B0604030504040204" pitchFamily="34" charset="-128"/>
              <a:ea typeface="Meiryo UI" panose="020B0604030504040204" pitchFamily="34" charset="-128"/>
              <a:cs typeface="Times New Roman" panose="02020603050405020304" pitchFamily="18" charset="0"/>
            </a:endParaRPr>
          </a:p>
          <a:p>
            <a:r>
              <a:rPr lang="ja-JP" altLang="ja-JP" sz="2400" kern="100" dirty="0">
                <a:effectLst/>
                <a:latin typeface="Meiryo UI" panose="020B0604030504040204" pitchFamily="34" charset="-128"/>
                <a:ea typeface="Meiryo UI" panose="020B0604030504040204" pitchFamily="34" charset="-128"/>
                <a:cs typeface="Times New Roman" panose="02020603050405020304" pitchFamily="18" charset="0"/>
              </a:rPr>
              <a:t> </a:t>
            </a:r>
            <a:r>
              <a:rPr lang="ja-JP" altLang="en-US" sz="2400" kern="100" dirty="0">
                <a:effectLst/>
                <a:latin typeface="Meiryo UI" panose="020B0604030504040204" pitchFamily="34" charset="-128"/>
                <a:ea typeface="Meiryo UI" panose="020B0604030504040204" pitchFamily="34" charset="-128"/>
                <a:cs typeface="Times New Roman" panose="02020603050405020304" pitchFamily="18" charset="0"/>
              </a:rPr>
              <a:t>　</a:t>
            </a:r>
            <a:r>
              <a:rPr lang="ja-JP" altLang="ja-JP" sz="2400" b="1" u="sng" kern="100" dirty="0">
                <a:solidFill>
                  <a:srgbClr val="FF0000"/>
                </a:solidFill>
                <a:effectLst/>
                <a:latin typeface="Meiryo UI" panose="020B0604030504040204" pitchFamily="34" charset="-128"/>
                <a:ea typeface="Meiryo UI" panose="020B0604030504040204" pitchFamily="34" charset="-128"/>
                <a:cs typeface="Times New Roman" panose="02020603050405020304" pitchFamily="18" charset="0"/>
              </a:rPr>
              <a:t>基本プログラム</a:t>
            </a:r>
            <a:r>
              <a:rPr lang="en-US" altLang="ja-JP" sz="2400" b="1" u="sng" kern="100" dirty="0">
                <a:solidFill>
                  <a:srgbClr val="FF0000"/>
                </a:solidFill>
                <a:effectLst/>
                <a:latin typeface="Meiryo UI" panose="020B0604030504040204" pitchFamily="34" charset="-128"/>
                <a:ea typeface="Meiryo UI" panose="020B0604030504040204" pitchFamily="34" charset="-128"/>
                <a:cs typeface="Times New Roman" panose="02020603050405020304" pitchFamily="18" charset="0"/>
              </a:rPr>
              <a:t>e</a:t>
            </a:r>
            <a:r>
              <a:rPr lang="ja-JP" altLang="ja-JP" sz="2400" b="1" u="sng" kern="100" dirty="0">
                <a:solidFill>
                  <a:srgbClr val="FF0000"/>
                </a:solidFill>
                <a:effectLst/>
                <a:latin typeface="Meiryo UI" panose="020B0604030504040204" pitchFamily="34" charset="-128"/>
                <a:ea typeface="Meiryo UI" panose="020B0604030504040204" pitchFamily="34" charset="-128"/>
                <a:cs typeface="Times New Roman" panose="02020603050405020304" pitchFamily="18" charset="0"/>
              </a:rPr>
              <a:t>ラーニングコンテンツ第</a:t>
            </a:r>
            <a:r>
              <a:rPr lang="en-US" altLang="ja-JP" sz="2400" b="1" u="sng" kern="100" dirty="0">
                <a:solidFill>
                  <a:srgbClr val="FF0000"/>
                </a:solidFill>
                <a:effectLst/>
                <a:latin typeface="Meiryo UI" panose="020B0604030504040204" pitchFamily="34" charset="-128"/>
                <a:ea typeface="Meiryo UI" panose="020B0604030504040204" pitchFamily="34" charset="-128"/>
                <a:cs typeface="Times New Roman" panose="02020603050405020304" pitchFamily="18" charset="0"/>
              </a:rPr>
              <a:t>2</a:t>
            </a:r>
            <a:r>
              <a:rPr lang="ja-JP" altLang="ja-JP" sz="2400" b="1" u="sng" kern="100" dirty="0">
                <a:solidFill>
                  <a:srgbClr val="FF0000"/>
                </a:solidFill>
                <a:effectLst/>
                <a:latin typeface="Meiryo UI" panose="020B0604030504040204" pitchFamily="34" charset="-128"/>
                <a:ea typeface="Meiryo UI" panose="020B0604030504040204" pitchFamily="34" charset="-128"/>
                <a:cs typeface="Times New Roman" panose="02020603050405020304" pitchFamily="18" charset="0"/>
              </a:rPr>
              <a:t>版の内容</a:t>
            </a:r>
            <a:r>
              <a:rPr lang="ja-JP" altLang="en-US" sz="2400" b="1" u="sng" kern="100" dirty="0">
                <a:solidFill>
                  <a:srgbClr val="FF0000"/>
                </a:solidFill>
                <a:latin typeface="Meiryo UI" panose="020B0604030504040204" pitchFamily="34" charset="-128"/>
                <a:ea typeface="Meiryo UI" panose="020B0604030504040204" pitchFamily="34" charset="-128"/>
                <a:cs typeface="Times New Roman" panose="02020603050405020304" pitchFamily="18" charset="0"/>
              </a:rPr>
              <a:t>から</a:t>
            </a:r>
            <a:r>
              <a:rPr lang="ja-JP" altLang="ja-JP" sz="2400" b="1" u="sng" kern="100" dirty="0">
                <a:solidFill>
                  <a:srgbClr val="FF0000"/>
                </a:solidFill>
                <a:effectLst/>
                <a:latin typeface="Meiryo UI" panose="020B0604030504040204" pitchFamily="34" charset="-128"/>
                <a:ea typeface="Meiryo UI" panose="020B0604030504040204" pitchFamily="34" charset="-128"/>
                <a:cs typeface="Times New Roman" panose="02020603050405020304" pitchFamily="18" charset="0"/>
              </a:rPr>
              <a:t>出題。</a:t>
            </a:r>
          </a:p>
          <a:p>
            <a:pPr indent="179705"/>
            <a:r>
              <a:rPr lang="ja-JP" altLang="en-US" kern="100" dirty="0">
                <a:effectLst/>
                <a:latin typeface="Meiryo UI" panose="020B0604030504040204" pitchFamily="34" charset="-128"/>
                <a:ea typeface="Meiryo UI" panose="020B0604030504040204" pitchFamily="34" charset="-128"/>
                <a:cs typeface="Times New Roman" panose="02020603050405020304" pitchFamily="18" charset="0"/>
              </a:rPr>
              <a:t>　</a:t>
            </a:r>
            <a:r>
              <a:rPr lang="ja-JP" altLang="ja-JP" kern="100" dirty="0">
                <a:effectLst/>
                <a:latin typeface="Meiryo UI" panose="020B0604030504040204" pitchFamily="34" charset="-128"/>
                <a:ea typeface="Meiryo UI" panose="020B0604030504040204" pitchFamily="34" charset="-128"/>
                <a:cs typeface="Times New Roman" panose="02020603050405020304" pitchFamily="18" charset="0"/>
              </a:rPr>
              <a:t>改定済みの基本プログラム</a:t>
            </a:r>
            <a:r>
              <a:rPr lang="en-US" altLang="ja-JP" kern="100" dirty="0">
                <a:effectLst/>
                <a:latin typeface="Meiryo UI" panose="020B0604030504040204" pitchFamily="34" charset="-128"/>
                <a:ea typeface="Meiryo UI" panose="020B0604030504040204" pitchFamily="34" charset="-128"/>
                <a:cs typeface="Times New Roman" panose="02020603050405020304" pitchFamily="18" charset="0"/>
              </a:rPr>
              <a:t>e</a:t>
            </a:r>
            <a:r>
              <a:rPr lang="ja-JP" altLang="ja-JP" kern="100" dirty="0">
                <a:effectLst/>
                <a:latin typeface="Meiryo UI" panose="020B0604030504040204" pitchFamily="34" charset="-128"/>
                <a:ea typeface="Meiryo UI" panose="020B0604030504040204" pitchFamily="34" charset="-128"/>
                <a:cs typeface="Times New Roman" panose="02020603050405020304" pitchFamily="18" charset="0"/>
              </a:rPr>
              <a:t>ラーニングコンテンツ第</a:t>
            </a:r>
            <a:r>
              <a:rPr lang="en-US" altLang="ja-JP" kern="100" dirty="0">
                <a:effectLst/>
                <a:latin typeface="Meiryo UI" panose="020B0604030504040204" pitchFamily="34" charset="-128"/>
                <a:ea typeface="Meiryo UI" panose="020B0604030504040204" pitchFamily="34" charset="-128"/>
                <a:cs typeface="Times New Roman" panose="02020603050405020304" pitchFamily="18" charset="0"/>
              </a:rPr>
              <a:t>2</a:t>
            </a:r>
            <a:r>
              <a:rPr lang="ja-JP" altLang="ja-JP" kern="100" dirty="0">
                <a:effectLst/>
                <a:latin typeface="Meiryo UI" panose="020B0604030504040204" pitchFamily="34" charset="-128"/>
                <a:ea typeface="Meiryo UI" panose="020B0604030504040204" pitchFamily="34" charset="-128"/>
                <a:cs typeface="Times New Roman" panose="02020603050405020304" pitchFamily="18" charset="0"/>
              </a:rPr>
              <a:t>版は、</a:t>
            </a:r>
            <a:endParaRPr lang="en-US" altLang="ja-JP" kern="100" dirty="0">
              <a:effectLst/>
              <a:latin typeface="Meiryo UI" panose="020B0604030504040204" pitchFamily="34" charset="-128"/>
              <a:ea typeface="Meiryo UI" panose="020B0604030504040204" pitchFamily="34" charset="-128"/>
              <a:cs typeface="Times New Roman" panose="02020603050405020304" pitchFamily="18" charset="0"/>
            </a:endParaRPr>
          </a:p>
          <a:p>
            <a:pPr indent="179705"/>
            <a:r>
              <a:rPr lang="ja-JP" altLang="en-US" kern="100" dirty="0">
                <a:effectLst/>
                <a:latin typeface="Meiryo UI" panose="020B0604030504040204" pitchFamily="34" charset="-128"/>
                <a:ea typeface="Meiryo UI" panose="020B0604030504040204" pitchFamily="34" charset="-128"/>
                <a:cs typeface="Times New Roman" panose="02020603050405020304" pitchFamily="18" charset="0"/>
              </a:rPr>
              <a:t>　</a:t>
            </a:r>
            <a:r>
              <a:rPr lang="ja-JP" altLang="ja-JP" kern="100" dirty="0">
                <a:effectLst/>
                <a:latin typeface="Meiryo UI" panose="020B0604030504040204" pitchFamily="34" charset="-128"/>
                <a:ea typeface="Meiryo UI" panose="020B0604030504040204" pitchFamily="34" charset="-128"/>
                <a:cs typeface="Times New Roman" panose="02020603050405020304" pitchFamily="18" charset="0"/>
              </a:rPr>
              <a:t>「</a:t>
            </a:r>
            <a:r>
              <a:rPr lang="en-US" altLang="ja-JP" kern="100" dirty="0">
                <a:effectLst/>
                <a:latin typeface="Meiryo UI" panose="020B0604030504040204" pitchFamily="34" charset="-128"/>
                <a:ea typeface="Meiryo UI" panose="020B0604030504040204" pitchFamily="34" charset="-128"/>
                <a:cs typeface="Times New Roman" panose="02020603050405020304" pitchFamily="18" charset="0"/>
              </a:rPr>
              <a:t> &gt; </a:t>
            </a:r>
            <a:r>
              <a:rPr lang="en-US" altLang="ja-JP" kern="100" dirty="0" err="1">
                <a:effectLst/>
                <a:latin typeface="Meiryo UI" panose="020B0604030504040204" pitchFamily="34" charset="-128"/>
                <a:ea typeface="Meiryo UI" panose="020B0604030504040204" pitchFamily="34" charset="-128"/>
                <a:cs typeface="Times New Roman" panose="02020603050405020304" pitchFamily="18" charset="0"/>
              </a:rPr>
              <a:t>eラーニングコンテンツ</a:t>
            </a:r>
            <a:r>
              <a:rPr lang="ja-JP" altLang="ja-JP" kern="100" dirty="0">
                <a:effectLst/>
                <a:latin typeface="Meiryo UI" panose="020B0604030504040204" pitchFamily="34" charset="-128"/>
                <a:ea typeface="Meiryo UI" panose="020B0604030504040204" pitchFamily="34" charset="-128"/>
                <a:cs typeface="Times New Roman" panose="02020603050405020304" pitchFamily="18" charset="0"/>
              </a:rPr>
              <a:t>」に格納。</a:t>
            </a:r>
            <a:endParaRPr lang="en-US" altLang="ja-JP" kern="100" dirty="0">
              <a:effectLst/>
              <a:latin typeface="Meiryo UI" panose="020B0604030504040204" pitchFamily="34" charset="-128"/>
              <a:ea typeface="Meiryo UI" panose="020B0604030504040204" pitchFamily="34" charset="-128"/>
              <a:cs typeface="Times New Roman" panose="02020603050405020304" pitchFamily="18" charset="0"/>
            </a:endParaRPr>
          </a:p>
          <a:p>
            <a:pPr marL="342900" indent="-342900">
              <a:buFont typeface="Wingdings" pitchFamily="2" charset="2"/>
              <a:buChar char="Ø"/>
            </a:pPr>
            <a:r>
              <a:rPr lang="ja-JP" altLang="en-US" sz="2400" kern="100" dirty="0">
                <a:latin typeface="Meiryo UI" panose="020B0604030504040204" pitchFamily="34" charset="-128"/>
                <a:ea typeface="Meiryo UI" panose="020B0604030504040204" pitchFamily="34" charset="-128"/>
                <a:cs typeface="Times New Roman" panose="02020603050405020304" pitchFamily="18" charset="0"/>
              </a:rPr>
              <a:t>受験資格対象：</a:t>
            </a:r>
            <a:endParaRPr lang="ja-JP" altLang="ja-JP" sz="2400" kern="100" dirty="0">
              <a:effectLst/>
              <a:latin typeface="Meiryo UI" panose="020B0604030504040204" pitchFamily="34" charset="-128"/>
              <a:ea typeface="Meiryo UI" panose="020B0604030504040204" pitchFamily="34" charset="-128"/>
              <a:cs typeface="Times New Roman" panose="02020603050405020304" pitchFamily="18" charset="0"/>
            </a:endParaRPr>
          </a:p>
          <a:p>
            <a:pPr indent="179705"/>
            <a:r>
              <a:rPr lang="ja-JP" altLang="en-US" sz="2400" b="1" u="sng" kern="100" dirty="0">
                <a:solidFill>
                  <a:srgbClr val="FF0000"/>
                </a:solidFill>
                <a:effectLst/>
                <a:latin typeface="Meiryo UI" panose="020B0604030504040204" pitchFamily="34" charset="-128"/>
                <a:ea typeface="Meiryo UI" panose="020B0604030504040204" pitchFamily="34" charset="-128"/>
                <a:cs typeface="Times New Roman" panose="02020603050405020304" pitchFamily="18" charset="0"/>
              </a:rPr>
              <a:t>　</a:t>
            </a:r>
            <a:r>
              <a:rPr lang="ja-JP" altLang="ja-JP" sz="2400" b="1" u="sng" kern="100" dirty="0">
                <a:solidFill>
                  <a:srgbClr val="FF0000"/>
                </a:solidFill>
                <a:effectLst/>
                <a:latin typeface="Meiryo UI" panose="020B0604030504040204" pitchFamily="34" charset="-128"/>
                <a:ea typeface="Meiryo UI" panose="020B0604030504040204" pitchFamily="34" charset="-128"/>
                <a:cs typeface="Times New Roman" panose="02020603050405020304" pitchFamily="18" charset="0"/>
              </a:rPr>
              <a:t>研修プログラム修了</a:t>
            </a:r>
            <a:r>
              <a:rPr lang="ja-JP" altLang="en-US" sz="2400" b="1" u="sng" kern="100" dirty="0">
                <a:solidFill>
                  <a:srgbClr val="FF0000"/>
                </a:solidFill>
                <a:effectLst/>
                <a:latin typeface="Meiryo UI" panose="020B0604030504040204" pitchFamily="34" charset="-128"/>
                <a:ea typeface="Meiryo UI" panose="020B0604030504040204" pitchFamily="34" charset="-128"/>
                <a:cs typeface="Times New Roman" panose="02020603050405020304" pitchFamily="18" charset="0"/>
              </a:rPr>
              <a:t>後３</a:t>
            </a:r>
            <a:r>
              <a:rPr lang="ja-JP" altLang="ja-JP" sz="2400" b="1" u="sng" kern="100" dirty="0">
                <a:solidFill>
                  <a:srgbClr val="FF0000"/>
                </a:solidFill>
                <a:effectLst/>
                <a:latin typeface="Meiryo UI" panose="020B0604030504040204" pitchFamily="34" charset="-128"/>
                <a:ea typeface="Meiryo UI" panose="020B0604030504040204" pitchFamily="34" charset="-128"/>
                <a:cs typeface="Times New Roman" panose="02020603050405020304" pitchFamily="18" charset="0"/>
              </a:rPr>
              <a:t>年</a:t>
            </a:r>
            <a:r>
              <a:rPr lang="ja-JP" altLang="en-US" sz="2400" b="1" u="sng" kern="100" dirty="0">
                <a:solidFill>
                  <a:srgbClr val="FF0000"/>
                </a:solidFill>
                <a:latin typeface="Meiryo UI" panose="020B0604030504040204" pitchFamily="34" charset="-128"/>
                <a:ea typeface="Meiryo UI" panose="020B0604030504040204" pitchFamily="34" charset="-128"/>
                <a:cs typeface="Times New Roman" panose="02020603050405020304" pitchFamily="18" charset="0"/>
              </a:rPr>
              <a:t>間</a:t>
            </a:r>
            <a:r>
              <a:rPr lang="ja-JP" altLang="en-US" sz="2400" b="1" u="sng" kern="100" dirty="0">
                <a:solidFill>
                  <a:srgbClr val="FF0000"/>
                </a:solidFill>
                <a:effectLst/>
                <a:latin typeface="Meiryo UI" panose="020B0604030504040204" pitchFamily="34" charset="-128"/>
                <a:ea typeface="Meiryo UI" panose="020B0604030504040204" pitchFamily="34" charset="-128"/>
                <a:cs typeface="Times New Roman" panose="02020603050405020304" pitchFamily="18" charset="0"/>
              </a:rPr>
              <a:t>以内（原則）の者</a:t>
            </a:r>
            <a:r>
              <a:rPr lang="ja-JP" altLang="ja-JP" sz="2400" b="1" u="sng" kern="100" dirty="0">
                <a:solidFill>
                  <a:srgbClr val="FF0000"/>
                </a:solidFill>
                <a:effectLst/>
                <a:latin typeface="Meiryo UI" panose="020B0604030504040204" pitchFamily="34" charset="-128"/>
                <a:ea typeface="Meiryo UI" panose="020B0604030504040204" pitchFamily="34" charset="-128"/>
                <a:cs typeface="Times New Roman" panose="02020603050405020304" pitchFamily="18" charset="0"/>
              </a:rPr>
              <a:t>。</a:t>
            </a:r>
            <a:endParaRPr lang="en-US" altLang="ja-JP" sz="2400" b="1" u="sng" kern="100" dirty="0">
              <a:solidFill>
                <a:srgbClr val="FF0000"/>
              </a:solidFill>
              <a:effectLst/>
              <a:latin typeface="Meiryo UI" panose="020B0604030504040204" pitchFamily="34" charset="-128"/>
              <a:ea typeface="Meiryo UI" panose="020B0604030504040204" pitchFamily="34" charset="-128"/>
              <a:cs typeface="Times New Roman" panose="02020603050405020304" pitchFamily="18" charset="0"/>
            </a:endParaRPr>
          </a:p>
          <a:p>
            <a:pPr marL="355600" indent="174625"/>
            <a:r>
              <a:rPr lang="ja-JP" altLang="ja-JP" kern="100" dirty="0">
                <a:effectLst/>
                <a:latin typeface="Meiryo UI" panose="020B0604030504040204" pitchFamily="34" charset="-128"/>
                <a:ea typeface="Meiryo UI" panose="020B0604030504040204" pitchFamily="34" charset="-128"/>
                <a:cs typeface="Times New Roman" panose="02020603050405020304" pitchFamily="18" charset="0"/>
              </a:rPr>
              <a:t>ただし、育児休暇・介護休暇・病気休暇など、特別な事由がある期間は、</a:t>
            </a:r>
            <a:r>
              <a:rPr lang="en-US" altLang="ja-JP" kern="100" dirty="0">
                <a:effectLst/>
                <a:latin typeface="Meiryo UI" panose="020B0604030504040204" pitchFamily="34" charset="-128"/>
                <a:ea typeface="Meiryo UI" panose="020B0604030504040204" pitchFamily="34" charset="-128"/>
                <a:cs typeface="Times New Roman" panose="02020603050405020304" pitchFamily="18" charset="0"/>
              </a:rPr>
              <a:t>	</a:t>
            </a:r>
          </a:p>
          <a:p>
            <a:pPr marL="355600" indent="174625"/>
            <a:r>
              <a:rPr lang="ja-JP" altLang="ja-JP" kern="100" dirty="0">
                <a:effectLst/>
                <a:latin typeface="Meiryo UI" panose="020B0604030504040204" pitchFamily="34" charset="-128"/>
                <a:ea typeface="Meiryo UI" panose="020B0604030504040204" pitchFamily="34" charset="-128"/>
                <a:cs typeface="Times New Roman" panose="02020603050405020304" pitchFamily="18" charset="0"/>
              </a:rPr>
              <a:t>上記の期間に算定し</a:t>
            </a:r>
            <a:r>
              <a:rPr lang="ja-JP" altLang="en-US" kern="100" dirty="0">
                <a:latin typeface="Meiryo UI" panose="020B0604030504040204" pitchFamily="34" charset="-128"/>
                <a:ea typeface="Meiryo UI" panose="020B0604030504040204" pitchFamily="34" charset="-128"/>
                <a:cs typeface="Times New Roman" panose="02020603050405020304" pitchFamily="18" charset="0"/>
              </a:rPr>
              <a:t>ない</a:t>
            </a:r>
            <a:r>
              <a:rPr lang="ja-JP" altLang="ja-JP" kern="100" dirty="0">
                <a:effectLst/>
                <a:latin typeface="Meiryo UI" panose="020B0604030504040204" pitchFamily="34" charset="-128"/>
                <a:ea typeface="Meiryo UI" panose="020B0604030504040204" pitchFamily="34" charset="-128"/>
                <a:cs typeface="Times New Roman" panose="02020603050405020304" pitchFamily="18" charset="0"/>
              </a:rPr>
              <a:t>。</a:t>
            </a:r>
            <a:endParaRPr lang="en-US" altLang="ja-JP" kern="100" dirty="0">
              <a:effectLst/>
              <a:latin typeface="Meiryo UI" panose="020B0604030504040204" pitchFamily="34" charset="-128"/>
              <a:ea typeface="Meiryo UI" panose="020B0604030504040204" pitchFamily="34" charset="-128"/>
              <a:cs typeface="Times New Roman" panose="02020603050405020304" pitchFamily="18" charset="0"/>
            </a:endParaRPr>
          </a:p>
          <a:p>
            <a:pPr indent="179705"/>
            <a:endParaRPr lang="ja-JP" altLang="ja-JP" sz="2400" kern="100" dirty="0">
              <a:effectLst/>
              <a:latin typeface="Meiryo UI" panose="020B0604030504040204" pitchFamily="34" charset="-128"/>
              <a:ea typeface="Meiryo UI" panose="020B0604030504040204" pitchFamily="34" charset="-128"/>
              <a:cs typeface="Times New Roman" panose="02020603050405020304" pitchFamily="18" charset="0"/>
            </a:endParaRPr>
          </a:p>
          <a:p>
            <a:pPr marL="342900" indent="-342900">
              <a:buFont typeface="Wingdings" pitchFamily="2" charset="2"/>
              <a:buChar char="Ø"/>
            </a:pPr>
            <a:r>
              <a:rPr lang="ja-JP" altLang="ja-JP" sz="2400" u="sng" kern="100" dirty="0">
                <a:effectLst/>
                <a:latin typeface="Meiryo UI" panose="020B0604030504040204" pitchFamily="34" charset="-128"/>
                <a:ea typeface="Meiryo UI" panose="020B0604030504040204" pitchFamily="34" charset="-128"/>
                <a:cs typeface="Times New Roman" panose="02020603050405020304" pitchFamily="18" charset="0"/>
              </a:rPr>
              <a:t>社会医学系専門医協会友好社員に所属する方で要件を満たす方は応募</a:t>
            </a:r>
            <a:r>
              <a:rPr lang="ja-JP" altLang="en-US" sz="2400" u="sng" kern="100" dirty="0">
                <a:latin typeface="Meiryo UI" panose="020B0604030504040204" pitchFamily="34" charset="-128"/>
                <a:ea typeface="Meiryo UI" panose="020B0604030504040204" pitchFamily="34" charset="-128"/>
                <a:cs typeface="Times New Roman" panose="02020603050405020304" pitchFamily="18" charset="0"/>
              </a:rPr>
              <a:t>可</a:t>
            </a:r>
            <a:r>
              <a:rPr lang="ja-JP" altLang="en-US" sz="2800" u="sng" kern="100" dirty="0">
                <a:latin typeface="Meiryo UI" panose="020B0604030504040204" pitchFamily="34" charset="-128"/>
                <a:ea typeface="Meiryo UI" panose="020B0604030504040204" pitchFamily="34" charset="-128"/>
                <a:cs typeface="Times New Roman" panose="02020603050405020304" pitchFamily="18" charset="0"/>
              </a:rPr>
              <a:t>。</a:t>
            </a:r>
            <a:endParaRPr lang="en-US" altLang="ja-JP" sz="2800" u="sng" kern="100" dirty="0">
              <a:latin typeface="Meiryo UI" panose="020B0604030504040204" pitchFamily="34" charset="-128"/>
              <a:ea typeface="Meiryo UI" panose="020B0604030504040204" pitchFamily="34" charset="-128"/>
              <a:cs typeface="Times New Roman" panose="02020603050405020304" pitchFamily="18" charset="0"/>
            </a:endParaRPr>
          </a:p>
          <a:p>
            <a:pPr indent="179705"/>
            <a:endParaRPr lang="en-US" altLang="ja-JP" sz="2800" u="sng" kern="100" dirty="0">
              <a:latin typeface="Meiryo UI" panose="020B0604030504040204" pitchFamily="34" charset="-128"/>
              <a:ea typeface="Meiryo UI" panose="020B0604030504040204" pitchFamily="34" charset="-128"/>
              <a:cs typeface="Times New Roman" panose="02020603050405020304" pitchFamily="18" charset="0"/>
            </a:endParaRPr>
          </a:p>
          <a:p>
            <a:pPr marL="342900" indent="-342900">
              <a:buFont typeface="Wingdings" pitchFamily="2" charset="2"/>
              <a:buChar char="Ø"/>
            </a:pPr>
            <a:r>
              <a:rPr lang="ja-JP" altLang="ja-JP" sz="2400" kern="100" dirty="0">
                <a:effectLst/>
                <a:latin typeface="Meiryo UI" panose="020B0604030504040204" pitchFamily="34" charset="-128"/>
                <a:ea typeface="Meiryo UI" panose="020B0604030504040204" pitchFamily="34" charset="-128"/>
                <a:cs typeface="Times New Roman" panose="02020603050405020304" pitchFamily="18" charset="0"/>
              </a:rPr>
              <a:t>専門医認定試験実施要項（受験資格Ａ及び受験資格</a:t>
            </a:r>
            <a:r>
              <a:rPr lang="en-US" altLang="ja-JP" sz="2400" kern="100" dirty="0">
                <a:effectLst/>
                <a:latin typeface="Meiryo UI" panose="020B0604030504040204" pitchFamily="34" charset="-128"/>
                <a:ea typeface="Meiryo UI" panose="020B0604030504040204" pitchFamily="34" charset="-128"/>
                <a:cs typeface="Times New Roman" panose="02020603050405020304" pitchFamily="18" charset="0"/>
              </a:rPr>
              <a:t>B</a:t>
            </a:r>
            <a:r>
              <a:rPr lang="ja-JP" altLang="ja-JP" sz="2400" kern="100" dirty="0">
                <a:effectLst/>
                <a:latin typeface="Meiryo UI" panose="020B0604030504040204" pitchFamily="34" charset="-128"/>
                <a:ea typeface="Meiryo UI" panose="020B0604030504040204" pitchFamily="34" charset="-128"/>
                <a:cs typeface="Times New Roman" panose="02020603050405020304" pitchFamily="18" charset="0"/>
              </a:rPr>
              <a:t>）は</a:t>
            </a:r>
            <a:endParaRPr lang="en-US" altLang="ja-JP" sz="2400" kern="100" dirty="0">
              <a:latin typeface="Meiryo UI" panose="020B0604030504040204" pitchFamily="34" charset="-128"/>
              <a:ea typeface="Meiryo UI" panose="020B0604030504040204" pitchFamily="34" charset="-128"/>
              <a:cs typeface="Times New Roman" panose="02020603050405020304" pitchFamily="18" charset="0"/>
            </a:endParaRPr>
          </a:p>
          <a:p>
            <a:r>
              <a:rPr lang="ja-JP" altLang="en-US" sz="2400" kern="100" dirty="0">
                <a:latin typeface="Meiryo UI" panose="020B0604030504040204" pitchFamily="34" charset="-128"/>
                <a:ea typeface="Meiryo UI" panose="020B0604030504040204" pitchFamily="34" charset="-128"/>
                <a:cs typeface="Times New Roman" panose="02020603050405020304" pitchFamily="18" charset="0"/>
              </a:rPr>
              <a:t>　　</a:t>
            </a:r>
            <a:r>
              <a:rPr lang="ja-JP" altLang="ja-JP" sz="2400" kern="100" dirty="0">
                <a:effectLst/>
                <a:latin typeface="Meiryo UI" panose="020B0604030504040204" pitchFamily="34" charset="-128"/>
                <a:ea typeface="Meiryo UI" panose="020B0604030504040204" pitchFamily="34" charset="-128"/>
                <a:cs typeface="Times New Roman" panose="02020603050405020304" pitchFamily="18" charset="0"/>
              </a:rPr>
              <a:t>当協会</a:t>
            </a:r>
            <a:r>
              <a:rPr lang="en-US" altLang="ja-JP" sz="2400" kern="100" dirty="0">
                <a:effectLst/>
                <a:latin typeface="Meiryo UI" panose="020B0604030504040204" pitchFamily="34" charset="-128"/>
                <a:ea typeface="Meiryo UI" panose="020B0604030504040204" pitchFamily="34" charset="-128"/>
                <a:cs typeface="Times New Roman" panose="02020603050405020304" pitchFamily="18" charset="0"/>
              </a:rPr>
              <a:t>WEB</a:t>
            </a:r>
            <a:r>
              <a:rPr lang="ja-JP" altLang="ja-JP" sz="2400" kern="100" dirty="0">
                <a:effectLst/>
                <a:latin typeface="Meiryo UI" panose="020B0604030504040204" pitchFamily="34" charset="-128"/>
                <a:ea typeface="Meiryo UI" panose="020B0604030504040204" pitchFamily="34" charset="-128"/>
                <a:cs typeface="Times New Roman" panose="02020603050405020304" pitchFamily="18" charset="0"/>
              </a:rPr>
              <a:t>サイトに掲載。</a:t>
            </a:r>
          </a:p>
          <a:p>
            <a:pPr indent="179705"/>
            <a:endParaRPr lang="en-US" altLang="ja-JP" sz="2400" b="1" u="sng" kern="100" dirty="0">
              <a:effectLst/>
              <a:latin typeface="Meiryo UI" panose="020B0604030504040204" pitchFamily="34" charset="-128"/>
              <a:ea typeface="Meiryo UI" panose="020B0604030504040204" pitchFamily="34" charset="-128"/>
              <a:cs typeface="Times New Roman" panose="02020603050405020304" pitchFamily="18" charset="0"/>
            </a:endParaRPr>
          </a:p>
        </p:txBody>
      </p:sp>
    </p:spTree>
    <p:extLst>
      <p:ext uri="{BB962C8B-B14F-4D97-AF65-F5344CB8AC3E}">
        <p14:creationId xmlns:p14="http://schemas.microsoft.com/office/powerpoint/2010/main" val="249665362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24A4094-71A4-CF43-05A2-9A94DBBD2999}"/>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027FD449-EE7D-0485-4FF9-8B76DB77F3EB}"/>
              </a:ext>
            </a:extLst>
          </p:cNvPr>
          <p:cNvSpPr txBox="1"/>
          <p:nvPr/>
        </p:nvSpPr>
        <p:spPr>
          <a:xfrm>
            <a:off x="317219" y="196953"/>
            <a:ext cx="6984776" cy="369332"/>
          </a:xfrm>
          <a:prstGeom prst="rect">
            <a:avLst/>
          </a:prstGeom>
          <a:noFill/>
        </p:spPr>
        <p:txBody>
          <a:bodyPr wrap="square">
            <a:spAutoFit/>
          </a:bodyPr>
          <a:lstStyle/>
          <a:p>
            <a:pPr algn="just"/>
            <a:r>
              <a:rPr lang="ja-JP" altLang="ja-JP" sz="1800" kern="100" dirty="0">
                <a:effectLst/>
                <a:latin typeface="Meiryo UI" panose="020B0604030504040204" pitchFamily="50" charset="-128"/>
                <a:ea typeface="Meiryo UI" panose="020B0604030504040204" pitchFamily="50" charset="-128"/>
                <a:cs typeface="Times New Roman" panose="02020603050405020304" pitchFamily="18" charset="0"/>
              </a:rPr>
              <a:t>基本プログラム</a:t>
            </a:r>
            <a:r>
              <a:rPr lang="en-US" altLang="ja-JP" sz="1800" kern="100" dirty="0">
                <a:effectLst/>
                <a:latin typeface="Meiryo UI" panose="020B0604030504040204" pitchFamily="50" charset="-128"/>
                <a:ea typeface="Meiryo UI" panose="020B0604030504040204" pitchFamily="50" charset="-128"/>
                <a:cs typeface="Times New Roman" panose="02020603050405020304" pitchFamily="18" charset="0"/>
              </a:rPr>
              <a:t>e</a:t>
            </a:r>
            <a:r>
              <a:rPr lang="ja-JP" altLang="ja-JP" sz="1800" kern="100" dirty="0">
                <a:effectLst/>
                <a:latin typeface="Meiryo UI" panose="020B0604030504040204" pitchFamily="50" charset="-128"/>
                <a:ea typeface="Meiryo UI" panose="020B0604030504040204" pitchFamily="50" charset="-128"/>
                <a:cs typeface="Times New Roman" panose="02020603050405020304" pitchFamily="18" charset="0"/>
              </a:rPr>
              <a:t>ラーニングコンテンツ第</a:t>
            </a:r>
            <a:r>
              <a:rPr lang="en-US" altLang="ja-JP" sz="1800" kern="100" dirty="0">
                <a:effectLst/>
                <a:latin typeface="Meiryo UI" panose="020B0604030504040204" pitchFamily="50" charset="-128"/>
                <a:ea typeface="Meiryo UI" panose="020B0604030504040204" pitchFamily="50" charset="-128"/>
                <a:cs typeface="Times New Roman" panose="02020603050405020304" pitchFamily="18" charset="0"/>
              </a:rPr>
              <a:t>2</a:t>
            </a:r>
            <a:r>
              <a:rPr lang="ja-JP" altLang="ja-JP" sz="1800" kern="100" dirty="0">
                <a:effectLst/>
                <a:latin typeface="Meiryo UI" panose="020B0604030504040204" pitchFamily="50" charset="-128"/>
                <a:ea typeface="Meiryo UI" panose="020B0604030504040204" pitchFamily="50" charset="-128"/>
                <a:cs typeface="Times New Roman" panose="02020603050405020304" pitchFamily="18" charset="0"/>
              </a:rPr>
              <a:t>版　</a:t>
            </a:r>
            <a:r>
              <a:rPr lang="ja-JP" altLang="en-US" sz="1800" kern="100" dirty="0">
                <a:effectLst/>
                <a:latin typeface="Meiryo UI" panose="020B0604030504040204" pitchFamily="50" charset="-128"/>
                <a:ea typeface="Meiryo UI" panose="020B0604030504040204" pitchFamily="50" charset="-128"/>
                <a:cs typeface="Times New Roman" panose="02020603050405020304" pitchFamily="18" charset="0"/>
              </a:rPr>
              <a:t>テーマ・</a:t>
            </a:r>
            <a:r>
              <a:rPr lang="ja-JP" altLang="ja-JP" sz="1800" kern="100" dirty="0">
                <a:effectLst/>
                <a:latin typeface="Meiryo UI" panose="020B0604030504040204" pitchFamily="50" charset="-128"/>
                <a:ea typeface="Meiryo UI" panose="020B0604030504040204" pitchFamily="50" charset="-128"/>
                <a:cs typeface="Times New Roman" panose="02020603050405020304" pitchFamily="18" charset="0"/>
              </a:rPr>
              <a:t>講師一覧</a:t>
            </a:r>
          </a:p>
        </p:txBody>
      </p:sp>
      <p:graphicFrame>
        <p:nvGraphicFramePr>
          <p:cNvPr id="2" name="表 1">
            <a:extLst>
              <a:ext uri="{FF2B5EF4-FFF2-40B4-BE49-F238E27FC236}">
                <a16:creationId xmlns:a16="http://schemas.microsoft.com/office/drawing/2014/main" id="{D764D481-1FCA-17C0-CB7A-1D39E6AD933F}"/>
              </a:ext>
            </a:extLst>
          </p:cNvPr>
          <p:cNvGraphicFramePr>
            <a:graphicFrameLocks noGrp="1"/>
          </p:cNvGraphicFramePr>
          <p:nvPr>
            <p:extLst>
              <p:ext uri="{D42A27DB-BD31-4B8C-83A1-F6EECF244321}">
                <p14:modId xmlns:p14="http://schemas.microsoft.com/office/powerpoint/2010/main" val="453015678"/>
              </p:ext>
            </p:extLst>
          </p:nvPr>
        </p:nvGraphicFramePr>
        <p:xfrm>
          <a:off x="180975" y="659764"/>
          <a:ext cx="8858250" cy="6093472"/>
        </p:xfrm>
        <a:graphic>
          <a:graphicData uri="http://schemas.openxmlformats.org/drawingml/2006/table">
            <a:tbl>
              <a:tblPr firstRow="1" bandRow="1"/>
              <a:tblGrid>
                <a:gridCol w="525975">
                  <a:extLst>
                    <a:ext uri="{9D8B030D-6E8A-4147-A177-3AD203B41FA5}">
                      <a16:colId xmlns:a16="http://schemas.microsoft.com/office/drawing/2014/main" val="1665208549"/>
                    </a:ext>
                  </a:extLst>
                </a:gridCol>
                <a:gridCol w="725698">
                  <a:extLst>
                    <a:ext uri="{9D8B030D-6E8A-4147-A177-3AD203B41FA5}">
                      <a16:colId xmlns:a16="http://schemas.microsoft.com/office/drawing/2014/main" val="1218307139"/>
                    </a:ext>
                  </a:extLst>
                </a:gridCol>
                <a:gridCol w="1435336">
                  <a:extLst>
                    <a:ext uri="{9D8B030D-6E8A-4147-A177-3AD203B41FA5}">
                      <a16:colId xmlns:a16="http://schemas.microsoft.com/office/drawing/2014/main" val="2793951100"/>
                    </a:ext>
                  </a:extLst>
                </a:gridCol>
                <a:gridCol w="1299557">
                  <a:extLst>
                    <a:ext uri="{9D8B030D-6E8A-4147-A177-3AD203B41FA5}">
                      <a16:colId xmlns:a16="http://schemas.microsoft.com/office/drawing/2014/main" val="1727875400"/>
                    </a:ext>
                  </a:extLst>
                </a:gridCol>
                <a:gridCol w="3850238">
                  <a:extLst>
                    <a:ext uri="{9D8B030D-6E8A-4147-A177-3AD203B41FA5}">
                      <a16:colId xmlns:a16="http://schemas.microsoft.com/office/drawing/2014/main" val="1570988216"/>
                    </a:ext>
                  </a:extLst>
                </a:gridCol>
                <a:gridCol w="1021446">
                  <a:extLst>
                    <a:ext uri="{9D8B030D-6E8A-4147-A177-3AD203B41FA5}">
                      <a16:colId xmlns:a16="http://schemas.microsoft.com/office/drawing/2014/main" val="1524575708"/>
                    </a:ext>
                  </a:extLst>
                </a:gridCol>
              </a:tblGrid>
              <a:tr h="445370">
                <a:tc>
                  <a:txBody>
                    <a:bodyPr/>
                    <a:lstStyle/>
                    <a:p>
                      <a:pPr algn="ctr"/>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改定</a:t>
                      </a:r>
                    </a:p>
                    <a:p>
                      <a:pPr algn="ctr"/>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状況</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通し</a:t>
                      </a:r>
                    </a:p>
                    <a:p>
                      <a:pPr algn="ctr"/>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番号</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担当学会名</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担当科目</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a:effectLst/>
                          <a:latin typeface="Meiryo UI" panose="020B0604030504040204" pitchFamily="34" charset="-128"/>
                          <a:ea typeface="Meiryo UI" panose="020B0604030504040204" pitchFamily="34" charset="-128"/>
                          <a:cs typeface="Times New Roman" panose="02020603050405020304" pitchFamily="18" charset="0"/>
                        </a:rPr>
                        <a:t>担当テーマ</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講師名</a:t>
                      </a:r>
                    </a:p>
                    <a:p>
                      <a:pPr algn="ctr"/>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（敬称略</a:t>
                      </a:r>
                      <a:r>
                        <a:rPr lang="en-US" sz="1100" kern="100" dirty="0">
                          <a:effectLst/>
                          <a:latin typeface="Meiryo UI" panose="020B0604030504040204" pitchFamily="34" charset="-128"/>
                          <a:ea typeface="Meiryo UI" panose="020B0604030504040204" pitchFamily="34" charset="-128"/>
                          <a:cs typeface="Times New Roman" panose="02020603050405020304" pitchFamily="18" charset="0"/>
                        </a:rPr>
                        <a:t>)</a:t>
                      </a:r>
                      <a:endParaRPr lang="ja-JP" sz="1100" kern="100" dirty="0">
                        <a:effectLst/>
                        <a:latin typeface="Meiryo UI" panose="020B0604030504040204" pitchFamily="34" charset="-128"/>
                        <a:ea typeface="Meiryo UI" panose="020B0604030504040204" pitchFamily="34"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85580135"/>
                  </a:ext>
                </a:extLst>
              </a:tr>
              <a:tr h="222685">
                <a:tc>
                  <a:txBody>
                    <a:bodyPr/>
                    <a:lstStyle/>
                    <a:p>
                      <a:pPr algn="ctr"/>
                      <a:r>
                        <a:rPr lang="ja-JP" sz="1100" kern="100">
                          <a:effectLst/>
                          <a:latin typeface="Meiryo UI" panose="020B0604030504040204" pitchFamily="34" charset="-128"/>
                          <a:ea typeface="Meiryo UI" panose="020B0604030504040204" pitchFamily="34" charset="-128"/>
                          <a:cs typeface="Times New Roman" panose="02020603050405020304" pitchFamily="18" charset="0"/>
                        </a:rPr>
                        <a:t>〇</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100" kern="100">
                          <a:effectLst/>
                          <a:latin typeface="Meiryo UI" panose="020B0604030504040204" pitchFamily="34" charset="-128"/>
                          <a:ea typeface="Meiryo UI" panose="020B0604030504040204" pitchFamily="34" charset="-128"/>
                          <a:cs typeface="Times New Roman" panose="02020603050405020304" pitchFamily="18" charset="0"/>
                        </a:rPr>
                        <a:t>1</a:t>
                      </a:r>
                      <a:endParaRPr lang="ja-JP" sz="110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日本公衆衛生学会</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公衆衛生総論</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100" kern="100">
                          <a:effectLst/>
                          <a:latin typeface="Meiryo UI" panose="020B0604030504040204" pitchFamily="34" charset="-128"/>
                          <a:ea typeface="Meiryo UI" panose="020B0604030504040204" pitchFamily="34" charset="-128"/>
                          <a:cs typeface="Times New Roman" panose="02020603050405020304" pitchFamily="18" charset="0"/>
                        </a:rPr>
                        <a:t>歴史から見た公衆衛生行政</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曽根智史</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18300228"/>
                  </a:ext>
                </a:extLst>
              </a:tr>
              <a:tr h="222685">
                <a:tc>
                  <a:txBody>
                    <a:bodyPr/>
                    <a:lstStyle/>
                    <a:p>
                      <a:pPr algn="ctr"/>
                      <a:r>
                        <a:rPr lang="ja-JP" sz="1100" kern="100">
                          <a:effectLst/>
                          <a:latin typeface="Meiryo UI" panose="020B0604030504040204" pitchFamily="34" charset="-128"/>
                          <a:ea typeface="Meiryo UI" panose="020B0604030504040204" pitchFamily="34" charset="-128"/>
                          <a:cs typeface="Times New Roman" panose="02020603050405020304" pitchFamily="18" charset="0"/>
                        </a:rPr>
                        <a:t>〇</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100" kern="100">
                          <a:effectLst/>
                          <a:latin typeface="Meiryo UI" panose="020B0604030504040204" pitchFamily="34" charset="-128"/>
                          <a:ea typeface="Meiryo UI" panose="020B0604030504040204" pitchFamily="34" charset="-128"/>
                          <a:cs typeface="Times New Roman" panose="02020603050405020304" pitchFamily="18" charset="0"/>
                        </a:rPr>
                        <a:t>2</a:t>
                      </a:r>
                      <a:endParaRPr lang="ja-JP" sz="110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日本公衆衛生学会</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公衆衛生総論</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公衆衛生の概念、行政の仕組みと法規</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a:effectLst/>
                          <a:latin typeface="Meiryo UI" panose="020B0604030504040204" pitchFamily="34" charset="-128"/>
                          <a:ea typeface="Meiryo UI" panose="020B0604030504040204" pitchFamily="34" charset="-128"/>
                          <a:cs typeface="Times New Roman" panose="02020603050405020304" pitchFamily="18" charset="0"/>
                        </a:rPr>
                        <a:t>尾島俊之</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74284497"/>
                  </a:ext>
                </a:extLst>
              </a:tr>
              <a:tr h="222685">
                <a:tc>
                  <a:txBody>
                    <a:bodyPr/>
                    <a:lstStyle/>
                    <a:p>
                      <a:pPr algn="ctr"/>
                      <a:r>
                        <a:rPr lang="ja-JP" sz="1100" kern="100">
                          <a:effectLst/>
                          <a:latin typeface="Meiryo UI" panose="020B0604030504040204" pitchFamily="34" charset="-128"/>
                          <a:ea typeface="Meiryo UI" panose="020B0604030504040204" pitchFamily="34" charset="-128"/>
                          <a:cs typeface="Times New Roman" panose="02020603050405020304" pitchFamily="18" charset="0"/>
                        </a:rPr>
                        <a:t>〇</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100" kern="100">
                          <a:effectLst/>
                          <a:latin typeface="Meiryo UI" panose="020B0604030504040204" pitchFamily="34" charset="-128"/>
                          <a:ea typeface="Meiryo UI" panose="020B0604030504040204" pitchFamily="34" charset="-128"/>
                          <a:cs typeface="Times New Roman" panose="02020603050405020304" pitchFamily="18" charset="0"/>
                        </a:rPr>
                        <a:t>3</a:t>
                      </a:r>
                      <a:endParaRPr lang="ja-JP" sz="110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日本公衆衛生学会</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a:effectLst/>
                          <a:latin typeface="Meiryo UI" panose="020B0604030504040204" pitchFamily="34" charset="-128"/>
                          <a:ea typeface="Meiryo UI" panose="020B0604030504040204" pitchFamily="34" charset="-128"/>
                          <a:cs typeface="Times New Roman" panose="02020603050405020304" pitchFamily="18" charset="0"/>
                        </a:rPr>
                        <a:t>公衆衛生総論</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健康政策論</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小林廉毅</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23555018"/>
                  </a:ext>
                </a:extLst>
              </a:tr>
              <a:tr h="222685">
                <a:tc>
                  <a:txBody>
                    <a:bodyPr/>
                    <a:lstStyle/>
                    <a:p>
                      <a:pPr algn="ctr"/>
                      <a:r>
                        <a:rPr lang="ja-JP" sz="1100" kern="100">
                          <a:effectLst/>
                          <a:latin typeface="Meiryo UI" panose="020B0604030504040204" pitchFamily="34" charset="-128"/>
                          <a:ea typeface="Meiryo UI" panose="020B0604030504040204" pitchFamily="34" charset="-128"/>
                          <a:cs typeface="Times New Roman" panose="02020603050405020304" pitchFamily="18" charset="0"/>
                        </a:rPr>
                        <a:t>未</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100" kern="100">
                          <a:effectLst/>
                          <a:latin typeface="Meiryo UI" panose="020B0604030504040204" pitchFamily="34" charset="-128"/>
                          <a:ea typeface="Meiryo UI" panose="020B0604030504040204" pitchFamily="34" charset="-128"/>
                          <a:cs typeface="Times New Roman" panose="02020603050405020304" pitchFamily="18" charset="0"/>
                        </a:rPr>
                        <a:t>4</a:t>
                      </a:r>
                      <a:endParaRPr lang="ja-JP" sz="110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a:effectLst/>
                          <a:latin typeface="Meiryo UI" panose="020B0604030504040204" pitchFamily="34" charset="-128"/>
                          <a:ea typeface="Meiryo UI" panose="020B0604030504040204" pitchFamily="34" charset="-128"/>
                          <a:cs typeface="Times New Roman" panose="02020603050405020304" pitchFamily="18" charset="0"/>
                        </a:rPr>
                        <a:t>日本公衆衛生学会</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公衆衛生総論</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公衆衛生研究概論</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100" kern="100" dirty="0">
                          <a:effectLst/>
                          <a:latin typeface="Meiryo UI" panose="020B0604030504040204" pitchFamily="34" charset="-128"/>
                          <a:ea typeface="Meiryo UI" panose="020B0604030504040204" pitchFamily="34" charset="-128"/>
                          <a:cs typeface="Times New Roman" panose="02020603050405020304" pitchFamily="18" charset="0"/>
                        </a:rPr>
                        <a:t>-</a:t>
                      </a:r>
                      <a:endParaRPr lang="ja-JP" sz="1100" kern="100" dirty="0">
                        <a:effectLst/>
                        <a:latin typeface="Meiryo UI" panose="020B0604030504040204" pitchFamily="34" charset="-128"/>
                        <a:ea typeface="Meiryo UI" panose="020B0604030504040204" pitchFamily="34"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13356678"/>
                  </a:ext>
                </a:extLst>
              </a:tr>
              <a:tr h="222685">
                <a:tc>
                  <a:txBody>
                    <a:bodyPr/>
                    <a:lstStyle/>
                    <a:p>
                      <a:pPr algn="ctr"/>
                      <a:r>
                        <a:rPr lang="ja-JP" sz="1100" kern="100">
                          <a:effectLst/>
                          <a:latin typeface="Meiryo UI" panose="020B0604030504040204" pitchFamily="34" charset="-128"/>
                          <a:ea typeface="Meiryo UI" panose="020B0604030504040204" pitchFamily="34" charset="-128"/>
                          <a:cs typeface="Times New Roman" panose="02020603050405020304" pitchFamily="18" charset="0"/>
                        </a:rPr>
                        <a:t>〇</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100" kern="100">
                          <a:effectLst/>
                          <a:latin typeface="Meiryo UI" panose="020B0604030504040204" pitchFamily="34" charset="-128"/>
                          <a:ea typeface="Meiryo UI" panose="020B0604030504040204" pitchFamily="34" charset="-128"/>
                          <a:cs typeface="Times New Roman" panose="02020603050405020304" pitchFamily="18" charset="0"/>
                        </a:rPr>
                        <a:t>5</a:t>
                      </a:r>
                      <a:endParaRPr lang="ja-JP" sz="110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a:effectLst/>
                          <a:latin typeface="Meiryo UI" panose="020B0604030504040204" pitchFamily="34" charset="-128"/>
                          <a:ea typeface="Meiryo UI" panose="020B0604030504040204" pitchFamily="34" charset="-128"/>
                          <a:cs typeface="Times New Roman" panose="02020603050405020304" pitchFamily="18" charset="0"/>
                        </a:rPr>
                        <a:t>日本公衆衛生学会</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公衆衛生総論</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地域の公衆衛生課題とその解決</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a:effectLst/>
                          <a:latin typeface="Meiryo UI" panose="020B0604030504040204" pitchFamily="34" charset="-128"/>
                          <a:ea typeface="Meiryo UI" panose="020B0604030504040204" pitchFamily="34" charset="-128"/>
                          <a:cs typeface="Times New Roman" panose="02020603050405020304" pitchFamily="18" charset="0"/>
                        </a:rPr>
                        <a:t>平本恵子</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00592921"/>
                  </a:ext>
                </a:extLst>
              </a:tr>
              <a:tr h="222685">
                <a:tc>
                  <a:txBody>
                    <a:bodyPr/>
                    <a:lstStyle/>
                    <a:p>
                      <a:pPr algn="ctr"/>
                      <a:r>
                        <a:rPr lang="ja-JP" sz="1100" kern="100">
                          <a:effectLst/>
                          <a:latin typeface="Meiryo UI" panose="020B0604030504040204" pitchFamily="34" charset="-128"/>
                          <a:ea typeface="Meiryo UI" panose="020B0604030504040204" pitchFamily="34" charset="-128"/>
                          <a:cs typeface="Times New Roman" panose="02020603050405020304" pitchFamily="18" charset="0"/>
                        </a:rPr>
                        <a:t>〇</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100" kern="100">
                          <a:effectLst/>
                          <a:latin typeface="Meiryo UI" panose="020B0604030504040204" pitchFamily="34" charset="-128"/>
                          <a:ea typeface="Meiryo UI" panose="020B0604030504040204" pitchFamily="34" charset="-128"/>
                          <a:cs typeface="Times New Roman" panose="02020603050405020304" pitchFamily="18" charset="0"/>
                        </a:rPr>
                        <a:t>6</a:t>
                      </a:r>
                      <a:endParaRPr lang="ja-JP" sz="110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a:effectLst/>
                          <a:latin typeface="Meiryo UI" panose="020B0604030504040204" pitchFamily="34" charset="-128"/>
                          <a:ea typeface="Meiryo UI" panose="020B0604030504040204" pitchFamily="34" charset="-128"/>
                          <a:cs typeface="Times New Roman" panose="02020603050405020304" pitchFamily="18" charset="0"/>
                        </a:rPr>
                        <a:t>日本公衆衛生学会</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a:effectLst/>
                          <a:latin typeface="Meiryo UI" panose="020B0604030504040204" pitchFamily="34" charset="-128"/>
                          <a:ea typeface="Meiryo UI" panose="020B0604030504040204" pitchFamily="34" charset="-128"/>
                          <a:cs typeface="Times New Roman" panose="02020603050405020304" pitchFamily="18" charset="0"/>
                        </a:rPr>
                        <a:t>公衆衛生総論</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グローバルヘルス</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中村佳子</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06164924"/>
                  </a:ext>
                </a:extLst>
              </a:tr>
              <a:tr h="222685">
                <a:tc>
                  <a:txBody>
                    <a:bodyPr/>
                    <a:lstStyle/>
                    <a:p>
                      <a:pPr algn="ctr"/>
                      <a:r>
                        <a:rPr lang="en-US" sz="1100" kern="100">
                          <a:effectLst/>
                          <a:latin typeface="Meiryo UI" panose="020B0604030504040204" pitchFamily="34" charset="-128"/>
                          <a:ea typeface="Meiryo UI" panose="020B0604030504040204" pitchFamily="34" charset="-128"/>
                          <a:cs typeface="Times New Roman" panose="02020603050405020304" pitchFamily="18" charset="0"/>
                        </a:rPr>
                        <a:t>○</a:t>
                      </a:r>
                      <a:endParaRPr lang="ja-JP" sz="110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100" kern="100">
                          <a:effectLst/>
                          <a:latin typeface="Meiryo UI" panose="020B0604030504040204" pitchFamily="34" charset="-128"/>
                          <a:ea typeface="Meiryo UI" panose="020B0604030504040204" pitchFamily="34" charset="-128"/>
                          <a:cs typeface="Times New Roman" panose="02020603050405020304" pitchFamily="18" charset="0"/>
                        </a:rPr>
                        <a:t>7</a:t>
                      </a:r>
                      <a:endParaRPr lang="ja-JP" sz="110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a:effectLst/>
                          <a:latin typeface="Meiryo UI" panose="020B0604030504040204" pitchFamily="34" charset="-128"/>
                          <a:ea typeface="Meiryo UI" panose="020B0604030504040204" pitchFamily="34" charset="-128"/>
                          <a:cs typeface="Times New Roman" panose="02020603050405020304" pitchFamily="18" charset="0"/>
                        </a:rPr>
                        <a:t>日本公衆衛生学会</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公衆衛生総論</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公衆衛生活動における医師の役割と人材開発</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中村佳子</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12279011"/>
                  </a:ext>
                </a:extLst>
              </a:tr>
              <a:tr h="222685">
                <a:tc>
                  <a:txBody>
                    <a:bodyPr/>
                    <a:lstStyle/>
                    <a:p>
                      <a:pPr algn="ctr"/>
                      <a:r>
                        <a:rPr lang="ja-JP" sz="1100" kern="100">
                          <a:effectLst/>
                          <a:latin typeface="Meiryo UI" panose="020B0604030504040204" pitchFamily="34" charset="-128"/>
                          <a:ea typeface="Meiryo UI" panose="020B0604030504040204" pitchFamily="34" charset="-128"/>
                          <a:cs typeface="Times New Roman" panose="02020603050405020304" pitchFamily="18" charset="0"/>
                        </a:rPr>
                        <a:t>〇</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100" kern="100">
                          <a:effectLst/>
                          <a:latin typeface="Meiryo UI" panose="020B0604030504040204" pitchFamily="34" charset="-128"/>
                          <a:ea typeface="Meiryo UI" panose="020B0604030504040204" pitchFamily="34" charset="-128"/>
                          <a:cs typeface="Times New Roman" panose="02020603050405020304" pitchFamily="18" charset="0"/>
                        </a:rPr>
                        <a:t>8</a:t>
                      </a:r>
                      <a:endParaRPr lang="ja-JP" sz="110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a:effectLst/>
                          <a:latin typeface="Meiryo UI" panose="020B0604030504040204" pitchFamily="34" charset="-128"/>
                          <a:ea typeface="Meiryo UI" panose="020B0604030504040204" pitchFamily="34" charset="-128"/>
                          <a:cs typeface="Times New Roman" panose="02020603050405020304" pitchFamily="18" charset="0"/>
                        </a:rPr>
                        <a:t>日本公衆衛生学会</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a:effectLst/>
                          <a:latin typeface="Meiryo UI" panose="020B0604030504040204" pitchFamily="34" charset="-128"/>
                          <a:ea typeface="Meiryo UI" panose="020B0604030504040204" pitchFamily="34" charset="-128"/>
                          <a:cs typeface="Times New Roman" panose="02020603050405020304" pitchFamily="18" charset="0"/>
                        </a:rPr>
                        <a:t>保健医療政策</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保健医療政策概論</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福島靖正</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97671580"/>
                  </a:ext>
                </a:extLst>
              </a:tr>
              <a:tr h="222685">
                <a:tc>
                  <a:txBody>
                    <a:bodyPr/>
                    <a:lstStyle/>
                    <a:p>
                      <a:pPr algn="ctr"/>
                      <a:r>
                        <a:rPr lang="ja-JP" sz="1100" kern="100">
                          <a:effectLst/>
                          <a:latin typeface="Meiryo UI" panose="020B0604030504040204" pitchFamily="34" charset="-128"/>
                          <a:ea typeface="Meiryo UI" panose="020B0604030504040204" pitchFamily="34" charset="-128"/>
                          <a:cs typeface="Times New Roman" panose="02020603050405020304" pitchFamily="18" charset="0"/>
                        </a:rPr>
                        <a:t>〇</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100" kern="100">
                          <a:effectLst/>
                          <a:latin typeface="Meiryo UI" panose="020B0604030504040204" pitchFamily="34" charset="-128"/>
                          <a:ea typeface="Meiryo UI" panose="020B0604030504040204" pitchFamily="34" charset="-128"/>
                          <a:cs typeface="Times New Roman" panose="02020603050405020304" pitchFamily="18" charset="0"/>
                        </a:rPr>
                        <a:t>9</a:t>
                      </a:r>
                      <a:endParaRPr lang="ja-JP" sz="110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a:effectLst/>
                          <a:latin typeface="Meiryo UI" panose="020B0604030504040204" pitchFamily="34" charset="-128"/>
                          <a:ea typeface="Meiryo UI" panose="020B0604030504040204" pitchFamily="34" charset="-128"/>
                          <a:cs typeface="Times New Roman" panose="02020603050405020304" pitchFamily="18" charset="0"/>
                        </a:rPr>
                        <a:t>日本公衆衛生学会</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保健医療政策</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社会保障制度</a:t>
                      </a:r>
                      <a:r>
                        <a:rPr lang="en-US" sz="1100" kern="100" dirty="0">
                          <a:effectLst/>
                          <a:latin typeface="Meiryo UI" panose="020B0604030504040204" pitchFamily="34" charset="-128"/>
                          <a:ea typeface="Meiryo UI" panose="020B0604030504040204" pitchFamily="34" charset="-128"/>
                          <a:cs typeface="Times New Roman" panose="02020603050405020304" pitchFamily="18" charset="0"/>
                        </a:rPr>
                        <a:t>1</a:t>
                      </a:r>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（医療制度、介護保険、地域包括ケア）</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a:effectLst/>
                          <a:latin typeface="Meiryo UI" panose="020B0604030504040204" pitchFamily="34" charset="-128"/>
                          <a:ea typeface="Meiryo UI" panose="020B0604030504040204" pitchFamily="34" charset="-128"/>
                          <a:cs typeface="Times New Roman" panose="02020603050405020304" pitchFamily="18" charset="0"/>
                        </a:rPr>
                        <a:t>小林廉毅</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76071586"/>
                  </a:ext>
                </a:extLst>
              </a:tr>
              <a:tr h="222685">
                <a:tc>
                  <a:txBody>
                    <a:bodyPr/>
                    <a:lstStyle/>
                    <a:p>
                      <a:pPr algn="ctr"/>
                      <a:r>
                        <a:rPr lang="ja-JP" sz="1100" kern="100">
                          <a:effectLst/>
                          <a:latin typeface="Meiryo UI" panose="020B0604030504040204" pitchFamily="34" charset="-128"/>
                          <a:ea typeface="Meiryo UI" panose="020B0604030504040204" pitchFamily="34" charset="-128"/>
                          <a:cs typeface="Times New Roman" panose="02020603050405020304" pitchFamily="18" charset="0"/>
                        </a:rPr>
                        <a:t>〇</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100" kern="100">
                          <a:effectLst/>
                          <a:latin typeface="Meiryo UI" panose="020B0604030504040204" pitchFamily="34" charset="-128"/>
                          <a:ea typeface="Meiryo UI" panose="020B0604030504040204" pitchFamily="34" charset="-128"/>
                          <a:cs typeface="Times New Roman" panose="02020603050405020304" pitchFamily="18" charset="0"/>
                        </a:rPr>
                        <a:t>10</a:t>
                      </a:r>
                      <a:endParaRPr lang="ja-JP" sz="110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a:effectLst/>
                          <a:latin typeface="Meiryo UI" panose="020B0604030504040204" pitchFamily="34" charset="-128"/>
                          <a:ea typeface="Meiryo UI" panose="020B0604030504040204" pitchFamily="34" charset="-128"/>
                          <a:cs typeface="Times New Roman" panose="02020603050405020304" pitchFamily="18" charset="0"/>
                        </a:rPr>
                        <a:t>日本公衆衛生学会</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保健医療政策</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100" kern="100">
                          <a:effectLst/>
                          <a:latin typeface="Meiryo UI" panose="020B0604030504040204" pitchFamily="34" charset="-128"/>
                          <a:ea typeface="Meiryo UI" panose="020B0604030504040204" pitchFamily="34" charset="-128"/>
                          <a:cs typeface="Times New Roman" panose="02020603050405020304" pitchFamily="18" charset="0"/>
                        </a:rPr>
                        <a:t>社会保障制度</a:t>
                      </a:r>
                      <a:r>
                        <a:rPr lang="en-US" sz="1100" kern="100">
                          <a:effectLst/>
                          <a:latin typeface="Meiryo UI" panose="020B0604030504040204" pitchFamily="34" charset="-128"/>
                          <a:ea typeface="Meiryo UI" panose="020B0604030504040204" pitchFamily="34" charset="-128"/>
                          <a:cs typeface="Times New Roman" panose="02020603050405020304" pitchFamily="18" charset="0"/>
                        </a:rPr>
                        <a:t>2</a:t>
                      </a:r>
                      <a:r>
                        <a:rPr lang="ja-JP" sz="1100" kern="100">
                          <a:effectLst/>
                          <a:latin typeface="Meiryo UI" panose="020B0604030504040204" pitchFamily="34" charset="-128"/>
                          <a:ea typeface="Meiryo UI" panose="020B0604030504040204" pitchFamily="34" charset="-128"/>
                          <a:cs typeface="Times New Roman" panose="02020603050405020304" pitchFamily="18" charset="0"/>
                        </a:rPr>
                        <a:t>（福祉制度、年金制度）</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唐木啓介</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95628916"/>
                  </a:ext>
                </a:extLst>
              </a:tr>
              <a:tr h="222685">
                <a:tc>
                  <a:txBody>
                    <a:bodyPr/>
                    <a:lstStyle/>
                    <a:p>
                      <a:pPr algn="ctr"/>
                      <a:r>
                        <a:rPr lang="ja-JP" sz="1100" kern="100">
                          <a:effectLst/>
                          <a:latin typeface="Meiryo UI" panose="020B0604030504040204" pitchFamily="34" charset="-128"/>
                          <a:ea typeface="Meiryo UI" panose="020B0604030504040204" pitchFamily="34" charset="-128"/>
                          <a:cs typeface="Times New Roman" panose="02020603050405020304" pitchFamily="18" charset="0"/>
                        </a:rPr>
                        <a:t>〇</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100" kern="100">
                          <a:effectLst/>
                          <a:latin typeface="Meiryo UI" panose="020B0604030504040204" pitchFamily="34" charset="-128"/>
                          <a:ea typeface="Meiryo UI" panose="020B0604030504040204" pitchFamily="34" charset="-128"/>
                          <a:cs typeface="Times New Roman" panose="02020603050405020304" pitchFamily="18" charset="0"/>
                        </a:rPr>
                        <a:t>11-1</a:t>
                      </a:r>
                      <a:endParaRPr lang="ja-JP" sz="110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日本公衆衛生学会</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a:effectLst/>
                          <a:latin typeface="Meiryo UI" panose="020B0604030504040204" pitchFamily="34" charset="-128"/>
                          <a:ea typeface="Meiryo UI" panose="020B0604030504040204" pitchFamily="34" charset="-128"/>
                          <a:cs typeface="Times New Roman" panose="02020603050405020304" pitchFamily="18" charset="0"/>
                        </a:rPr>
                        <a:t>保健医療政策</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保健医療政策各論</a:t>
                      </a:r>
                      <a:r>
                        <a:rPr lang="en-US" sz="1100" kern="100" dirty="0">
                          <a:effectLst/>
                          <a:latin typeface="Meiryo UI" panose="020B0604030504040204" pitchFamily="34" charset="-128"/>
                          <a:ea typeface="Meiryo UI" panose="020B0604030504040204" pitchFamily="34" charset="-128"/>
                          <a:cs typeface="Times New Roman" panose="02020603050405020304" pitchFamily="18" charset="0"/>
                        </a:rPr>
                        <a:t>1-1</a:t>
                      </a:r>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（健康づくり、生活習慣病対策）</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a:effectLst/>
                          <a:latin typeface="Meiryo UI" panose="020B0604030504040204" pitchFamily="34" charset="-128"/>
                          <a:ea typeface="Meiryo UI" panose="020B0604030504040204" pitchFamily="34" charset="-128"/>
                          <a:cs typeface="Times New Roman" panose="02020603050405020304" pitchFamily="18" charset="0"/>
                        </a:rPr>
                        <a:t>八谷寛</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03069766"/>
                  </a:ext>
                </a:extLst>
              </a:tr>
              <a:tr h="222685">
                <a:tc>
                  <a:txBody>
                    <a:bodyPr/>
                    <a:lstStyle/>
                    <a:p>
                      <a:pPr algn="ctr"/>
                      <a:r>
                        <a:rPr lang="ja-JP" sz="1100" kern="100">
                          <a:effectLst/>
                          <a:latin typeface="Meiryo UI" panose="020B0604030504040204" pitchFamily="34" charset="-128"/>
                          <a:ea typeface="Meiryo UI" panose="020B0604030504040204" pitchFamily="34" charset="-128"/>
                          <a:cs typeface="Times New Roman" panose="02020603050405020304" pitchFamily="18" charset="0"/>
                        </a:rPr>
                        <a:t>〇</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100" kern="100">
                          <a:effectLst/>
                          <a:latin typeface="Meiryo UI" panose="020B0604030504040204" pitchFamily="34" charset="-128"/>
                          <a:ea typeface="Meiryo UI" panose="020B0604030504040204" pitchFamily="34" charset="-128"/>
                          <a:cs typeface="Times New Roman" panose="02020603050405020304" pitchFamily="18" charset="0"/>
                        </a:rPr>
                        <a:t>11-2</a:t>
                      </a:r>
                      <a:endParaRPr lang="ja-JP" sz="110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日本公衆衛生学会</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保健医療政策</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保健医療政策各論</a:t>
                      </a:r>
                      <a:r>
                        <a:rPr lang="en-US" sz="1100" kern="100" dirty="0">
                          <a:effectLst/>
                          <a:latin typeface="Meiryo UI" panose="020B0604030504040204" pitchFamily="34" charset="-128"/>
                          <a:ea typeface="Meiryo UI" panose="020B0604030504040204" pitchFamily="34" charset="-128"/>
                          <a:cs typeface="Times New Roman" panose="02020603050405020304" pitchFamily="18" charset="0"/>
                        </a:rPr>
                        <a:t>1-2</a:t>
                      </a:r>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（母子保健、学校保健）</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鈴木孝太</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75486891"/>
                  </a:ext>
                </a:extLst>
              </a:tr>
              <a:tr h="212563">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未</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11-3</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日本公衆衛生学会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保健医療政策</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保健医療政策各論</a:t>
                      </a:r>
                      <a:r>
                        <a:rPr lang="en-US" sz="1050" kern="100" dirty="0">
                          <a:effectLst/>
                          <a:latin typeface="Meiryo UI" panose="020B0604030504040204" pitchFamily="34" charset="-128"/>
                          <a:ea typeface="Meiryo UI" panose="020B0604030504040204" pitchFamily="34" charset="-128"/>
                          <a:cs typeface="Times New Roman" panose="02020603050405020304" pitchFamily="18" charset="0"/>
                        </a:rPr>
                        <a:t>1-3</a:t>
                      </a: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（高齢者保健・介護）</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65962220"/>
                  </a:ext>
                </a:extLst>
              </a:tr>
              <a:tr h="212563">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〇</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11-4</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日本公衆衛生学会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保健医療政策</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保健医療政策各論</a:t>
                      </a:r>
                      <a:r>
                        <a:rPr lang="en-US" sz="1050" kern="100" dirty="0">
                          <a:effectLst/>
                          <a:latin typeface="Meiryo UI" panose="020B0604030504040204" pitchFamily="34" charset="-128"/>
                          <a:ea typeface="Meiryo UI" panose="020B0604030504040204" pitchFamily="34" charset="-128"/>
                          <a:cs typeface="Times New Roman" panose="02020603050405020304" pitchFamily="18" charset="0"/>
                        </a:rPr>
                        <a:t>1-4</a:t>
                      </a: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（精神保健）</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吉益光一</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64443347"/>
                  </a:ext>
                </a:extLst>
              </a:tr>
              <a:tr h="212563">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〇</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12-1</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日本公衆衛生学会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保健医療政策</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保健医療政策各論</a:t>
                      </a:r>
                      <a:r>
                        <a:rPr lang="en-US" sz="1050" kern="100" dirty="0">
                          <a:effectLst/>
                          <a:latin typeface="Meiryo UI" panose="020B0604030504040204" pitchFamily="34" charset="-128"/>
                          <a:ea typeface="Meiryo UI" panose="020B0604030504040204" pitchFamily="34" charset="-128"/>
                          <a:cs typeface="Times New Roman" panose="02020603050405020304" pitchFamily="18" charset="0"/>
                        </a:rPr>
                        <a:t>2-1</a:t>
                      </a: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（歯科保健）</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福田英輝</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88455739"/>
                  </a:ext>
                </a:extLst>
              </a:tr>
              <a:tr h="212563">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〇</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12-2</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日本公衆衛生学会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保健医療政策</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保健医療政策各論</a:t>
                      </a:r>
                      <a:r>
                        <a:rPr lang="en-US" sz="1050" kern="100" dirty="0">
                          <a:effectLst/>
                          <a:latin typeface="Meiryo UI" panose="020B0604030504040204" pitchFamily="34" charset="-128"/>
                          <a:ea typeface="Meiryo UI" panose="020B0604030504040204" pitchFamily="34" charset="-128"/>
                          <a:cs typeface="Times New Roman" panose="02020603050405020304" pitchFamily="18" charset="0"/>
                        </a:rPr>
                        <a:t>2-2</a:t>
                      </a: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（感染症対策）</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稲葉静代</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06035916"/>
                  </a:ext>
                </a:extLst>
              </a:tr>
              <a:tr h="212563">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〇</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12-3</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日本公衆衛生学会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保健医療政策</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保健医療政策各論</a:t>
                      </a: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2-3</a:t>
                      </a: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（難病対策・障害者対策）</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谷掛千里</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26372145"/>
                  </a:ext>
                </a:extLst>
              </a:tr>
              <a:tr h="212563">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13</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日本公衆衛生学会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保健医療政策</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医療改革の動向</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今中雄一</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44238206"/>
                  </a:ext>
                </a:extLst>
              </a:tr>
              <a:tr h="212563">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未</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14</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日本公衆衛生学会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保健医療政策</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保健医療関連の計画</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85184678"/>
                  </a:ext>
                </a:extLst>
              </a:tr>
              <a:tr h="212563">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〇</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15</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日本疫学会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疫学・医学統計</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人口・保健・医療統計の概要</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尾島俊之</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75781424"/>
                  </a:ext>
                </a:extLst>
              </a:tr>
              <a:tr h="212563">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16</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日本疫学会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疫学・医学統計</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基礎医学統計学１</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小橋</a:t>
                      </a:r>
                      <a:r>
                        <a:rPr lang="en-US" sz="1050" kern="100" dirty="0">
                          <a:effectLst/>
                          <a:latin typeface="Meiryo UI" panose="020B0604030504040204" pitchFamily="34" charset="-128"/>
                          <a:ea typeface="Meiryo UI" panose="020B0604030504040204" pitchFamily="34" charset="-128"/>
                          <a:cs typeface="Times New Roman" panose="02020603050405020304" pitchFamily="18" charset="0"/>
                        </a:rPr>
                        <a:t> </a:t>
                      </a: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元</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68566349"/>
                  </a:ext>
                </a:extLst>
              </a:tr>
              <a:tr h="212563">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〇</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17</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日本疫学会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疫学・医学統計</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基礎医学統計学２</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村上義孝</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48522805"/>
                  </a:ext>
                </a:extLst>
              </a:tr>
              <a:tr h="212563">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〇</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18</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日本疫学会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疫学・医学統計</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社会調査法</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堤</a:t>
                      </a:r>
                      <a:r>
                        <a:rPr lang="en-US" sz="1050" kern="100" dirty="0">
                          <a:effectLst/>
                          <a:latin typeface="Meiryo UI" panose="020B0604030504040204" pitchFamily="34" charset="-128"/>
                          <a:ea typeface="Meiryo UI" panose="020B0604030504040204" pitchFamily="34" charset="-128"/>
                          <a:cs typeface="Times New Roman" panose="02020603050405020304" pitchFamily="18" charset="0"/>
                        </a:rPr>
                        <a:t> </a:t>
                      </a: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明純</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25044622"/>
                  </a:ext>
                </a:extLst>
              </a:tr>
              <a:tr h="212563">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〇</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19</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日本疫学会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疫学・医学統計</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研究デザインと疫学指標</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藤吉</a:t>
                      </a:r>
                      <a:r>
                        <a:rPr lang="en-US" sz="1050" kern="100" dirty="0">
                          <a:effectLst/>
                          <a:latin typeface="Meiryo UI" panose="020B0604030504040204" pitchFamily="34" charset="-128"/>
                          <a:ea typeface="Meiryo UI" panose="020B0604030504040204" pitchFamily="34" charset="-128"/>
                          <a:cs typeface="Times New Roman" panose="02020603050405020304" pitchFamily="18" charset="0"/>
                        </a:rPr>
                        <a:t> </a:t>
                      </a: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朗</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450808"/>
                  </a:ext>
                </a:extLst>
              </a:tr>
              <a:tr h="212563">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20</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日本疫学会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疫学・医学統計</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バイアスとそのコントロール</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藤原武男</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4178073"/>
                  </a:ext>
                </a:extLst>
              </a:tr>
              <a:tr h="212563">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〇</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dirty="0">
                          <a:effectLst/>
                          <a:latin typeface="Meiryo UI" panose="020B0604030504040204" pitchFamily="34" charset="-128"/>
                          <a:ea typeface="Meiryo UI" panose="020B0604030504040204" pitchFamily="34" charset="-128"/>
                          <a:cs typeface="Times New Roman" panose="02020603050405020304" pitchFamily="18" charset="0"/>
                        </a:rPr>
                        <a:t>21</a:t>
                      </a:r>
                      <a:endParaRPr lang="ja-JP" sz="1050" kern="100" dirty="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日本疫学会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疫学・医学統計</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応用疫学・医学統計学</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鈴木孝太</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30613330"/>
                  </a:ext>
                </a:extLst>
              </a:tr>
            </a:tbl>
          </a:graphicData>
        </a:graphic>
      </p:graphicFrame>
    </p:spTree>
    <p:extLst>
      <p:ext uri="{BB962C8B-B14F-4D97-AF65-F5344CB8AC3E}">
        <p14:creationId xmlns:p14="http://schemas.microsoft.com/office/powerpoint/2010/main" val="25722779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63682" y="1207585"/>
            <a:ext cx="8528601" cy="6159569"/>
          </a:xfrm>
        </p:spPr>
        <p:txBody>
          <a:bodyPr>
            <a:normAutofit/>
          </a:bodyPr>
          <a:lstStyle/>
          <a:p>
            <a:r>
              <a:rPr lang="ja-JP" altLang="en-US" sz="2000" dirty="0">
                <a:latin typeface="Meiryo UI" panose="020B0604030504040204" pitchFamily="34" charset="-128"/>
                <a:ea typeface="Meiryo UI" panose="020B0604030504040204" pitchFamily="34" charset="-128"/>
              </a:rPr>
              <a:t>目的</a:t>
            </a:r>
            <a:endParaRPr lang="en-US" altLang="ja-JP" sz="2000" dirty="0">
              <a:latin typeface="Meiryo UI" panose="020B0604030504040204" pitchFamily="34" charset="-128"/>
              <a:ea typeface="Meiryo UI" panose="020B0604030504040204" pitchFamily="34" charset="-128"/>
            </a:endParaRPr>
          </a:p>
          <a:p>
            <a:pPr lvl="1"/>
            <a:r>
              <a:rPr lang="ja-JP" altLang="en-US" sz="2000" dirty="0">
                <a:latin typeface="Meiryo UI" panose="020B0604030504040204" pitchFamily="34" charset="-128"/>
                <a:ea typeface="Meiryo UI" panose="020B0604030504040204" pitchFamily="34" charset="-128"/>
              </a:rPr>
              <a:t>人々の健康に寄与するために、公衆衛生及び医療の重要な基盤となる社会 医学系専門医制度を運営し発展させること</a:t>
            </a:r>
            <a:endParaRPr lang="en-US" altLang="ja-JP" sz="2000" dirty="0">
              <a:latin typeface="Meiryo UI" panose="020B0604030504040204" pitchFamily="34" charset="-128"/>
              <a:ea typeface="Meiryo UI" panose="020B0604030504040204" pitchFamily="34" charset="-128"/>
            </a:endParaRPr>
          </a:p>
          <a:p>
            <a:r>
              <a:rPr lang="ja-JP" altLang="en-US" sz="2000" dirty="0">
                <a:latin typeface="Meiryo UI" panose="020B0604030504040204" pitchFamily="34" charset="-128"/>
                <a:ea typeface="Meiryo UI" panose="020B0604030504040204" pitchFamily="34" charset="-128"/>
              </a:rPr>
              <a:t>事業</a:t>
            </a:r>
            <a:endParaRPr lang="en-US" altLang="ja-JP" sz="2000" dirty="0">
              <a:latin typeface="Meiryo UI" panose="020B0604030504040204" pitchFamily="34" charset="-128"/>
              <a:ea typeface="Meiryo UI" panose="020B0604030504040204" pitchFamily="34" charset="-128"/>
            </a:endParaRPr>
          </a:p>
          <a:p>
            <a:pPr marL="400050" lvl="1" indent="0">
              <a:buNone/>
            </a:pPr>
            <a:r>
              <a:rPr lang="ja-JP" altLang="en-US" sz="2000" dirty="0">
                <a:latin typeface="Meiryo UI" panose="020B0604030504040204" pitchFamily="34" charset="-128"/>
                <a:ea typeface="Meiryo UI" panose="020B0604030504040204" pitchFamily="34" charset="-128"/>
              </a:rPr>
              <a:t>（１）社会医学系の専門医、指導医の育成と生涯学習に関する事業</a:t>
            </a:r>
          </a:p>
          <a:p>
            <a:pPr marL="400050" lvl="1" indent="0">
              <a:buNone/>
            </a:pPr>
            <a:r>
              <a:rPr lang="ja-JP" altLang="en-US" sz="2000" dirty="0">
                <a:latin typeface="Meiryo UI" panose="020B0604030504040204" pitchFamily="34" charset="-128"/>
                <a:ea typeface="Meiryo UI" panose="020B0604030504040204" pitchFamily="34" charset="-128"/>
              </a:rPr>
              <a:t>（２）社会医学系専門医認定試験の実施に関する事業 </a:t>
            </a:r>
            <a:endParaRPr lang="en-US" altLang="ja-JP" sz="2000" dirty="0">
              <a:latin typeface="Meiryo UI" panose="020B0604030504040204" pitchFamily="34" charset="-128"/>
              <a:ea typeface="Meiryo UI" panose="020B0604030504040204" pitchFamily="34" charset="-128"/>
            </a:endParaRPr>
          </a:p>
          <a:p>
            <a:pPr marL="400050" lvl="1" indent="0">
              <a:buNone/>
            </a:pPr>
            <a:r>
              <a:rPr lang="ja-JP" altLang="en-US" sz="2000" dirty="0">
                <a:latin typeface="Meiryo UI" panose="020B0604030504040204" pitchFamily="34" charset="-128"/>
                <a:ea typeface="Meiryo UI" panose="020B0604030504040204" pitchFamily="34" charset="-128"/>
              </a:rPr>
              <a:t>（３）社会医学系の専門医、指導医の資格の認定・更新に関する事業</a:t>
            </a:r>
          </a:p>
          <a:p>
            <a:pPr marL="400050" lvl="1" indent="0">
              <a:buNone/>
            </a:pPr>
            <a:r>
              <a:rPr lang="ja-JP" altLang="en-US" sz="2000" dirty="0">
                <a:latin typeface="Meiryo UI" panose="020B0604030504040204" pitchFamily="34" charset="-128"/>
                <a:ea typeface="Meiryo UI" panose="020B0604030504040204" pitchFamily="34" charset="-128"/>
              </a:rPr>
              <a:t>（４）専門研修プログラムと研修施設の認定に関する事業</a:t>
            </a:r>
          </a:p>
          <a:p>
            <a:pPr marL="400050" lvl="1" indent="0">
              <a:buNone/>
            </a:pPr>
            <a:r>
              <a:rPr lang="ja-JP" altLang="en-US" sz="2000" dirty="0">
                <a:latin typeface="Meiryo UI" panose="020B0604030504040204" pitchFamily="34" charset="-128"/>
                <a:ea typeface="Meiryo UI" panose="020B0604030504040204" pitchFamily="34" charset="-128"/>
              </a:rPr>
              <a:t>（５）社会医学系専門医制度の評価と発展に関する事業</a:t>
            </a:r>
          </a:p>
          <a:p>
            <a:pPr marL="400050" lvl="1" indent="0">
              <a:buNone/>
            </a:pPr>
            <a:r>
              <a:rPr lang="ja-JP" altLang="en-US" sz="2000" dirty="0">
                <a:latin typeface="Meiryo UI" panose="020B0604030504040204" pitchFamily="34" charset="-128"/>
                <a:ea typeface="Meiryo UI" panose="020B0604030504040204" pitchFamily="34" charset="-128"/>
              </a:rPr>
              <a:t>（６）国内外の関連団体との連携及び協力</a:t>
            </a:r>
          </a:p>
          <a:p>
            <a:pPr marL="400050" lvl="1" indent="0">
              <a:buNone/>
            </a:pPr>
            <a:r>
              <a:rPr lang="ja-JP" altLang="en-US" sz="2000" dirty="0">
                <a:latin typeface="Meiryo UI" panose="020B0604030504040204" pitchFamily="34" charset="-128"/>
                <a:ea typeface="Meiryo UI" panose="020B0604030504040204" pitchFamily="34" charset="-128"/>
              </a:rPr>
              <a:t>（７）社会医学系領域の成果の普及及び啓発活動</a:t>
            </a:r>
          </a:p>
          <a:p>
            <a:pPr marL="400050" lvl="1" indent="0">
              <a:buNone/>
            </a:pPr>
            <a:r>
              <a:rPr lang="ja-JP" altLang="en-US" sz="2000" dirty="0">
                <a:latin typeface="Meiryo UI" panose="020B0604030504040204" pitchFamily="34" charset="-128"/>
                <a:ea typeface="Meiryo UI" panose="020B0604030504040204" pitchFamily="34" charset="-128"/>
              </a:rPr>
              <a:t>（</a:t>
            </a:r>
            <a:r>
              <a:rPr lang="en-US" altLang="ja-JP" sz="2000" dirty="0">
                <a:latin typeface="Meiryo UI" panose="020B0604030504040204" pitchFamily="34" charset="-128"/>
                <a:ea typeface="Meiryo UI" panose="020B0604030504040204" pitchFamily="34" charset="-128"/>
              </a:rPr>
              <a:t>8</a:t>
            </a:r>
            <a:r>
              <a:rPr lang="ja-JP" altLang="en-US" sz="2000" dirty="0">
                <a:latin typeface="Meiryo UI" panose="020B0604030504040204" pitchFamily="34" charset="-128"/>
                <a:ea typeface="Meiryo UI" panose="020B0604030504040204" pitchFamily="34" charset="-128"/>
              </a:rPr>
              <a:t>）その他、目的を達成するために必要な事業</a:t>
            </a:r>
            <a:endParaRPr lang="en-US" altLang="ja-JP" sz="2000" dirty="0">
              <a:latin typeface="Meiryo UI" panose="020B0604030504040204" pitchFamily="34" charset="-128"/>
              <a:ea typeface="Meiryo UI" panose="020B0604030504040204" pitchFamily="34" charset="-128"/>
            </a:endParaRPr>
          </a:p>
        </p:txBody>
      </p:sp>
      <p:sp>
        <p:nvSpPr>
          <p:cNvPr id="6" name="タイトル 1"/>
          <p:cNvSpPr>
            <a:spLocks noGrp="1"/>
          </p:cNvSpPr>
          <p:nvPr>
            <p:ph type="title"/>
          </p:nvPr>
        </p:nvSpPr>
        <p:spPr>
          <a:xfrm>
            <a:off x="251520" y="116632"/>
            <a:ext cx="8640763" cy="1008112"/>
          </a:xfrm>
          <a:prstGeom prst="rect">
            <a:avLst/>
          </a:prstGeom>
        </p:spPr>
        <p:txBody>
          <a:bodyPr/>
          <a:lstStyle/>
          <a:p>
            <a:pPr marL="0" indent="0">
              <a:buNone/>
            </a:pPr>
            <a:r>
              <a:rPr lang="ja-JP" altLang="en-US" sz="2400" b="1" dirty="0">
                <a:latin typeface="Meiryo UI" panose="020B0604030504040204" pitchFamily="34" charset="-128"/>
              </a:rPr>
              <a:t>一般社団法人　社会医学系専門医協会</a:t>
            </a:r>
            <a:br>
              <a:rPr lang="en-US" altLang="ja-JP" sz="2400" b="1" dirty="0">
                <a:latin typeface="Meiryo UI" panose="020B0604030504040204" pitchFamily="34" charset="-128"/>
              </a:rPr>
            </a:br>
            <a:r>
              <a:rPr lang="ja-JP" altLang="en-US" sz="2000" b="1" dirty="0">
                <a:latin typeface="Meiryo UI" panose="020B0604030504040204" pitchFamily="34" charset="-128"/>
              </a:rPr>
              <a:t>（</a:t>
            </a:r>
            <a:r>
              <a:rPr lang="en-US" altLang="ja-JP" sz="2000" b="1" dirty="0">
                <a:latin typeface="Meiryo UI" panose="020B0604030504040204" pitchFamily="34" charset="-128"/>
              </a:rPr>
              <a:t>Japan Board of Public Health and Social Medicine</a:t>
            </a:r>
            <a:r>
              <a:rPr lang="ja-JP" altLang="en-US" sz="2000" b="1" dirty="0">
                <a:latin typeface="Meiryo UI" panose="020B0604030504040204" pitchFamily="34" charset="-128"/>
              </a:rPr>
              <a:t>）</a:t>
            </a:r>
            <a:endParaRPr kumimoji="1" lang="ja-JP" altLang="en-US" sz="2400" b="1" dirty="0">
              <a:latin typeface="Meiryo UI" panose="020B0604030504040204" pitchFamily="34" charset="-128"/>
            </a:endParaRPr>
          </a:p>
        </p:txBody>
      </p:sp>
    </p:spTree>
    <p:extLst>
      <p:ext uri="{BB962C8B-B14F-4D97-AF65-F5344CB8AC3E}">
        <p14:creationId xmlns:p14="http://schemas.microsoft.com/office/powerpoint/2010/main" val="359001291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46EC6E8D-6119-A215-C015-E96228DB8CFC}"/>
              </a:ext>
            </a:extLst>
          </p:cNvPr>
          <p:cNvSpPr txBox="1"/>
          <p:nvPr/>
        </p:nvSpPr>
        <p:spPr>
          <a:xfrm>
            <a:off x="323528" y="188640"/>
            <a:ext cx="6984776" cy="369332"/>
          </a:xfrm>
          <a:prstGeom prst="rect">
            <a:avLst/>
          </a:prstGeom>
          <a:noFill/>
        </p:spPr>
        <p:txBody>
          <a:bodyPr wrap="square">
            <a:spAutoFit/>
          </a:bodyPr>
          <a:lstStyle/>
          <a:p>
            <a:pPr algn="just"/>
            <a:r>
              <a:rPr lang="ja-JP" altLang="ja-JP" sz="1800" kern="100" dirty="0">
                <a:effectLst/>
                <a:latin typeface="Meiryo UI" panose="020B0604030504040204" pitchFamily="50" charset="-128"/>
                <a:ea typeface="Meiryo UI" panose="020B0604030504040204" pitchFamily="50" charset="-128"/>
                <a:cs typeface="Times New Roman" panose="02020603050405020304" pitchFamily="18" charset="0"/>
              </a:rPr>
              <a:t>基本プログラム</a:t>
            </a:r>
            <a:r>
              <a:rPr lang="en-US" altLang="ja-JP" sz="1800" kern="100" dirty="0">
                <a:effectLst/>
                <a:latin typeface="Meiryo UI" panose="020B0604030504040204" pitchFamily="50" charset="-128"/>
                <a:ea typeface="Meiryo UI" panose="020B0604030504040204" pitchFamily="50" charset="-128"/>
                <a:cs typeface="Times New Roman" panose="02020603050405020304" pitchFamily="18" charset="0"/>
              </a:rPr>
              <a:t>e</a:t>
            </a:r>
            <a:r>
              <a:rPr lang="ja-JP" altLang="ja-JP" sz="1800" kern="100" dirty="0">
                <a:effectLst/>
                <a:latin typeface="Meiryo UI" panose="020B0604030504040204" pitchFamily="50" charset="-128"/>
                <a:ea typeface="Meiryo UI" panose="020B0604030504040204" pitchFamily="50" charset="-128"/>
                <a:cs typeface="Times New Roman" panose="02020603050405020304" pitchFamily="18" charset="0"/>
              </a:rPr>
              <a:t>ラーニングコンテンツ第</a:t>
            </a:r>
            <a:r>
              <a:rPr lang="en-US" altLang="ja-JP" sz="1800" kern="100" dirty="0">
                <a:effectLst/>
                <a:latin typeface="Meiryo UI" panose="020B0604030504040204" pitchFamily="50" charset="-128"/>
                <a:ea typeface="Meiryo UI" panose="020B0604030504040204" pitchFamily="50" charset="-128"/>
                <a:cs typeface="Times New Roman" panose="02020603050405020304" pitchFamily="18" charset="0"/>
              </a:rPr>
              <a:t>2</a:t>
            </a:r>
            <a:r>
              <a:rPr lang="ja-JP" altLang="ja-JP" sz="1800" kern="100" dirty="0">
                <a:effectLst/>
                <a:latin typeface="Meiryo UI" panose="020B0604030504040204" pitchFamily="50" charset="-128"/>
                <a:ea typeface="Meiryo UI" panose="020B0604030504040204" pitchFamily="50" charset="-128"/>
                <a:cs typeface="Times New Roman" panose="02020603050405020304" pitchFamily="18" charset="0"/>
              </a:rPr>
              <a:t>版　</a:t>
            </a:r>
            <a:r>
              <a:rPr lang="ja-JP" altLang="en-US" sz="1800" kern="100" dirty="0">
                <a:effectLst/>
                <a:latin typeface="Meiryo UI" panose="020B0604030504040204" pitchFamily="50" charset="-128"/>
                <a:ea typeface="Meiryo UI" panose="020B0604030504040204" pitchFamily="50" charset="-128"/>
                <a:cs typeface="Times New Roman" panose="02020603050405020304" pitchFamily="18" charset="0"/>
              </a:rPr>
              <a:t>テーマ・</a:t>
            </a:r>
            <a:r>
              <a:rPr lang="ja-JP" altLang="ja-JP" sz="1800" kern="100" dirty="0">
                <a:effectLst/>
                <a:latin typeface="Meiryo UI" panose="020B0604030504040204" pitchFamily="50" charset="-128"/>
                <a:ea typeface="Meiryo UI" panose="020B0604030504040204" pitchFamily="50" charset="-128"/>
                <a:cs typeface="Times New Roman" panose="02020603050405020304" pitchFamily="18" charset="0"/>
              </a:rPr>
              <a:t>講師一覧</a:t>
            </a:r>
          </a:p>
        </p:txBody>
      </p:sp>
      <p:graphicFrame>
        <p:nvGraphicFramePr>
          <p:cNvPr id="4" name="表 3">
            <a:extLst>
              <a:ext uri="{FF2B5EF4-FFF2-40B4-BE49-F238E27FC236}">
                <a16:creationId xmlns:a16="http://schemas.microsoft.com/office/drawing/2014/main" id="{3305F9C3-6B41-4B5B-F521-B995432A5CB7}"/>
              </a:ext>
            </a:extLst>
          </p:cNvPr>
          <p:cNvGraphicFramePr>
            <a:graphicFrameLocks noGrp="1"/>
          </p:cNvGraphicFramePr>
          <p:nvPr>
            <p:extLst>
              <p:ext uri="{D42A27DB-BD31-4B8C-83A1-F6EECF244321}">
                <p14:modId xmlns:p14="http://schemas.microsoft.com/office/powerpoint/2010/main" val="4152970538"/>
              </p:ext>
            </p:extLst>
          </p:nvPr>
        </p:nvGraphicFramePr>
        <p:xfrm>
          <a:off x="95250" y="740852"/>
          <a:ext cx="8924926" cy="6021906"/>
        </p:xfrm>
        <a:graphic>
          <a:graphicData uri="http://schemas.openxmlformats.org/drawingml/2006/table">
            <a:tbl>
              <a:tblPr firstRow="1" firstCol="1" bandRow="1"/>
              <a:tblGrid>
                <a:gridCol w="650698">
                  <a:extLst>
                    <a:ext uri="{9D8B030D-6E8A-4147-A177-3AD203B41FA5}">
                      <a16:colId xmlns:a16="http://schemas.microsoft.com/office/drawing/2014/main" val="3317201886"/>
                    </a:ext>
                  </a:extLst>
                </a:gridCol>
                <a:gridCol w="628516">
                  <a:extLst>
                    <a:ext uri="{9D8B030D-6E8A-4147-A177-3AD203B41FA5}">
                      <a16:colId xmlns:a16="http://schemas.microsoft.com/office/drawing/2014/main" val="1552380991"/>
                    </a:ext>
                  </a:extLst>
                </a:gridCol>
                <a:gridCol w="1699089">
                  <a:extLst>
                    <a:ext uri="{9D8B030D-6E8A-4147-A177-3AD203B41FA5}">
                      <a16:colId xmlns:a16="http://schemas.microsoft.com/office/drawing/2014/main" val="205864324"/>
                    </a:ext>
                  </a:extLst>
                </a:gridCol>
                <a:gridCol w="1177905">
                  <a:extLst>
                    <a:ext uri="{9D8B030D-6E8A-4147-A177-3AD203B41FA5}">
                      <a16:colId xmlns:a16="http://schemas.microsoft.com/office/drawing/2014/main" val="1187667355"/>
                    </a:ext>
                  </a:extLst>
                </a:gridCol>
                <a:gridCol w="3563446">
                  <a:extLst>
                    <a:ext uri="{9D8B030D-6E8A-4147-A177-3AD203B41FA5}">
                      <a16:colId xmlns:a16="http://schemas.microsoft.com/office/drawing/2014/main" val="3963352687"/>
                    </a:ext>
                  </a:extLst>
                </a:gridCol>
                <a:gridCol w="1205272">
                  <a:extLst>
                    <a:ext uri="{9D8B030D-6E8A-4147-A177-3AD203B41FA5}">
                      <a16:colId xmlns:a16="http://schemas.microsoft.com/office/drawing/2014/main" val="1551949369"/>
                    </a:ext>
                  </a:extLst>
                </a:gridCol>
              </a:tblGrid>
              <a:tr h="349556">
                <a:tc>
                  <a:txBody>
                    <a:bodyPr/>
                    <a:lstStyle/>
                    <a:p>
                      <a:pPr algn="ctr"/>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改定</a:t>
                      </a:r>
                    </a:p>
                    <a:p>
                      <a:pPr algn="ctr"/>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状況</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通し</a:t>
                      </a:r>
                    </a:p>
                    <a:p>
                      <a:pPr algn="ctr"/>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番号</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a:effectLst/>
                          <a:latin typeface="Meiryo UI" panose="020B0604030504040204" pitchFamily="34" charset="-128"/>
                          <a:ea typeface="Meiryo UI" panose="020B0604030504040204" pitchFamily="34" charset="-128"/>
                          <a:cs typeface="Times New Roman" panose="02020603050405020304" pitchFamily="18" charset="0"/>
                        </a:rPr>
                        <a:t>担当学会名</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担当科目</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担当テーマ</a:t>
                      </a: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講師名</a:t>
                      </a:r>
                    </a:p>
                    <a:p>
                      <a:pPr algn="ctr"/>
                      <a:r>
                        <a:rPr lang="ja-JP" sz="1100" kern="100" dirty="0">
                          <a:effectLst/>
                          <a:latin typeface="Meiryo UI" panose="020B0604030504040204" pitchFamily="34" charset="-128"/>
                          <a:ea typeface="Meiryo UI" panose="020B0604030504040204" pitchFamily="34" charset="-128"/>
                          <a:cs typeface="Times New Roman" panose="02020603050405020304" pitchFamily="18" charset="0"/>
                        </a:rPr>
                        <a:t>（敬称略</a:t>
                      </a:r>
                      <a:r>
                        <a:rPr lang="en-US" sz="1100" kern="100" dirty="0">
                          <a:effectLst/>
                          <a:latin typeface="Meiryo UI" panose="020B0604030504040204" pitchFamily="34" charset="-128"/>
                          <a:ea typeface="Meiryo UI" panose="020B0604030504040204" pitchFamily="34" charset="-128"/>
                          <a:cs typeface="Times New Roman" panose="02020603050405020304" pitchFamily="18" charset="0"/>
                        </a:rPr>
                        <a:t>)</a:t>
                      </a:r>
                      <a:endParaRPr lang="ja-JP" sz="1100" kern="100" dirty="0">
                        <a:effectLst/>
                        <a:latin typeface="Meiryo UI" panose="020B0604030504040204" pitchFamily="34" charset="-128"/>
                        <a:ea typeface="Meiryo UI" panose="020B0604030504040204" pitchFamily="34" charset="-128"/>
                        <a:cs typeface="Times New Roman" panose="02020603050405020304" pitchFamily="18" charset="0"/>
                      </a:endParaRPr>
                    </a:p>
                  </a:txBody>
                  <a:tcPr marL="66829" marR="668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29959715"/>
                  </a:ext>
                </a:extLst>
              </a:tr>
              <a:tr h="333667">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〇</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22</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業務執行理事会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行動科学</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基礎健康行動理論</a:t>
                      </a: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1</a:t>
                      </a: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：健康行動理論とモデルの役割、ヘルスビリーフモデル、計画的行動理論</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堤</a:t>
                      </a:r>
                      <a:r>
                        <a:rPr lang="en-US" sz="1050" kern="100" dirty="0">
                          <a:effectLst/>
                          <a:latin typeface="Meiryo UI" panose="020B0604030504040204" pitchFamily="34" charset="-128"/>
                          <a:ea typeface="Meiryo UI" panose="020B0604030504040204" pitchFamily="34" charset="-128"/>
                          <a:cs typeface="Times New Roman" panose="02020603050405020304" pitchFamily="18" charset="0"/>
                        </a:rPr>
                        <a:t> </a:t>
                      </a: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明純</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32708241"/>
                  </a:ext>
                </a:extLst>
              </a:tr>
              <a:tr h="333667">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〇</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23</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業務執行理事会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行動科学</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基礎健康行動理論</a:t>
                      </a:r>
                      <a:r>
                        <a:rPr lang="en-US" sz="1050" kern="100" dirty="0">
                          <a:effectLst/>
                          <a:latin typeface="Meiryo UI" panose="020B0604030504040204" pitchFamily="34" charset="-128"/>
                          <a:ea typeface="Meiryo UI" panose="020B0604030504040204" pitchFamily="34" charset="-128"/>
                          <a:cs typeface="Times New Roman" panose="02020603050405020304" pitchFamily="18" charset="0"/>
                        </a:rPr>
                        <a:t>2</a:t>
                      </a: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：社会的認知理論、トランスセオレティカルモデル、自己効力感、ストレスとコーピング</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野村恭子</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84009019"/>
                  </a:ext>
                </a:extLst>
              </a:tr>
              <a:tr h="333667">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〇</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24</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業務執行理事会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行動科学</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基礎健康行動理論</a:t>
                      </a:r>
                      <a:r>
                        <a:rPr lang="en-US" sz="1050" kern="100" dirty="0">
                          <a:effectLst/>
                          <a:latin typeface="Meiryo UI" panose="020B0604030504040204" pitchFamily="34" charset="-128"/>
                          <a:ea typeface="Meiryo UI" panose="020B0604030504040204" pitchFamily="34" charset="-128"/>
                          <a:cs typeface="Times New Roman" panose="02020603050405020304" pitchFamily="18" charset="0"/>
                        </a:rPr>
                        <a:t>3</a:t>
                      </a: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：ソーシャルマーケティング、ソーシャルネットワーク、ヘルスコミュニケーション</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尾島俊之</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31958416"/>
                  </a:ext>
                </a:extLst>
              </a:tr>
              <a:tr h="333667">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〇</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25</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業務執行理事会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行動科学</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ヘルスプロモーション：概念の歴史的経緯、ポピュレーションアプローチ、プリシードプロシードモデル、行動経済学的アプローチ</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福田吉治</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50250431"/>
                  </a:ext>
                </a:extLst>
              </a:tr>
              <a:tr h="333667">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26</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業務執行理事会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行動科学</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健康の社会的決定要因：社会経済状況、ソーシャルキャピタル、ライフコース、</a:t>
                      </a:r>
                      <a:r>
                        <a:rPr lang="en-US" sz="1050" kern="100" dirty="0">
                          <a:effectLst/>
                          <a:latin typeface="Meiryo UI" panose="020B0604030504040204" pitchFamily="34" charset="-128"/>
                          <a:ea typeface="Meiryo UI" panose="020B0604030504040204" pitchFamily="34" charset="-128"/>
                          <a:cs typeface="Times New Roman" panose="02020603050405020304" pitchFamily="18" charset="0"/>
                        </a:rPr>
                        <a:t>Health in All Policies</a:t>
                      </a:r>
                      <a:endParaRPr lang="ja-JP" sz="1050" kern="100" dirty="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藤原武男</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55767299"/>
                  </a:ext>
                </a:extLst>
              </a:tr>
              <a:tr h="166834">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〇</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27</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業務執行理事会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行動科学</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政策・事業への応用</a:t>
                      </a: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1</a:t>
                      </a: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：予防接種、がん検診</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宮園将哉</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755402"/>
                  </a:ext>
                </a:extLst>
              </a:tr>
              <a:tr h="333667">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未</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28</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業務執行理事会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行動科学</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政策・事業への応用</a:t>
                      </a:r>
                      <a:r>
                        <a:rPr lang="en-US" sz="1050" kern="100" dirty="0">
                          <a:effectLst/>
                          <a:latin typeface="Meiryo UI" panose="020B0604030504040204" pitchFamily="34" charset="-128"/>
                          <a:ea typeface="Meiryo UI" panose="020B0604030504040204" pitchFamily="34" charset="-128"/>
                          <a:cs typeface="Times New Roman" panose="02020603050405020304" pitchFamily="18" charset="0"/>
                        </a:rPr>
                        <a:t>2</a:t>
                      </a: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：たばこ対策、特定保健指導、ナッジの応用</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dirty="0">
                          <a:effectLst/>
                          <a:latin typeface="Meiryo UI" panose="020B0604030504040204" pitchFamily="34" charset="-128"/>
                          <a:ea typeface="Meiryo UI" panose="020B0604030504040204" pitchFamily="34" charset="-128"/>
                          <a:cs typeface="Times New Roman" panose="02020603050405020304" pitchFamily="18" charset="0"/>
                        </a:rPr>
                        <a:t>-</a:t>
                      </a:r>
                      <a:endParaRPr lang="ja-JP" sz="1050" kern="100" dirty="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75068141"/>
                  </a:ext>
                </a:extLst>
              </a:tr>
              <a:tr h="166834">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〇</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29</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日本医療・病院管理学会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組織経営・管理</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医療・保健に関わる組織の⾧の役割</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田中一成</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32984401"/>
                  </a:ext>
                </a:extLst>
              </a:tr>
              <a:tr h="166834">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〇</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30</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日本医療・病院管理学会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組織経営・管理</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組織マネジメント</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渋谷明隆</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72175177"/>
                  </a:ext>
                </a:extLst>
              </a:tr>
              <a:tr h="166834">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〇</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31</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日本医療・病院管理学会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組織経営・管理</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事業マネジメント</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前田光哉</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97079503"/>
                  </a:ext>
                </a:extLst>
              </a:tr>
              <a:tr h="166834">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〇</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32</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日本医療・病院管理学会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組織経営・管理</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コミュニケーション</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上田英一郎</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29303686"/>
                  </a:ext>
                </a:extLst>
              </a:tr>
              <a:tr h="166834">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33</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日本医療・病院管理学会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組織経営・管理</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リーダーシップ</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今中雄一</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81452908"/>
                  </a:ext>
                </a:extLst>
              </a:tr>
              <a:tr h="166834">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〇</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34</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日本医療・病院管理学会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組織経営・管理</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組織の人材確保・管理・育成</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上條由美</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54827622"/>
                  </a:ext>
                </a:extLst>
              </a:tr>
              <a:tr h="166834">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35</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日本医療情報学会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組織経営・管理</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情報セキュリティ</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大佐賀</a:t>
                      </a:r>
                      <a:r>
                        <a:rPr lang="en-US" sz="1050" kern="100" dirty="0">
                          <a:effectLst/>
                          <a:latin typeface="Meiryo UI" panose="020B0604030504040204" pitchFamily="34" charset="-128"/>
                          <a:ea typeface="Meiryo UI" panose="020B0604030504040204" pitchFamily="34" charset="-128"/>
                          <a:cs typeface="Times New Roman" panose="02020603050405020304" pitchFamily="18" charset="0"/>
                        </a:rPr>
                        <a:t> </a:t>
                      </a: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敦</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15441439"/>
                  </a:ext>
                </a:extLst>
              </a:tr>
              <a:tr h="166834">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〇</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36</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日本災害医学会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健康危機管理</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健康危機管理概論</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近藤久禎</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71137189"/>
                  </a:ext>
                </a:extLst>
              </a:tr>
              <a:tr h="166834">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〇</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37</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日本災害医学会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健康危機管理</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大規模災害</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高橋礼子</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59632815"/>
                  </a:ext>
                </a:extLst>
              </a:tr>
              <a:tr h="166834">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未</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38</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日本災害医学会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健康危機管理</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感染症</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dirty="0">
                          <a:effectLst/>
                          <a:latin typeface="Meiryo UI" panose="020B0604030504040204" pitchFamily="34" charset="-128"/>
                          <a:ea typeface="Meiryo UI" panose="020B0604030504040204" pitchFamily="34" charset="-128"/>
                          <a:cs typeface="Times New Roman" panose="02020603050405020304" pitchFamily="18" charset="0"/>
                        </a:rPr>
                        <a:t>-</a:t>
                      </a:r>
                      <a:endParaRPr lang="ja-JP" sz="1050" kern="100" dirty="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59186994"/>
                  </a:ext>
                </a:extLst>
              </a:tr>
              <a:tr h="166834">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〇</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39</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日本災害医学会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健康危機管理</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食中毒</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検討中</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72042008"/>
                  </a:ext>
                </a:extLst>
              </a:tr>
              <a:tr h="166834">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〇</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40</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日本災害医学会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健康危機管理</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化学物質・放射線</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阿南英明</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02457016"/>
                  </a:ext>
                </a:extLst>
              </a:tr>
              <a:tr h="166834">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〇</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41</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日本災害医学会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健康危機管理</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地域・職域における健康危機管理体制</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冨尾</a:t>
                      </a:r>
                      <a:r>
                        <a:rPr lang="en-US" sz="1050" kern="100" dirty="0">
                          <a:effectLst/>
                          <a:latin typeface="Meiryo UI" panose="020B0604030504040204" pitchFamily="34" charset="-128"/>
                          <a:ea typeface="Meiryo UI" panose="020B0604030504040204" pitchFamily="34" charset="-128"/>
                          <a:cs typeface="Times New Roman" panose="02020603050405020304" pitchFamily="18" charset="0"/>
                        </a:rPr>
                        <a:t> </a:t>
                      </a: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淳</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79365049"/>
                  </a:ext>
                </a:extLst>
              </a:tr>
              <a:tr h="166834">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〇</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42</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日本災害医学会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健康危機管理</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リスクコミュニケーション</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小早川義貴</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50691771"/>
                  </a:ext>
                </a:extLst>
              </a:tr>
              <a:tr h="166834">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〇</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43</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日本衛生学会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環境・産業保健</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水、大気、土壌等の環境管理</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原田浩二</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51505203"/>
                  </a:ext>
                </a:extLst>
              </a:tr>
              <a:tr h="166834">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〇</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44</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日本衛生学会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環境・産業保健</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有害要因の労働衛生管理</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黒田嘉紀</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7975283"/>
                  </a:ext>
                </a:extLst>
              </a:tr>
              <a:tr h="166834">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〇</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45</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日本産業衛生学会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環境・産業保健</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環境・産業保健概論</a:t>
                      </a: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 </a:t>
                      </a: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産業保健</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更新なし</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00779789"/>
                  </a:ext>
                </a:extLst>
              </a:tr>
              <a:tr h="166834">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〇</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46</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日本産業衛生学会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環境・産業保健</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環境・産業保健概論</a:t>
                      </a: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 </a:t>
                      </a: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環境保健</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道川武紘</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55390059"/>
                  </a:ext>
                </a:extLst>
              </a:tr>
              <a:tr h="166834">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〇</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47</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日本産業衛生学会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環境・産業保健</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健康管理体制</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川島正敏</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12517230"/>
                  </a:ext>
                </a:extLst>
              </a:tr>
              <a:tr h="166834">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〇</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48</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日本産業衛生学会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環境・産業保健</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産業精神保健</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廣</a:t>
                      </a:r>
                      <a:r>
                        <a:rPr lang="en-US" sz="1050" kern="100" dirty="0">
                          <a:effectLst/>
                          <a:latin typeface="Meiryo UI" panose="020B0604030504040204" pitchFamily="34" charset="-128"/>
                          <a:ea typeface="Meiryo UI" panose="020B0604030504040204" pitchFamily="34" charset="-128"/>
                          <a:cs typeface="Times New Roman" panose="02020603050405020304" pitchFamily="18" charset="0"/>
                        </a:rPr>
                        <a:t> </a:t>
                      </a: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尚典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69348272"/>
                  </a:ext>
                </a:extLst>
              </a:tr>
              <a:tr h="166834">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〇</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en-US" sz="1050" kern="100">
                          <a:effectLst/>
                          <a:latin typeface="Meiryo UI" panose="020B0604030504040204" pitchFamily="34" charset="-128"/>
                          <a:ea typeface="Meiryo UI" panose="020B0604030504040204" pitchFamily="34" charset="-128"/>
                          <a:cs typeface="Times New Roman" panose="02020603050405020304" pitchFamily="18" charset="0"/>
                        </a:rPr>
                        <a:t>49</a:t>
                      </a:r>
                      <a:endParaRPr lang="ja-JP" sz="1050" kern="100">
                        <a:effectLst/>
                        <a:latin typeface="Meiryo UI" panose="020B0604030504040204" pitchFamily="34" charset="-128"/>
                        <a:ea typeface="Meiryo UI" panose="020B0604030504040204" pitchFamily="34"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日本産業衛生学会</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環境・産業保健</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a:r>
                        <a:rPr lang="ja-JP" sz="1050" kern="100">
                          <a:effectLst/>
                          <a:latin typeface="Meiryo UI" panose="020B0604030504040204" pitchFamily="34" charset="-128"/>
                          <a:ea typeface="Meiryo UI" panose="020B0604030504040204" pitchFamily="34" charset="-128"/>
                          <a:cs typeface="Times New Roman" panose="02020603050405020304" pitchFamily="18" charset="0"/>
                        </a:rPr>
                        <a:t>労働災害</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r>
                        <a:rPr lang="ja-JP" sz="1050" kern="100" dirty="0">
                          <a:effectLst/>
                          <a:latin typeface="Meiryo UI" panose="020B0604030504040204" pitchFamily="34" charset="-128"/>
                          <a:ea typeface="Meiryo UI" panose="020B0604030504040204" pitchFamily="34" charset="-128"/>
                          <a:cs typeface="Times New Roman" panose="02020603050405020304" pitchFamily="18" charset="0"/>
                        </a:rPr>
                        <a:t>大久保靖司</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08690499"/>
                  </a:ext>
                </a:extLst>
              </a:tr>
            </a:tbl>
          </a:graphicData>
        </a:graphic>
      </p:graphicFrame>
    </p:spTree>
    <p:extLst>
      <p:ext uri="{BB962C8B-B14F-4D97-AF65-F5344CB8AC3E}">
        <p14:creationId xmlns:p14="http://schemas.microsoft.com/office/powerpoint/2010/main" val="56089734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4B440897-59B2-181A-89B1-781F0692F928}"/>
              </a:ext>
            </a:extLst>
          </p:cNvPr>
          <p:cNvPicPr>
            <a:picLocks noChangeAspect="1"/>
          </p:cNvPicPr>
          <p:nvPr/>
        </p:nvPicPr>
        <p:blipFill>
          <a:blip r:embed="rId3"/>
          <a:stretch>
            <a:fillRect/>
          </a:stretch>
        </p:blipFill>
        <p:spPr>
          <a:xfrm>
            <a:off x="1070262" y="0"/>
            <a:ext cx="7419109" cy="5728536"/>
          </a:xfrm>
          <a:prstGeom prst="rect">
            <a:avLst/>
          </a:prstGeom>
        </p:spPr>
      </p:pic>
      <p:sp>
        <p:nvSpPr>
          <p:cNvPr id="3" name="円: 塗りつぶしなし 2">
            <a:extLst>
              <a:ext uri="{FF2B5EF4-FFF2-40B4-BE49-F238E27FC236}">
                <a16:creationId xmlns:a16="http://schemas.microsoft.com/office/drawing/2014/main" id="{A0BAC3DC-37E5-4AE0-C616-4AD8AE0436F5}"/>
              </a:ext>
            </a:extLst>
          </p:cNvPr>
          <p:cNvSpPr/>
          <p:nvPr/>
        </p:nvSpPr>
        <p:spPr bwMode="auto">
          <a:xfrm>
            <a:off x="4656047" y="719889"/>
            <a:ext cx="1588889" cy="685800"/>
          </a:xfrm>
          <a:prstGeom prst="donut">
            <a:avLst>
              <a:gd name="adj" fmla="val 9823"/>
            </a:avLst>
          </a:prstGeom>
          <a:solidFill>
            <a:srgbClr val="FFC000"/>
          </a:solidFill>
          <a:ln w="9525" cap="flat" cmpd="sng" algn="ctr">
            <a:solidFill>
              <a:srgbClr val="FFC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fontAlgn="base">
              <a:spcBef>
                <a:spcPct val="0"/>
              </a:spcBef>
              <a:spcAft>
                <a:spcPct val="0"/>
              </a:spcAft>
            </a:pPr>
            <a:endParaRPr lang="ja-JP" altLang="en-US" sz="2700">
              <a:solidFill>
                <a:srgbClr val="FFFF00"/>
              </a:solidFill>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0F651437-5F54-32FC-E58B-9A5EDB6408FB}"/>
              </a:ext>
            </a:extLst>
          </p:cNvPr>
          <p:cNvSpPr txBox="1"/>
          <p:nvPr/>
        </p:nvSpPr>
        <p:spPr>
          <a:xfrm>
            <a:off x="0" y="5974631"/>
            <a:ext cx="9144000" cy="461665"/>
          </a:xfrm>
          <a:prstGeom prst="rect">
            <a:avLst/>
          </a:prstGeom>
          <a:solidFill>
            <a:srgbClr val="99FFCC"/>
          </a:solidFill>
        </p:spPr>
        <p:txBody>
          <a:bodyPr wrap="square" rtlCol="0">
            <a:spAutoFit/>
          </a:bodyPr>
          <a:lstStyle/>
          <a:p>
            <a:pPr algn="ctr"/>
            <a:r>
              <a:rPr lang="ja-JP" altLang="en-US" sz="2400" dirty="0">
                <a:latin typeface="Meiryo UI" panose="020B0604030504040204" pitchFamily="50" charset="-128"/>
                <a:ea typeface="Meiryo UI" panose="020B0604030504040204" pitchFamily="50" charset="-128"/>
              </a:rPr>
              <a:t>社会医学系専門医協会</a:t>
            </a:r>
            <a:r>
              <a:rPr lang="en-US" altLang="ja-JP" sz="2400" dirty="0">
                <a:latin typeface="Meiryo UI" panose="020B0604030504040204" pitchFamily="50" charset="-128"/>
                <a:ea typeface="Meiryo UI" panose="020B0604030504040204" pitchFamily="50" charset="-128"/>
              </a:rPr>
              <a:t>WEB</a:t>
            </a:r>
            <a:r>
              <a:rPr lang="ja-JP" altLang="en-US" sz="2400" dirty="0">
                <a:latin typeface="Meiryo UI" panose="020B0604030504040204" pitchFamily="50" charset="-128"/>
                <a:ea typeface="Meiryo UI" panose="020B0604030504040204" pitchFamily="50" charset="-128"/>
              </a:rPr>
              <a:t>ページのトップに「資格の更新」を設置</a:t>
            </a:r>
          </a:p>
        </p:txBody>
      </p:sp>
      <p:sp>
        <p:nvSpPr>
          <p:cNvPr id="8" name="円: 塗りつぶしなし 7">
            <a:extLst>
              <a:ext uri="{FF2B5EF4-FFF2-40B4-BE49-F238E27FC236}">
                <a16:creationId xmlns:a16="http://schemas.microsoft.com/office/drawing/2014/main" id="{8EB1E492-512D-3D83-8A39-59B1C9E6898F}"/>
              </a:ext>
            </a:extLst>
          </p:cNvPr>
          <p:cNvSpPr/>
          <p:nvPr/>
        </p:nvSpPr>
        <p:spPr bwMode="auto">
          <a:xfrm>
            <a:off x="3190927" y="4668523"/>
            <a:ext cx="1588889" cy="685800"/>
          </a:xfrm>
          <a:prstGeom prst="donut">
            <a:avLst>
              <a:gd name="adj" fmla="val 9823"/>
            </a:avLst>
          </a:prstGeom>
          <a:solidFill>
            <a:srgbClr val="FFC000"/>
          </a:solidFill>
          <a:ln w="9525" cap="flat" cmpd="sng" algn="ctr">
            <a:solidFill>
              <a:srgbClr val="FFC000"/>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fontAlgn="base">
              <a:spcBef>
                <a:spcPct val="0"/>
              </a:spcBef>
              <a:spcAft>
                <a:spcPct val="0"/>
              </a:spcAft>
            </a:pPr>
            <a:endParaRPr lang="ja-JP" altLang="en-US" sz="2700">
              <a:solidFill>
                <a:srgbClr val="FFFF00"/>
              </a:solidFill>
              <a:latin typeface="Meiryo UI" panose="020B0604030504040204" pitchFamily="34" charset="-128"/>
              <a:ea typeface="Meiryo UI" panose="020B0604030504040204" pitchFamily="34" charset="-128"/>
            </a:endParaRPr>
          </a:p>
        </p:txBody>
      </p:sp>
    </p:spTree>
    <p:custDataLst>
      <p:tags r:id="rId1"/>
    </p:custDataLst>
    <p:extLst>
      <p:ext uri="{BB962C8B-B14F-4D97-AF65-F5344CB8AC3E}">
        <p14:creationId xmlns:p14="http://schemas.microsoft.com/office/powerpoint/2010/main" val="248680405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98175"/>
            <a:ext cx="8229600" cy="931863"/>
          </a:xfrm>
        </p:spPr>
        <p:txBody>
          <a:bodyPr/>
          <a:lstStyle/>
          <a:p>
            <a:r>
              <a:rPr lang="ja-JP" altLang="en-US" b="1" dirty="0">
                <a:latin typeface="Meiryo UI" panose="020B0604030504040204" pitchFamily="50" charset="-128"/>
                <a:ea typeface="Meiryo UI" panose="020B0604030504040204" pitchFamily="50" charset="-128"/>
              </a:rPr>
              <a:t>専門医・指導医の更新</a:t>
            </a:r>
            <a:endParaRPr kumimoji="1" lang="ja-JP" altLang="en-US"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124690" y="1230038"/>
            <a:ext cx="8894619" cy="5486400"/>
          </a:xfrm>
        </p:spPr>
        <p:txBody>
          <a:bodyPr>
            <a:normAutofit/>
          </a:bodyPr>
          <a:lstStyle/>
          <a:p>
            <a:pPr>
              <a:lnSpc>
                <a:spcPct val="120000"/>
              </a:lnSpc>
            </a:pPr>
            <a:r>
              <a:rPr lang="ja-JP" altLang="ja-JP" sz="2400" dirty="0">
                <a:latin typeface="Meiryo UI" panose="020B0604030504040204" pitchFamily="50" charset="-128"/>
                <a:ea typeface="Meiryo UI" panose="020B0604030504040204" pitchFamily="50" charset="-128"/>
              </a:rPr>
              <a:t>基本的要件</a:t>
            </a:r>
            <a:endParaRPr lang="en-US" altLang="ja-JP" sz="2400" dirty="0">
              <a:latin typeface="Meiryo UI" panose="020B0604030504040204" pitchFamily="50" charset="-128"/>
              <a:ea typeface="Meiryo UI" panose="020B0604030504040204" pitchFamily="50" charset="-128"/>
            </a:endParaRPr>
          </a:p>
          <a:p>
            <a:pPr marL="625475" lvl="1">
              <a:lnSpc>
                <a:spcPct val="120000"/>
              </a:lnSpc>
            </a:pPr>
            <a:r>
              <a:rPr lang="ja-JP" altLang="en-US" sz="2000" dirty="0">
                <a:latin typeface="Meiryo UI" panose="020B0604030504040204" pitchFamily="50" charset="-128"/>
                <a:ea typeface="Meiryo UI" panose="020B0604030504040204" pitchFamily="50" charset="-128"/>
              </a:rPr>
              <a:t>５</a:t>
            </a:r>
            <a:r>
              <a:rPr lang="ja-JP" altLang="ja-JP" sz="2000" dirty="0">
                <a:latin typeface="Meiryo UI" panose="020B0604030504040204" pitchFamily="50" charset="-128"/>
                <a:ea typeface="Meiryo UI" panose="020B0604030504040204" pitchFamily="50" charset="-128"/>
              </a:rPr>
              <a:t>年間中断</a:t>
            </a:r>
            <a:r>
              <a:rPr lang="ja-JP" altLang="en-US" sz="2000" dirty="0">
                <a:latin typeface="Meiryo UI" panose="020B0604030504040204" pitchFamily="50" charset="-128"/>
                <a:ea typeface="Meiryo UI" panose="020B0604030504040204" pitchFamily="50" charset="-128"/>
              </a:rPr>
              <a:t>な</a:t>
            </a:r>
            <a:r>
              <a:rPr lang="ja-JP" altLang="ja-JP" sz="2000" dirty="0">
                <a:latin typeface="Meiryo UI" panose="020B0604030504040204" pitchFamily="50" charset="-128"/>
                <a:ea typeface="Meiryo UI" panose="020B0604030504040204" pitchFamily="50" charset="-128"/>
              </a:rPr>
              <a:t>く継続して</a:t>
            </a:r>
            <a:r>
              <a:rPr lang="ja-JP" altLang="en-US" sz="2000" dirty="0">
                <a:latin typeface="Meiryo UI" panose="020B0604030504040204" pitchFamily="50" charset="-128"/>
                <a:ea typeface="Meiryo UI" panose="020B0604030504040204" pitchFamily="50" charset="-128"/>
              </a:rPr>
              <a:t>，</a:t>
            </a:r>
            <a:r>
              <a:rPr lang="ja-JP" altLang="ja-JP" sz="2000" dirty="0">
                <a:latin typeface="Meiryo UI" panose="020B0604030504040204" pitchFamily="50" charset="-128"/>
                <a:ea typeface="Meiryo UI" panose="020B0604030504040204" pitchFamily="50" charset="-128"/>
              </a:rPr>
              <a:t>社会医学系の専門的な活動を行い</a:t>
            </a:r>
            <a:r>
              <a:rPr lang="ja-JP" altLang="en-US" sz="2000" dirty="0">
                <a:latin typeface="Meiryo UI" panose="020B0604030504040204" pitchFamily="50" charset="-128"/>
                <a:ea typeface="Meiryo UI" panose="020B0604030504040204" pitchFamily="50" charset="-128"/>
              </a:rPr>
              <a:t>，</a:t>
            </a:r>
            <a:r>
              <a:rPr lang="ja-JP" altLang="ja-JP" sz="2000" dirty="0">
                <a:latin typeface="Meiryo UI" panose="020B0604030504040204" pitchFamily="50" charset="-128"/>
                <a:ea typeface="Meiryo UI" panose="020B0604030504040204" pitchFamily="50" charset="-128"/>
              </a:rPr>
              <a:t>自らの能力・技術の研鑽及び社会医学系分野の発展への貢献に励んでいること</a:t>
            </a:r>
            <a:r>
              <a:rPr lang="ja-JP" altLang="en-US" sz="2000" dirty="0">
                <a:latin typeface="Meiryo UI" panose="020B0604030504040204" pitchFamily="50" charset="-128"/>
                <a:ea typeface="Meiryo UI" panose="020B0604030504040204" pitchFamily="50" charset="-128"/>
              </a:rPr>
              <a:t>。</a:t>
            </a:r>
            <a:endParaRPr lang="en-US" altLang="ja-JP" sz="2000" dirty="0">
              <a:latin typeface="Meiryo UI" panose="020B0604030504040204" pitchFamily="50" charset="-128"/>
              <a:ea typeface="Meiryo UI" panose="020B0604030504040204" pitchFamily="50" charset="-128"/>
            </a:endParaRPr>
          </a:p>
          <a:p>
            <a:pPr marL="625475" lvl="1">
              <a:lnSpc>
                <a:spcPct val="120000"/>
              </a:lnSpc>
            </a:pPr>
            <a:r>
              <a:rPr lang="ja-JP" altLang="ja-JP" sz="2000" dirty="0">
                <a:latin typeface="Meiryo UI" panose="020B0604030504040204" pitchFamily="50" charset="-128"/>
                <a:ea typeface="Meiryo UI" panose="020B0604030504040204" pitchFamily="50" charset="-128"/>
              </a:rPr>
              <a:t>認定期間の５年間、指導医の登録を継続し、構成学会の学会員を継続している</a:t>
            </a:r>
            <a:r>
              <a:rPr lang="ja-JP" altLang="en-US" sz="2000" dirty="0">
                <a:latin typeface="Meiryo UI" panose="020B0604030504040204" pitchFamily="50" charset="-128"/>
                <a:ea typeface="Meiryo UI" panose="020B0604030504040204" pitchFamily="50" charset="-128"/>
              </a:rPr>
              <a:t>こと。</a:t>
            </a:r>
            <a:endParaRPr lang="en-US" altLang="ja-JP" sz="2000" dirty="0">
              <a:latin typeface="Meiryo UI" panose="020B0604030504040204" pitchFamily="50" charset="-128"/>
              <a:ea typeface="Meiryo UI" panose="020B0604030504040204" pitchFamily="50" charset="-128"/>
            </a:endParaRPr>
          </a:p>
          <a:p>
            <a:pPr marL="625475" lvl="1">
              <a:lnSpc>
                <a:spcPct val="120000"/>
              </a:lnSpc>
            </a:pPr>
            <a:r>
              <a:rPr lang="ja-JP" altLang="ja-JP" sz="2000" dirty="0">
                <a:latin typeface="Meiryo UI" panose="020B0604030504040204" pitchFamily="50" charset="-128"/>
                <a:ea typeface="Meiryo UI" panose="020B0604030504040204" pitchFamily="50" charset="-128"/>
              </a:rPr>
              <a:t>社会医学系領域の実務・実績をもって、専門医</a:t>
            </a:r>
            <a:r>
              <a:rPr lang="ja-JP" altLang="en-US" sz="2000" dirty="0">
                <a:latin typeface="Meiryo UI" panose="020B0604030504040204" pitchFamily="50" charset="-128"/>
                <a:ea typeface="Meiryo UI" panose="020B0604030504040204" pitchFamily="50" charset="-128"/>
              </a:rPr>
              <a:t>／指導医</a:t>
            </a:r>
            <a:r>
              <a:rPr lang="ja-JP" altLang="ja-JP" sz="2000" dirty="0">
                <a:latin typeface="Meiryo UI" panose="020B0604030504040204" pitchFamily="50" charset="-128"/>
                <a:ea typeface="Meiryo UI" panose="020B0604030504040204" pitchFamily="50" charset="-128"/>
              </a:rPr>
              <a:t>としてのコンピテンシ―の維持・向上を示す</a:t>
            </a:r>
            <a:r>
              <a:rPr lang="ja-JP" altLang="en-US" sz="2000" dirty="0">
                <a:latin typeface="Meiryo UI" panose="020B0604030504040204" pitchFamily="50" charset="-128"/>
                <a:ea typeface="Meiryo UI" panose="020B0604030504040204" pitchFamily="50" charset="-128"/>
              </a:rPr>
              <a:t>こととし，</a:t>
            </a:r>
            <a:r>
              <a:rPr lang="ja-JP" altLang="ja-JP" sz="2000" dirty="0">
                <a:latin typeface="Meiryo UI" panose="020B0604030504040204" pitchFamily="50" charset="-128"/>
                <a:ea typeface="Meiryo UI" panose="020B0604030504040204" pitchFamily="50" charset="-128"/>
              </a:rPr>
              <a:t>５年目に</a:t>
            </a:r>
            <a:r>
              <a:rPr lang="ja-JP" altLang="en-US" sz="2000" dirty="0">
                <a:latin typeface="Meiryo UI" panose="020B0604030504040204" pitchFamily="50" charset="-128"/>
                <a:ea typeface="Meiryo UI" panose="020B0604030504040204" pitchFamily="50" charset="-128"/>
              </a:rPr>
              <a:t>以下</a:t>
            </a:r>
            <a:r>
              <a:rPr lang="ja-JP" altLang="ja-JP" sz="2000" dirty="0">
                <a:latin typeface="Meiryo UI" panose="020B0604030504040204" pitchFamily="50" charset="-128"/>
                <a:ea typeface="Meiryo UI" panose="020B0604030504040204" pitchFamily="50" charset="-128"/>
              </a:rPr>
              <a:t>の提出をもって審査を受ける</a:t>
            </a:r>
            <a:r>
              <a:rPr lang="ja-JP" altLang="en-US" sz="2000" dirty="0">
                <a:latin typeface="Meiryo UI" panose="020B0604030504040204" pitchFamily="50" charset="-128"/>
                <a:ea typeface="Meiryo UI" panose="020B0604030504040204" pitchFamily="50" charset="-128"/>
              </a:rPr>
              <a:t>こと。</a:t>
            </a:r>
            <a:endParaRPr lang="en-US" altLang="ja-JP" sz="2000" dirty="0">
              <a:latin typeface="Meiryo UI" panose="020B0604030504040204" pitchFamily="50" charset="-128"/>
              <a:ea typeface="Meiryo UI" panose="020B0604030504040204" pitchFamily="50" charset="-128"/>
            </a:endParaRPr>
          </a:p>
          <a:p>
            <a:pPr marL="1436688" lvl="1" indent="-1073150" defTabSz="5472113">
              <a:lnSpc>
                <a:spcPct val="120000"/>
              </a:lnSpc>
              <a:buNone/>
            </a:pPr>
            <a:r>
              <a:rPr lang="en-US" altLang="ja-JP" sz="2000" dirty="0">
                <a:latin typeface="Meiryo UI" panose="020B0604030504040204" pitchFamily="50" charset="-128"/>
                <a:ea typeface="Meiryo UI" panose="020B0604030504040204" pitchFamily="50" charset="-128"/>
              </a:rPr>
              <a:t>(1)</a:t>
            </a:r>
            <a:r>
              <a:rPr lang="ja-JP" altLang="en-US" sz="2000" dirty="0">
                <a:latin typeface="Meiryo UI" panose="020B0604030504040204" pitchFamily="50" charset="-128"/>
                <a:ea typeface="Meiryo UI" panose="020B0604030504040204" pitchFamily="50" charset="-128"/>
              </a:rPr>
              <a:t> </a:t>
            </a:r>
            <a:r>
              <a:rPr lang="ja-JP" altLang="ja-JP" sz="2000" dirty="0">
                <a:latin typeface="Meiryo UI" panose="020B0604030504040204" pitchFamily="50" charset="-128"/>
                <a:ea typeface="Meiryo UI" panose="020B0604030504040204" pitchFamily="50" charset="-128"/>
              </a:rPr>
              <a:t>申請書</a:t>
            </a:r>
            <a:r>
              <a:rPr lang="ja-JP" altLang="en-US" sz="2000" dirty="0">
                <a:latin typeface="Meiryo UI" panose="020B0604030504040204" pitchFamily="50" charset="-128"/>
                <a:ea typeface="Meiryo UI" panose="020B0604030504040204" pitchFamily="50" charset="-128"/>
              </a:rPr>
              <a:t>の提出</a:t>
            </a:r>
            <a:endParaRPr lang="en-US" altLang="ja-JP" sz="2000" dirty="0">
              <a:latin typeface="Meiryo UI" panose="020B0604030504040204" pitchFamily="50" charset="-128"/>
              <a:ea typeface="Meiryo UI" panose="020B0604030504040204" pitchFamily="50" charset="-128"/>
            </a:endParaRPr>
          </a:p>
          <a:p>
            <a:pPr marL="1436688" lvl="1" indent="-1073150" defTabSz="5472113">
              <a:lnSpc>
                <a:spcPct val="120000"/>
              </a:lnSpc>
              <a:buNone/>
            </a:pPr>
            <a:r>
              <a:rPr lang="en-US" altLang="ja-JP" sz="2000" dirty="0">
                <a:latin typeface="Meiryo UI" panose="020B0604030504040204" pitchFamily="50" charset="-128"/>
                <a:ea typeface="Meiryo UI" panose="020B0604030504040204" pitchFamily="50" charset="-128"/>
              </a:rPr>
              <a:t>(2)</a:t>
            </a:r>
            <a:r>
              <a:rPr lang="ja-JP" altLang="en-US" sz="2000" dirty="0">
                <a:latin typeface="Meiryo UI" panose="020B0604030504040204" pitchFamily="50" charset="-128"/>
                <a:ea typeface="Meiryo UI" panose="020B0604030504040204" pitchFamily="50" charset="-128"/>
              </a:rPr>
              <a:t> </a:t>
            </a:r>
            <a:r>
              <a:rPr lang="ja-JP" altLang="ja-JP" sz="2000" dirty="0">
                <a:latin typeface="Meiryo UI" panose="020B0604030504040204" pitchFamily="50" charset="-128"/>
                <a:ea typeface="Meiryo UI" panose="020B0604030504040204" pitchFamily="50" charset="-128"/>
              </a:rPr>
              <a:t>社会医学系分野に関連する講習の受講</a:t>
            </a:r>
            <a:r>
              <a:rPr lang="ja-JP" altLang="en-US" sz="2000" dirty="0">
                <a:solidFill>
                  <a:srgbClr val="FF0000"/>
                </a:solidFill>
                <a:latin typeface="Meiryo UI" panose="020B0604030504040204" pitchFamily="50" charset="-128"/>
                <a:ea typeface="Meiryo UI" panose="020B0604030504040204" pitchFamily="50" charset="-128"/>
              </a:rPr>
              <a:t>（</a:t>
            </a:r>
            <a:r>
              <a:rPr lang="en-US" altLang="ja-JP" sz="2000" dirty="0">
                <a:solidFill>
                  <a:srgbClr val="FF0000"/>
                </a:solidFill>
                <a:latin typeface="Meiryo UI" panose="020B0604030504040204" pitchFamily="50" charset="-128"/>
                <a:ea typeface="Meiryo UI" panose="020B0604030504040204" pitchFamily="50" charset="-128"/>
              </a:rPr>
              <a:t>K</a:t>
            </a:r>
            <a:r>
              <a:rPr lang="ja-JP" altLang="en-US" sz="2000" dirty="0">
                <a:solidFill>
                  <a:srgbClr val="FF0000"/>
                </a:solidFill>
                <a:latin typeface="Meiryo UI" panose="020B0604030504040204" pitchFamily="50" charset="-128"/>
                <a:ea typeface="Meiryo UI" panose="020B0604030504040204" pitchFamily="50" charset="-128"/>
              </a:rPr>
              <a:t>単位）</a:t>
            </a:r>
            <a:endParaRPr lang="en-US" altLang="ja-JP" sz="2000" dirty="0">
              <a:solidFill>
                <a:srgbClr val="FF0000"/>
              </a:solidFill>
              <a:latin typeface="Meiryo UI" panose="020B0604030504040204" pitchFamily="50" charset="-128"/>
              <a:ea typeface="Meiryo UI" panose="020B0604030504040204" pitchFamily="50" charset="-128"/>
            </a:endParaRPr>
          </a:p>
          <a:p>
            <a:pPr marL="1436688" lvl="1" indent="-1073150" defTabSz="5472113">
              <a:lnSpc>
                <a:spcPct val="120000"/>
              </a:lnSpc>
              <a:buNone/>
            </a:pPr>
            <a:r>
              <a:rPr lang="en-US" altLang="ja-JP" sz="2000" dirty="0">
                <a:latin typeface="Meiryo UI" panose="020B0604030504040204" pitchFamily="50" charset="-128"/>
                <a:ea typeface="Meiryo UI" panose="020B0604030504040204" pitchFamily="50" charset="-128"/>
              </a:rPr>
              <a:t>(3) </a:t>
            </a:r>
            <a:r>
              <a:rPr lang="ja-JP" altLang="ja-JP" sz="2000" dirty="0">
                <a:latin typeface="Meiryo UI" panose="020B0604030504040204" pitchFamily="50" charset="-128"/>
                <a:ea typeface="Meiryo UI" panose="020B0604030504040204" pitchFamily="50" charset="-128"/>
              </a:rPr>
              <a:t>社会医学系分野に関連する学会・団体活動の実績等</a:t>
            </a:r>
            <a:r>
              <a:rPr lang="ja-JP" altLang="en-US" sz="2000" dirty="0">
                <a:solidFill>
                  <a:srgbClr val="FF0000"/>
                </a:solidFill>
                <a:latin typeface="Meiryo UI" panose="020B0604030504040204" pitchFamily="50" charset="-128"/>
                <a:ea typeface="Meiryo UI" panose="020B0604030504040204" pitchFamily="50" charset="-128"/>
              </a:rPr>
              <a:t>（</a:t>
            </a:r>
            <a:r>
              <a:rPr lang="en-US" altLang="ja-JP" sz="2000" dirty="0">
                <a:solidFill>
                  <a:srgbClr val="FF0000"/>
                </a:solidFill>
                <a:latin typeface="Meiryo UI" panose="020B0604030504040204" pitchFamily="50" charset="-128"/>
                <a:ea typeface="Meiryo UI" panose="020B0604030504040204" pitchFamily="50" charset="-128"/>
              </a:rPr>
              <a:t>G</a:t>
            </a:r>
            <a:r>
              <a:rPr lang="ja-JP" altLang="en-US" sz="2000" dirty="0">
                <a:solidFill>
                  <a:srgbClr val="FF0000"/>
                </a:solidFill>
                <a:latin typeface="Meiryo UI" panose="020B0604030504040204" pitchFamily="50" charset="-128"/>
                <a:ea typeface="Meiryo UI" panose="020B0604030504040204" pitchFamily="50" charset="-128"/>
              </a:rPr>
              <a:t>単位）</a:t>
            </a:r>
            <a:endParaRPr kumimoji="1" lang="ja-JP" altLang="en-US" sz="2000" dirty="0">
              <a:solidFill>
                <a:srgbClr val="FF0000"/>
              </a:solidFill>
              <a:latin typeface="Meiryo UI" panose="020B0604030504040204" pitchFamily="50" charset="-128"/>
              <a:ea typeface="Meiryo UI" panose="020B0604030504040204" pitchFamily="50" charset="-128"/>
            </a:endParaRPr>
          </a:p>
        </p:txBody>
      </p:sp>
      <p:sp>
        <p:nvSpPr>
          <p:cNvPr id="6" name="角丸四角形 5"/>
          <p:cNvSpPr/>
          <p:nvPr/>
        </p:nvSpPr>
        <p:spPr bwMode="auto">
          <a:xfrm>
            <a:off x="7335079" y="59635"/>
            <a:ext cx="1769165" cy="238540"/>
          </a:xfrm>
          <a:prstGeom prst="roundRect">
            <a:avLst/>
          </a:prstGeom>
          <a:ln>
            <a:solidFill>
              <a:srgbClr val="000099"/>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defTabSz="1001713" eaLnBrk="1" hangingPunct="1"/>
            <a:r>
              <a:rPr lang="ja-JP" altLang="en-US" sz="1400" dirty="0">
                <a:solidFill>
                  <a:srgbClr val="000099"/>
                </a:solidFill>
                <a:ea typeface="Meiryo UI" panose="020B0604030504040204" pitchFamily="34" charset="-128"/>
              </a:rPr>
              <a:t>更新ルールについて</a:t>
            </a:r>
            <a:endParaRPr kumimoji="1" lang="ja-JP" altLang="en-US" sz="1400" u="none" strike="noStrike" cap="none" normalizeH="0" baseline="0" dirty="0">
              <a:ln>
                <a:noFill/>
              </a:ln>
              <a:solidFill>
                <a:srgbClr val="000099"/>
              </a:solidFill>
              <a:effectLst/>
              <a:ea typeface="Meiryo UI" panose="020B0604030504040204" pitchFamily="34" charset="-128"/>
            </a:endParaRPr>
          </a:p>
        </p:txBody>
      </p:sp>
    </p:spTree>
    <p:extLst>
      <p:ext uri="{BB962C8B-B14F-4D97-AF65-F5344CB8AC3E}">
        <p14:creationId xmlns:p14="http://schemas.microsoft.com/office/powerpoint/2010/main" val="370128624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2BE182F-03E4-5A0C-9B8C-9ED0CC3BF72B}"/>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48D65254-0751-B3DB-DDCF-D654695C15B6}"/>
              </a:ext>
            </a:extLst>
          </p:cNvPr>
          <p:cNvSpPr>
            <a:spLocks noGrp="1"/>
          </p:cNvSpPr>
          <p:nvPr>
            <p:ph type="title"/>
          </p:nvPr>
        </p:nvSpPr>
        <p:spPr>
          <a:xfrm>
            <a:off x="457200" y="298175"/>
            <a:ext cx="8229600" cy="931863"/>
          </a:xfrm>
        </p:spPr>
        <p:txBody>
          <a:bodyPr/>
          <a:lstStyle/>
          <a:p>
            <a:r>
              <a:rPr lang="en-US" altLang="ja-JP" b="1" dirty="0">
                <a:latin typeface="Meiryo UI" panose="020B0604030504040204" pitchFamily="50" charset="-128"/>
                <a:ea typeface="Meiryo UI" panose="020B0604030504040204" pitchFamily="50" charset="-128"/>
              </a:rPr>
              <a:t>2026</a:t>
            </a:r>
            <a:r>
              <a:rPr lang="ja-JP" altLang="en-US" b="1" dirty="0">
                <a:latin typeface="Meiryo UI" panose="020B0604030504040204" pitchFamily="50" charset="-128"/>
                <a:ea typeface="Meiryo UI" panose="020B0604030504040204" pitchFamily="50" charset="-128"/>
              </a:rPr>
              <a:t>年度</a:t>
            </a:r>
            <a:r>
              <a:rPr lang="en-US" altLang="ja-JP" b="1"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更新対象者</a:t>
            </a:r>
            <a:endParaRPr kumimoji="1" lang="ja-JP" altLang="en-US" b="1" dirty="0">
              <a:latin typeface="Meiryo UI" panose="020B0604030504040204" pitchFamily="50" charset="-128"/>
              <a:ea typeface="Meiryo UI" panose="020B0604030504040204" pitchFamily="50" charset="-128"/>
            </a:endParaRPr>
          </a:p>
        </p:txBody>
      </p:sp>
      <p:sp>
        <p:nvSpPr>
          <p:cNvPr id="3" name="コンテンツ プレースホルダー 2">
            <a:extLst>
              <a:ext uri="{FF2B5EF4-FFF2-40B4-BE49-F238E27FC236}">
                <a16:creationId xmlns:a16="http://schemas.microsoft.com/office/drawing/2014/main" id="{2E34D9A3-0099-8599-A128-52FEF4D62863}"/>
              </a:ext>
            </a:extLst>
          </p:cNvPr>
          <p:cNvSpPr>
            <a:spLocks noGrp="1"/>
          </p:cNvSpPr>
          <p:nvPr>
            <p:ph idx="1"/>
          </p:nvPr>
        </p:nvSpPr>
        <p:spPr>
          <a:xfrm>
            <a:off x="124690" y="1230038"/>
            <a:ext cx="8894619" cy="5486400"/>
          </a:xfrm>
        </p:spPr>
        <p:txBody>
          <a:bodyPr>
            <a:normAutofit lnSpcReduction="10000"/>
          </a:bodyPr>
          <a:lstStyle/>
          <a:p>
            <a:pPr marL="0" indent="0">
              <a:lnSpc>
                <a:spcPct val="120000"/>
              </a:lnSpc>
              <a:buNone/>
            </a:pPr>
            <a:r>
              <a:rPr lang="ja-JP" altLang="en-US" sz="2400" dirty="0">
                <a:latin typeface="Meiryo UI" panose="020B0604030504040204" pitchFamily="50" charset="-128"/>
                <a:ea typeface="Meiryo UI" panose="020B0604030504040204" pitchFamily="50" charset="-128"/>
              </a:rPr>
              <a:t>１．更新申請が必要な方</a:t>
            </a:r>
          </a:p>
          <a:p>
            <a:pPr marL="538163" indent="0">
              <a:lnSpc>
                <a:spcPct val="120000"/>
              </a:lnSpc>
              <a:buNone/>
            </a:pPr>
            <a:r>
              <a:rPr lang="en-US" altLang="ja-JP" sz="2400" dirty="0">
                <a:latin typeface="Meiryo UI" panose="020B0604030504040204" pitchFamily="50" charset="-128"/>
                <a:ea typeface="Meiryo UI" panose="020B0604030504040204" pitchFamily="50" charset="-128"/>
              </a:rPr>
              <a:t>2022</a:t>
            </a:r>
            <a:r>
              <a:rPr lang="ja-JP" altLang="en-US" sz="2400" dirty="0">
                <a:latin typeface="Meiryo UI" panose="020B0604030504040204" pitchFamily="50" charset="-128"/>
                <a:ea typeface="Meiryo UI" panose="020B0604030504040204" pitchFamily="50" charset="-128"/>
              </a:rPr>
              <a:t>年度に認定された専門医・指導医又は専門医</a:t>
            </a:r>
          </a:p>
          <a:p>
            <a:pPr marL="538163" indent="0">
              <a:lnSpc>
                <a:spcPct val="120000"/>
              </a:lnSpc>
              <a:buNone/>
            </a:pPr>
            <a:r>
              <a:rPr lang="ja-JP" altLang="en-US" sz="2400" dirty="0">
                <a:latin typeface="Meiryo UI" panose="020B0604030504040204" pitchFamily="50" charset="-128"/>
                <a:ea typeface="Meiryo UI" panose="020B0604030504040204" pitchFamily="50" charset="-128"/>
              </a:rPr>
              <a:t>（登録番号「専</a:t>
            </a:r>
            <a:r>
              <a:rPr lang="en-US" altLang="ja-JP" sz="2400" dirty="0">
                <a:latin typeface="Meiryo UI" panose="020B0604030504040204" pitchFamily="50" charset="-128"/>
                <a:ea typeface="Meiryo UI" panose="020B0604030504040204" pitchFamily="50" charset="-128"/>
              </a:rPr>
              <a:t>22</a:t>
            </a:r>
            <a:r>
              <a:rPr lang="ja-JP" altLang="en-US" sz="2400" dirty="0">
                <a:latin typeface="Meiryo UI" panose="020B0604030504040204" pitchFamily="50" charset="-128"/>
                <a:ea typeface="Meiryo UI" panose="020B0604030504040204" pitchFamily="50" charset="-128"/>
              </a:rPr>
              <a:t>－******」又は「指</a:t>
            </a:r>
            <a:r>
              <a:rPr lang="en-US" altLang="ja-JP" sz="2400" dirty="0">
                <a:latin typeface="Meiryo UI" panose="020B0604030504040204" pitchFamily="50" charset="-128"/>
                <a:ea typeface="Meiryo UI" panose="020B0604030504040204" pitchFamily="50" charset="-128"/>
              </a:rPr>
              <a:t>22</a:t>
            </a:r>
            <a:r>
              <a:rPr lang="ja-JP" altLang="en-US" sz="2400" dirty="0">
                <a:latin typeface="Meiryo UI" panose="020B0604030504040204" pitchFamily="50" charset="-128"/>
                <a:ea typeface="Meiryo UI" panose="020B0604030504040204" pitchFamily="50" charset="-128"/>
              </a:rPr>
              <a:t>－******」）</a:t>
            </a:r>
          </a:p>
          <a:p>
            <a:pPr marL="538163" indent="0">
              <a:lnSpc>
                <a:spcPct val="120000"/>
              </a:lnSpc>
              <a:buNone/>
            </a:pPr>
            <a:r>
              <a:rPr lang="en-US" altLang="ja-JP" sz="2400" dirty="0">
                <a:latin typeface="Meiryo UI" panose="020B0604030504040204" pitchFamily="50" charset="-128"/>
                <a:ea typeface="Meiryo UI" panose="020B0604030504040204" pitchFamily="50" charset="-128"/>
              </a:rPr>
              <a:t>2021</a:t>
            </a:r>
            <a:r>
              <a:rPr lang="ja-JP" altLang="en-US" sz="2400" dirty="0">
                <a:latin typeface="Meiryo UI" panose="020B0604030504040204" pitchFamily="50" charset="-128"/>
                <a:ea typeface="Meiryo UI" panose="020B0604030504040204" pitchFamily="50" charset="-128"/>
              </a:rPr>
              <a:t>年度に認定された専門医・指導医又は専門医</a:t>
            </a:r>
          </a:p>
          <a:p>
            <a:pPr marL="538163" indent="0">
              <a:lnSpc>
                <a:spcPct val="120000"/>
              </a:lnSpc>
              <a:buNone/>
            </a:pPr>
            <a:r>
              <a:rPr lang="ja-JP" altLang="en-US" sz="2400" dirty="0">
                <a:latin typeface="Meiryo UI" panose="020B0604030504040204" pitchFamily="50" charset="-128"/>
                <a:ea typeface="Meiryo UI" panose="020B0604030504040204" pitchFamily="50" charset="-128"/>
              </a:rPr>
              <a:t>（登録番号「専</a:t>
            </a:r>
            <a:r>
              <a:rPr lang="en-US" altLang="ja-JP" sz="2400" dirty="0">
                <a:latin typeface="Meiryo UI" panose="020B0604030504040204" pitchFamily="50" charset="-128"/>
                <a:ea typeface="Meiryo UI" panose="020B0604030504040204" pitchFamily="50" charset="-128"/>
              </a:rPr>
              <a:t>21</a:t>
            </a:r>
            <a:r>
              <a:rPr lang="ja-JP" altLang="en-US" sz="2400" dirty="0">
                <a:latin typeface="Meiryo UI" panose="020B0604030504040204" pitchFamily="50" charset="-128"/>
                <a:ea typeface="Meiryo UI" panose="020B0604030504040204" pitchFamily="50" charset="-128"/>
              </a:rPr>
              <a:t>－******」又は「指</a:t>
            </a:r>
            <a:r>
              <a:rPr lang="en-US" altLang="ja-JP" sz="2400" dirty="0">
                <a:latin typeface="Meiryo UI" panose="020B0604030504040204" pitchFamily="50" charset="-128"/>
                <a:ea typeface="Meiryo UI" panose="020B0604030504040204" pitchFamily="50" charset="-128"/>
              </a:rPr>
              <a:t>21</a:t>
            </a:r>
            <a:r>
              <a:rPr lang="ja-JP" altLang="en-US" sz="2400" dirty="0">
                <a:latin typeface="Meiryo UI" panose="020B0604030504040204" pitchFamily="50" charset="-128"/>
                <a:ea typeface="Meiryo UI" panose="020B0604030504040204" pitchFamily="50" charset="-128"/>
              </a:rPr>
              <a:t>－******」）</a:t>
            </a:r>
          </a:p>
          <a:p>
            <a:pPr marL="538163" indent="0">
              <a:lnSpc>
                <a:spcPct val="120000"/>
              </a:lnSpc>
              <a:buNone/>
            </a:pPr>
            <a:r>
              <a:rPr lang="en-US" altLang="ja-JP" sz="2400" dirty="0">
                <a:latin typeface="Meiryo UI" panose="020B0604030504040204" pitchFamily="50" charset="-128"/>
                <a:ea typeface="Meiryo UI" panose="020B0604030504040204" pitchFamily="50" charset="-128"/>
              </a:rPr>
              <a:t>2020</a:t>
            </a:r>
            <a:r>
              <a:rPr lang="ja-JP" altLang="en-US" sz="2400" dirty="0">
                <a:latin typeface="Meiryo UI" panose="020B0604030504040204" pitchFamily="50" charset="-128"/>
                <a:ea typeface="Meiryo UI" panose="020B0604030504040204" pitchFamily="50" charset="-128"/>
              </a:rPr>
              <a:t>年度認定者で更新延長した専門医・指導医又は専門医</a:t>
            </a:r>
          </a:p>
          <a:p>
            <a:pPr marL="538163" indent="0">
              <a:lnSpc>
                <a:spcPct val="120000"/>
              </a:lnSpc>
              <a:buNone/>
            </a:pPr>
            <a:r>
              <a:rPr lang="ja-JP" altLang="en-US" sz="2400" dirty="0">
                <a:latin typeface="Meiryo UI" panose="020B0604030504040204" pitchFamily="50" charset="-128"/>
                <a:ea typeface="Meiryo UI" panose="020B0604030504040204" pitchFamily="50" charset="-128"/>
              </a:rPr>
              <a:t>（登録番号「専</a:t>
            </a:r>
            <a:r>
              <a:rPr lang="en-US" altLang="ja-JP" sz="2400" dirty="0">
                <a:latin typeface="Meiryo UI" panose="020B0604030504040204" pitchFamily="50" charset="-128"/>
                <a:ea typeface="Meiryo UI" panose="020B0604030504040204" pitchFamily="50" charset="-128"/>
              </a:rPr>
              <a:t>20</a:t>
            </a:r>
            <a:r>
              <a:rPr lang="ja-JP" altLang="en-US" sz="2400" dirty="0">
                <a:latin typeface="Meiryo UI" panose="020B0604030504040204" pitchFamily="50" charset="-128"/>
                <a:ea typeface="Meiryo UI" panose="020B0604030504040204" pitchFamily="50" charset="-128"/>
              </a:rPr>
              <a:t>－******」又は「指</a:t>
            </a:r>
            <a:r>
              <a:rPr lang="en-US" altLang="ja-JP" sz="2400" dirty="0">
                <a:latin typeface="Meiryo UI" panose="020B0604030504040204" pitchFamily="50" charset="-128"/>
                <a:ea typeface="Meiryo UI" panose="020B0604030504040204" pitchFamily="50" charset="-128"/>
              </a:rPr>
              <a:t>20</a:t>
            </a:r>
            <a:r>
              <a:rPr lang="ja-JP" altLang="en-US" sz="2400" dirty="0">
                <a:latin typeface="Meiryo UI" panose="020B0604030504040204" pitchFamily="50" charset="-128"/>
                <a:ea typeface="Meiryo UI" panose="020B0604030504040204" pitchFamily="50" charset="-128"/>
              </a:rPr>
              <a:t>－******」）</a:t>
            </a:r>
          </a:p>
          <a:p>
            <a:pPr marL="538163" indent="0">
              <a:lnSpc>
                <a:spcPct val="120000"/>
              </a:lnSpc>
              <a:buNone/>
            </a:pPr>
            <a:r>
              <a:rPr lang="en-US" altLang="ja-JP" sz="2400" dirty="0">
                <a:latin typeface="Meiryo UI" panose="020B0604030504040204" pitchFamily="50" charset="-128"/>
                <a:ea typeface="Meiryo UI" panose="020B0604030504040204" pitchFamily="50" charset="-128"/>
              </a:rPr>
              <a:t>2019</a:t>
            </a:r>
            <a:r>
              <a:rPr lang="ja-JP" altLang="en-US" sz="2400" dirty="0">
                <a:latin typeface="Meiryo UI" panose="020B0604030504040204" pitchFamily="50" charset="-128"/>
                <a:ea typeface="Meiryo UI" panose="020B0604030504040204" pitchFamily="50" charset="-128"/>
              </a:rPr>
              <a:t>年度認定者で更新延長した専門医・指導医又は専門医</a:t>
            </a:r>
          </a:p>
          <a:p>
            <a:pPr marL="538163" indent="0">
              <a:lnSpc>
                <a:spcPct val="120000"/>
              </a:lnSpc>
              <a:buNone/>
            </a:pPr>
            <a:r>
              <a:rPr lang="ja-JP" altLang="en-US" sz="2400" dirty="0">
                <a:latin typeface="Meiryo UI" panose="020B0604030504040204" pitchFamily="50" charset="-128"/>
                <a:ea typeface="Meiryo UI" panose="020B0604030504040204" pitchFamily="50" charset="-128"/>
              </a:rPr>
              <a:t>（登録番号「専</a:t>
            </a:r>
            <a:r>
              <a:rPr lang="en-US" altLang="ja-JP" sz="2400" dirty="0">
                <a:latin typeface="Meiryo UI" panose="020B0604030504040204" pitchFamily="50" charset="-128"/>
                <a:ea typeface="Meiryo UI" panose="020B0604030504040204" pitchFamily="50" charset="-128"/>
              </a:rPr>
              <a:t>19</a:t>
            </a:r>
            <a:r>
              <a:rPr lang="ja-JP" altLang="en-US" sz="2400" dirty="0">
                <a:latin typeface="Meiryo UI" panose="020B0604030504040204" pitchFamily="50" charset="-128"/>
                <a:ea typeface="Meiryo UI" panose="020B0604030504040204" pitchFamily="50" charset="-128"/>
              </a:rPr>
              <a:t>－******」又は「指</a:t>
            </a:r>
            <a:r>
              <a:rPr lang="en-US" altLang="ja-JP" sz="2400" dirty="0">
                <a:latin typeface="Meiryo UI" panose="020B0604030504040204" pitchFamily="50" charset="-128"/>
                <a:ea typeface="Meiryo UI" panose="020B0604030504040204" pitchFamily="50" charset="-128"/>
              </a:rPr>
              <a:t>19</a:t>
            </a:r>
            <a:r>
              <a:rPr lang="ja-JP" altLang="en-US" sz="2400" dirty="0">
                <a:latin typeface="Meiryo UI" panose="020B0604030504040204" pitchFamily="50" charset="-128"/>
                <a:ea typeface="Meiryo UI" panose="020B0604030504040204" pitchFamily="50" charset="-128"/>
              </a:rPr>
              <a:t>－******」）</a:t>
            </a:r>
          </a:p>
          <a:p>
            <a:pPr marL="538163" indent="0">
              <a:lnSpc>
                <a:spcPct val="120000"/>
              </a:lnSpc>
              <a:buNone/>
            </a:pPr>
            <a:r>
              <a:rPr lang="en-US" altLang="ja-JP" sz="2400" dirty="0">
                <a:latin typeface="Meiryo UI" panose="020B0604030504040204" pitchFamily="50" charset="-128"/>
                <a:ea typeface="Meiryo UI" panose="020B0604030504040204" pitchFamily="50" charset="-128"/>
              </a:rPr>
              <a:t>2018</a:t>
            </a:r>
            <a:r>
              <a:rPr lang="ja-JP" altLang="en-US" sz="2400" dirty="0">
                <a:latin typeface="Meiryo UI" panose="020B0604030504040204" pitchFamily="50" charset="-128"/>
                <a:ea typeface="Meiryo UI" panose="020B0604030504040204" pitchFamily="50" charset="-128"/>
              </a:rPr>
              <a:t>年度認定者で更新延長した専門医・指導医又は専門医</a:t>
            </a:r>
          </a:p>
          <a:p>
            <a:pPr marL="538163" indent="0">
              <a:lnSpc>
                <a:spcPct val="120000"/>
              </a:lnSpc>
              <a:buNone/>
            </a:pPr>
            <a:r>
              <a:rPr lang="ja-JP" altLang="en-US" sz="2400" dirty="0">
                <a:latin typeface="Meiryo UI" panose="020B0604030504040204" pitchFamily="50" charset="-128"/>
                <a:ea typeface="Meiryo UI" panose="020B0604030504040204" pitchFamily="50" charset="-128"/>
              </a:rPr>
              <a:t>（登録番号「専</a:t>
            </a:r>
            <a:r>
              <a:rPr lang="en-US" altLang="ja-JP" sz="2400" dirty="0">
                <a:latin typeface="Meiryo UI" panose="020B0604030504040204" pitchFamily="50" charset="-128"/>
                <a:ea typeface="Meiryo UI" panose="020B0604030504040204" pitchFamily="50" charset="-128"/>
              </a:rPr>
              <a:t>18</a:t>
            </a:r>
            <a:r>
              <a:rPr lang="ja-JP" altLang="en-US" sz="2400" dirty="0">
                <a:latin typeface="Meiryo UI" panose="020B0604030504040204" pitchFamily="50" charset="-128"/>
                <a:ea typeface="Meiryo UI" panose="020B0604030504040204" pitchFamily="50" charset="-128"/>
              </a:rPr>
              <a:t>－******」又は「指</a:t>
            </a:r>
            <a:r>
              <a:rPr lang="en-US" altLang="ja-JP" sz="2400" dirty="0">
                <a:latin typeface="Meiryo UI" panose="020B0604030504040204" pitchFamily="50" charset="-128"/>
                <a:ea typeface="Meiryo UI" panose="020B0604030504040204" pitchFamily="50" charset="-128"/>
              </a:rPr>
              <a:t>18</a:t>
            </a:r>
            <a:r>
              <a:rPr lang="ja-JP" altLang="en-US" sz="2400" dirty="0">
                <a:latin typeface="Meiryo UI" panose="020B0604030504040204" pitchFamily="50" charset="-128"/>
                <a:ea typeface="Meiryo UI" panose="020B0604030504040204" pitchFamily="50" charset="-128"/>
              </a:rPr>
              <a:t>－******」）</a:t>
            </a:r>
          </a:p>
        </p:txBody>
      </p:sp>
      <p:sp>
        <p:nvSpPr>
          <p:cNvPr id="6" name="角丸四角形 5">
            <a:extLst>
              <a:ext uri="{FF2B5EF4-FFF2-40B4-BE49-F238E27FC236}">
                <a16:creationId xmlns:a16="http://schemas.microsoft.com/office/drawing/2014/main" id="{D4372440-09E2-18BA-08FE-375399B9F61C}"/>
              </a:ext>
            </a:extLst>
          </p:cNvPr>
          <p:cNvSpPr/>
          <p:nvPr/>
        </p:nvSpPr>
        <p:spPr bwMode="auto">
          <a:xfrm>
            <a:off x="7335079" y="59635"/>
            <a:ext cx="1769165" cy="238540"/>
          </a:xfrm>
          <a:prstGeom prst="roundRect">
            <a:avLst/>
          </a:prstGeom>
          <a:ln>
            <a:solidFill>
              <a:srgbClr val="000099"/>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defTabSz="1001713" eaLnBrk="1" hangingPunct="1"/>
            <a:r>
              <a:rPr lang="ja-JP" altLang="en-US" sz="1400" dirty="0">
                <a:solidFill>
                  <a:srgbClr val="000099"/>
                </a:solidFill>
                <a:ea typeface="Meiryo UI" panose="020B0604030504040204" pitchFamily="34" charset="-128"/>
              </a:rPr>
              <a:t>更新ルールについて</a:t>
            </a:r>
            <a:endParaRPr kumimoji="1" lang="ja-JP" altLang="en-US" sz="1400" u="none" strike="noStrike" cap="none" normalizeH="0" baseline="0" dirty="0">
              <a:ln>
                <a:noFill/>
              </a:ln>
              <a:solidFill>
                <a:srgbClr val="000099"/>
              </a:solidFill>
              <a:effectLst/>
              <a:ea typeface="Meiryo UI" panose="020B0604030504040204" pitchFamily="34" charset="-128"/>
            </a:endParaRPr>
          </a:p>
        </p:txBody>
      </p:sp>
    </p:spTree>
    <p:extLst>
      <p:ext uri="{BB962C8B-B14F-4D97-AF65-F5344CB8AC3E}">
        <p14:creationId xmlns:p14="http://schemas.microsoft.com/office/powerpoint/2010/main" val="367695013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0427FC6-F665-8251-BFDB-2A87EF8A5F7A}"/>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C259B2B2-8D9E-9F55-252D-75C12DE21333}"/>
              </a:ext>
            </a:extLst>
          </p:cNvPr>
          <p:cNvSpPr>
            <a:spLocks noGrp="1"/>
          </p:cNvSpPr>
          <p:nvPr>
            <p:ph type="title"/>
          </p:nvPr>
        </p:nvSpPr>
        <p:spPr>
          <a:xfrm>
            <a:off x="457200" y="298175"/>
            <a:ext cx="8229600" cy="931863"/>
          </a:xfrm>
        </p:spPr>
        <p:txBody>
          <a:bodyPr/>
          <a:lstStyle/>
          <a:p>
            <a:r>
              <a:rPr lang="ja-JP" altLang="en-US" b="1" dirty="0">
                <a:latin typeface="Meiryo UI" panose="020B0604030504040204" pitchFamily="50" charset="-128"/>
                <a:ea typeface="Meiryo UI" panose="020B0604030504040204" pitchFamily="50" charset="-128"/>
              </a:rPr>
              <a:t>更新に必要な書類</a:t>
            </a:r>
            <a:endParaRPr kumimoji="1" lang="ja-JP" altLang="en-US" b="1" dirty="0">
              <a:latin typeface="Meiryo UI" panose="020B0604030504040204" pitchFamily="50" charset="-128"/>
              <a:ea typeface="Meiryo UI" panose="020B0604030504040204" pitchFamily="50" charset="-128"/>
            </a:endParaRPr>
          </a:p>
        </p:txBody>
      </p:sp>
      <p:sp>
        <p:nvSpPr>
          <p:cNvPr id="3" name="コンテンツ プレースホルダー 2">
            <a:extLst>
              <a:ext uri="{FF2B5EF4-FFF2-40B4-BE49-F238E27FC236}">
                <a16:creationId xmlns:a16="http://schemas.microsoft.com/office/drawing/2014/main" id="{33A2125A-8E6A-AA54-1BA1-C27CB9870AF6}"/>
              </a:ext>
            </a:extLst>
          </p:cNvPr>
          <p:cNvSpPr>
            <a:spLocks noGrp="1"/>
          </p:cNvSpPr>
          <p:nvPr>
            <p:ph idx="1"/>
          </p:nvPr>
        </p:nvSpPr>
        <p:spPr>
          <a:xfrm>
            <a:off x="124690" y="1230038"/>
            <a:ext cx="8979554" cy="5486400"/>
          </a:xfrm>
        </p:spPr>
        <p:txBody>
          <a:bodyPr>
            <a:normAutofit/>
          </a:bodyPr>
          <a:lstStyle/>
          <a:p>
            <a:pPr marL="0" indent="0">
              <a:lnSpc>
                <a:spcPct val="120000"/>
              </a:lnSpc>
              <a:buNone/>
            </a:pPr>
            <a:r>
              <a:rPr lang="ja-JP" altLang="en-US" sz="2400" b="1" dirty="0">
                <a:latin typeface="Meiryo UI" panose="020B0604030504040204" pitchFamily="50" charset="-128"/>
                <a:ea typeface="Meiryo UI" panose="020B0604030504040204" pitchFamily="50" charset="-128"/>
              </a:rPr>
              <a:t>専門医・指導医の更新</a:t>
            </a:r>
            <a:endParaRPr lang="en" altLang="ja-JP" sz="2400" b="1" dirty="0">
              <a:latin typeface="Meiryo UI" panose="020B0604030504040204" pitchFamily="50" charset="-128"/>
              <a:ea typeface="Meiryo UI" panose="020B0604030504040204" pitchFamily="50" charset="-128"/>
            </a:endParaRPr>
          </a:p>
          <a:p>
            <a:pPr marL="831850">
              <a:lnSpc>
                <a:spcPct val="120000"/>
              </a:lnSpc>
              <a:buFont typeface="+mj-ea"/>
              <a:buAutoNum type="circleNumDbPlain"/>
            </a:pPr>
            <a:r>
              <a:rPr lang="ja-JP" altLang="en-US" sz="2400" dirty="0">
                <a:latin typeface="Meiryo UI" panose="020B0604030504040204" pitchFamily="50" charset="-128"/>
                <a:ea typeface="Meiryo UI" panose="020B0604030504040204" pitchFamily="50" charset="-128"/>
              </a:rPr>
              <a:t>専門医用申請書類（第２・３号様式）</a:t>
            </a:r>
          </a:p>
          <a:p>
            <a:pPr marL="831850">
              <a:lnSpc>
                <a:spcPct val="120000"/>
              </a:lnSpc>
              <a:buFont typeface="+mj-ea"/>
              <a:buAutoNum type="circleNumDbPlain"/>
            </a:pPr>
            <a:r>
              <a:rPr lang="ja-JP" altLang="en-US" sz="2400" dirty="0">
                <a:latin typeface="Meiryo UI" panose="020B0604030504040204" pitchFamily="50" charset="-128"/>
                <a:ea typeface="Meiryo UI" panose="020B0604030504040204" pitchFamily="50" charset="-128"/>
              </a:rPr>
              <a:t>更新申請</a:t>
            </a:r>
            <a:r>
              <a:rPr lang="en" altLang="ja-JP" sz="2400" dirty="0">
                <a:latin typeface="Meiryo UI" panose="020B0604030504040204" pitchFamily="50" charset="-128"/>
                <a:ea typeface="Meiryo UI" panose="020B0604030504040204" pitchFamily="50" charset="-128"/>
              </a:rPr>
              <a:t>WEB</a:t>
            </a:r>
            <a:r>
              <a:rPr lang="ja-JP" altLang="en-US" sz="2400" dirty="0">
                <a:latin typeface="Meiryo UI" panose="020B0604030504040204" pitchFamily="50" charset="-128"/>
                <a:ea typeface="Meiryo UI" panose="020B0604030504040204" pitchFamily="50" charset="-128"/>
              </a:rPr>
              <a:t>フォームのプリントアウト（第１号様式）</a:t>
            </a:r>
          </a:p>
          <a:p>
            <a:pPr marL="831850">
              <a:lnSpc>
                <a:spcPct val="120000"/>
              </a:lnSpc>
              <a:buFont typeface="+mj-ea"/>
              <a:buAutoNum type="circleNumDbPlain"/>
            </a:pPr>
            <a:r>
              <a:rPr lang="ja-JP" altLang="en-US" sz="2400" dirty="0">
                <a:latin typeface="Meiryo UI" panose="020B0604030504040204" pitchFamily="50" charset="-128"/>
                <a:ea typeface="Meiryo UI" panose="020B0604030504040204" pitchFamily="50" charset="-128"/>
              </a:rPr>
              <a:t>審査料振込のクレジット決済の返信メール　又は　審査料が振り込まれたことが分かる書類</a:t>
            </a:r>
          </a:p>
          <a:p>
            <a:pPr marL="0" indent="0">
              <a:lnSpc>
                <a:spcPct val="120000"/>
              </a:lnSpc>
              <a:buNone/>
            </a:pPr>
            <a:endParaRPr lang="en-US" altLang="ja-JP" sz="2400" dirty="0">
              <a:latin typeface="Meiryo UI" panose="020B0604030504040204" pitchFamily="50" charset="-128"/>
              <a:ea typeface="Meiryo UI" panose="020B0604030504040204" pitchFamily="50" charset="-128"/>
            </a:endParaRPr>
          </a:p>
          <a:p>
            <a:pPr marL="0" indent="0">
              <a:lnSpc>
                <a:spcPct val="120000"/>
              </a:lnSpc>
              <a:buNone/>
            </a:pPr>
            <a:r>
              <a:rPr lang="en-US" altLang="ja-JP" sz="2400" dirty="0">
                <a:latin typeface="Meiryo UI" panose="020B0604030504040204" pitchFamily="50" charset="-128"/>
                <a:ea typeface="Meiryo UI" panose="020B0604030504040204" pitchFamily="50" charset="-128"/>
              </a:rPr>
              <a:t>※</a:t>
            </a:r>
            <a:r>
              <a:rPr lang="ja-JP" altLang="en-US" sz="2400" dirty="0">
                <a:latin typeface="Meiryo UI" panose="020B0604030504040204" pitchFamily="50" charset="-128"/>
                <a:ea typeface="Meiryo UI" panose="020B0604030504040204" pitchFamily="50" charset="-128"/>
              </a:rPr>
              <a:t>　専門医が更新時に指導医を申請する際には</a:t>
            </a:r>
            <a:endParaRPr lang="en" altLang="ja-JP" sz="2400" dirty="0">
              <a:latin typeface="Meiryo UI" panose="020B0604030504040204" pitchFamily="50" charset="-128"/>
              <a:ea typeface="Meiryo UI" panose="020B0604030504040204" pitchFamily="50" charset="-128"/>
            </a:endParaRPr>
          </a:p>
          <a:p>
            <a:pPr marL="488950" indent="0">
              <a:lnSpc>
                <a:spcPct val="120000"/>
              </a:lnSpc>
              <a:buNone/>
            </a:pPr>
            <a:r>
              <a:rPr lang="en-US" altLang="ja-JP" sz="2400" dirty="0">
                <a:latin typeface="Meiryo UI" panose="020B0604030504040204" pitchFamily="50" charset="-128"/>
                <a:ea typeface="Meiryo UI" panose="020B0604030504040204" pitchFamily="50" charset="-128"/>
              </a:rPr>
              <a:t>①</a:t>
            </a:r>
            <a:r>
              <a:rPr lang="ja-JP" altLang="en-US" sz="2400" dirty="0">
                <a:latin typeface="Meiryo UI" panose="020B0604030504040204" pitchFamily="50" charset="-128"/>
                <a:ea typeface="Meiryo UI" panose="020B0604030504040204" pitchFamily="50" charset="-128"/>
              </a:rPr>
              <a:t>の書類は、</a:t>
            </a:r>
            <a:r>
              <a:rPr lang="ja-JP" altLang="en-US" sz="2400" b="1" u="sng" dirty="0">
                <a:latin typeface="Meiryo UI" panose="020B0604030504040204" pitchFamily="50" charset="-128"/>
                <a:ea typeface="Meiryo UI" panose="020B0604030504040204" pitchFamily="50" charset="-128"/>
              </a:rPr>
              <a:t>専門医→指導医用申請書類（第２・３号様式）</a:t>
            </a:r>
            <a:r>
              <a:rPr lang="ja-JP" altLang="en-US" sz="2400" dirty="0">
                <a:latin typeface="Meiryo UI" panose="020B0604030504040204" pitchFamily="50" charset="-128"/>
                <a:ea typeface="Meiryo UI" panose="020B0604030504040204" pitchFamily="50" charset="-128"/>
              </a:rPr>
              <a:t>を使用してください。</a:t>
            </a:r>
          </a:p>
        </p:txBody>
      </p:sp>
      <p:sp>
        <p:nvSpPr>
          <p:cNvPr id="6" name="角丸四角形 5">
            <a:extLst>
              <a:ext uri="{FF2B5EF4-FFF2-40B4-BE49-F238E27FC236}">
                <a16:creationId xmlns:a16="http://schemas.microsoft.com/office/drawing/2014/main" id="{C05F523F-B2E7-B187-F0E3-E4241C13A681}"/>
              </a:ext>
            </a:extLst>
          </p:cNvPr>
          <p:cNvSpPr/>
          <p:nvPr/>
        </p:nvSpPr>
        <p:spPr bwMode="auto">
          <a:xfrm>
            <a:off x="7335079" y="59635"/>
            <a:ext cx="1769165" cy="238540"/>
          </a:xfrm>
          <a:prstGeom prst="roundRect">
            <a:avLst/>
          </a:prstGeom>
          <a:ln>
            <a:solidFill>
              <a:srgbClr val="000099"/>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defTabSz="1001713" eaLnBrk="1" hangingPunct="1"/>
            <a:r>
              <a:rPr lang="ja-JP" altLang="en-US" sz="1400" dirty="0">
                <a:solidFill>
                  <a:srgbClr val="000099"/>
                </a:solidFill>
                <a:ea typeface="Meiryo UI" panose="020B0604030504040204" pitchFamily="34" charset="-128"/>
              </a:rPr>
              <a:t>更新ルールについて</a:t>
            </a:r>
            <a:endParaRPr kumimoji="1" lang="ja-JP" altLang="en-US" sz="1400" u="none" strike="noStrike" cap="none" normalizeH="0" baseline="0" dirty="0">
              <a:ln>
                <a:noFill/>
              </a:ln>
              <a:solidFill>
                <a:srgbClr val="000099"/>
              </a:solidFill>
              <a:effectLst/>
              <a:ea typeface="Meiryo UI" panose="020B0604030504040204" pitchFamily="34" charset="-128"/>
            </a:endParaRPr>
          </a:p>
        </p:txBody>
      </p:sp>
    </p:spTree>
    <p:extLst>
      <p:ext uri="{BB962C8B-B14F-4D97-AF65-F5344CB8AC3E}">
        <p14:creationId xmlns:p14="http://schemas.microsoft.com/office/powerpoint/2010/main" val="413892674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258B2AA-5C9B-B91A-0E3D-9E0EE2A1D326}"/>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C12619A6-B018-3610-E83F-A270711E38A5}"/>
              </a:ext>
            </a:extLst>
          </p:cNvPr>
          <p:cNvSpPr>
            <a:spLocks noGrp="1"/>
          </p:cNvSpPr>
          <p:nvPr>
            <p:ph type="title"/>
          </p:nvPr>
        </p:nvSpPr>
        <p:spPr>
          <a:xfrm>
            <a:off x="457200" y="219905"/>
            <a:ext cx="8229600" cy="931863"/>
          </a:xfrm>
        </p:spPr>
        <p:txBody>
          <a:bodyPr/>
          <a:lstStyle/>
          <a:p>
            <a:r>
              <a:rPr lang="ja-JP" altLang="en-US" b="1">
                <a:latin typeface="Meiryo UI" panose="020B0604030504040204" pitchFamily="50" charset="-128"/>
                <a:ea typeface="Meiryo UI" panose="020B0604030504040204" pitchFamily="50" charset="-128"/>
              </a:rPr>
              <a:t>更新の手続き</a:t>
            </a:r>
            <a:endParaRPr kumimoji="1" lang="ja-JP" altLang="en-US" b="1" dirty="0">
              <a:latin typeface="Meiryo UI" panose="020B0604030504040204" pitchFamily="50" charset="-128"/>
              <a:ea typeface="Meiryo UI" panose="020B0604030504040204" pitchFamily="50" charset="-128"/>
            </a:endParaRPr>
          </a:p>
        </p:txBody>
      </p:sp>
      <p:sp>
        <p:nvSpPr>
          <p:cNvPr id="3" name="コンテンツ プレースホルダー 2">
            <a:extLst>
              <a:ext uri="{FF2B5EF4-FFF2-40B4-BE49-F238E27FC236}">
                <a16:creationId xmlns:a16="http://schemas.microsoft.com/office/drawing/2014/main" id="{8554AF16-A2F4-779C-1717-85A5D50BB92B}"/>
              </a:ext>
            </a:extLst>
          </p:cNvPr>
          <p:cNvSpPr>
            <a:spLocks noGrp="1"/>
          </p:cNvSpPr>
          <p:nvPr>
            <p:ph idx="1"/>
          </p:nvPr>
        </p:nvSpPr>
        <p:spPr>
          <a:xfrm>
            <a:off x="82223" y="1151695"/>
            <a:ext cx="8979554" cy="5486400"/>
          </a:xfrm>
        </p:spPr>
        <p:txBody>
          <a:bodyPr>
            <a:normAutofit fontScale="70000" lnSpcReduction="20000"/>
          </a:bodyPr>
          <a:lstStyle/>
          <a:p>
            <a:pPr>
              <a:lnSpc>
                <a:spcPct val="120000"/>
              </a:lnSpc>
              <a:buFont typeface="Wingdings" pitchFamily="2" charset="2"/>
              <a:buChar char="Ø"/>
            </a:pPr>
            <a:r>
              <a:rPr lang="ja-JP" altLang="en-US" sz="2400" dirty="0">
                <a:latin typeface="Meiryo UI" panose="020B0604030504040204" pitchFamily="50" charset="-128"/>
                <a:ea typeface="Meiryo UI" panose="020B0604030504040204" pitchFamily="50" charset="-128"/>
              </a:rPr>
              <a:t>申請書類（第２号、第３号様式）を</a:t>
            </a:r>
            <a:r>
              <a:rPr lang="en" altLang="ja-JP" sz="2400" dirty="0">
                <a:latin typeface="Meiryo UI" panose="020B0604030504040204" pitchFamily="50" charset="-128"/>
                <a:ea typeface="Meiryo UI" panose="020B0604030504040204" pitchFamily="50" charset="-128"/>
              </a:rPr>
              <a:t>Excel</a:t>
            </a:r>
            <a:r>
              <a:rPr lang="ja-JP" altLang="en-US" sz="2400" dirty="0">
                <a:latin typeface="Meiryo UI" panose="020B0604030504040204" pitchFamily="50" charset="-128"/>
                <a:ea typeface="Meiryo UI" panose="020B0604030504040204" pitchFamily="50" charset="-128"/>
              </a:rPr>
              <a:t>で作成の上、印刷してください。</a:t>
            </a:r>
          </a:p>
          <a:p>
            <a:pPr>
              <a:lnSpc>
                <a:spcPct val="120000"/>
              </a:lnSpc>
              <a:buFont typeface="Wingdings" pitchFamily="2" charset="2"/>
              <a:buChar char="Ø"/>
            </a:pPr>
            <a:r>
              <a:rPr lang="ja-JP" altLang="en-US" sz="2400" dirty="0">
                <a:latin typeface="Meiryo UI" panose="020B0604030504040204" pitchFamily="50" charset="-128"/>
                <a:ea typeface="Meiryo UI" panose="020B0604030504040204" pitchFamily="50" charset="-128"/>
              </a:rPr>
              <a:t>更新申請</a:t>
            </a:r>
            <a:r>
              <a:rPr lang="en" altLang="ja-JP" sz="2400" dirty="0">
                <a:latin typeface="Meiryo UI" panose="020B0604030504040204" pitchFamily="50" charset="-128"/>
                <a:ea typeface="Meiryo UI" panose="020B0604030504040204" pitchFamily="50" charset="-128"/>
              </a:rPr>
              <a:t>WEB</a:t>
            </a:r>
            <a:r>
              <a:rPr lang="ja-JP" altLang="en-US" sz="2400" dirty="0">
                <a:latin typeface="Meiryo UI" panose="020B0604030504040204" pitchFamily="50" charset="-128"/>
                <a:ea typeface="Meiryo UI" panose="020B0604030504040204" pitchFamily="50" charset="-128"/>
              </a:rPr>
              <a:t>フォームに必要事項を入力して、プリントアウトしてください（第１号様式）。</a:t>
            </a:r>
          </a:p>
          <a:p>
            <a:pPr marL="447675" indent="0">
              <a:lnSpc>
                <a:spcPct val="120000"/>
              </a:lnSpc>
              <a:buNone/>
            </a:pPr>
            <a:r>
              <a:rPr lang="en-US" altLang="ja-JP" sz="2400" dirty="0">
                <a:latin typeface="Meiryo UI" panose="020B0604030504040204" pitchFamily="50" charset="-128"/>
                <a:ea typeface="Meiryo UI" panose="020B0604030504040204" pitchFamily="50" charset="-128"/>
              </a:rPr>
              <a:t>※</a:t>
            </a:r>
            <a:r>
              <a:rPr lang="ja-JP" altLang="en-US" sz="2400" dirty="0">
                <a:latin typeface="Meiryo UI" panose="020B0604030504040204" pitchFamily="50" charset="-128"/>
                <a:ea typeface="Meiryo UI" panose="020B0604030504040204" pitchFamily="50" charset="-128"/>
              </a:rPr>
              <a:t>登録ボタンを押す前に必ず「確認画面」を印刷してください。</a:t>
            </a:r>
          </a:p>
          <a:p>
            <a:pPr marL="447675" indent="0">
              <a:lnSpc>
                <a:spcPct val="120000"/>
              </a:lnSpc>
              <a:buNone/>
            </a:pPr>
            <a:r>
              <a:rPr lang="en-US" altLang="ja-JP" sz="2400" dirty="0">
                <a:latin typeface="Meiryo UI" panose="020B0604030504040204" pitchFamily="50" charset="-128"/>
                <a:ea typeface="Meiryo UI" panose="020B0604030504040204" pitchFamily="50" charset="-128"/>
              </a:rPr>
              <a:t>※</a:t>
            </a:r>
            <a:r>
              <a:rPr lang="ja-JP" altLang="en-US" sz="2400" dirty="0">
                <a:latin typeface="Meiryo UI" panose="020B0604030504040204" pitchFamily="50" charset="-128"/>
                <a:ea typeface="Meiryo UI" panose="020B0604030504040204" pitchFamily="50" charset="-128"/>
              </a:rPr>
              <a:t>入力後修正はできません。登録前に必ずご確認ください。</a:t>
            </a:r>
          </a:p>
          <a:p>
            <a:pPr>
              <a:lnSpc>
                <a:spcPct val="120000"/>
              </a:lnSpc>
              <a:buFont typeface="Wingdings" pitchFamily="2" charset="2"/>
              <a:buChar char="Ø"/>
            </a:pPr>
            <a:endParaRPr lang="en-US" altLang="ja-JP" sz="2400" dirty="0">
              <a:latin typeface="Meiryo UI" panose="020B0604030504040204" pitchFamily="50" charset="-128"/>
              <a:ea typeface="Meiryo UI" panose="020B0604030504040204" pitchFamily="50" charset="-128"/>
            </a:endParaRPr>
          </a:p>
          <a:p>
            <a:pPr>
              <a:lnSpc>
                <a:spcPct val="120000"/>
              </a:lnSpc>
              <a:buFont typeface="Wingdings" pitchFamily="2" charset="2"/>
              <a:buChar char="Ø"/>
            </a:pPr>
            <a:r>
              <a:rPr lang="ja-JP" altLang="en-US" sz="2400" dirty="0">
                <a:latin typeface="Meiryo UI" panose="020B0604030504040204" pitchFamily="50" charset="-128"/>
                <a:ea typeface="Meiryo UI" panose="020B0604030504040204" pitchFamily="50" charset="-128"/>
              </a:rPr>
              <a:t>更新申請に必要な書類」に示した書類を、社会医学系専門医協会事務局まで郵送で提出してください。</a:t>
            </a:r>
          </a:p>
          <a:p>
            <a:pPr marL="0" indent="0">
              <a:lnSpc>
                <a:spcPct val="120000"/>
              </a:lnSpc>
              <a:buNone/>
            </a:pPr>
            <a:r>
              <a:rPr lang="en-US" altLang="ja-JP" sz="2400" dirty="0">
                <a:latin typeface="Meiryo UI" panose="020B0604030504040204" pitchFamily="50" charset="-128"/>
                <a:ea typeface="Meiryo UI" panose="020B0604030504040204" pitchFamily="50" charset="-128"/>
              </a:rPr>
              <a:t>	※</a:t>
            </a:r>
            <a:r>
              <a:rPr lang="ja-JP" altLang="en-US" sz="2400" dirty="0">
                <a:latin typeface="Meiryo UI" panose="020B0604030504040204" pitchFamily="50" charset="-128"/>
                <a:ea typeface="Meiryo UI" panose="020B0604030504040204" pitchFamily="50" charset="-128"/>
              </a:rPr>
              <a:t>書類到着の有無につきましては、レターパック・簡易書留等ご自身で追跡確認のできる方</a:t>
            </a:r>
            <a:r>
              <a:rPr lang="en-US" altLang="ja-JP" sz="2400" dirty="0">
                <a:latin typeface="Meiryo UI" panose="020B0604030504040204" pitchFamily="50" charset="-128"/>
                <a:ea typeface="Meiryo UI" panose="020B0604030504040204" pitchFamily="50" charset="-128"/>
              </a:rPr>
              <a:t>	</a:t>
            </a:r>
            <a:r>
              <a:rPr lang="ja-JP" altLang="en-US" sz="2400" dirty="0">
                <a:latin typeface="Meiryo UI" panose="020B0604030504040204" pitchFamily="50" charset="-128"/>
                <a:ea typeface="Meiryo UI" panose="020B0604030504040204" pitchFamily="50" charset="-128"/>
              </a:rPr>
              <a:t>法にてご自身でご確認をお願い致します。</a:t>
            </a:r>
          </a:p>
          <a:p>
            <a:pPr marL="0" indent="0">
              <a:lnSpc>
                <a:spcPct val="120000"/>
              </a:lnSpc>
              <a:buNone/>
            </a:pPr>
            <a:r>
              <a:rPr lang="en-US" altLang="ja-JP" sz="2400" dirty="0">
                <a:latin typeface="Meiryo UI" panose="020B0604030504040204" pitchFamily="50" charset="-128"/>
                <a:ea typeface="Meiryo UI" panose="020B0604030504040204" pitchFamily="50" charset="-128"/>
              </a:rPr>
              <a:t>	※11</a:t>
            </a:r>
            <a:r>
              <a:rPr lang="ja-JP" altLang="en-US" sz="2400" dirty="0">
                <a:latin typeface="Meiryo UI" panose="020B0604030504040204" pitchFamily="50" charset="-128"/>
                <a:ea typeface="Meiryo UI" panose="020B0604030504040204" pitchFamily="50" charset="-128"/>
              </a:rPr>
              <a:t>月</a:t>
            </a:r>
            <a:r>
              <a:rPr lang="en-US" altLang="ja-JP" sz="2400" dirty="0">
                <a:latin typeface="Meiryo UI" panose="020B0604030504040204" pitchFamily="50" charset="-128"/>
                <a:ea typeface="Meiryo UI" panose="020B0604030504040204" pitchFamily="50" charset="-128"/>
              </a:rPr>
              <a:t>30</a:t>
            </a:r>
            <a:r>
              <a:rPr lang="ja-JP" altLang="en-US" sz="2400" dirty="0">
                <a:latin typeface="Meiryo UI" panose="020B0604030504040204" pitchFamily="50" charset="-128"/>
                <a:ea typeface="Meiryo UI" panose="020B0604030504040204" pitchFamily="50" charset="-128"/>
              </a:rPr>
              <a:t>日（月）当日消印有効</a:t>
            </a:r>
          </a:p>
          <a:p>
            <a:pPr marL="0" indent="0">
              <a:lnSpc>
                <a:spcPct val="120000"/>
              </a:lnSpc>
              <a:buNone/>
            </a:pPr>
            <a:r>
              <a:rPr lang="en-US" altLang="ja-JP" sz="2400" dirty="0">
                <a:latin typeface="Meiryo UI" panose="020B0604030504040204" pitchFamily="50" charset="-128"/>
                <a:ea typeface="Meiryo UI" panose="020B0604030504040204" pitchFamily="50" charset="-128"/>
              </a:rPr>
              <a:t>	※</a:t>
            </a:r>
            <a:r>
              <a:rPr lang="ja-JP" altLang="en-US" sz="2400" dirty="0">
                <a:latin typeface="Meiryo UI" panose="020B0604030504040204" pitchFamily="50" charset="-128"/>
                <a:ea typeface="Meiryo UI" panose="020B0604030504040204" pitchFamily="50" charset="-128"/>
              </a:rPr>
              <a:t>提出がない場合、第</a:t>
            </a:r>
            <a:r>
              <a:rPr lang="en-US" altLang="ja-JP" sz="2400" dirty="0">
                <a:latin typeface="Meiryo UI" panose="020B0604030504040204" pitchFamily="50" charset="-128"/>
                <a:ea typeface="Meiryo UI" panose="020B0604030504040204" pitchFamily="50" charset="-128"/>
              </a:rPr>
              <a:t>1</a:t>
            </a:r>
            <a:r>
              <a:rPr lang="ja-JP" altLang="en-US" sz="2400" dirty="0">
                <a:latin typeface="Meiryo UI" panose="020B0604030504040204" pitchFamily="50" charset="-128"/>
                <a:ea typeface="Meiryo UI" panose="020B0604030504040204" pitchFamily="50" charset="-128"/>
              </a:rPr>
              <a:t>号様式をご登録いただいても申請が無効となりますので、ご留意くだ</a:t>
            </a:r>
            <a:r>
              <a:rPr lang="en-US" altLang="ja-JP" sz="2400" dirty="0">
                <a:latin typeface="Meiryo UI" panose="020B0604030504040204" pitchFamily="50" charset="-128"/>
                <a:ea typeface="Meiryo UI" panose="020B0604030504040204" pitchFamily="50" charset="-128"/>
              </a:rPr>
              <a:t>	</a:t>
            </a:r>
            <a:r>
              <a:rPr lang="ja-JP" altLang="en-US" sz="2400" dirty="0">
                <a:latin typeface="Meiryo UI" panose="020B0604030504040204" pitchFamily="50" charset="-128"/>
                <a:ea typeface="Meiryo UI" panose="020B0604030504040204" pitchFamily="50" charset="-128"/>
              </a:rPr>
              <a:t>さい。</a:t>
            </a:r>
          </a:p>
          <a:p>
            <a:pPr>
              <a:lnSpc>
                <a:spcPct val="120000"/>
              </a:lnSpc>
              <a:buFont typeface="Wingdings" pitchFamily="2" charset="2"/>
              <a:buChar char="Ø"/>
            </a:pPr>
            <a:r>
              <a:rPr lang="ja-JP" altLang="en-US" sz="2400" dirty="0">
                <a:latin typeface="Meiryo UI" panose="020B0604030504040204" pitchFamily="50" charset="-128"/>
                <a:ea typeface="Meiryo UI" panose="020B0604030504040204" pitchFamily="50" charset="-128"/>
              </a:rPr>
              <a:t>提出いただいた書類は返却いたしません。</a:t>
            </a:r>
          </a:p>
          <a:p>
            <a:pPr>
              <a:lnSpc>
                <a:spcPct val="120000"/>
              </a:lnSpc>
              <a:buFont typeface="Wingdings" pitchFamily="2" charset="2"/>
              <a:buChar char="Ø"/>
            </a:pPr>
            <a:endParaRPr lang="en-US" altLang="ja-JP" sz="2400" dirty="0">
              <a:latin typeface="Meiryo UI" panose="020B0604030504040204" pitchFamily="50" charset="-128"/>
              <a:ea typeface="Meiryo UI" panose="020B0604030504040204" pitchFamily="50" charset="-128"/>
            </a:endParaRPr>
          </a:p>
          <a:p>
            <a:pPr>
              <a:lnSpc>
                <a:spcPct val="120000"/>
              </a:lnSpc>
              <a:buFont typeface="Wingdings" pitchFamily="2" charset="2"/>
              <a:buChar char="Ø"/>
            </a:pPr>
            <a:r>
              <a:rPr lang="ja-JP" altLang="en-US" sz="2400" dirty="0">
                <a:latin typeface="Meiryo UI" panose="020B0604030504040204" pitchFamily="50" charset="-128"/>
                <a:ea typeface="Meiryo UI" panose="020B0604030504040204" pitchFamily="50" charset="-128"/>
              </a:rPr>
              <a:t>審査料は、できるだけ</a:t>
            </a:r>
            <a:r>
              <a:rPr lang="en" altLang="ja-JP" sz="2400" dirty="0">
                <a:latin typeface="Meiryo UI" panose="020B0604030504040204" pitchFamily="50" charset="-128"/>
                <a:ea typeface="Meiryo UI" panose="020B0604030504040204" pitchFamily="50" charset="-128"/>
              </a:rPr>
              <a:t>WEB</a:t>
            </a:r>
            <a:r>
              <a:rPr lang="ja-JP" altLang="en-US" sz="2400" dirty="0">
                <a:latin typeface="Meiryo UI" panose="020B0604030504040204" pitchFamily="50" charset="-128"/>
                <a:ea typeface="Meiryo UI" panose="020B0604030504040204" pitchFamily="50" charset="-128"/>
              </a:rPr>
              <a:t>クレジット決済を活用してください。</a:t>
            </a:r>
          </a:p>
          <a:p>
            <a:pPr>
              <a:lnSpc>
                <a:spcPct val="120000"/>
              </a:lnSpc>
              <a:buFont typeface="Wingdings" pitchFamily="2" charset="2"/>
              <a:buChar char="Ø"/>
            </a:pPr>
            <a:r>
              <a:rPr lang="ja-JP" altLang="en-US" sz="2400" dirty="0">
                <a:latin typeface="Meiryo UI" panose="020B0604030504040204" pitchFamily="50" charset="-128"/>
                <a:ea typeface="Meiryo UI" panose="020B0604030504040204" pitchFamily="50" charset="-128"/>
              </a:rPr>
              <a:t>振込を希望される方は、事前に振込口座を事務局にお問い合わせください。</a:t>
            </a:r>
          </a:p>
        </p:txBody>
      </p:sp>
      <p:sp>
        <p:nvSpPr>
          <p:cNvPr id="6" name="角丸四角形 5">
            <a:extLst>
              <a:ext uri="{FF2B5EF4-FFF2-40B4-BE49-F238E27FC236}">
                <a16:creationId xmlns:a16="http://schemas.microsoft.com/office/drawing/2014/main" id="{79729CF6-81A0-7B8B-B0C1-7402BCB5F7E3}"/>
              </a:ext>
            </a:extLst>
          </p:cNvPr>
          <p:cNvSpPr/>
          <p:nvPr/>
        </p:nvSpPr>
        <p:spPr bwMode="auto">
          <a:xfrm>
            <a:off x="7335079" y="59635"/>
            <a:ext cx="1769165" cy="238540"/>
          </a:xfrm>
          <a:prstGeom prst="roundRect">
            <a:avLst/>
          </a:prstGeom>
          <a:ln>
            <a:solidFill>
              <a:srgbClr val="000099"/>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defTabSz="1001713" eaLnBrk="1" hangingPunct="1"/>
            <a:r>
              <a:rPr lang="ja-JP" altLang="en-US" sz="1400" dirty="0">
                <a:solidFill>
                  <a:srgbClr val="000099"/>
                </a:solidFill>
                <a:ea typeface="Meiryo UI" panose="020B0604030504040204" pitchFamily="34" charset="-128"/>
              </a:rPr>
              <a:t>更新ルールについて</a:t>
            </a:r>
            <a:endParaRPr kumimoji="1" lang="ja-JP" altLang="en-US" sz="1400" u="none" strike="noStrike" cap="none" normalizeH="0" baseline="0" dirty="0">
              <a:ln>
                <a:noFill/>
              </a:ln>
              <a:solidFill>
                <a:srgbClr val="000099"/>
              </a:solidFill>
              <a:effectLst/>
              <a:ea typeface="Meiryo UI" panose="020B0604030504040204" pitchFamily="34" charset="-128"/>
            </a:endParaRPr>
          </a:p>
        </p:txBody>
      </p:sp>
    </p:spTree>
    <p:extLst>
      <p:ext uri="{BB962C8B-B14F-4D97-AF65-F5344CB8AC3E}">
        <p14:creationId xmlns:p14="http://schemas.microsoft.com/office/powerpoint/2010/main" val="349300817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FF7854E-30DF-DEAB-6AAB-6F92B77153DE}"/>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1F64AB8B-A9A1-FE1D-C325-0814857BC376}"/>
              </a:ext>
            </a:extLst>
          </p:cNvPr>
          <p:cNvSpPr>
            <a:spLocks noGrp="1"/>
          </p:cNvSpPr>
          <p:nvPr>
            <p:ph type="title"/>
          </p:nvPr>
        </p:nvSpPr>
        <p:spPr>
          <a:xfrm>
            <a:off x="457200" y="182562"/>
            <a:ext cx="8229600" cy="931863"/>
          </a:xfrm>
        </p:spPr>
        <p:txBody>
          <a:bodyPr/>
          <a:lstStyle/>
          <a:p>
            <a:r>
              <a:rPr lang="ja-JP" altLang="en-US" b="1" dirty="0">
                <a:latin typeface="Meiryo UI" panose="020B0604030504040204" pitchFamily="50" charset="-128"/>
                <a:ea typeface="Meiryo UI" panose="020B0604030504040204" pitchFamily="50" charset="-128"/>
              </a:rPr>
              <a:t>更新の時期と延長届</a:t>
            </a:r>
            <a:endParaRPr kumimoji="1" lang="ja-JP" altLang="en-US" b="1" dirty="0">
              <a:latin typeface="Meiryo UI" panose="020B0604030504040204" pitchFamily="50" charset="-128"/>
              <a:ea typeface="Meiryo UI" panose="020B0604030504040204" pitchFamily="50" charset="-128"/>
            </a:endParaRPr>
          </a:p>
        </p:txBody>
      </p:sp>
      <p:sp>
        <p:nvSpPr>
          <p:cNvPr id="3" name="コンテンツ プレースホルダー 2">
            <a:extLst>
              <a:ext uri="{FF2B5EF4-FFF2-40B4-BE49-F238E27FC236}">
                <a16:creationId xmlns:a16="http://schemas.microsoft.com/office/drawing/2014/main" id="{7CFDDDB1-D36E-FB2A-79A2-A7995E8320AF}"/>
              </a:ext>
            </a:extLst>
          </p:cNvPr>
          <p:cNvSpPr>
            <a:spLocks noGrp="1"/>
          </p:cNvSpPr>
          <p:nvPr>
            <p:ph idx="1"/>
          </p:nvPr>
        </p:nvSpPr>
        <p:spPr>
          <a:xfrm>
            <a:off x="82223" y="1152525"/>
            <a:ext cx="8979554" cy="5486400"/>
          </a:xfrm>
        </p:spPr>
        <p:txBody>
          <a:bodyPr>
            <a:normAutofit fontScale="70000" lnSpcReduction="20000"/>
          </a:bodyPr>
          <a:lstStyle/>
          <a:p>
            <a:pPr>
              <a:lnSpc>
                <a:spcPct val="120000"/>
              </a:lnSpc>
              <a:buFont typeface="Wingdings" pitchFamily="2" charset="2"/>
              <a:buChar char="Ø"/>
            </a:pPr>
            <a:r>
              <a:rPr lang="ja-JP" altLang="en-US" sz="2400" b="1" dirty="0">
                <a:latin typeface="Meiryo UI" panose="020B0604030504040204" pitchFamily="50" charset="-128"/>
                <a:ea typeface="Meiryo UI" panose="020B0604030504040204" pitchFamily="50" charset="-128"/>
              </a:rPr>
              <a:t>更新手続きの時期</a:t>
            </a:r>
          </a:p>
          <a:p>
            <a:pPr marL="447675" indent="0">
              <a:lnSpc>
                <a:spcPct val="120000"/>
              </a:lnSpc>
              <a:buNone/>
            </a:pPr>
            <a:r>
              <a:rPr lang="ja-JP" altLang="en-US" sz="2400" dirty="0">
                <a:latin typeface="Meiryo UI" panose="020B0604030504040204" pitchFamily="50" charset="-128"/>
                <a:ea typeface="Meiryo UI" panose="020B0604030504040204" pitchFamily="50" charset="-128"/>
              </a:rPr>
              <a:t>更新書類の提出期間は、</a:t>
            </a:r>
            <a:r>
              <a:rPr lang="en-US" altLang="ja-JP" sz="2400" b="1" u="sng" dirty="0">
                <a:solidFill>
                  <a:srgbClr val="FF0000"/>
                </a:solidFill>
                <a:latin typeface="Meiryo UI" panose="020B0604030504040204" pitchFamily="50" charset="-128"/>
                <a:ea typeface="Meiryo UI" panose="020B0604030504040204" pitchFamily="50" charset="-128"/>
              </a:rPr>
              <a:t>2026</a:t>
            </a:r>
            <a:r>
              <a:rPr lang="ja-JP" altLang="en-US" sz="2400" b="1" u="sng" dirty="0">
                <a:solidFill>
                  <a:srgbClr val="FF0000"/>
                </a:solidFill>
                <a:latin typeface="Meiryo UI" panose="020B0604030504040204" pitchFamily="50" charset="-128"/>
                <a:ea typeface="Meiryo UI" panose="020B0604030504040204" pitchFamily="50" charset="-128"/>
              </a:rPr>
              <a:t>年</a:t>
            </a:r>
            <a:r>
              <a:rPr lang="en-US" altLang="ja-JP" sz="2400" b="1" u="sng" dirty="0">
                <a:solidFill>
                  <a:srgbClr val="FF0000"/>
                </a:solidFill>
                <a:latin typeface="Meiryo UI" panose="020B0604030504040204" pitchFamily="50" charset="-128"/>
                <a:ea typeface="Meiryo UI" panose="020B0604030504040204" pitchFamily="50" charset="-128"/>
              </a:rPr>
              <a:t>10</a:t>
            </a:r>
            <a:r>
              <a:rPr lang="ja-JP" altLang="en-US" sz="2400" b="1" u="sng" dirty="0">
                <a:solidFill>
                  <a:srgbClr val="FF0000"/>
                </a:solidFill>
                <a:latin typeface="Meiryo UI" panose="020B0604030504040204" pitchFamily="50" charset="-128"/>
                <a:ea typeface="Meiryo UI" panose="020B0604030504040204" pitchFamily="50" charset="-128"/>
              </a:rPr>
              <a:t>月</a:t>
            </a:r>
            <a:r>
              <a:rPr lang="en-US" altLang="ja-JP" sz="2400" b="1" u="sng" dirty="0">
                <a:solidFill>
                  <a:srgbClr val="FF0000"/>
                </a:solidFill>
                <a:latin typeface="Meiryo UI" panose="020B0604030504040204" pitchFamily="50" charset="-128"/>
                <a:ea typeface="Meiryo UI" panose="020B0604030504040204" pitchFamily="50" charset="-128"/>
              </a:rPr>
              <a:t>1</a:t>
            </a:r>
            <a:r>
              <a:rPr lang="ja-JP" altLang="en-US" sz="2400" b="1" u="sng" dirty="0">
                <a:solidFill>
                  <a:srgbClr val="FF0000"/>
                </a:solidFill>
                <a:latin typeface="Meiryo UI" panose="020B0604030504040204" pitchFamily="50" charset="-128"/>
                <a:ea typeface="Meiryo UI" panose="020B0604030504040204" pitchFamily="50" charset="-128"/>
              </a:rPr>
              <a:t>日～</a:t>
            </a:r>
            <a:r>
              <a:rPr lang="en-US" altLang="ja-JP" sz="2400" b="1" u="sng" dirty="0">
                <a:solidFill>
                  <a:srgbClr val="FF0000"/>
                </a:solidFill>
                <a:latin typeface="Meiryo UI" panose="020B0604030504040204" pitchFamily="50" charset="-128"/>
                <a:ea typeface="Meiryo UI" panose="020B0604030504040204" pitchFamily="50" charset="-128"/>
              </a:rPr>
              <a:t>11</a:t>
            </a:r>
            <a:r>
              <a:rPr lang="ja-JP" altLang="en-US" sz="2400" b="1" u="sng" dirty="0">
                <a:solidFill>
                  <a:srgbClr val="FF0000"/>
                </a:solidFill>
                <a:latin typeface="Meiryo UI" panose="020B0604030504040204" pitchFamily="50" charset="-128"/>
                <a:ea typeface="Meiryo UI" panose="020B0604030504040204" pitchFamily="50" charset="-128"/>
              </a:rPr>
              <a:t>月</a:t>
            </a:r>
            <a:r>
              <a:rPr lang="en-US" altLang="ja-JP" sz="2400" b="1" u="sng" dirty="0">
                <a:solidFill>
                  <a:srgbClr val="FF0000"/>
                </a:solidFill>
                <a:latin typeface="Meiryo UI" panose="020B0604030504040204" pitchFamily="50" charset="-128"/>
                <a:ea typeface="Meiryo UI" panose="020B0604030504040204" pitchFamily="50" charset="-128"/>
              </a:rPr>
              <a:t>30</a:t>
            </a:r>
            <a:r>
              <a:rPr lang="ja-JP" altLang="en-US" sz="2400" b="1" u="sng" dirty="0">
                <a:solidFill>
                  <a:srgbClr val="FF0000"/>
                </a:solidFill>
                <a:latin typeface="Meiryo UI" panose="020B0604030504040204" pitchFamily="50" charset="-128"/>
                <a:ea typeface="Meiryo UI" panose="020B0604030504040204" pitchFamily="50" charset="-128"/>
              </a:rPr>
              <a:t>日（当日消印有効）</a:t>
            </a:r>
            <a:r>
              <a:rPr lang="ja-JP" altLang="en-US" sz="2400" dirty="0">
                <a:latin typeface="Meiryo UI" panose="020B0604030504040204" pitchFamily="50" charset="-128"/>
                <a:ea typeface="Meiryo UI" panose="020B0604030504040204" pitchFamily="50" charset="-128"/>
              </a:rPr>
              <a:t>です。</a:t>
            </a:r>
          </a:p>
          <a:p>
            <a:pPr marL="447675" indent="0">
              <a:lnSpc>
                <a:spcPct val="120000"/>
              </a:lnSpc>
              <a:buNone/>
            </a:pPr>
            <a:r>
              <a:rPr lang="ja-JP" altLang="en-US" sz="2400" dirty="0">
                <a:latin typeface="Meiryo UI" panose="020B0604030504040204" pitchFamily="50" charset="-128"/>
                <a:ea typeface="Meiryo UI" panose="020B0604030504040204" pitchFamily="50" charset="-128"/>
              </a:rPr>
              <a:t>申請時期以降の学会・講習会の</a:t>
            </a:r>
            <a:r>
              <a:rPr lang="en" altLang="ja-JP" sz="2400" dirty="0">
                <a:latin typeface="Meiryo UI" panose="020B0604030504040204" pitchFamily="50" charset="-128"/>
                <a:ea typeface="Meiryo UI" panose="020B0604030504040204" pitchFamily="50" charset="-128"/>
              </a:rPr>
              <a:t>G</a:t>
            </a:r>
            <a:r>
              <a:rPr lang="ja-JP" altLang="en-US" sz="2400" dirty="0">
                <a:latin typeface="Meiryo UI" panose="020B0604030504040204" pitchFamily="50" charset="-128"/>
                <a:ea typeface="Meiryo UI" panose="020B0604030504040204" pitchFamily="50" charset="-128"/>
              </a:rPr>
              <a:t>単位・</a:t>
            </a:r>
            <a:r>
              <a:rPr lang="en" altLang="ja-JP" sz="2400" dirty="0">
                <a:latin typeface="Meiryo UI" panose="020B0604030504040204" pitchFamily="50" charset="-128"/>
                <a:ea typeface="Meiryo UI" panose="020B0604030504040204" pitchFamily="50" charset="-128"/>
              </a:rPr>
              <a:t>K</a:t>
            </a:r>
            <a:r>
              <a:rPr lang="ja-JP" altLang="en-US" sz="2400" dirty="0">
                <a:latin typeface="Meiryo UI" panose="020B0604030504040204" pitchFamily="50" charset="-128"/>
                <a:ea typeface="Meiryo UI" panose="020B0604030504040204" pitchFamily="50" charset="-128"/>
              </a:rPr>
              <a:t>単位の申請につきましては、更新申請</a:t>
            </a:r>
            <a:r>
              <a:rPr lang="en" altLang="ja-JP" sz="2400" dirty="0">
                <a:latin typeface="Meiryo UI" panose="020B0604030504040204" pitchFamily="50" charset="-128"/>
                <a:ea typeface="Meiryo UI" panose="020B0604030504040204" pitchFamily="50" charset="-128"/>
              </a:rPr>
              <a:t>WEB</a:t>
            </a:r>
            <a:r>
              <a:rPr lang="ja-JP" altLang="en-US" sz="2400" dirty="0">
                <a:latin typeface="Meiryo UI" panose="020B0604030504040204" pitchFamily="50" charset="-128"/>
                <a:ea typeface="Meiryo UI" panose="020B0604030504040204" pitchFamily="50" charset="-128"/>
              </a:rPr>
              <a:t>フォームに</a:t>
            </a:r>
            <a:r>
              <a:rPr lang="en-US" altLang="ja-JP" sz="2400" dirty="0">
                <a:latin typeface="Meiryo UI" panose="020B0604030504040204" pitchFamily="50" charset="-128"/>
                <a:ea typeface="Meiryo UI" panose="020B0604030504040204" pitchFamily="50" charset="-128"/>
              </a:rPr>
              <a:t>2027</a:t>
            </a:r>
            <a:r>
              <a:rPr lang="ja-JP" altLang="en-US" sz="2400" dirty="0">
                <a:latin typeface="Meiryo UI" panose="020B0604030504040204" pitchFamily="50" charset="-128"/>
                <a:ea typeface="Meiryo UI" panose="020B0604030504040204" pitchFamily="50" charset="-128"/>
              </a:rPr>
              <a:t>年</a:t>
            </a:r>
            <a:r>
              <a:rPr lang="en-US" altLang="ja-JP" sz="2400" dirty="0">
                <a:latin typeface="Meiryo UI" panose="020B0604030504040204" pitchFamily="50" charset="-128"/>
                <a:ea typeface="Meiryo UI" panose="020B0604030504040204" pitchFamily="50" charset="-128"/>
              </a:rPr>
              <a:t>3</a:t>
            </a:r>
            <a:r>
              <a:rPr lang="ja-JP" altLang="en-US" sz="2400" dirty="0">
                <a:latin typeface="Meiryo UI" panose="020B0604030504040204" pitchFamily="50" charset="-128"/>
                <a:ea typeface="Meiryo UI" panose="020B0604030504040204" pitchFamily="50" charset="-128"/>
              </a:rPr>
              <a:t>月</a:t>
            </a:r>
            <a:r>
              <a:rPr lang="en-US" altLang="ja-JP" sz="2400" dirty="0">
                <a:latin typeface="Meiryo UI" panose="020B0604030504040204" pitchFamily="50" charset="-128"/>
                <a:ea typeface="Meiryo UI" panose="020B0604030504040204" pitchFamily="50" charset="-128"/>
              </a:rPr>
              <a:t>31</a:t>
            </a:r>
            <a:r>
              <a:rPr lang="ja-JP" altLang="en-US" sz="2400" dirty="0">
                <a:latin typeface="Meiryo UI" panose="020B0604030504040204" pitchFamily="50" charset="-128"/>
                <a:ea typeface="Meiryo UI" panose="020B0604030504040204" pitchFamily="50" charset="-128"/>
              </a:rPr>
              <a:t>日までに取得予定の単位数を記載し、申請書類（第２号又は第３号様式）の「開催日」欄に「参加見込み」と記載してください。</a:t>
            </a:r>
            <a:endParaRPr lang="en-US" altLang="ja-JP" sz="2400" dirty="0">
              <a:latin typeface="Meiryo UI" panose="020B0604030504040204" pitchFamily="50" charset="-128"/>
              <a:ea typeface="Meiryo UI" panose="020B0604030504040204" pitchFamily="50" charset="-128"/>
            </a:endParaRPr>
          </a:p>
          <a:p>
            <a:pPr marL="0" indent="0">
              <a:lnSpc>
                <a:spcPct val="120000"/>
              </a:lnSpc>
              <a:buNone/>
            </a:pPr>
            <a:endParaRPr lang="ja-JP" altLang="en-US" sz="2400" dirty="0">
              <a:latin typeface="Meiryo UI" panose="020B0604030504040204" pitchFamily="50" charset="-128"/>
              <a:ea typeface="Meiryo UI" panose="020B0604030504040204" pitchFamily="50" charset="-128"/>
            </a:endParaRPr>
          </a:p>
          <a:p>
            <a:pPr>
              <a:lnSpc>
                <a:spcPct val="120000"/>
              </a:lnSpc>
              <a:buFont typeface="Wingdings" pitchFamily="2" charset="2"/>
              <a:buChar char="Ø"/>
            </a:pPr>
            <a:r>
              <a:rPr lang="ja-JP" altLang="en-US" sz="2400" b="1" dirty="0">
                <a:latin typeface="Meiryo UI" panose="020B0604030504040204" pitchFamily="50" charset="-128"/>
                <a:ea typeface="Meiryo UI" panose="020B0604030504040204" pitchFamily="50" charset="-128"/>
              </a:rPr>
              <a:t>更新の１年延長を希望される方へ</a:t>
            </a:r>
          </a:p>
          <a:p>
            <a:pPr marL="447675" indent="0">
              <a:lnSpc>
                <a:spcPct val="120000"/>
              </a:lnSpc>
              <a:buNone/>
            </a:pPr>
            <a:r>
              <a:rPr lang="en-US" altLang="ja-JP" sz="2400" dirty="0">
                <a:latin typeface="Meiryo UI" panose="020B0604030504040204" pitchFamily="50" charset="-128"/>
                <a:ea typeface="Meiryo UI" panose="020B0604030504040204" pitchFamily="50" charset="-128"/>
              </a:rPr>
              <a:t>2027</a:t>
            </a:r>
            <a:r>
              <a:rPr lang="ja-JP" altLang="en-US" sz="2400" dirty="0">
                <a:latin typeface="Meiryo UI" panose="020B0604030504040204" pitchFamily="50" charset="-128"/>
                <a:ea typeface="Meiryo UI" panose="020B0604030504040204" pitchFamily="50" charset="-128"/>
              </a:rPr>
              <a:t>年</a:t>
            </a:r>
            <a:r>
              <a:rPr lang="en-US" altLang="ja-JP" sz="2400" dirty="0">
                <a:latin typeface="Meiryo UI" panose="020B0604030504040204" pitchFamily="50" charset="-128"/>
                <a:ea typeface="Meiryo UI" panose="020B0604030504040204" pitchFamily="50" charset="-128"/>
              </a:rPr>
              <a:t>3</a:t>
            </a:r>
            <a:r>
              <a:rPr lang="ja-JP" altLang="en-US" sz="2400" dirty="0">
                <a:latin typeface="Meiryo UI" panose="020B0604030504040204" pitchFamily="50" charset="-128"/>
                <a:ea typeface="Meiryo UI" panose="020B0604030504040204" pitchFamily="50" charset="-128"/>
              </a:rPr>
              <a:t>月</a:t>
            </a:r>
            <a:r>
              <a:rPr lang="en-US" altLang="ja-JP" sz="2400" dirty="0">
                <a:latin typeface="Meiryo UI" panose="020B0604030504040204" pitchFamily="50" charset="-128"/>
                <a:ea typeface="Meiryo UI" panose="020B0604030504040204" pitchFamily="50" charset="-128"/>
              </a:rPr>
              <a:t>31</a:t>
            </a:r>
            <a:r>
              <a:rPr lang="ja-JP" altLang="en-US" sz="2400" dirty="0">
                <a:latin typeface="Meiryo UI" panose="020B0604030504040204" pitchFamily="50" charset="-128"/>
                <a:ea typeface="Meiryo UI" panose="020B0604030504040204" pitchFamily="50" charset="-128"/>
              </a:rPr>
              <a:t>日までに延長届を、社会医学系専門医協会事務局まで郵送で提出してください。</a:t>
            </a:r>
          </a:p>
          <a:p>
            <a:pPr marL="447675" indent="0">
              <a:lnSpc>
                <a:spcPct val="120000"/>
              </a:lnSpc>
              <a:buNone/>
            </a:pPr>
            <a:r>
              <a:rPr lang="ja-JP" altLang="en-US" sz="2400" dirty="0">
                <a:latin typeface="Meiryo UI" panose="020B0604030504040204" pitchFamily="50" charset="-128"/>
                <a:ea typeface="Meiryo UI" panose="020B0604030504040204" pitchFamily="50" charset="-128"/>
              </a:rPr>
              <a:t>延長届を提出された方が更新の申請を行う際に、１年間の延長につき、審査料を</a:t>
            </a:r>
            <a:r>
              <a:rPr lang="en-US" altLang="ja-JP" sz="2400" dirty="0">
                <a:latin typeface="Meiryo UI" panose="020B0604030504040204" pitchFamily="50" charset="-128"/>
                <a:ea typeface="Meiryo UI" panose="020B0604030504040204" pitchFamily="50" charset="-128"/>
              </a:rPr>
              <a:t>1,980</a:t>
            </a:r>
            <a:r>
              <a:rPr lang="ja-JP" altLang="en-US" sz="2400" dirty="0">
                <a:latin typeface="Meiryo UI" panose="020B0604030504040204" pitchFamily="50" charset="-128"/>
                <a:ea typeface="Meiryo UI" panose="020B0604030504040204" pitchFamily="50" charset="-128"/>
              </a:rPr>
              <a:t>円増額します。更新延長届提出時の審査料の振込は不要です。</a:t>
            </a:r>
          </a:p>
          <a:p>
            <a:pPr marL="804863" indent="0">
              <a:lnSpc>
                <a:spcPct val="120000"/>
              </a:lnSpc>
              <a:buNone/>
            </a:pPr>
            <a:r>
              <a:rPr lang="ja-JP" altLang="en-US" sz="2400" dirty="0">
                <a:latin typeface="Meiryo UI" panose="020B0604030504040204" pitchFamily="50" charset="-128"/>
                <a:ea typeface="Meiryo UI" panose="020B0604030504040204" pitchFamily="50" charset="-128"/>
              </a:rPr>
              <a:t>第１期「</a:t>
            </a:r>
            <a:r>
              <a:rPr lang="en-US" altLang="ja-JP" sz="2400" dirty="0">
                <a:latin typeface="Meiryo UI" panose="020B0604030504040204" pitchFamily="50" charset="-128"/>
                <a:ea typeface="Meiryo UI" panose="020B0604030504040204" pitchFamily="50" charset="-128"/>
              </a:rPr>
              <a:t>2020</a:t>
            </a:r>
            <a:r>
              <a:rPr lang="ja-JP" altLang="en-US" sz="2400" dirty="0">
                <a:latin typeface="Meiryo UI" panose="020B0604030504040204" pitchFamily="50" charset="-128"/>
                <a:ea typeface="Meiryo UI" panose="020B0604030504040204" pitchFamily="50" charset="-128"/>
              </a:rPr>
              <a:t>年度～</a:t>
            </a:r>
            <a:r>
              <a:rPr lang="en-US" altLang="ja-JP" sz="2400" dirty="0">
                <a:latin typeface="Meiryo UI" panose="020B0604030504040204" pitchFamily="50" charset="-128"/>
                <a:ea typeface="Meiryo UI" panose="020B0604030504040204" pitchFamily="50" charset="-128"/>
              </a:rPr>
              <a:t>2024</a:t>
            </a:r>
            <a:r>
              <a:rPr lang="ja-JP" altLang="en-US" sz="2400" dirty="0">
                <a:latin typeface="Meiryo UI" panose="020B0604030504040204" pitchFamily="50" charset="-128"/>
                <a:ea typeface="Meiryo UI" panose="020B0604030504040204" pitchFamily="50" charset="-128"/>
              </a:rPr>
              <a:t>年度」を「</a:t>
            </a:r>
            <a:r>
              <a:rPr lang="en-US" altLang="ja-JP" sz="2400" dirty="0">
                <a:latin typeface="Meiryo UI" panose="020B0604030504040204" pitchFamily="50" charset="-128"/>
                <a:ea typeface="Meiryo UI" panose="020B0604030504040204" pitchFamily="50" charset="-128"/>
              </a:rPr>
              <a:t>2020</a:t>
            </a:r>
            <a:r>
              <a:rPr lang="ja-JP" altLang="en-US" sz="2400" dirty="0">
                <a:latin typeface="Meiryo UI" panose="020B0604030504040204" pitchFamily="50" charset="-128"/>
                <a:ea typeface="Meiryo UI" panose="020B0604030504040204" pitchFamily="50" charset="-128"/>
              </a:rPr>
              <a:t>年度～</a:t>
            </a:r>
            <a:r>
              <a:rPr lang="en-US" altLang="ja-JP" sz="2400" dirty="0">
                <a:latin typeface="Meiryo UI" panose="020B0604030504040204" pitchFamily="50" charset="-128"/>
                <a:ea typeface="Meiryo UI" panose="020B0604030504040204" pitchFamily="50" charset="-128"/>
              </a:rPr>
              <a:t>2027</a:t>
            </a:r>
            <a:r>
              <a:rPr lang="ja-JP" altLang="en-US" sz="2400" dirty="0">
                <a:latin typeface="Meiryo UI" panose="020B0604030504040204" pitchFamily="50" charset="-128"/>
                <a:ea typeface="Meiryo UI" panose="020B0604030504040204" pitchFamily="50" charset="-128"/>
              </a:rPr>
              <a:t>年度」に延長した専門医・指導医の第２期は「</a:t>
            </a:r>
            <a:r>
              <a:rPr lang="en-US" altLang="ja-JP" sz="2400" dirty="0">
                <a:latin typeface="Meiryo UI" panose="020B0604030504040204" pitchFamily="50" charset="-128"/>
                <a:ea typeface="Meiryo UI" panose="020B0604030504040204" pitchFamily="50" charset="-128"/>
              </a:rPr>
              <a:t>2028</a:t>
            </a:r>
            <a:r>
              <a:rPr lang="ja-JP" altLang="en-US" sz="2400" dirty="0">
                <a:latin typeface="Meiryo UI" panose="020B0604030504040204" pitchFamily="50" charset="-128"/>
                <a:ea typeface="Meiryo UI" panose="020B0604030504040204" pitchFamily="50" charset="-128"/>
              </a:rPr>
              <a:t>年度～</a:t>
            </a:r>
            <a:r>
              <a:rPr lang="en-US" altLang="ja-JP" sz="2400" dirty="0">
                <a:latin typeface="Meiryo UI" panose="020B0604030504040204" pitchFamily="50" charset="-128"/>
                <a:ea typeface="Meiryo UI" panose="020B0604030504040204" pitchFamily="50" charset="-128"/>
              </a:rPr>
              <a:t>2031</a:t>
            </a:r>
            <a:r>
              <a:rPr lang="ja-JP" altLang="en-US" sz="2400" dirty="0">
                <a:latin typeface="Meiryo UI" panose="020B0604030504040204" pitchFamily="50" charset="-128"/>
                <a:ea typeface="Meiryo UI" panose="020B0604030504040204" pitchFamily="50" charset="-128"/>
              </a:rPr>
              <a:t>年度」</a:t>
            </a:r>
          </a:p>
          <a:p>
            <a:pPr marL="804863" indent="0">
              <a:lnSpc>
                <a:spcPct val="120000"/>
              </a:lnSpc>
              <a:buNone/>
            </a:pPr>
            <a:r>
              <a:rPr lang="ja-JP" altLang="en-US" sz="2400" dirty="0">
                <a:latin typeface="Meiryo UI" panose="020B0604030504040204" pitchFamily="50" charset="-128"/>
                <a:ea typeface="Meiryo UI" panose="020B0604030504040204" pitchFamily="50" charset="-128"/>
              </a:rPr>
              <a:t>第１期「</a:t>
            </a:r>
            <a:r>
              <a:rPr lang="en-US" altLang="ja-JP" sz="2400" dirty="0">
                <a:latin typeface="Meiryo UI" panose="020B0604030504040204" pitchFamily="50" charset="-128"/>
                <a:ea typeface="Meiryo UI" panose="020B0604030504040204" pitchFamily="50" charset="-128"/>
              </a:rPr>
              <a:t>2021</a:t>
            </a:r>
            <a:r>
              <a:rPr lang="ja-JP" altLang="en-US" sz="2400" dirty="0">
                <a:latin typeface="Meiryo UI" panose="020B0604030504040204" pitchFamily="50" charset="-128"/>
                <a:ea typeface="Meiryo UI" panose="020B0604030504040204" pitchFamily="50" charset="-128"/>
              </a:rPr>
              <a:t>年度～</a:t>
            </a:r>
            <a:r>
              <a:rPr lang="en-US" altLang="ja-JP" sz="2400" dirty="0">
                <a:latin typeface="Meiryo UI" panose="020B0604030504040204" pitchFamily="50" charset="-128"/>
                <a:ea typeface="Meiryo UI" panose="020B0604030504040204" pitchFamily="50" charset="-128"/>
              </a:rPr>
              <a:t>2025</a:t>
            </a:r>
            <a:r>
              <a:rPr lang="ja-JP" altLang="en-US" sz="2400" dirty="0">
                <a:latin typeface="Meiryo UI" panose="020B0604030504040204" pitchFamily="50" charset="-128"/>
                <a:ea typeface="Meiryo UI" panose="020B0604030504040204" pitchFamily="50" charset="-128"/>
              </a:rPr>
              <a:t>年度」を「</a:t>
            </a:r>
            <a:r>
              <a:rPr lang="en-US" altLang="ja-JP" sz="2400" dirty="0">
                <a:latin typeface="Meiryo UI" panose="020B0604030504040204" pitchFamily="50" charset="-128"/>
                <a:ea typeface="Meiryo UI" panose="020B0604030504040204" pitchFamily="50" charset="-128"/>
              </a:rPr>
              <a:t>2021</a:t>
            </a:r>
            <a:r>
              <a:rPr lang="ja-JP" altLang="en-US" sz="2400" dirty="0">
                <a:latin typeface="Meiryo UI" panose="020B0604030504040204" pitchFamily="50" charset="-128"/>
                <a:ea typeface="Meiryo UI" panose="020B0604030504040204" pitchFamily="50" charset="-128"/>
              </a:rPr>
              <a:t>年度～</a:t>
            </a:r>
            <a:r>
              <a:rPr lang="en-US" altLang="ja-JP" sz="2400" dirty="0">
                <a:latin typeface="Meiryo UI" panose="020B0604030504040204" pitchFamily="50" charset="-128"/>
                <a:ea typeface="Meiryo UI" panose="020B0604030504040204" pitchFamily="50" charset="-128"/>
              </a:rPr>
              <a:t>2027</a:t>
            </a:r>
            <a:r>
              <a:rPr lang="ja-JP" altLang="en-US" sz="2400" dirty="0">
                <a:latin typeface="Meiryo UI" panose="020B0604030504040204" pitchFamily="50" charset="-128"/>
                <a:ea typeface="Meiryo UI" panose="020B0604030504040204" pitchFamily="50" charset="-128"/>
              </a:rPr>
              <a:t>年度」に延長した専門医・指導医の第２期は「</a:t>
            </a:r>
            <a:r>
              <a:rPr lang="en-US" altLang="ja-JP" sz="2400" dirty="0">
                <a:latin typeface="Meiryo UI" panose="020B0604030504040204" pitchFamily="50" charset="-128"/>
                <a:ea typeface="Meiryo UI" panose="020B0604030504040204" pitchFamily="50" charset="-128"/>
              </a:rPr>
              <a:t>2028</a:t>
            </a:r>
            <a:r>
              <a:rPr lang="ja-JP" altLang="en-US" sz="2400" dirty="0">
                <a:latin typeface="Meiryo UI" panose="020B0604030504040204" pitchFamily="50" charset="-128"/>
                <a:ea typeface="Meiryo UI" panose="020B0604030504040204" pitchFamily="50" charset="-128"/>
              </a:rPr>
              <a:t>年度～</a:t>
            </a:r>
            <a:r>
              <a:rPr lang="en-US" altLang="ja-JP" sz="2400" dirty="0">
                <a:latin typeface="Meiryo UI" panose="020B0604030504040204" pitchFamily="50" charset="-128"/>
                <a:ea typeface="Meiryo UI" panose="020B0604030504040204" pitchFamily="50" charset="-128"/>
              </a:rPr>
              <a:t>2031</a:t>
            </a:r>
            <a:r>
              <a:rPr lang="ja-JP" altLang="en-US" sz="2400" dirty="0">
                <a:latin typeface="Meiryo UI" panose="020B0604030504040204" pitchFamily="50" charset="-128"/>
                <a:ea typeface="Meiryo UI" panose="020B0604030504040204" pitchFamily="50" charset="-128"/>
              </a:rPr>
              <a:t>年度」</a:t>
            </a:r>
          </a:p>
          <a:p>
            <a:pPr marL="804863" indent="0">
              <a:lnSpc>
                <a:spcPct val="120000"/>
              </a:lnSpc>
              <a:buNone/>
            </a:pPr>
            <a:r>
              <a:rPr lang="ja-JP" altLang="en-US" sz="2400" dirty="0">
                <a:latin typeface="Meiryo UI" panose="020B0604030504040204" pitchFamily="50" charset="-128"/>
                <a:ea typeface="Meiryo UI" panose="020B0604030504040204" pitchFamily="50" charset="-128"/>
              </a:rPr>
              <a:t>第１期「</a:t>
            </a:r>
            <a:r>
              <a:rPr lang="en-US" altLang="ja-JP" sz="2400" dirty="0">
                <a:latin typeface="Meiryo UI" panose="020B0604030504040204" pitchFamily="50" charset="-128"/>
                <a:ea typeface="Meiryo UI" panose="020B0604030504040204" pitchFamily="50" charset="-128"/>
              </a:rPr>
              <a:t>2022</a:t>
            </a:r>
            <a:r>
              <a:rPr lang="ja-JP" altLang="en-US" sz="2400" dirty="0">
                <a:latin typeface="Meiryo UI" panose="020B0604030504040204" pitchFamily="50" charset="-128"/>
                <a:ea typeface="Meiryo UI" panose="020B0604030504040204" pitchFamily="50" charset="-128"/>
              </a:rPr>
              <a:t>年度～</a:t>
            </a:r>
            <a:r>
              <a:rPr lang="en-US" altLang="ja-JP" sz="2400" dirty="0">
                <a:latin typeface="Meiryo UI" panose="020B0604030504040204" pitchFamily="50" charset="-128"/>
                <a:ea typeface="Meiryo UI" panose="020B0604030504040204" pitchFamily="50" charset="-128"/>
              </a:rPr>
              <a:t>2026</a:t>
            </a:r>
            <a:r>
              <a:rPr lang="ja-JP" altLang="en-US" sz="2400" dirty="0">
                <a:latin typeface="Meiryo UI" panose="020B0604030504040204" pitchFamily="50" charset="-128"/>
                <a:ea typeface="Meiryo UI" panose="020B0604030504040204" pitchFamily="50" charset="-128"/>
              </a:rPr>
              <a:t>年度」を「</a:t>
            </a:r>
            <a:r>
              <a:rPr lang="en-US" altLang="ja-JP" sz="2400" dirty="0">
                <a:latin typeface="Meiryo UI" panose="020B0604030504040204" pitchFamily="50" charset="-128"/>
                <a:ea typeface="Meiryo UI" panose="020B0604030504040204" pitchFamily="50" charset="-128"/>
              </a:rPr>
              <a:t>2022</a:t>
            </a:r>
            <a:r>
              <a:rPr lang="ja-JP" altLang="en-US" sz="2400" dirty="0">
                <a:latin typeface="Meiryo UI" panose="020B0604030504040204" pitchFamily="50" charset="-128"/>
                <a:ea typeface="Meiryo UI" panose="020B0604030504040204" pitchFamily="50" charset="-128"/>
              </a:rPr>
              <a:t>年度～</a:t>
            </a:r>
            <a:r>
              <a:rPr lang="en-US" altLang="ja-JP" sz="2400" dirty="0">
                <a:latin typeface="Meiryo UI" panose="020B0604030504040204" pitchFamily="50" charset="-128"/>
                <a:ea typeface="Meiryo UI" panose="020B0604030504040204" pitchFamily="50" charset="-128"/>
              </a:rPr>
              <a:t>2027</a:t>
            </a:r>
            <a:r>
              <a:rPr lang="ja-JP" altLang="en-US" sz="2400" dirty="0">
                <a:latin typeface="Meiryo UI" panose="020B0604030504040204" pitchFamily="50" charset="-128"/>
                <a:ea typeface="Meiryo UI" panose="020B0604030504040204" pitchFamily="50" charset="-128"/>
              </a:rPr>
              <a:t>年度」に延長した専門医・指導医の第２期は「</a:t>
            </a:r>
            <a:r>
              <a:rPr lang="en-US" altLang="ja-JP" sz="2400" dirty="0">
                <a:latin typeface="Meiryo UI" panose="020B0604030504040204" pitchFamily="50" charset="-128"/>
                <a:ea typeface="Meiryo UI" panose="020B0604030504040204" pitchFamily="50" charset="-128"/>
              </a:rPr>
              <a:t>2028</a:t>
            </a:r>
            <a:r>
              <a:rPr lang="ja-JP" altLang="en-US" sz="2400" dirty="0">
                <a:latin typeface="Meiryo UI" panose="020B0604030504040204" pitchFamily="50" charset="-128"/>
                <a:ea typeface="Meiryo UI" panose="020B0604030504040204" pitchFamily="50" charset="-128"/>
              </a:rPr>
              <a:t>年度～</a:t>
            </a:r>
            <a:r>
              <a:rPr lang="en-US" altLang="ja-JP" sz="2400" dirty="0">
                <a:latin typeface="Meiryo UI" panose="020B0604030504040204" pitchFamily="50" charset="-128"/>
                <a:ea typeface="Meiryo UI" panose="020B0604030504040204" pitchFamily="50" charset="-128"/>
              </a:rPr>
              <a:t>2031</a:t>
            </a:r>
            <a:r>
              <a:rPr lang="ja-JP" altLang="en-US" sz="2400" dirty="0">
                <a:latin typeface="Meiryo UI" panose="020B0604030504040204" pitchFamily="50" charset="-128"/>
                <a:ea typeface="Meiryo UI" panose="020B0604030504040204" pitchFamily="50" charset="-128"/>
              </a:rPr>
              <a:t>年度」</a:t>
            </a:r>
            <a:endParaRPr lang="en-US" altLang="ja-JP" sz="2400" dirty="0">
              <a:latin typeface="Meiryo UI" panose="020B0604030504040204" pitchFamily="50" charset="-128"/>
              <a:ea typeface="Meiryo UI" panose="020B0604030504040204" pitchFamily="50" charset="-128"/>
            </a:endParaRPr>
          </a:p>
          <a:p>
            <a:pPr marL="804863" indent="0">
              <a:lnSpc>
                <a:spcPct val="120000"/>
              </a:lnSpc>
              <a:buNone/>
            </a:pPr>
            <a:r>
              <a:rPr lang="ja-JP" altLang="en-US" sz="2400" dirty="0">
                <a:latin typeface="Meiryo UI" panose="020B0604030504040204" pitchFamily="50" charset="-128"/>
                <a:ea typeface="Meiryo UI" panose="020B0604030504040204" pitchFamily="50" charset="-128"/>
              </a:rPr>
              <a:t>となります。</a:t>
            </a:r>
          </a:p>
          <a:p>
            <a:pPr marL="447675" indent="0">
              <a:lnSpc>
                <a:spcPct val="120000"/>
              </a:lnSpc>
              <a:buNone/>
            </a:pPr>
            <a:r>
              <a:rPr lang="ja-JP" altLang="en-US" sz="2400" dirty="0">
                <a:latin typeface="Meiryo UI" panose="020B0604030504040204" pitchFamily="50" charset="-128"/>
                <a:ea typeface="Meiryo UI" panose="020B0604030504040204" pitchFamily="50" charset="-128"/>
              </a:rPr>
              <a:t>更新期間の延長は１年単位で、上限は３年までです。</a:t>
            </a:r>
          </a:p>
        </p:txBody>
      </p:sp>
      <p:sp>
        <p:nvSpPr>
          <p:cNvPr id="6" name="角丸四角形 5">
            <a:extLst>
              <a:ext uri="{FF2B5EF4-FFF2-40B4-BE49-F238E27FC236}">
                <a16:creationId xmlns:a16="http://schemas.microsoft.com/office/drawing/2014/main" id="{44191923-A6E8-08FA-87B0-D0BE428D2F5F}"/>
              </a:ext>
            </a:extLst>
          </p:cNvPr>
          <p:cNvSpPr/>
          <p:nvPr/>
        </p:nvSpPr>
        <p:spPr bwMode="auto">
          <a:xfrm>
            <a:off x="7335079" y="59635"/>
            <a:ext cx="1769165" cy="238540"/>
          </a:xfrm>
          <a:prstGeom prst="roundRect">
            <a:avLst/>
          </a:prstGeom>
          <a:ln>
            <a:solidFill>
              <a:srgbClr val="000099"/>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defTabSz="1001713" eaLnBrk="1" hangingPunct="1"/>
            <a:r>
              <a:rPr lang="ja-JP" altLang="en-US" sz="1400" dirty="0">
                <a:solidFill>
                  <a:srgbClr val="000099"/>
                </a:solidFill>
                <a:ea typeface="Meiryo UI" panose="020B0604030504040204" pitchFamily="34" charset="-128"/>
              </a:rPr>
              <a:t>更新ルールについて</a:t>
            </a:r>
            <a:endParaRPr kumimoji="1" lang="ja-JP" altLang="en-US" sz="1400" u="none" strike="noStrike" cap="none" normalizeH="0" baseline="0" dirty="0">
              <a:ln>
                <a:noFill/>
              </a:ln>
              <a:solidFill>
                <a:srgbClr val="000099"/>
              </a:solidFill>
              <a:effectLst/>
              <a:ea typeface="Meiryo UI" panose="020B0604030504040204" pitchFamily="34" charset="-128"/>
            </a:endParaRPr>
          </a:p>
        </p:txBody>
      </p:sp>
    </p:spTree>
    <p:extLst>
      <p:ext uri="{BB962C8B-B14F-4D97-AF65-F5344CB8AC3E}">
        <p14:creationId xmlns:p14="http://schemas.microsoft.com/office/powerpoint/2010/main" val="149600286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F90BCD4A-9911-3F5C-14B6-5A2DD021791C}"/>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CF8B50C8-109D-61C0-14A4-D20792C4B324}"/>
              </a:ext>
            </a:extLst>
          </p:cNvPr>
          <p:cNvSpPr>
            <a:spLocks noGrp="1"/>
          </p:cNvSpPr>
          <p:nvPr>
            <p:ph type="title"/>
          </p:nvPr>
        </p:nvSpPr>
        <p:spPr>
          <a:xfrm>
            <a:off x="457200" y="298175"/>
            <a:ext cx="8229600" cy="931863"/>
          </a:xfrm>
        </p:spPr>
        <p:txBody>
          <a:bodyPr/>
          <a:lstStyle/>
          <a:p>
            <a:r>
              <a:rPr lang="ja-JP" altLang="en-US" b="1" dirty="0">
                <a:latin typeface="Meiryo UI" panose="020B0604030504040204" pitchFamily="50" charset="-128"/>
                <a:ea typeface="Meiryo UI" panose="020B0604030504040204" pitchFamily="50" charset="-128"/>
              </a:rPr>
              <a:t>更新の際の留意事項</a:t>
            </a:r>
            <a:endParaRPr kumimoji="1" lang="ja-JP" altLang="en-US" b="1" dirty="0">
              <a:latin typeface="Meiryo UI" panose="020B0604030504040204" pitchFamily="50" charset="-128"/>
              <a:ea typeface="Meiryo UI" panose="020B0604030504040204" pitchFamily="50" charset="-128"/>
            </a:endParaRPr>
          </a:p>
        </p:txBody>
      </p:sp>
      <p:sp>
        <p:nvSpPr>
          <p:cNvPr id="3" name="コンテンツ プレースホルダー 2">
            <a:extLst>
              <a:ext uri="{FF2B5EF4-FFF2-40B4-BE49-F238E27FC236}">
                <a16:creationId xmlns:a16="http://schemas.microsoft.com/office/drawing/2014/main" id="{7C64E2B7-716C-DC86-DB5C-E192C20D0000}"/>
              </a:ext>
            </a:extLst>
          </p:cNvPr>
          <p:cNvSpPr>
            <a:spLocks noGrp="1"/>
          </p:cNvSpPr>
          <p:nvPr>
            <p:ph idx="1"/>
          </p:nvPr>
        </p:nvSpPr>
        <p:spPr>
          <a:xfrm>
            <a:off x="82223" y="1133060"/>
            <a:ext cx="8979554" cy="5724940"/>
          </a:xfrm>
        </p:spPr>
        <p:txBody>
          <a:bodyPr>
            <a:normAutofit lnSpcReduction="10000"/>
          </a:bodyPr>
          <a:lstStyle/>
          <a:p>
            <a:pPr>
              <a:lnSpc>
                <a:spcPct val="120000"/>
              </a:lnSpc>
              <a:buFont typeface="Wingdings" pitchFamily="2" charset="2"/>
              <a:buChar char="Ø"/>
            </a:pPr>
            <a:r>
              <a:rPr lang="en-US" altLang="ja-JP" sz="1400" dirty="0">
                <a:latin typeface="Meiryo UI" panose="020B0604030504040204" pitchFamily="50" charset="-128"/>
                <a:ea typeface="Meiryo UI" panose="020B0604030504040204" pitchFamily="50" charset="-128"/>
              </a:rPr>
              <a:t>2026</a:t>
            </a:r>
            <a:r>
              <a:rPr lang="ja-JP" altLang="en-US" sz="1400" dirty="0">
                <a:latin typeface="Meiryo UI" panose="020B0604030504040204" pitchFamily="50" charset="-128"/>
                <a:ea typeface="Meiryo UI" panose="020B0604030504040204" pitchFamily="50" charset="-128"/>
              </a:rPr>
              <a:t>年度の更新申請手続きにおいて、以下の書類の提出は不要ですが、審査の過程で申告内容について疑義が生じた場合、担当委員会が以下の全部又は一部の提出を求めることがあります。つきましては、以下の書類は、更新手続が終了するまで、大切に保管してください</a:t>
            </a:r>
          </a:p>
          <a:p>
            <a:pPr marL="1080000" indent="0">
              <a:lnSpc>
                <a:spcPct val="120000"/>
              </a:lnSpc>
              <a:buNone/>
            </a:pPr>
            <a:r>
              <a:rPr lang="ja-JP" altLang="en-US" sz="1400" dirty="0">
                <a:latin typeface="Meiryo UI" panose="020B0604030504040204" pitchFamily="50" charset="-128"/>
                <a:ea typeface="Meiryo UI" panose="020B0604030504040204" pitchFamily="50" charset="-128"/>
              </a:rPr>
              <a:t>講演会等受講証明書、共通講習「医療倫理」、「感染対策」、「医療安全」受講証明書、指導医講習会受講証明書、選択</a:t>
            </a:r>
            <a:r>
              <a:rPr lang="en-US" altLang="ja-JP" sz="1400" dirty="0">
                <a:latin typeface="Meiryo UI" panose="020B0604030504040204" pitchFamily="50" charset="-128"/>
                <a:ea typeface="Meiryo UI" panose="020B0604030504040204" pitchFamily="50" charset="-128"/>
              </a:rPr>
              <a:t>K</a:t>
            </a:r>
            <a:r>
              <a:rPr lang="ja-JP" altLang="en-US" sz="1400" dirty="0">
                <a:latin typeface="Meiryo UI" panose="020B0604030504040204" pitchFamily="50" charset="-128"/>
                <a:ea typeface="Meiryo UI" panose="020B0604030504040204" pitchFamily="50" charset="-128"/>
              </a:rPr>
              <a:t>単位受講証明書、共通講習（</a:t>
            </a:r>
            <a:r>
              <a:rPr lang="en" altLang="ja-JP" sz="1400" dirty="0">
                <a:latin typeface="Meiryo UI" panose="020B0604030504040204" pitchFamily="50" charset="-128"/>
                <a:ea typeface="Meiryo UI" panose="020B0604030504040204" pitchFamily="50" charset="-128"/>
              </a:rPr>
              <a:t>E</a:t>
            </a:r>
            <a:r>
              <a:rPr lang="ja-JP" altLang="en-US" sz="1400" dirty="0">
                <a:latin typeface="Meiryo UI" panose="020B0604030504040204" pitchFamily="50" charset="-128"/>
                <a:ea typeface="Meiryo UI" panose="020B0604030504040204" pitchFamily="50" charset="-128"/>
              </a:rPr>
              <a:t>ラーニングシステム）受講レポート（共通講習を</a:t>
            </a:r>
            <a:r>
              <a:rPr lang="en" altLang="ja-JP" sz="1400" dirty="0">
                <a:latin typeface="Meiryo UI" panose="020B0604030504040204" pitchFamily="50" charset="-128"/>
                <a:ea typeface="Meiryo UI" panose="020B0604030504040204" pitchFamily="50" charset="-128"/>
              </a:rPr>
              <a:t>E</a:t>
            </a:r>
            <a:r>
              <a:rPr lang="ja-JP" altLang="en-US" sz="1400" dirty="0">
                <a:latin typeface="Meiryo UI" panose="020B0604030504040204" pitchFamily="50" charset="-128"/>
                <a:ea typeface="Meiryo UI" panose="020B0604030504040204" pitchFamily="50" charset="-128"/>
              </a:rPr>
              <a:t>ラーニングシステムで受講した方に限る）、学会参加証明書類（学会に参加したことを証する参加証明書、ネームプレート、 参加証、領収書、学会参加登録済みメール等）、学会・団体活動等の実績証明書、学会発表関係書類（学会誌の表紙、抄録等）、論文発表関係書類（論文の抄録等）、行政機関設置の審議会、検討会等への参加に関する書類（委嘱状や委員会名簿等）</a:t>
            </a:r>
            <a:endParaRPr lang="en-US" altLang="ja-JP" sz="1400" dirty="0">
              <a:latin typeface="Meiryo UI" panose="020B0604030504040204" pitchFamily="50" charset="-128"/>
              <a:ea typeface="Meiryo UI" panose="020B0604030504040204" pitchFamily="50" charset="-128"/>
            </a:endParaRPr>
          </a:p>
          <a:p>
            <a:pPr marL="1427163" indent="0">
              <a:lnSpc>
                <a:spcPct val="120000"/>
              </a:lnSpc>
              <a:buNone/>
            </a:pPr>
            <a:endParaRPr lang="ja-JP" altLang="en-US" sz="1400" dirty="0">
              <a:latin typeface="Meiryo UI" panose="020B0604030504040204" pitchFamily="50" charset="-128"/>
              <a:ea typeface="Meiryo UI" panose="020B0604030504040204" pitchFamily="50" charset="-128"/>
            </a:endParaRPr>
          </a:p>
          <a:p>
            <a:pPr>
              <a:lnSpc>
                <a:spcPct val="120000"/>
              </a:lnSpc>
              <a:buFont typeface="Wingdings" pitchFamily="2" charset="2"/>
              <a:buChar char="Ø"/>
            </a:pPr>
            <a:r>
              <a:rPr lang="ja-JP" altLang="en-US" sz="1400" dirty="0">
                <a:latin typeface="Meiryo UI" panose="020B0604030504040204" pitchFamily="50" charset="-128"/>
                <a:ea typeface="Meiryo UI" panose="020B0604030504040204" pitchFamily="50" charset="-128"/>
              </a:rPr>
              <a:t>書類審査過程でで提出が必要と認められた場合は、以下の書類を</a:t>
            </a:r>
            <a:r>
              <a:rPr lang="en" altLang="ja-JP" sz="1400" dirty="0">
                <a:latin typeface="Meiryo UI" panose="020B0604030504040204" pitchFamily="50" charset="-128"/>
                <a:ea typeface="Meiryo UI" panose="020B0604030504040204" pitchFamily="50" charset="-128"/>
              </a:rPr>
              <a:t>PDF</a:t>
            </a:r>
            <a:r>
              <a:rPr lang="ja-JP" altLang="en-US" sz="1400" dirty="0">
                <a:latin typeface="Meiryo UI" panose="020B0604030504040204" pitchFamily="50" charset="-128"/>
                <a:ea typeface="Meiryo UI" panose="020B0604030504040204" pitchFamily="50" charset="-128"/>
              </a:rPr>
              <a:t>又は</a:t>
            </a:r>
            <a:r>
              <a:rPr lang="en" altLang="ja-JP" sz="1400" dirty="0">
                <a:latin typeface="Meiryo UI" panose="020B0604030504040204" pitchFamily="50" charset="-128"/>
                <a:ea typeface="Meiryo UI" panose="020B0604030504040204" pitchFamily="50" charset="-128"/>
              </a:rPr>
              <a:t>JPEG</a:t>
            </a:r>
            <a:r>
              <a:rPr lang="ja-JP" altLang="en-US" sz="1400" dirty="0">
                <a:latin typeface="Meiryo UI" panose="020B0604030504040204" pitchFamily="50" charset="-128"/>
                <a:ea typeface="Meiryo UI" panose="020B0604030504040204" pitchFamily="50" charset="-128"/>
              </a:rPr>
              <a:t>で読み取り、メールで提出してください。提出いただいた書類は返却いたしません。</a:t>
            </a:r>
          </a:p>
          <a:p>
            <a:pPr marL="1080000" indent="0">
              <a:lnSpc>
                <a:spcPct val="120000"/>
              </a:lnSpc>
              <a:buNone/>
            </a:pPr>
            <a:r>
              <a:rPr lang="ja-JP" altLang="en-US" sz="1400" dirty="0">
                <a:latin typeface="Meiryo UI" panose="020B0604030504040204" pitchFamily="50" charset="-128"/>
                <a:ea typeface="Meiryo UI" panose="020B0604030504040204" pitchFamily="50" charset="-128"/>
              </a:rPr>
              <a:t>講演会等受講証明書（コピー又は写メールを打ち出したものも可）</a:t>
            </a:r>
          </a:p>
          <a:p>
            <a:pPr marL="1080000" indent="0">
              <a:lnSpc>
                <a:spcPct val="120000"/>
              </a:lnSpc>
              <a:buNone/>
            </a:pPr>
            <a:r>
              <a:rPr lang="ja-JP" altLang="en-US" sz="1400" dirty="0">
                <a:latin typeface="Meiryo UI" panose="020B0604030504040204" pitchFamily="50" charset="-128"/>
                <a:ea typeface="Meiryo UI" panose="020B0604030504040204" pitchFamily="50" charset="-128"/>
              </a:rPr>
              <a:t>共通講習（</a:t>
            </a:r>
            <a:r>
              <a:rPr lang="en" altLang="ja-JP" sz="1400" dirty="0">
                <a:latin typeface="Meiryo UI" panose="020B0604030504040204" pitchFamily="50" charset="-128"/>
                <a:ea typeface="Meiryo UI" panose="020B0604030504040204" pitchFamily="50" charset="-128"/>
              </a:rPr>
              <a:t>E</a:t>
            </a:r>
            <a:r>
              <a:rPr lang="ja-JP" altLang="en-US" sz="1400" dirty="0">
                <a:latin typeface="Meiryo UI" panose="020B0604030504040204" pitchFamily="50" charset="-128"/>
                <a:ea typeface="Meiryo UI" panose="020B0604030504040204" pitchFamily="50" charset="-128"/>
              </a:rPr>
              <a:t>ラーニングシステム）受講レポート（</a:t>
            </a:r>
            <a:r>
              <a:rPr lang="en" altLang="ja-JP" sz="1400" dirty="0">
                <a:latin typeface="Meiryo UI" panose="020B0604030504040204" pitchFamily="50" charset="-128"/>
                <a:ea typeface="Meiryo UI" panose="020B0604030504040204" pitchFamily="50" charset="-128"/>
              </a:rPr>
              <a:t>WORD</a:t>
            </a:r>
            <a:r>
              <a:rPr lang="ja-JP" altLang="en-US" sz="1400" dirty="0">
                <a:latin typeface="Meiryo UI" panose="020B0604030504040204" pitchFamily="50" charset="-128"/>
                <a:ea typeface="Meiryo UI" panose="020B0604030504040204" pitchFamily="50" charset="-128"/>
              </a:rPr>
              <a:t>で作成の上、</a:t>
            </a:r>
            <a:r>
              <a:rPr lang="en" altLang="ja-JP" sz="1400" dirty="0">
                <a:latin typeface="Meiryo UI" panose="020B0604030504040204" pitchFamily="50" charset="-128"/>
                <a:ea typeface="Meiryo UI" panose="020B0604030504040204" pitchFamily="50" charset="-128"/>
              </a:rPr>
              <a:t>PDF</a:t>
            </a:r>
            <a:r>
              <a:rPr lang="ja-JP" altLang="en-US" sz="1400" dirty="0">
                <a:latin typeface="Meiryo UI" panose="020B0604030504040204" pitchFamily="50" charset="-128"/>
                <a:ea typeface="Meiryo UI" panose="020B0604030504040204" pitchFamily="50" charset="-128"/>
              </a:rPr>
              <a:t>に変換したもの）</a:t>
            </a:r>
          </a:p>
          <a:p>
            <a:pPr marL="1080000" indent="0">
              <a:lnSpc>
                <a:spcPct val="120000"/>
              </a:lnSpc>
              <a:buNone/>
            </a:pPr>
            <a:r>
              <a:rPr lang="ja-JP" altLang="en-US" sz="1400" dirty="0">
                <a:latin typeface="Meiryo UI" panose="020B0604030504040204" pitchFamily="50" charset="-128"/>
                <a:ea typeface="Meiryo UI" panose="020B0604030504040204" pitchFamily="50" charset="-128"/>
              </a:rPr>
              <a:t>学会参加証明書類（コピー又は写メールを打ち出したものも可）</a:t>
            </a:r>
          </a:p>
          <a:p>
            <a:pPr marL="1080000" indent="0">
              <a:lnSpc>
                <a:spcPct val="120000"/>
              </a:lnSpc>
              <a:buNone/>
            </a:pPr>
            <a:r>
              <a:rPr lang="ja-JP" altLang="en-US" sz="1400" dirty="0">
                <a:latin typeface="Meiryo UI" panose="020B0604030504040204" pitchFamily="50" charset="-128"/>
                <a:ea typeface="Meiryo UI" panose="020B0604030504040204" pitchFamily="50" charset="-128"/>
              </a:rPr>
              <a:t>学会・団体活動等の実績証明書</a:t>
            </a:r>
            <a:endParaRPr lang="en-US" altLang="ja-JP" sz="1400" dirty="0">
              <a:latin typeface="Meiryo UI" panose="020B0604030504040204" pitchFamily="50" charset="-128"/>
              <a:ea typeface="Meiryo UI" panose="020B0604030504040204" pitchFamily="50" charset="-128"/>
            </a:endParaRPr>
          </a:p>
          <a:p>
            <a:pPr marL="0" indent="0">
              <a:lnSpc>
                <a:spcPct val="120000"/>
              </a:lnSpc>
              <a:buNone/>
            </a:pPr>
            <a:endParaRPr lang="ja-JP" altLang="en-US" sz="1400" dirty="0">
              <a:latin typeface="Meiryo UI" panose="020B0604030504040204" pitchFamily="50" charset="-128"/>
              <a:ea typeface="Meiryo UI" panose="020B0604030504040204" pitchFamily="50" charset="-128"/>
            </a:endParaRPr>
          </a:p>
          <a:p>
            <a:pPr>
              <a:lnSpc>
                <a:spcPct val="120000"/>
              </a:lnSpc>
              <a:buFont typeface="Wingdings" pitchFamily="2" charset="2"/>
              <a:buChar char="Ø"/>
            </a:pPr>
            <a:r>
              <a:rPr lang="en-US" altLang="ja-JP" sz="1400" dirty="0">
                <a:latin typeface="Meiryo UI" panose="020B0604030504040204" pitchFamily="50" charset="-128"/>
                <a:ea typeface="Meiryo UI" panose="020B0604030504040204" pitchFamily="50" charset="-128"/>
              </a:rPr>
              <a:t>2018</a:t>
            </a:r>
            <a:r>
              <a:rPr lang="ja-JP" altLang="en-US" sz="1400" dirty="0">
                <a:latin typeface="Meiryo UI" panose="020B0604030504040204" pitchFamily="50" charset="-128"/>
                <a:ea typeface="Meiryo UI" panose="020B0604030504040204" pitchFamily="50" charset="-128"/>
              </a:rPr>
              <a:t>年度、</a:t>
            </a:r>
            <a:r>
              <a:rPr lang="en-US" altLang="ja-JP" sz="1400" dirty="0">
                <a:latin typeface="Meiryo UI" panose="020B0604030504040204" pitchFamily="50" charset="-128"/>
                <a:ea typeface="Meiryo UI" panose="020B0604030504040204" pitchFamily="50" charset="-128"/>
              </a:rPr>
              <a:t>2019</a:t>
            </a:r>
            <a:r>
              <a:rPr lang="ja-JP" altLang="en-US" sz="1400" dirty="0">
                <a:latin typeface="Meiryo UI" panose="020B0604030504040204" pitchFamily="50" charset="-128"/>
                <a:ea typeface="Meiryo UI" panose="020B0604030504040204" pitchFamily="50" charset="-128"/>
              </a:rPr>
              <a:t>年度に専門医・指導医又は専門医を取得された方のうち、更新申請期間内に申請書類のご提出がない場合は、都道府県、氏名、専門医／指導医の区分を協会</a:t>
            </a:r>
            <a:r>
              <a:rPr lang="en" altLang="ja-JP" sz="1400" dirty="0">
                <a:latin typeface="Meiryo UI" panose="020B0604030504040204" pitchFamily="50" charset="-128"/>
                <a:ea typeface="Meiryo UI" panose="020B0604030504040204" pitchFamily="50" charset="-128"/>
              </a:rPr>
              <a:t>Web</a:t>
            </a:r>
            <a:r>
              <a:rPr lang="ja-JP" altLang="en-US" sz="1400" dirty="0">
                <a:latin typeface="Meiryo UI" panose="020B0604030504040204" pitchFamily="50" charset="-128"/>
                <a:ea typeface="Meiryo UI" panose="020B0604030504040204" pitchFamily="50" charset="-128"/>
              </a:rPr>
              <a:t>サイトから削除します。</a:t>
            </a:r>
            <a:endParaRPr lang="en-US" altLang="ja-JP" sz="1400" dirty="0">
              <a:latin typeface="Meiryo UI" panose="020B0604030504040204" pitchFamily="50" charset="-128"/>
              <a:ea typeface="Meiryo UI" panose="020B0604030504040204" pitchFamily="50" charset="-128"/>
            </a:endParaRPr>
          </a:p>
          <a:p>
            <a:pPr marL="0" indent="0">
              <a:lnSpc>
                <a:spcPct val="120000"/>
              </a:lnSpc>
              <a:buNone/>
            </a:pPr>
            <a:endParaRPr lang="ja-JP" altLang="en-US" sz="1400" dirty="0">
              <a:latin typeface="Meiryo UI" panose="020B0604030504040204" pitchFamily="50" charset="-128"/>
              <a:ea typeface="Meiryo UI" panose="020B0604030504040204" pitchFamily="50" charset="-128"/>
            </a:endParaRPr>
          </a:p>
          <a:p>
            <a:pPr>
              <a:lnSpc>
                <a:spcPct val="120000"/>
              </a:lnSpc>
              <a:buFont typeface="Wingdings" pitchFamily="2" charset="2"/>
              <a:buChar char="Ø"/>
            </a:pPr>
            <a:r>
              <a:rPr lang="ja-JP" altLang="en-US" sz="1400" dirty="0">
                <a:latin typeface="Meiryo UI" panose="020B0604030504040204" pitchFamily="50" charset="-128"/>
                <a:ea typeface="Meiryo UI" panose="020B0604030504040204" pitchFamily="50" charset="-128"/>
              </a:rPr>
              <a:t>お問い合わせはお電話では一切受け付けておりません。</a:t>
            </a:r>
          </a:p>
        </p:txBody>
      </p:sp>
      <p:sp>
        <p:nvSpPr>
          <p:cNvPr id="6" name="角丸四角形 5">
            <a:extLst>
              <a:ext uri="{FF2B5EF4-FFF2-40B4-BE49-F238E27FC236}">
                <a16:creationId xmlns:a16="http://schemas.microsoft.com/office/drawing/2014/main" id="{E601ED00-EA11-89FF-34A6-E32368C641EE}"/>
              </a:ext>
            </a:extLst>
          </p:cNvPr>
          <p:cNvSpPr/>
          <p:nvPr/>
        </p:nvSpPr>
        <p:spPr bwMode="auto">
          <a:xfrm>
            <a:off x="7335079" y="59635"/>
            <a:ext cx="1769165" cy="238540"/>
          </a:xfrm>
          <a:prstGeom prst="roundRect">
            <a:avLst/>
          </a:prstGeom>
          <a:ln>
            <a:solidFill>
              <a:srgbClr val="000099"/>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defTabSz="1001713" eaLnBrk="1" hangingPunct="1"/>
            <a:r>
              <a:rPr lang="ja-JP" altLang="en-US" sz="1400" dirty="0">
                <a:solidFill>
                  <a:srgbClr val="000099"/>
                </a:solidFill>
                <a:ea typeface="Meiryo UI" panose="020B0604030504040204" pitchFamily="34" charset="-128"/>
              </a:rPr>
              <a:t>更新ルールについて</a:t>
            </a:r>
            <a:endParaRPr kumimoji="1" lang="ja-JP" altLang="en-US" sz="1400" u="none" strike="noStrike" cap="none" normalizeH="0" baseline="0" dirty="0">
              <a:ln>
                <a:noFill/>
              </a:ln>
              <a:solidFill>
                <a:srgbClr val="000099"/>
              </a:solidFill>
              <a:effectLst/>
              <a:ea typeface="Meiryo UI" panose="020B0604030504040204" pitchFamily="34" charset="-128"/>
            </a:endParaRPr>
          </a:p>
        </p:txBody>
      </p:sp>
    </p:spTree>
    <p:extLst>
      <p:ext uri="{BB962C8B-B14F-4D97-AF65-F5344CB8AC3E}">
        <p14:creationId xmlns:p14="http://schemas.microsoft.com/office/powerpoint/2010/main" val="385155589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ADB0309-0B98-E816-9655-E2E96C36B009}"/>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440343DF-0476-D519-3CD4-9422493189C5}"/>
              </a:ext>
            </a:extLst>
          </p:cNvPr>
          <p:cNvSpPr>
            <a:spLocks noGrp="1"/>
          </p:cNvSpPr>
          <p:nvPr>
            <p:ph type="title"/>
          </p:nvPr>
        </p:nvSpPr>
        <p:spPr>
          <a:xfrm>
            <a:off x="457200" y="298175"/>
            <a:ext cx="8229600" cy="931863"/>
          </a:xfrm>
        </p:spPr>
        <p:txBody>
          <a:bodyPr/>
          <a:lstStyle/>
          <a:p>
            <a:r>
              <a:rPr lang="ja-JP" altLang="en-US" b="1" dirty="0">
                <a:latin typeface="Meiryo UI" panose="020B0604030504040204" pitchFamily="50" charset="-128"/>
                <a:ea typeface="Meiryo UI" panose="020B0604030504040204" pitchFamily="50" charset="-128"/>
              </a:rPr>
              <a:t>更新のスケジュール</a:t>
            </a:r>
            <a:endParaRPr kumimoji="1" lang="ja-JP" altLang="en-US" b="1" dirty="0">
              <a:latin typeface="Meiryo UI" panose="020B0604030504040204" pitchFamily="50" charset="-128"/>
              <a:ea typeface="Meiryo UI" panose="020B0604030504040204" pitchFamily="50" charset="-128"/>
            </a:endParaRPr>
          </a:p>
        </p:txBody>
      </p:sp>
      <p:sp>
        <p:nvSpPr>
          <p:cNvPr id="3" name="コンテンツ プレースホルダー 2">
            <a:extLst>
              <a:ext uri="{FF2B5EF4-FFF2-40B4-BE49-F238E27FC236}">
                <a16:creationId xmlns:a16="http://schemas.microsoft.com/office/drawing/2014/main" id="{163705EE-44BA-EE81-3B50-96787E114FF4}"/>
              </a:ext>
            </a:extLst>
          </p:cNvPr>
          <p:cNvSpPr>
            <a:spLocks noGrp="1"/>
          </p:cNvSpPr>
          <p:nvPr>
            <p:ph idx="1"/>
          </p:nvPr>
        </p:nvSpPr>
        <p:spPr>
          <a:xfrm>
            <a:off x="82223" y="1133060"/>
            <a:ext cx="8979554" cy="5724940"/>
          </a:xfrm>
        </p:spPr>
        <p:txBody>
          <a:bodyPr>
            <a:normAutofit/>
          </a:bodyPr>
          <a:lstStyle/>
          <a:p>
            <a:pPr marL="0" indent="0">
              <a:lnSpc>
                <a:spcPct val="120000"/>
              </a:lnSpc>
              <a:buNone/>
            </a:pPr>
            <a:endParaRPr lang="ja-JP" altLang="en-US" sz="2000" dirty="0">
              <a:latin typeface="Meiryo UI" panose="020B0604030504040204" pitchFamily="50" charset="-128"/>
              <a:ea typeface="Meiryo UI" panose="020B0604030504040204" pitchFamily="50" charset="-128"/>
            </a:endParaRPr>
          </a:p>
          <a:p>
            <a:pPr marL="0" indent="0">
              <a:lnSpc>
                <a:spcPct val="120000"/>
              </a:lnSpc>
              <a:buNone/>
            </a:pPr>
            <a:r>
              <a:rPr lang="en-US" altLang="ja-JP" sz="2000" dirty="0">
                <a:latin typeface="Meiryo UI" panose="020B0604030504040204" pitchFamily="50" charset="-128"/>
                <a:ea typeface="Meiryo UI" panose="020B0604030504040204" pitchFamily="50" charset="-128"/>
              </a:rPr>
              <a:t>2026</a:t>
            </a:r>
            <a:r>
              <a:rPr lang="ja-JP" altLang="en-US" sz="2000" dirty="0">
                <a:latin typeface="Meiryo UI" panose="020B0604030504040204" pitchFamily="50" charset="-128"/>
                <a:ea typeface="Meiryo UI" panose="020B0604030504040204" pitchFamily="50" charset="-128"/>
              </a:rPr>
              <a:t>年</a:t>
            </a:r>
            <a:r>
              <a:rPr lang="en-US" altLang="ja-JP" sz="2000" dirty="0">
                <a:latin typeface="Meiryo UI" panose="020B0604030504040204" pitchFamily="50" charset="-128"/>
                <a:ea typeface="Meiryo UI" panose="020B0604030504040204" pitchFamily="50" charset="-128"/>
              </a:rPr>
              <a:t>10</a:t>
            </a:r>
            <a:r>
              <a:rPr lang="ja-JP" altLang="en-US" sz="2000" dirty="0">
                <a:latin typeface="Meiryo UI" panose="020B0604030504040204" pitchFamily="50" charset="-128"/>
                <a:ea typeface="Meiryo UI" panose="020B0604030504040204" pitchFamily="50" charset="-128"/>
              </a:rPr>
              <a:t>月</a:t>
            </a:r>
            <a:r>
              <a:rPr lang="en-US" altLang="ja-JP" sz="2000" dirty="0">
                <a:latin typeface="Meiryo UI" panose="020B0604030504040204" pitchFamily="50" charset="-128"/>
                <a:ea typeface="Meiryo UI" panose="020B0604030504040204" pitchFamily="50" charset="-128"/>
              </a:rPr>
              <a:t>1</a:t>
            </a:r>
            <a:r>
              <a:rPr lang="ja-JP" altLang="en-US" sz="2000" dirty="0">
                <a:latin typeface="Meiryo UI" panose="020B0604030504040204" pitchFamily="50" charset="-128"/>
                <a:ea typeface="Meiryo UI" panose="020B0604030504040204" pitchFamily="50" charset="-128"/>
              </a:rPr>
              <a:t>日	更新受付を開始</a:t>
            </a:r>
          </a:p>
          <a:p>
            <a:pPr marL="0" indent="0">
              <a:lnSpc>
                <a:spcPct val="120000"/>
              </a:lnSpc>
              <a:buNone/>
            </a:pPr>
            <a:r>
              <a:rPr lang="en-US" altLang="ja-JP" sz="2000" dirty="0">
                <a:latin typeface="Meiryo UI" panose="020B0604030504040204" pitchFamily="50" charset="-128"/>
                <a:ea typeface="Meiryo UI" panose="020B0604030504040204" pitchFamily="50" charset="-128"/>
              </a:rPr>
              <a:t>2026</a:t>
            </a:r>
            <a:r>
              <a:rPr lang="ja-JP" altLang="en-US" sz="2000" dirty="0">
                <a:latin typeface="Meiryo UI" panose="020B0604030504040204" pitchFamily="50" charset="-128"/>
                <a:ea typeface="Meiryo UI" panose="020B0604030504040204" pitchFamily="50" charset="-128"/>
              </a:rPr>
              <a:t>年</a:t>
            </a:r>
            <a:r>
              <a:rPr lang="en-US" altLang="ja-JP" sz="2000" dirty="0">
                <a:latin typeface="Meiryo UI" panose="020B0604030504040204" pitchFamily="50" charset="-128"/>
                <a:ea typeface="Meiryo UI" panose="020B0604030504040204" pitchFamily="50" charset="-128"/>
              </a:rPr>
              <a:t>11</a:t>
            </a:r>
            <a:r>
              <a:rPr lang="ja-JP" altLang="en-US" sz="2000" dirty="0">
                <a:latin typeface="Meiryo UI" panose="020B0604030504040204" pitchFamily="50" charset="-128"/>
                <a:ea typeface="Meiryo UI" panose="020B0604030504040204" pitchFamily="50" charset="-128"/>
              </a:rPr>
              <a:t>月</a:t>
            </a:r>
            <a:r>
              <a:rPr lang="en-US" altLang="ja-JP" sz="2000" dirty="0">
                <a:latin typeface="Meiryo UI" panose="020B0604030504040204" pitchFamily="50" charset="-128"/>
                <a:ea typeface="Meiryo UI" panose="020B0604030504040204" pitchFamily="50" charset="-128"/>
              </a:rPr>
              <a:t>30</a:t>
            </a:r>
            <a:r>
              <a:rPr lang="ja-JP" altLang="en-US" sz="2000" dirty="0">
                <a:latin typeface="Meiryo UI" panose="020B0604030504040204" pitchFamily="50" charset="-128"/>
                <a:ea typeface="Meiryo UI" panose="020B0604030504040204" pitchFamily="50" charset="-128"/>
              </a:rPr>
              <a:t>日	更新申請の提出期限</a:t>
            </a:r>
          </a:p>
          <a:p>
            <a:pPr marL="0" indent="0">
              <a:lnSpc>
                <a:spcPct val="120000"/>
              </a:lnSpc>
              <a:buNone/>
            </a:pPr>
            <a:r>
              <a:rPr lang="en-US" altLang="ja-JP" sz="2000" dirty="0">
                <a:latin typeface="Meiryo UI" panose="020B0604030504040204" pitchFamily="50" charset="-128"/>
                <a:ea typeface="Meiryo UI" panose="020B0604030504040204" pitchFamily="50" charset="-128"/>
              </a:rPr>
              <a:t>2027</a:t>
            </a:r>
            <a:r>
              <a:rPr lang="ja-JP" altLang="en-US" sz="2000" dirty="0">
                <a:latin typeface="Meiryo UI" panose="020B0604030504040204" pitchFamily="50" charset="-128"/>
                <a:ea typeface="Meiryo UI" panose="020B0604030504040204" pitchFamily="50" charset="-128"/>
              </a:rPr>
              <a:t>年</a:t>
            </a:r>
            <a:r>
              <a:rPr lang="en-US" altLang="ja-JP" sz="2000" dirty="0">
                <a:latin typeface="Meiryo UI" panose="020B0604030504040204" pitchFamily="50" charset="-128"/>
                <a:ea typeface="Meiryo UI" panose="020B0604030504040204" pitchFamily="50" charset="-128"/>
              </a:rPr>
              <a:t>2</a:t>
            </a:r>
            <a:r>
              <a:rPr lang="ja-JP" altLang="en-US" sz="2000" dirty="0">
                <a:latin typeface="Meiryo UI" panose="020B0604030504040204" pitchFamily="50" charset="-128"/>
                <a:ea typeface="Meiryo UI" panose="020B0604030504040204" pitchFamily="50" charset="-128"/>
              </a:rPr>
              <a:t>月	</a:t>
            </a: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審査</a:t>
            </a:r>
          </a:p>
          <a:p>
            <a:pPr marL="0" indent="0">
              <a:lnSpc>
                <a:spcPct val="120000"/>
              </a:lnSpc>
              <a:buNone/>
            </a:pPr>
            <a:r>
              <a:rPr lang="en-US" altLang="ja-JP" sz="2000" dirty="0">
                <a:latin typeface="Meiryo UI" panose="020B0604030504040204" pitchFamily="50" charset="-128"/>
                <a:ea typeface="Meiryo UI" panose="020B0604030504040204" pitchFamily="50" charset="-128"/>
              </a:rPr>
              <a:t>2027</a:t>
            </a:r>
            <a:r>
              <a:rPr lang="ja-JP" altLang="en-US" sz="2000" dirty="0">
                <a:latin typeface="Meiryo UI" panose="020B0604030504040204" pitchFamily="50" charset="-128"/>
                <a:ea typeface="Meiryo UI" panose="020B0604030504040204" pitchFamily="50" charset="-128"/>
              </a:rPr>
              <a:t>年</a:t>
            </a:r>
            <a:r>
              <a:rPr lang="en-US" altLang="ja-JP" sz="2000" dirty="0">
                <a:latin typeface="Meiryo UI" panose="020B0604030504040204" pitchFamily="50" charset="-128"/>
                <a:ea typeface="Meiryo UI" panose="020B0604030504040204" pitchFamily="50" charset="-128"/>
              </a:rPr>
              <a:t>3</a:t>
            </a:r>
            <a:r>
              <a:rPr lang="ja-JP" altLang="en-US" sz="2000" dirty="0">
                <a:latin typeface="Meiryo UI" panose="020B0604030504040204" pitchFamily="50" charset="-128"/>
                <a:ea typeface="Meiryo UI" panose="020B0604030504040204" pitchFamily="50" charset="-128"/>
              </a:rPr>
              <a:t>月	</a:t>
            </a: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社会医学系専門医協会理事会において認定</a:t>
            </a:r>
          </a:p>
          <a:p>
            <a:pPr marL="0" indent="0">
              <a:lnSpc>
                <a:spcPct val="120000"/>
              </a:lnSpc>
              <a:buNone/>
            </a:pPr>
            <a:r>
              <a:rPr lang="en-US" altLang="ja-JP" sz="2000" dirty="0">
                <a:latin typeface="Meiryo UI" panose="020B0604030504040204" pitchFamily="50" charset="-128"/>
                <a:ea typeface="Meiryo UI" panose="020B0604030504040204" pitchFamily="50" charset="-128"/>
              </a:rPr>
              <a:t>2027</a:t>
            </a:r>
            <a:r>
              <a:rPr lang="ja-JP" altLang="en-US" sz="2000" dirty="0">
                <a:latin typeface="Meiryo UI" panose="020B0604030504040204" pitchFamily="50" charset="-128"/>
                <a:ea typeface="Meiryo UI" panose="020B0604030504040204" pitchFamily="50" charset="-128"/>
              </a:rPr>
              <a:t>年</a:t>
            </a:r>
            <a:r>
              <a:rPr lang="en-US" altLang="ja-JP" sz="2000" dirty="0">
                <a:latin typeface="Meiryo UI" panose="020B0604030504040204" pitchFamily="50" charset="-128"/>
                <a:ea typeface="Meiryo UI" panose="020B0604030504040204" pitchFamily="50" charset="-128"/>
              </a:rPr>
              <a:t>3</a:t>
            </a:r>
            <a:r>
              <a:rPr lang="ja-JP" altLang="en-US" sz="2000" dirty="0">
                <a:latin typeface="Meiryo UI" panose="020B0604030504040204" pitchFamily="50" charset="-128"/>
                <a:ea typeface="Meiryo UI" panose="020B0604030504040204" pitchFamily="50" charset="-128"/>
              </a:rPr>
              <a:t>月</a:t>
            </a:r>
            <a:r>
              <a:rPr lang="en-US" altLang="ja-JP" sz="2000" dirty="0">
                <a:latin typeface="Meiryo UI" panose="020B0604030504040204" pitchFamily="50" charset="-128"/>
                <a:ea typeface="Meiryo UI" panose="020B0604030504040204" pitchFamily="50" charset="-128"/>
              </a:rPr>
              <a:t>31</a:t>
            </a:r>
            <a:r>
              <a:rPr lang="ja-JP" altLang="en-US" sz="2000" dirty="0">
                <a:latin typeface="Meiryo UI" panose="020B0604030504040204" pitchFamily="50" charset="-128"/>
                <a:ea typeface="Meiryo UI" panose="020B0604030504040204" pitchFamily="50" charset="-128"/>
              </a:rPr>
              <a:t>日	更新延長の提出期限</a:t>
            </a:r>
          </a:p>
          <a:p>
            <a:pPr marL="0" indent="0">
              <a:lnSpc>
                <a:spcPct val="120000"/>
              </a:lnSpc>
              <a:buNone/>
            </a:pPr>
            <a:r>
              <a:rPr lang="en-US" altLang="ja-JP" sz="2000" dirty="0">
                <a:latin typeface="Meiryo UI" panose="020B0604030504040204" pitchFamily="50" charset="-128"/>
                <a:ea typeface="Meiryo UI" panose="020B0604030504040204" pitchFamily="50" charset="-128"/>
              </a:rPr>
              <a:t>2027</a:t>
            </a:r>
            <a:r>
              <a:rPr lang="ja-JP" altLang="en-US" sz="2000" dirty="0">
                <a:latin typeface="Meiryo UI" panose="020B0604030504040204" pitchFamily="50" charset="-128"/>
                <a:ea typeface="Meiryo UI" panose="020B0604030504040204" pitchFamily="50" charset="-128"/>
              </a:rPr>
              <a:t>年</a:t>
            </a:r>
            <a:r>
              <a:rPr lang="en-US" altLang="ja-JP" sz="2000" dirty="0">
                <a:latin typeface="Meiryo UI" panose="020B0604030504040204" pitchFamily="50" charset="-128"/>
                <a:ea typeface="Meiryo UI" panose="020B0604030504040204" pitchFamily="50" charset="-128"/>
              </a:rPr>
              <a:t>4</a:t>
            </a:r>
            <a:r>
              <a:rPr lang="ja-JP" altLang="en-US" sz="2000" dirty="0">
                <a:latin typeface="Meiryo UI" panose="020B0604030504040204" pitchFamily="50" charset="-128"/>
                <a:ea typeface="Meiryo UI" panose="020B0604030504040204" pitchFamily="50" charset="-128"/>
              </a:rPr>
              <a:t>月	</a:t>
            </a: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更新審査の結果の通知</a:t>
            </a:r>
          </a:p>
          <a:p>
            <a:pPr marL="0" indent="0">
              <a:lnSpc>
                <a:spcPct val="120000"/>
              </a:lnSpc>
              <a:buNone/>
            </a:pPr>
            <a:endParaRPr lang="en-US" altLang="ja-JP" sz="2000" dirty="0">
              <a:latin typeface="Meiryo UI" panose="020B0604030504040204" pitchFamily="50" charset="-128"/>
              <a:ea typeface="Meiryo UI" panose="020B0604030504040204" pitchFamily="50" charset="-128"/>
            </a:endParaRPr>
          </a:p>
          <a:p>
            <a:pPr marL="0" indent="0">
              <a:lnSpc>
                <a:spcPct val="120000"/>
              </a:lnSpc>
              <a:buNone/>
            </a:pPr>
            <a:r>
              <a:rPr lang="ja-JP" altLang="en-US" sz="2000" dirty="0">
                <a:latin typeface="Meiryo UI" panose="020B0604030504040204" pitchFamily="50" charset="-128"/>
                <a:ea typeface="Meiryo UI" panose="020B0604030504040204" pitchFamily="50" charset="-128"/>
              </a:rPr>
              <a:t>認定証は、認定料の支払を含む認定登録の手続きが確認されましたら、順次発送いたします。</a:t>
            </a:r>
          </a:p>
        </p:txBody>
      </p:sp>
      <p:sp>
        <p:nvSpPr>
          <p:cNvPr id="6" name="角丸四角形 5">
            <a:extLst>
              <a:ext uri="{FF2B5EF4-FFF2-40B4-BE49-F238E27FC236}">
                <a16:creationId xmlns:a16="http://schemas.microsoft.com/office/drawing/2014/main" id="{9CBC64DC-EB8D-1D49-D876-8C390D01BC23}"/>
              </a:ext>
            </a:extLst>
          </p:cNvPr>
          <p:cNvSpPr/>
          <p:nvPr/>
        </p:nvSpPr>
        <p:spPr bwMode="auto">
          <a:xfrm>
            <a:off x="7335079" y="59635"/>
            <a:ext cx="1769165" cy="238540"/>
          </a:xfrm>
          <a:prstGeom prst="roundRect">
            <a:avLst/>
          </a:prstGeom>
          <a:ln>
            <a:solidFill>
              <a:srgbClr val="000099"/>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defTabSz="1001713" eaLnBrk="1" hangingPunct="1"/>
            <a:r>
              <a:rPr lang="ja-JP" altLang="en-US" sz="1400" dirty="0">
                <a:solidFill>
                  <a:srgbClr val="000099"/>
                </a:solidFill>
                <a:ea typeface="Meiryo UI" panose="020B0604030504040204" pitchFamily="34" charset="-128"/>
              </a:rPr>
              <a:t>更新ルールについて</a:t>
            </a:r>
            <a:endParaRPr kumimoji="1" lang="ja-JP" altLang="en-US" sz="1400" u="none" strike="noStrike" cap="none" normalizeH="0" baseline="0" dirty="0">
              <a:ln>
                <a:noFill/>
              </a:ln>
              <a:solidFill>
                <a:srgbClr val="000099"/>
              </a:solidFill>
              <a:effectLst/>
              <a:ea typeface="Meiryo UI" panose="020B0604030504040204" pitchFamily="34" charset="-128"/>
            </a:endParaRPr>
          </a:p>
        </p:txBody>
      </p:sp>
    </p:spTree>
    <p:extLst>
      <p:ext uri="{BB962C8B-B14F-4D97-AF65-F5344CB8AC3E}">
        <p14:creationId xmlns:p14="http://schemas.microsoft.com/office/powerpoint/2010/main" val="374196680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098077B-CA01-EEFD-ACF6-64556CDB89B7}"/>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E381274B-5898-E6C8-9A78-F2C495D2F6C8}"/>
              </a:ext>
            </a:extLst>
          </p:cNvPr>
          <p:cNvSpPr>
            <a:spLocks noGrp="1"/>
          </p:cNvSpPr>
          <p:nvPr>
            <p:ph type="title"/>
          </p:nvPr>
        </p:nvSpPr>
        <p:spPr>
          <a:xfrm>
            <a:off x="457200" y="420345"/>
            <a:ext cx="8229600" cy="931863"/>
          </a:xfrm>
        </p:spPr>
        <p:txBody>
          <a:bodyPr/>
          <a:lstStyle/>
          <a:p>
            <a:r>
              <a:rPr lang="ja-JP" altLang="en-US" b="1" dirty="0">
                <a:latin typeface="Meiryo UI" panose="020B0604030504040204" pitchFamily="50" charset="-128"/>
                <a:ea typeface="Meiryo UI" panose="020B0604030504040204" pitchFamily="50" charset="-128"/>
              </a:rPr>
              <a:t>今後の更新のロードマップ</a:t>
            </a:r>
            <a:endParaRPr kumimoji="1" lang="ja-JP" altLang="en-US" b="1" dirty="0">
              <a:latin typeface="Meiryo UI" panose="020B0604030504040204" pitchFamily="50" charset="-128"/>
              <a:ea typeface="Meiryo UI" panose="020B0604030504040204" pitchFamily="50" charset="-128"/>
            </a:endParaRPr>
          </a:p>
        </p:txBody>
      </p:sp>
      <p:sp>
        <p:nvSpPr>
          <p:cNvPr id="3" name="コンテンツ プレースホルダー 2">
            <a:extLst>
              <a:ext uri="{FF2B5EF4-FFF2-40B4-BE49-F238E27FC236}">
                <a16:creationId xmlns:a16="http://schemas.microsoft.com/office/drawing/2014/main" id="{51DF85BD-5977-C9B1-4331-701AC30620EF}"/>
              </a:ext>
            </a:extLst>
          </p:cNvPr>
          <p:cNvSpPr>
            <a:spLocks noGrp="1"/>
          </p:cNvSpPr>
          <p:nvPr>
            <p:ph idx="1"/>
          </p:nvPr>
        </p:nvSpPr>
        <p:spPr>
          <a:xfrm>
            <a:off x="82223" y="1468578"/>
            <a:ext cx="8979554" cy="5276053"/>
          </a:xfrm>
        </p:spPr>
        <p:txBody>
          <a:bodyPr>
            <a:normAutofit lnSpcReduction="10000"/>
          </a:bodyPr>
          <a:lstStyle/>
          <a:p>
            <a:pPr marL="0" indent="0">
              <a:lnSpc>
                <a:spcPct val="120000"/>
              </a:lnSpc>
              <a:buNone/>
            </a:pPr>
            <a:r>
              <a:rPr lang="en-US" altLang="ja-JP" sz="2000" dirty="0">
                <a:latin typeface="Meiryo UI" panose="020B0604030504040204" pitchFamily="50" charset="-128"/>
                <a:ea typeface="Meiryo UI" panose="020B0604030504040204" pitchFamily="50" charset="-128"/>
              </a:rPr>
              <a:t>2026</a:t>
            </a:r>
            <a:r>
              <a:rPr lang="ja-JP" altLang="en-US" sz="2000" dirty="0">
                <a:latin typeface="Meiryo UI" panose="020B0604030504040204" pitchFamily="50" charset="-128"/>
                <a:ea typeface="Meiryo UI" panose="020B0604030504040204" pitchFamily="50" charset="-128"/>
              </a:rPr>
              <a:t>年度更新予定の方と（</a:t>
            </a:r>
            <a:r>
              <a:rPr lang="en-US" altLang="ja-JP" sz="2000" dirty="0">
                <a:latin typeface="Meiryo UI" panose="020B0604030504040204" pitchFamily="50" charset="-128"/>
                <a:ea typeface="Meiryo UI" panose="020B0604030504040204" pitchFamily="50" charset="-128"/>
              </a:rPr>
              <a:t>2019</a:t>
            </a: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2022</a:t>
            </a:r>
            <a:r>
              <a:rPr lang="ja-JP" altLang="en-US" sz="2000" dirty="0">
                <a:latin typeface="Meiryo UI" panose="020B0604030504040204" pitchFamily="50" charset="-128"/>
                <a:ea typeface="Meiryo UI" panose="020B0604030504040204" pitchFamily="50" charset="-128"/>
              </a:rPr>
              <a:t>年度に認定・更新された方が対象）、</a:t>
            </a:r>
            <a:r>
              <a:rPr lang="en-US" altLang="ja-JP" sz="2000" dirty="0">
                <a:latin typeface="Meiryo UI" panose="020B0604030504040204" pitchFamily="50" charset="-128"/>
                <a:ea typeface="Meiryo UI" panose="020B0604030504040204" pitchFamily="50" charset="-128"/>
              </a:rPr>
              <a:t>2027</a:t>
            </a:r>
            <a:r>
              <a:rPr lang="ja-JP" altLang="en-US" sz="2000" dirty="0">
                <a:latin typeface="Meiryo UI" panose="020B0604030504040204" pitchFamily="50" charset="-128"/>
                <a:ea typeface="Meiryo UI" panose="020B0604030504040204" pitchFamily="50" charset="-128"/>
              </a:rPr>
              <a:t>年度更新予定の方は（</a:t>
            </a:r>
            <a:r>
              <a:rPr lang="en-US" altLang="ja-JP" sz="2000" dirty="0">
                <a:latin typeface="Meiryo UI" panose="020B0604030504040204" pitchFamily="50" charset="-128"/>
                <a:ea typeface="Meiryo UI" panose="020B0604030504040204" pitchFamily="50" charset="-128"/>
              </a:rPr>
              <a:t>2020</a:t>
            </a: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2023</a:t>
            </a:r>
            <a:r>
              <a:rPr lang="ja-JP" altLang="en-US" sz="2000" dirty="0">
                <a:latin typeface="Meiryo UI" panose="020B0604030504040204" pitchFamily="50" charset="-128"/>
                <a:ea typeface="Meiryo UI" panose="020B0604030504040204" pitchFamily="50" charset="-128"/>
              </a:rPr>
              <a:t>年度に認定・更新された方が対象）、</a:t>
            </a:r>
            <a:r>
              <a:rPr lang="en-US" altLang="ja-JP" sz="2000" dirty="0">
                <a:latin typeface="Meiryo UI" panose="020B0604030504040204" pitchFamily="50" charset="-128"/>
                <a:ea typeface="Meiryo UI" panose="020B0604030504040204" pitchFamily="50" charset="-128"/>
              </a:rPr>
              <a:t>2021</a:t>
            </a: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2024</a:t>
            </a:r>
            <a:r>
              <a:rPr lang="ja-JP" altLang="en-US" sz="2000" dirty="0">
                <a:latin typeface="Meiryo UI" panose="020B0604030504040204" pitchFamily="50" charset="-128"/>
                <a:ea typeface="Meiryo UI" panose="020B0604030504040204" pitchFamily="50" charset="-128"/>
              </a:rPr>
              <a:t>年度と同様の更新となりますが、</a:t>
            </a:r>
            <a:endParaRPr lang="en-US" altLang="ja-JP" sz="2000" dirty="0">
              <a:latin typeface="Meiryo UI" panose="020B0604030504040204" pitchFamily="50" charset="-128"/>
              <a:ea typeface="Meiryo UI" panose="020B0604030504040204" pitchFamily="50" charset="-128"/>
            </a:endParaRPr>
          </a:p>
          <a:p>
            <a:pPr marL="0" indent="0">
              <a:lnSpc>
                <a:spcPct val="120000"/>
              </a:lnSpc>
              <a:buNone/>
            </a:pPr>
            <a:r>
              <a:rPr lang="ja-JP" altLang="en-US" sz="2000" b="1" dirty="0">
                <a:solidFill>
                  <a:srgbClr val="FF0000"/>
                </a:solidFill>
                <a:latin typeface="Meiryo UI" panose="020B0604030504040204" pitchFamily="50" charset="-128"/>
                <a:ea typeface="Meiryo UI" panose="020B0604030504040204" pitchFamily="50" charset="-128"/>
              </a:rPr>
              <a:t>経過措置専門医・指導医の更新は</a:t>
            </a:r>
            <a:r>
              <a:rPr lang="en-US" altLang="ja-JP" sz="2000" b="1" dirty="0">
                <a:solidFill>
                  <a:srgbClr val="FF0000"/>
                </a:solidFill>
                <a:latin typeface="Meiryo UI" panose="020B0604030504040204" pitchFamily="50" charset="-128"/>
                <a:ea typeface="Meiryo UI" panose="020B0604030504040204" pitchFamily="50" charset="-128"/>
              </a:rPr>
              <a:t>2027</a:t>
            </a:r>
            <a:r>
              <a:rPr lang="ja-JP" altLang="en-US" sz="2000" b="1" dirty="0">
                <a:solidFill>
                  <a:srgbClr val="FF0000"/>
                </a:solidFill>
                <a:latin typeface="Meiryo UI" panose="020B0604030504040204" pitchFamily="50" charset="-128"/>
                <a:ea typeface="Meiryo UI" panose="020B0604030504040204" pitchFamily="50" charset="-128"/>
              </a:rPr>
              <a:t>年度をもって終了します。</a:t>
            </a:r>
            <a:endParaRPr lang="en-US" altLang="ja-JP" sz="2000" b="1" dirty="0">
              <a:solidFill>
                <a:srgbClr val="FF0000"/>
              </a:solidFill>
              <a:latin typeface="Meiryo UI" panose="020B0604030504040204" pitchFamily="50" charset="-128"/>
              <a:ea typeface="Meiryo UI" panose="020B0604030504040204" pitchFamily="50" charset="-128"/>
            </a:endParaRPr>
          </a:p>
          <a:p>
            <a:pPr marL="0" indent="0">
              <a:lnSpc>
                <a:spcPct val="120000"/>
              </a:lnSpc>
              <a:buNone/>
            </a:pPr>
            <a:endParaRPr lang="en-US" altLang="ja-JP" sz="2000" b="1" dirty="0">
              <a:solidFill>
                <a:srgbClr val="FF0000"/>
              </a:solidFill>
              <a:latin typeface="Meiryo UI" panose="020B0604030504040204" pitchFamily="50" charset="-128"/>
              <a:ea typeface="Meiryo UI" panose="020B0604030504040204" pitchFamily="50" charset="-128"/>
            </a:endParaRPr>
          </a:p>
          <a:p>
            <a:pPr marL="0" indent="0">
              <a:lnSpc>
                <a:spcPct val="120000"/>
              </a:lnSpc>
              <a:buNone/>
            </a:pPr>
            <a:r>
              <a:rPr lang="en-US" altLang="ja-JP" sz="2000" b="1" dirty="0">
                <a:latin typeface="Meiryo UI" panose="020B0604030504040204" pitchFamily="50" charset="-128"/>
                <a:ea typeface="Meiryo UI" panose="020B0604030504040204" pitchFamily="50" charset="-128"/>
              </a:rPr>
              <a:t>2028</a:t>
            </a:r>
            <a:r>
              <a:rPr lang="ja-JP" altLang="en-US" sz="2000" b="1" dirty="0">
                <a:latin typeface="Meiryo UI" panose="020B0604030504040204" pitchFamily="50" charset="-128"/>
                <a:ea typeface="Meiryo UI" panose="020B0604030504040204" pitchFamily="50" charset="-128"/>
              </a:rPr>
              <a:t>年度更新より、</a:t>
            </a:r>
            <a:r>
              <a:rPr lang="ja-JP" altLang="en-US" sz="2000" b="1" dirty="0">
                <a:solidFill>
                  <a:srgbClr val="FF0000"/>
                </a:solidFill>
                <a:latin typeface="Meiryo UI" panose="020B0604030504040204" pitchFamily="50" charset="-128"/>
                <a:ea typeface="Meiryo UI" panose="020B0604030504040204" pitchFamily="50" charset="-128"/>
              </a:rPr>
              <a:t>特例措置専門医・指導医の方の更新が追加</a:t>
            </a:r>
            <a:r>
              <a:rPr lang="ja-JP" altLang="en-US" sz="2000" dirty="0">
                <a:latin typeface="Meiryo UI" panose="020B0604030504040204" pitchFamily="50" charset="-128"/>
                <a:ea typeface="Meiryo UI" panose="020B0604030504040204" pitchFamily="50" charset="-128"/>
              </a:rPr>
              <a:t>されます。</a:t>
            </a:r>
          </a:p>
          <a:p>
            <a:pPr marL="0" indent="0">
              <a:lnSpc>
                <a:spcPct val="120000"/>
              </a:lnSpc>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2028</a:t>
            </a:r>
            <a:r>
              <a:rPr lang="ja-JP" altLang="en-US" sz="2000" dirty="0">
                <a:latin typeface="Meiryo UI" panose="020B0604030504040204" pitchFamily="50" charset="-128"/>
                <a:ea typeface="Meiryo UI" panose="020B0604030504040204" pitchFamily="50" charset="-128"/>
              </a:rPr>
              <a:t>年度更新（</a:t>
            </a:r>
            <a:r>
              <a:rPr lang="en-US" altLang="ja-JP" sz="2000" dirty="0">
                <a:latin typeface="Meiryo UI" panose="020B0604030504040204" pitchFamily="50" charset="-128"/>
                <a:ea typeface="Meiryo UI" panose="020B0604030504040204" pitchFamily="50" charset="-128"/>
              </a:rPr>
              <a:t>2021</a:t>
            </a: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2024</a:t>
            </a:r>
            <a:r>
              <a:rPr lang="ja-JP" altLang="en-US" sz="2000" dirty="0">
                <a:latin typeface="Meiryo UI" panose="020B0604030504040204" pitchFamily="50" charset="-128"/>
                <a:ea typeface="Meiryo UI" panose="020B0604030504040204" pitchFamily="50" charset="-128"/>
              </a:rPr>
              <a:t>年度に認定された方が対象）</a:t>
            </a:r>
          </a:p>
          <a:p>
            <a:pPr marL="0" indent="0">
              <a:lnSpc>
                <a:spcPct val="120000"/>
              </a:lnSpc>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2029</a:t>
            </a:r>
            <a:r>
              <a:rPr lang="ja-JP" altLang="en-US" sz="2000" dirty="0">
                <a:latin typeface="Meiryo UI" panose="020B0604030504040204" pitchFamily="50" charset="-128"/>
                <a:ea typeface="Meiryo UI" panose="020B0604030504040204" pitchFamily="50" charset="-128"/>
              </a:rPr>
              <a:t>年度更新（</a:t>
            </a:r>
            <a:r>
              <a:rPr lang="en-US" altLang="ja-JP" sz="2000" dirty="0">
                <a:latin typeface="Meiryo UI" panose="020B0604030504040204" pitchFamily="50" charset="-128"/>
                <a:ea typeface="Meiryo UI" panose="020B0604030504040204" pitchFamily="50" charset="-128"/>
              </a:rPr>
              <a:t>2022</a:t>
            </a: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2025</a:t>
            </a:r>
            <a:r>
              <a:rPr lang="ja-JP" altLang="en-US" sz="2000" dirty="0">
                <a:latin typeface="Meiryo UI" panose="020B0604030504040204" pitchFamily="50" charset="-128"/>
                <a:ea typeface="Meiryo UI" panose="020B0604030504040204" pitchFamily="50" charset="-128"/>
              </a:rPr>
              <a:t>年度に認定された方が対象）</a:t>
            </a:r>
          </a:p>
          <a:p>
            <a:pPr marL="0" indent="0">
              <a:lnSpc>
                <a:spcPct val="120000"/>
              </a:lnSpc>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2030</a:t>
            </a:r>
            <a:r>
              <a:rPr lang="ja-JP" altLang="en-US" sz="2000" dirty="0">
                <a:latin typeface="Meiryo UI" panose="020B0604030504040204" pitchFamily="50" charset="-128"/>
                <a:ea typeface="Meiryo UI" panose="020B0604030504040204" pitchFamily="50" charset="-128"/>
              </a:rPr>
              <a:t>年度更新（</a:t>
            </a:r>
            <a:r>
              <a:rPr lang="en-US" altLang="ja-JP" sz="2000" dirty="0">
                <a:latin typeface="Meiryo UI" panose="020B0604030504040204" pitchFamily="50" charset="-128"/>
                <a:ea typeface="Meiryo UI" panose="020B0604030504040204" pitchFamily="50" charset="-128"/>
              </a:rPr>
              <a:t>2023</a:t>
            </a: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2026</a:t>
            </a:r>
            <a:r>
              <a:rPr lang="ja-JP" altLang="en-US" sz="2000" dirty="0">
                <a:latin typeface="Meiryo UI" panose="020B0604030504040204" pitchFamily="50" charset="-128"/>
                <a:ea typeface="Meiryo UI" panose="020B0604030504040204" pitchFamily="50" charset="-128"/>
              </a:rPr>
              <a:t>年度に認定された方が対象）</a:t>
            </a:r>
          </a:p>
          <a:p>
            <a:pPr marL="0" indent="0">
              <a:lnSpc>
                <a:spcPct val="120000"/>
              </a:lnSpc>
              <a:buNone/>
            </a:pPr>
            <a:endParaRPr lang="en-US" altLang="ja-JP" sz="2000" dirty="0">
              <a:latin typeface="Meiryo UI" panose="020B0604030504040204" pitchFamily="50" charset="-128"/>
              <a:ea typeface="Meiryo UI" panose="020B0604030504040204" pitchFamily="50" charset="-128"/>
            </a:endParaRPr>
          </a:p>
          <a:p>
            <a:pPr marL="0" indent="0">
              <a:lnSpc>
                <a:spcPct val="120000"/>
              </a:lnSpc>
              <a:buNone/>
            </a:pPr>
            <a:r>
              <a:rPr lang="en-US" altLang="ja-JP" sz="2000" b="1" dirty="0">
                <a:latin typeface="Meiryo UI" panose="020B0604030504040204" pitchFamily="50" charset="-128"/>
                <a:ea typeface="Meiryo UI" panose="020B0604030504040204" pitchFamily="50" charset="-128"/>
              </a:rPr>
              <a:t>2031</a:t>
            </a:r>
            <a:r>
              <a:rPr lang="ja-JP" altLang="en-US" sz="2000" b="1" dirty="0">
                <a:latin typeface="Meiryo UI" panose="020B0604030504040204" pitchFamily="50" charset="-128"/>
                <a:ea typeface="Meiryo UI" panose="020B0604030504040204" pitchFamily="50" charset="-128"/>
              </a:rPr>
              <a:t>年度更新（</a:t>
            </a:r>
            <a:r>
              <a:rPr lang="en-US" altLang="ja-JP" sz="2000" b="1" dirty="0">
                <a:latin typeface="Meiryo UI" panose="020B0604030504040204" pitchFamily="50" charset="-128"/>
                <a:ea typeface="Meiryo UI" panose="020B0604030504040204" pitchFamily="50" charset="-128"/>
              </a:rPr>
              <a:t>2024</a:t>
            </a:r>
            <a:r>
              <a:rPr lang="ja-JP" altLang="en-US" sz="2000" b="1" dirty="0">
                <a:latin typeface="Meiryo UI" panose="020B0604030504040204" pitchFamily="50" charset="-128"/>
                <a:ea typeface="Meiryo UI" panose="020B0604030504040204" pitchFamily="50" charset="-128"/>
              </a:rPr>
              <a:t>～</a:t>
            </a:r>
            <a:r>
              <a:rPr lang="en-US" altLang="ja-JP" sz="2000" b="1" dirty="0">
                <a:latin typeface="Meiryo UI" panose="020B0604030504040204" pitchFamily="50" charset="-128"/>
                <a:ea typeface="Meiryo UI" panose="020B0604030504040204" pitchFamily="50" charset="-128"/>
              </a:rPr>
              <a:t>2027</a:t>
            </a:r>
            <a:r>
              <a:rPr lang="ja-JP" altLang="en-US" sz="2000" b="1" dirty="0">
                <a:latin typeface="Meiryo UI" panose="020B0604030504040204" pitchFamily="50" charset="-128"/>
                <a:ea typeface="Meiryo UI" panose="020B0604030504040204" pitchFamily="50" charset="-128"/>
              </a:rPr>
              <a:t>年度に認定された方が対象）より</a:t>
            </a:r>
            <a:endParaRPr lang="en-US" altLang="ja-JP" sz="2000" b="1" dirty="0">
              <a:latin typeface="Meiryo UI" panose="020B0604030504040204" pitchFamily="50" charset="-128"/>
              <a:ea typeface="Meiryo UI" panose="020B0604030504040204" pitchFamily="50" charset="-128"/>
            </a:endParaRPr>
          </a:p>
          <a:p>
            <a:pPr marL="0" indent="0">
              <a:lnSpc>
                <a:spcPct val="120000"/>
              </a:lnSpc>
              <a:buNone/>
            </a:pPr>
            <a:r>
              <a:rPr lang="ja-JP" altLang="en-US" sz="2000" dirty="0">
                <a:latin typeface="Meiryo UI" panose="020B0604030504040204" pitchFamily="50" charset="-128"/>
                <a:ea typeface="Meiryo UI" panose="020B0604030504040204" pitchFamily="50" charset="-128"/>
              </a:rPr>
              <a:t>共通講習の改正に合わせて、</a:t>
            </a:r>
          </a:p>
          <a:p>
            <a:pPr marL="0" indent="0">
              <a:lnSpc>
                <a:spcPct val="120000"/>
              </a:lnSpc>
              <a:buNone/>
            </a:pPr>
            <a:r>
              <a:rPr lang="ja-JP" altLang="en-US" sz="2000" b="1" dirty="0">
                <a:solidFill>
                  <a:srgbClr val="FF0000"/>
                </a:solidFill>
                <a:latin typeface="Meiryo UI" panose="020B0604030504040204" pitchFamily="50" charset="-128"/>
                <a:ea typeface="Meiryo UI" panose="020B0604030504040204" pitchFamily="50" charset="-128"/>
              </a:rPr>
              <a:t>必須講習</a:t>
            </a:r>
            <a:r>
              <a:rPr lang="en-US" altLang="ja-JP" sz="2000" b="1" dirty="0">
                <a:solidFill>
                  <a:srgbClr val="FF0000"/>
                </a:solidFill>
                <a:latin typeface="Meiryo UI" panose="020B0604030504040204" pitchFamily="50" charset="-128"/>
                <a:ea typeface="Meiryo UI" panose="020B0604030504040204" pitchFamily="50" charset="-128"/>
              </a:rPr>
              <a:t>K</a:t>
            </a:r>
            <a:r>
              <a:rPr lang="ja-JP" altLang="en-US" sz="2000" b="1" dirty="0">
                <a:solidFill>
                  <a:srgbClr val="FF0000"/>
                </a:solidFill>
                <a:latin typeface="Meiryo UI" panose="020B0604030504040204" pitchFamily="50" charset="-128"/>
                <a:ea typeface="Meiryo UI" panose="020B0604030504040204" pitchFamily="50" charset="-128"/>
              </a:rPr>
              <a:t>単位の認定が</a:t>
            </a:r>
            <a:r>
              <a:rPr lang="en-US" altLang="ja-JP" sz="2000" b="1" dirty="0">
                <a:solidFill>
                  <a:srgbClr val="FF0000"/>
                </a:solidFill>
                <a:latin typeface="Meiryo UI" panose="020B0604030504040204" pitchFamily="50" charset="-128"/>
                <a:ea typeface="Meiryo UI" panose="020B0604030504040204" pitchFamily="50" charset="-128"/>
              </a:rPr>
              <a:t>3</a:t>
            </a:r>
            <a:r>
              <a:rPr lang="ja-JP" altLang="en-US" sz="2000" b="1" dirty="0">
                <a:solidFill>
                  <a:srgbClr val="FF0000"/>
                </a:solidFill>
                <a:latin typeface="Meiryo UI" panose="020B0604030504040204" pitchFamily="50" charset="-128"/>
                <a:ea typeface="Meiryo UI" panose="020B0604030504040204" pitchFamily="50" charset="-128"/>
              </a:rPr>
              <a:t>単位から</a:t>
            </a:r>
            <a:r>
              <a:rPr lang="en-US" altLang="ja-JP" sz="2000" b="1" dirty="0">
                <a:solidFill>
                  <a:srgbClr val="FF0000"/>
                </a:solidFill>
                <a:latin typeface="Meiryo UI" panose="020B0604030504040204" pitchFamily="50" charset="-128"/>
                <a:ea typeface="Meiryo UI" panose="020B0604030504040204" pitchFamily="50" charset="-128"/>
              </a:rPr>
              <a:t>8</a:t>
            </a:r>
            <a:r>
              <a:rPr lang="ja-JP" altLang="en-US" sz="2000" b="1" dirty="0">
                <a:solidFill>
                  <a:srgbClr val="FF0000"/>
                </a:solidFill>
                <a:latin typeface="Meiryo UI" panose="020B0604030504040204" pitchFamily="50" charset="-128"/>
                <a:ea typeface="Meiryo UI" panose="020B0604030504040204" pitchFamily="50" charset="-128"/>
              </a:rPr>
              <a:t>単位に変わる予定</a:t>
            </a:r>
            <a:r>
              <a:rPr lang="ja-JP" altLang="en-US" sz="2000" dirty="0">
                <a:latin typeface="Meiryo UI" panose="020B0604030504040204" pitchFamily="50" charset="-128"/>
                <a:ea typeface="Meiryo UI" panose="020B0604030504040204" pitchFamily="50" charset="-128"/>
              </a:rPr>
              <a:t>です。</a:t>
            </a:r>
          </a:p>
        </p:txBody>
      </p:sp>
      <p:sp>
        <p:nvSpPr>
          <p:cNvPr id="6" name="角丸四角形 5">
            <a:extLst>
              <a:ext uri="{FF2B5EF4-FFF2-40B4-BE49-F238E27FC236}">
                <a16:creationId xmlns:a16="http://schemas.microsoft.com/office/drawing/2014/main" id="{F1676F5D-D78A-DA12-870E-41808F6E2756}"/>
              </a:ext>
            </a:extLst>
          </p:cNvPr>
          <p:cNvSpPr/>
          <p:nvPr/>
        </p:nvSpPr>
        <p:spPr bwMode="auto">
          <a:xfrm>
            <a:off x="7335079" y="59635"/>
            <a:ext cx="1769165" cy="238540"/>
          </a:xfrm>
          <a:prstGeom prst="roundRect">
            <a:avLst/>
          </a:prstGeom>
          <a:ln>
            <a:solidFill>
              <a:srgbClr val="000099"/>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defTabSz="1001713" eaLnBrk="1" hangingPunct="1"/>
            <a:r>
              <a:rPr lang="ja-JP" altLang="en-US" sz="1400" dirty="0">
                <a:solidFill>
                  <a:srgbClr val="000099"/>
                </a:solidFill>
                <a:ea typeface="Meiryo UI" panose="020B0604030504040204" pitchFamily="34" charset="-128"/>
              </a:rPr>
              <a:t>更新ルールについて</a:t>
            </a:r>
            <a:endParaRPr kumimoji="1" lang="ja-JP" altLang="en-US" sz="1400" u="none" strike="noStrike" cap="none" normalizeH="0" baseline="0" dirty="0">
              <a:ln>
                <a:noFill/>
              </a:ln>
              <a:solidFill>
                <a:srgbClr val="000099"/>
              </a:solidFill>
              <a:effectLst/>
              <a:ea typeface="Meiryo UI" panose="020B0604030504040204" pitchFamily="34" charset="-128"/>
            </a:endParaRPr>
          </a:p>
        </p:txBody>
      </p:sp>
    </p:spTree>
    <p:extLst>
      <p:ext uri="{BB962C8B-B14F-4D97-AF65-F5344CB8AC3E}">
        <p14:creationId xmlns:p14="http://schemas.microsoft.com/office/powerpoint/2010/main" val="286701033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4A87B705-BD8C-C483-FBAB-55F5F413F108}"/>
              </a:ext>
            </a:extLst>
          </p:cNvPr>
          <p:cNvSpPr txBox="1"/>
          <p:nvPr/>
        </p:nvSpPr>
        <p:spPr>
          <a:xfrm>
            <a:off x="207818" y="151179"/>
            <a:ext cx="8728363" cy="6555641"/>
          </a:xfrm>
          <a:prstGeom prst="rect">
            <a:avLst/>
          </a:prstGeom>
          <a:noFill/>
        </p:spPr>
        <p:txBody>
          <a:bodyPr wrap="square">
            <a:spAutoFit/>
          </a:bodyPr>
          <a:lstStyle/>
          <a:p>
            <a:pPr algn="ctr"/>
            <a:r>
              <a:rPr lang="ja-JP" altLang="en-US" sz="2400" b="1" dirty="0">
                <a:latin typeface="Meiryo UI" panose="020B0604030504040204" pitchFamily="34" charset="-128"/>
                <a:ea typeface="Meiryo UI" panose="020B0604030504040204" pitchFamily="34" charset="-128"/>
              </a:rPr>
              <a:t>組織　（</a:t>
            </a:r>
            <a:r>
              <a:rPr lang="en-US" altLang="ja-JP" sz="2400" b="1" dirty="0">
                <a:latin typeface="Meiryo UI" panose="020B0604030504040204" pitchFamily="34" charset="-128"/>
                <a:ea typeface="Meiryo UI" panose="020B0604030504040204" pitchFamily="34" charset="-128"/>
              </a:rPr>
              <a:t>2025.12</a:t>
            </a:r>
            <a:r>
              <a:rPr lang="ja-JP" altLang="en-US" sz="2400" b="1" dirty="0">
                <a:latin typeface="Meiryo UI" panose="020B0604030504040204" pitchFamily="34" charset="-128"/>
                <a:ea typeface="Meiryo UI" panose="020B0604030504040204" pitchFamily="34" charset="-128"/>
              </a:rPr>
              <a:t>月</a:t>
            </a:r>
            <a:r>
              <a:rPr lang="en-US" altLang="ja-JP" sz="2400" b="1" dirty="0">
                <a:latin typeface="Meiryo UI" panose="020B0604030504040204" pitchFamily="34" charset="-128"/>
                <a:ea typeface="Meiryo UI" panose="020B0604030504040204" pitchFamily="34" charset="-128"/>
              </a:rPr>
              <a:t>〜</a:t>
            </a:r>
            <a:r>
              <a:rPr lang="ja-JP" altLang="en-US" sz="2400" b="1" dirty="0">
                <a:latin typeface="Meiryo UI" panose="020B0604030504040204" pitchFamily="34" charset="-128"/>
                <a:ea typeface="Meiryo UI" panose="020B0604030504040204" pitchFamily="34" charset="-128"/>
              </a:rPr>
              <a:t>　）</a:t>
            </a:r>
            <a:endParaRPr lang="en-US" altLang="ja-JP" sz="2400" b="1" dirty="0">
              <a:latin typeface="Meiryo UI" panose="020B0604030504040204" pitchFamily="34" charset="-128"/>
              <a:ea typeface="Meiryo UI" panose="020B0604030504040204" pitchFamily="34" charset="-128"/>
            </a:endParaRPr>
          </a:p>
          <a:p>
            <a:endParaRPr lang="en-US" altLang="ja-JP" sz="1200" dirty="0">
              <a:latin typeface="Meiryo UI" panose="020B0604030504040204" pitchFamily="34" charset="-128"/>
              <a:ea typeface="Meiryo UI" panose="020B0604030504040204" pitchFamily="34" charset="-128"/>
            </a:endParaRPr>
          </a:p>
          <a:p>
            <a:pPr lvl="1"/>
            <a:r>
              <a:rPr lang="ja-JP" altLang="en-US" sz="1200" dirty="0">
                <a:latin typeface="Meiryo UI" panose="020B0604030504040204" pitchFamily="34" charset="-128"/>
                <a:ea typeface="Meiryo UI" panose="020B0604030504040204" pitchFamily="34" charset="-128"/>
              </a:rPr>
              <a:t>社員総会</a:t>
            </a:r>
            <a:endParaRPr lang="en-US" altLang="ja-JP" sz="1200" dirty="0">
              <a:latin typeface="Meiryo UI" panose="020B0604030504040204" pitchFamily="34" charset="-128"/>
              <a:ea typeface="Meiryo UI" panose="020B0604030504040204" pitchFamily="34" charset="-128"/>
            </a:endParaRPr>
          </a:p>
          <a:p>
            <a:pPr lvl="1"/>
            <a:r>
              <a:rPr lang="ja-JP" altLang="en-US" sz="1200" dirty="0">
                <a:latin typeface="Meiryo UI" panose="020B0604030504040204" pitchFamily="34" charset="-128"/>
                <a:ea typeface="Meiryo UI" panose="020B0604030504040204" pitchFamily="34" charset="-128"/>
              </a:rPr>
              <a:t>理事⾧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今中 雄一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日本医療・病院管理学会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京都大学</a:t>
            </a:r>
          </a:p>
          <a:p>
            <a:pPr lvl="1"/>
            <a:r>
              <a:rPr lang="ja-JP" altLang="en-US" sz="1200" dirty="0">
                <a:latin typeface="Meiryo UI" panose="020B0604030504040204" pitchFamily="34" charset="-128"/>
                <a:ea typeface="Meiryo UI" panose="020B0604030504040204" pitchFamily="34" charset="-128"/>
              </a:rPr>
              <a:t>副理事⾧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大神 明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指名理事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産業医科大学</a:t>
            </a:r>
          </a:p>
          <a:p>
            <a:pPr lvl="1"/>
            <a:r>
              <a:rPr lang="ja-JP" altLang="en-US" sz="1200" dirty="0">
                <a:latin typeface="Meiryo UI" panose="020B0604030504040204" pitchFamily="34" charset="-128"/>
                <a:ea typeface="Meiryo UI" panose="020B0604030504040204" pitchFamily="34" charset="-128"/>
              </a:rPr>
              <a:t>理事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亀井 美登里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日本衛生学会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埼玉医科大学</a:t>
            </a:r>
          </a:p>
          <a:p>
            <a:pPr lvl="1"/>
            <a:r>
              <a:rPr lang="ja-JP" altLang="en-US" sz="1200" dirty="0">
                <a:latin typeface="Meiryo UI" panose="020B0604030504040204" pitchFamily="34" charset="-128"/>
                <a:ea typeface="Meiryo UI" panose="020B0604030504040204" pitchFamily="34" charset="-128"/>
              </a:rPr>
              <a:t>理事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林 朝茂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日本産業衛生学会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大阪公立大学</a:t>
            </a:r>
          </a:p>
          <a:p>
            <a:pPr lvl="1"/>
            <a:r>
              <a:rPr lang="ja-JP" altLang="en-US" sz="1200" dirty="0">
                <a:latin typeface="Meiryo UI" panose="020B0604030504040204" pitchFamily="34" charset="-128"/>
                <a:ea typeface="Meiryo UI" panose="020B0604030504040204" pitchFamily="34" charset="-128"/>
              </a:rPr>
              <a:t>理事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今野 弘規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日本公衆衛生学会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近畿大学</a:t>
            </a:r>
          </a:p>
          <a:p>
            <a:pPr lvl="1"/>
            <a:r>
              <a:rPr lang="ja-JP" altLang="en-US" sz="1200" dirty="0">
                <a:latin typeface="Meiryo UI" panose="020B0604030504040204" pitchFamily="34" charset="-128"/>
                <a:ea typeface="Meiryo UI" panose="020B0604030504040204" pitchFamily="34" charset="-128"/>
              </a:rPr>
              <a:t>理事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松本 武浩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日本医療情報学会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⾧崎大学病院</a:t>
            </a:r>
          </a:p>
          <a:p>
            <a:pPr lvl="1"/>
            <a:r>
              <a:rPr lang="ja-JP" altLang="en-US" sz="1200" dirty="0">
                <a:latin typeface="Meiryo UI" panose="020B0604030504040204" pitchFamily="34" charset="-128"/>
                <a:ea typeface="Meiryo UI" panose="020B0604030504040204" pitchFamily="34" charset="-128"/>
              </a:rPr>
              <a:t>理事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大久保 孝義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日本疫学会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帝京大学</a:t>
            </a:r>
          </a:p>
          <a:p>
            <a:pPr lvl="1"/>
            <a:r>
              <a:rPr lang="ja-JP" altLang="en-US" sz="1200" dirty="0">
                <a:latin typeface="Meiryo UI" panose="020B0604030504040204" pitchFamily="34" charset="-128"/>
                <a:ea typeface="Meiryo UI" panose="020B0604030504040204" pitchFamily="34" charset="-128"/>
              </a:rPr>
              <a:t>理事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近藤 久禎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日本災害医学会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国立健康危機管理研究機構</a:t>
            </a:r>
          </a:p>
          <a:p>
            <a:pPr lvl="1"/>
            <a:r>
              <a:rPr lang="ja-JP" altLang="en-US" sz="1200" dirty="0">
                <a:latin typeface="Meiryo UI" panose="020B0604030504040204" pitchFamily="34" charset="-128"/>
                <a:ea typeface="Meiryo UI" panose="020B0604030504040204" pitchFamily="34" charset="-128"/>
              </a:rPr>
              <a:t>理事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三上 容司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日本職業・災害医学会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横浜労災病院</a:t>
            </a:r>
          </a:p>
          <a:p>
            <a:pPr lvl="1"/>
            <a:r>
              <a:rPr lang="ja-JP" altLang="en-US" sz="1200" dirty="0">
                <a:latin typeface="Meiryo UI" panose="020B0604030504040204" pitchFamily="34" charset="-128"/>
                <a:ea typeface="Meiryo UI" panose="020B0604030504040204" pitchFamily="34" charset="-128"/>
              </a:rPr>
              <a:t>理事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家保 英隆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全国衛生部⾧会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高知県庁</a:t>
            </a:r>
          </a:p>
          <a:p>
            <a:pPr lvl="1"/>
            <a:r>
              <a:rPr lang="ja-JP" altLang="en-US" sz="1200" dirty="0">
                <a:latin typeface="Meiryo UI" panose="020B0604030504040204" pitchFamily="34" charset="-128"/>
                <a:ea typeface="Meiryo UI" panose="020B0604030504040204" pitchFamily="34" charset="-128"/>
              </a:rPr>
              <a:t>理事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藤田 利枝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全国保健所⾧会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久留米市保健所</a:t>
            </a:r>
          </a:p>
          <a:p>
            <a:pPr lvl="1"/>
            <a:r>
              <a:rPr lang="ja-JP" altLang="en-US" sz="1200" dirty="0">
                <a:latin typeface="Meiryo UI" panose="020B0604030504040204" pitchFamily="34" charset="-128"/>
                <a:ea typeface="Meiryo UI" panose="020B0604030504040204" pitchFamily="34" charset="-128"/>
              </a:rPr>
              <a:t>理事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岸本 剛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地方衛生研究所全国協議会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埼玉県衛生研究所</a:t>
            </a:r>
          </a:p>
          <a:p>
            <a:pPr lvl="1"/>
            <a:r>
              <a:rPr lang="ja-JP" altLang="en-US" sz="1200" dirty="0">
                <a:latin typeface="Meiryo UI" panose="020B0604030504040204" pitchFamily="34" charset="-128"/>
                <a:ea typeface="Meiryo UI" panose="020B0604030504040204" pitchFamily="34" charset="-128"/>
              </a:rPr>
              <a:t>理事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中山 健夫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全国衛生学公衆衛生学教育協議会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京都大学</a:t>
            </a:r>
          </a:p>
          <a:p>
            <a:pPr lvl="1"/>
            <a:r>
              <a:rPr lang="ja-JP" altLang="en-US" sz="1200" dirty="0">
                <a:latin typeface="Meiryo UI" panose="020B0604030504040204" pitchFamily="34" charset="-128"/>
                <a:ea typeface="Meiryo UI" panose="020B0604030504040204" pitchFamily="34" charset="-128"/>
              </a:rPr>
              <a:t>理事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角田 徹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日本医師会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日本医師会</a:t>
            </a:r>
          </a:p>
          <a:p>
            <a:pPr lvl="1"/>
            <a:r>
              <a:rPr lang="ja-JP" altLang="en-US" sz="1200" dirty="0">
                <a:latin typeface="Meiryo UI" panose="020B0604030504040204" pitchFamily="34" charset="-128"/>
                <a:ea typeface="Meiryo UI" panose="020B0604030504040204" pitchFamily="34" charset="-128"/>
              </a:rPr>
              <a:t>理事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磯 博康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日本医学会連合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国立健康危機管理研究機構</a:t>
            </a:r>
          </a:p>
          <a:p>
            <a:pPr lvl="1"/>
            <a:r>
              <a:rPr lang="ja-JP" altLang="en-US" sz="1200" dirty="0">
                <a:latin typeface="Meiryo UI" panose="020B0604030504040204" pitchFamily="34" charset="-128"/>
                <a:ea typeface="Meiryo UI" panose="020B0604030504040204" pitchFamily="34" charset="-128"/>
              </a:rPr>
              <a:t>理事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亀田 義人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指名理事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順天堂大学</a:t>
            </a:r>
          </a:p>
          <a:p>
            <a:pPr lvl="1"/>
            <a:r>
              <a:rPr lang="ja-JP" altLang="en-US" sz="1200" dirty="0">
                <a:latin typeface="Meiryo UI" panose="020B0604030504040204" pitchFamily="34" charset="-128"/>
                <a:ea typeface="Meiryo UI" panose="020B0604030504040204" pitchFamily="34" charset="-128"/>
              </a:rPr>
              <a:t>理事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小橋 元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指名理事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獨協医科大学</a:t>
            </a:r>
          </a:p>
          <a:p>
            <a:pPr lvl="1"/>
            <a:r>
              <a:rPr lang="ja-JP" altLang="en-US" sz="1200" dirty="0">
                <a:latin typeface="Meiryo UI" panose="020B0604030504040204" pitchFamily="34" charset="-128"/>
                <a:ea typeface="Meiryo UI" panose="020B0604030504040204" pitchFamily="34" charset="-128"/>
              </a:rPr>
              <a:t>理事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杉山 雄大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指名理事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国立健康危機管理研究機構</a:t>
            </a:r>
          </a:p>
          <a:p>
            <a:pPr lvl="1"/>
            <a:r>
              <a:rPr lang="ja-JP" altLang="en-US" sz="1200" dirty="0">
                <a:latin typeface="Meiryo UI" panose="020B0604030504040204" pitchFamily="34" charset="-128"/>
                <a:ea typeface="Meiryo UI" panose="020B0604030504040204" pitchFamily="34" charset="-128"/>
              </a:rPr>
              <a:t>理事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吉村 健佑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指名理事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千葉大学病院</a:t>
            </a:r>
          </a:p>
          <a:p>
            <a:pPr lvl="1"/>
            <a:r>
              <a:rPr lang="ja-JP" altLang="en-US" sz="1200" dirty="0">
                <a:latin typeface="Meiryo UI" panose="020B0604030504040204" pitchFamily="34" charset="-128"/>
                <a:ea typeface="Meiryo UI" panose="020B0604030504040204" pitchFamily="34" charset="-128"/>
              </a:rPr>
              <a:t>理事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和田 裕雄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指名理事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順天堂大学大学院</a:t>
            </a:r>
            <a:endParaRPr lang="en-US" altLang="ja-JP" sz="1200" dirty="0">
              <a:latin typeface="Meiryo UI" panose="020B0604030504040204" pitchFamily="34" charset="-128"/>
              <a:ea typeface="Meiryo UI" panose="020B0604030504040204" pitchFamily="34" charset="-128"/>
            </a:endParaRPr>
          </a:p>
          <a:p>
            <a:pPr lvl="1"/>
            <a:endParaRPr lang="ja-JP" altLang="en-US" sz="1200" dirty="0">
              <a:latin typeface="Meiryo UI" panose="020B0604030504040204" pitchFamily="34" charset="-128"/>
              <a:ea typeface="Meiryo UI" panose="020B0604030504040204" pitchFamily="34" charset="-128"/>
            </a:endParaRPr>
          </a:p>
          <a:p>
            <a:pPr lvl="1"/>
            <a:r>
              <a:rPr lang="ja-JP" altLang="en-US" sz="1200" dirty="0">
                <a:latin typeface="Meiryo UI" panose="020B0604030504040204" pitchFamily="34" charset="-128"/>
                <a:ea typeface="Meiryo UI" panose="020B0604030504040204" pitchFamily="34" charset="-128"/>
              </a:rPr>
              <a:t>監事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宇田 英典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公益社団法人地域医療振興協会</a:t>
            </a:r>
          </a:p>
          <a:p>
            <a:pPr lvl="1"/>
            <a:r>
              <a:rPr lang="ja-JP" altLang="en-US" sz="1200" dirty="0">
                <a:latin typeface="Meiryo UI" panose="020B0604030504040204" pitchFamily="34" charset="-128"/>
                <a:ea typeface="Meiryo UI" panose="020B0604030504040204" pitchFamily="34" charset="-128"/>
              </a:rPr>
              <a:t>監事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福島 靖正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一般財団法人日本公衆衛生協会</a:t>
            </a:r>
          </a:p>
          <a:p>
            <a:pPr lvl="1"/>
            <a:endParaRPr lang="en-US" altLang="ja-JP" sz="1200" dirty="0">
              <a:latin typeface="Meiryo UI" panose="020B0604030504040204" pitchFamily="34" charset="-128"/>
              <a:ea typeface="Meiryo UI" panose="020B0604030504040204" pitchFamily="34" charset="-128"/>
            </a:endParaRPr>
          </a:p>
          <a:p>
            <a:pPr lvl="1"/>
            <a:r>
              <a:rPr lang="ja-JP" altLang="en-US" sz="1200" dirty="0">
                <a:latin typeface="Meiryo UI" panose="020B0604030504040204" pitchFamily="34" charset="-128"/>
                <a:ea typeface="Meiryo UI" panose="020B0604030504040204" pitchFamily="34" charset="-128"/>
              </a:rPr>
              <a:t>顧問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清古 愛弓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曽根 智史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前田 光哉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森 晃爾 </a:t>
            </a:r>
            <a:r>
              <a:rPr lang="en-US" altLang="ja-JP" sz="1200" dirty="0">
                <a:latin typeface="Meiryo UI" panose="020B0604030504040204" pitchFamily="34" charset="-128"/>
                <a:ea typeface="Meiryo UI" panose="020B0604030504040204" pitchFamily="34" charset="-128"/>
              </a:rPr>
              <a:t>	</a:t>
            </a:r>
          </a:p>
          <a:p>
            <a:pPr lvl="2"/>
            <a:endParaRPr lang="en-US" altLang="ja-JP" sz="1200" dirty="0">
              <a:latin typeface="Meiryo UI" panose="020B0604030504040204" pitchFamily="34" charset="-128"/>
              <a:ea typeface="Meiryo UI" panose="020B0604030504040204" pitchFamily="34" charset="-128"/>
            </a:endParaRPr>
          </a:p>
          <a:p>
            <a:pPr lvl="1"/>
            <a:r>
              <a:rPr lang="ja-JP" altLang="en-US" sz="1200" dirty="0">
                <a:latin typeface="Meiryo UI" panose="020B0604030504040204" pitchFamily="34" charset="-128"/>
                <a:ea typeface="Meiryo UI" panose="020B0604030504040204" pitchFamily="34" charset="-128"/>
              </a:rPr>
              <a:t>委員会</a:t>
            </a:r>
            <a:endParaRPr lang="en-US" altLang="ja-JP" sz="1200" dirty="0">
              <a:latin typeface="Meiryo UI" panose="020B0604030504040204" pitchFamily="34" charset="-128"/>
              <a:ea typeface="Meiryo UI" panose="020B0604030504040204" pitchFamily="34" charset="-128"/>
            </a:endParaRPr>
          </a:p>
          <a:p>
            <a:pPr lvl="2"/>
            <a:r>
              <a:rPr lang="ja-JP" altLang="en-US" sz="1200" dirty="0">
                <a:latin typeface="Meiryo UI" panose="020B0604030504040204" pitchFamily="34" charset="-128"/>
                <a:ea typeface="Meiryo UI" panose="020B0604030504040204" pitchFamily="34" charset="-128"/>
              </a:rPr>
              <a:t>企画調整委員会</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小橋　　元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獨協大学</a:t>
            </a:r>
            <a:endParaRPr lang="en-US" altLang="ja-JP" sz="1200" dirty="0">
              <a:latin typeface="Meiryo UI" panose="020B0604030504040204" pitchFamily="34" charset="-128"/>
              <a:ea typeface="Meiryo UI" panose="020B0604030504040204" pitchFamily="34" charset="-128"/>
            </a:endParaRPr>
          </a:p>
          <a:p>
            <a:pPr lvl="2"/>
            <a:r>
              <a:rPr lang="ja-JP" altLang="en-US" sz="1200" dirty="0">
                <a:latin typeface="Meiryo UI" panose="020B0604030504040204" pitchFamily="34" charset="-128"/>
                <a:ea typeface="Meiryo UI" panose="020B0604030504040204" pitchFamily="34" charset="-128"/>
              </a:rPr>
              <a:t>研修プログラム認定委員会</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亀井 美登里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埼玉医科大学</a:t>
            </a:r>
            <a:endParaRPr lang="en-US" altLang="ja-JP" sz="1200" dirty="0">
              <a:latin typeface="Meiryo UI" panose="020B0604030504040204" pitchFamily="34" charset="-128"/>
              <a:ea typeface="Meiryo UI" panose="020B0604030504040204" pitchFamily="34" charset="-128"/>
            </a:endParaRPr>
          </a:p>
          <a:p>
            <a:pPr lvl="2"/>
            <a:r>
              <a:rPr lang="ja-JP" altLang="en-US" sz="1200" dirty="0">
                <a:latin typeface="Meiryo UI" panose="020B0604030504040204" pitchFamily="34" charset="-128"/>
                <a:ea typeface="Meiryo UI" panose="020B0604030504040204" pitchFamily="34" charset="-128"/>
              </a:rPr>
              <a:t>専門医・指導医認定委員会</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大神　　明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産業医科大学</a:t>
            </a:r>
            <a:endParaRPr lang="en-US" altLang="ja-JP" sz="1200" dirty="0">
              <a:latin typeface="Meiryo UI" panose="020B0604030504040204" pitchFamily="34" charset="-128"/>
              <a:ea typeface="Meiryo UI" panose="020B0604030504040204" pitchFamily="34" charset="-128"/>
            </a:endParaRPr>
          </a:p>
          <a:p>
            <a:pPr lvl="2"/>
            <a:r>
              <a:rPr lang="ja-JP" altLang="en-US" sz="1200" dirty="0">
                <a:latin typeface="Meiryo UI" panose="020B0604030504040204" pitchFamily="34" charset="-128"/>
                <a:ea typeface="Meiryo UI" panose="020B0604030504040204" pitchFamily="34" charset="-128"/>
              </a:rPr>
              <a:t>友好社員委員会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亀田 義人 　 </a:t>
            </a:r>
            <a:r>
              <a:rPr lang="en-US" altLang="ja-JP" sz="1200" dirty="0">
                <a:latin typeface="Meiryo UI" panose="020B0604030504040204" pitchFamily="34" charset="-128"/>
                <a:ea typeface="Meiryo UI" panose="020B0604030504040204" pitchFamily="34" charset="-128"/>
              </a:rPr>
              <a:t>	</a:t>
            </a:r>
            <a:r>
              <a:rPr lang="ja-JP" altLang="en-US" sz="1200" dirty="0">
                <a:latin typeface="Meiryo UI" panose="020B0604030504040204" pitchFamily="34" charset="-128"/>
                <a:ea typeface="Meiryo UI" panose="020B0604030504040204" pitchFamily="34" charset="-128"/>
              </a:rPr>
              <a:t>順天堂大学</a:t>
            </a:r>
            <a:endParaRPr lang="en-US" altLang="ja-JP" sz="1200" dirty="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51420545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F14E8E7E-7B9A-2D5D-1A91-3D5E59BCE205}"/>
              </a:ext>
            </a:extLst>
          </p:cNvPr>
          <p:cNvSpPr txBox="1"/>
          <p:nvPr/>
        </p:nvSpPr>
        <p:spPr>
          <a:xfrm>
            <a:off x="0" y="0"/>
            <a:ext cx="6993082" cy="461665"/>
          </a:xfrm>
          <a:prstGeom prst="rect">
            <a:avLst/>
          </a:prstGeom>
          <a:solidFill>
            <a:srgbClr val="FFC000"/>
          </a:solidFill>
        </p:spPr>
        <p:txBody>
          <a:bodyPr wrap="square" rtlCol="0">
            <a:spAutoFit/>
          </a:bodyPr>
          <a:lstStyle/>
          <a:p>
            <a:r>
              <a:rPr lang="ja-JP" altLang="en-US" sz="2400" dirty="0">
                <a:solidFill>
                  <a:srgbClr val="000000"/>
                </a:solidFill>
                <a:latin typeface="Meiryo UI" panose="020B0604030504040204" pitchFamily="34" charset="-128"/>
                <a:ea typeface="Meiryo UI" panose="020B0604030504040204" pitchFamily="34" charset="-128"/>
              </a:rPr>
              <a:t>指導医及び専門医の更新状況（</a:t>
            </a:r>
            <a:r>
              <a:rPr lang="en-US" altLang="ja-JP" sz="2400" dirty="0">
                <a:solidFill>
                  <a:srgbClr val="000000"/>
                </a:solidFill>
                <a:latin typeface="Meiryo UI" panose="020B0604030504040204" pitchFamily="34" charset="-128"/>
                <a:ea typeface="Meiryo UI" panose="020B0604030504040204" pitchFamily="34" charset="-128"/>
              </a:rPr>
              <a:t>2021</a:t>
            </a:r>
            <a:r>
              <a:rPr lang="ja-JP" altLang="en-US" sz="2400" dirty="0">
                <a:solidFill>
                  <a:srgbClr val="000000"/>
                </a:solidFill>
                <a:latin typeface="Meiryo UI" panose="020B0604030504040204" pitchFamily="34" charset="-128"/>
                <a:ea typeface="Meiryo UI" panose="020B0604030504040204" pitchFamily="34" charset="-128"/>
              </a:rPr>
              <a:t>年度の実績）</a:t>
            </a:r>
          </a:p>
        </p:txBody>
      </p:sp>
      <p:sp>
        <p:nvSpPr>
          <p:cNvPr id="6" name="矢印: 下 5">
            <a:extLst>
              <a:ext uri="{FF2B5EF4-FFF2-40B4-BE49-F238E27FC236}">
                <a16:creationId xmlns:a16="http://schemas.microsoft.com/office/drawing/2014/main" id="{18222314-8813-76E3-FEAF-B4A54AC164B0}"/>
              </a:ext>
            </a:extLst>
          </p:cNvPr>
          <p:cNvSpPr/>
          <p:nvPr/>
        </p:nvSpPr>
        <p:spPr>
          <a:xfrm>
            <a:off x="5997251" y="4465023"/>
            <a:ext cx="1385596" cy="366903"/>
          </a:xfrm>
          <a:prstGeom prst="down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00">
              <a:ea typeface="Meiryo UI" panose="020B0604030504040204" pitchFamily="34" charset="-128"/>
            </a:endParaRPr>
          </a:p>
        </p:txBody>
      </p:sp>
      <p:graphicFrame>
        <p:nvGraphicFramePr>
          <p:cNvPr id="8" name="表 7">
            <a:extLst>
              <a:ext uri="{FF2B5EF4-FFF2-40B4-BE49-F238E27FC236}">
                <a16:creationId xmlns:a16="http://schemas.microsoft.com/office/drawing/2014/main" id="{C60B8F5A-C54E-8770-F629-56472CFC7DEC}"/>
              </a:ext>
            </a:extLst>
          </p:cNvPr>
          <p:cNvGraphicFramePr>
            <a:graphicFrameLocks noGrp="1"/>
          </p:cNvGraphicFramePr>
          <p:nvPr>
            <p:extLst>
              <p:ext uri="{D42A27DB-BD31-4B8C-83A1-F6EECF244321}">
                <p14:modId xmlns:p14="http://schemas.microsoft.com/office/powerpoint/2010/main" val="3473139696"/>
              </p:ext>
            </p:extLst>
          </p:nvPr>
        </p:nvGraphicFramePr>
        <p:xfrm>
          <a:off x="0" y="5744822"/>
          <a:ext cx="9144002" cy="1113178"/>
        </p:xfrm>
        <a:graphic>
          <a:graphicData uri="http://schemas.openxmlformats.org/drawingml/2006/table">
            <a:tbl>
              <a:tblPr/>
              <a:tblGrid>
                <a:gridCol w="1306286">
                  <a:extLst>
                    <a:ext uri="{9D8B030D-6E8A-4147-A177-3AD203B41FA5}">
                      <a16:colId xmlns:a16="http://schemas.microsoft.com/office/drawing/2014/main" val="831976261"/>
                    </a:ext>
                  </a:extLst>
                </a:gridCol>
                <a:gridCol w="1306286">
                  <a:extLst>
                    <a:ext uri="{9D8B030D-6E8A-4147-A177-3AD203B41FA5}">
                      <a16:colId xmlns:a16="http://schemas.microsoft.com/office/drawing/2014/main" val="2198652950"/>
                    </a:ext>
                  </a:extLst>
                </a:gridCol>
                <a:gridCol w="1306286">
                  <a:extLst>
                    <a:ext uri="{9D8B030D-6E8A-4147-A177-3AD203B41FA5}">
                      <a16:colId xmlns:a16="http://schemas.microsoft.com/office/drawing/2014/main" val="3009449625"/>
                    </a:ext>
                  </a:extLst>
                </a:gridCol>
                <a:gridCol w="1306286">
                  <a:extLst>
                    <a:ext uri="{9D8B030D-6E8A-4147-A177-3AD203B41FA5}">
                      <a16:colId xmlns:a16="http://schemas.microsoft.com/office/drawing/2014/main" val="1001924321"/>
                    </a:ext>
                  </a:extLst>
                </a:gridCol>
                <a:gridCol w="1306286">
                  <a:extLst>
                    <a:ext uri="{9D8B030D-6E8A-4147-A177-3AD203B41FA5}">
                      <a16:colId xmlns:a16="http://schemas.microsoft.com/office/drawing/2014/main" val="1343970523"/>
                    </a:ext>
                  </a:extLst>
                </a:gridCol>
                <a:gridCol w="1306286">
                  <a:extLst>
                    <a:ext uri="{9D8B030D-6E8A-4147-A177-3AD203B41FA5}">
                      <a16:colId xmlns:a16="http://schemas.microsoft.com/office/drawing/2014/main" val="1208129830"/>
                    </a:ext>
                  </a:extLst>
                </a:gridCol>
                <a:gridCol w="1306286">
                  <a:extLst>
                    <a:ext uri="{9D8B030D-6E8A-4147-A177-3AD203B41FA5}">
                      <a16:colId xmlns:a16="http://schemas.microsoft.com/office/drawing/2014/main" val="4174398200"/>
                    </a:ext>
                  </a:extLst>
                </a:gridCol>
              </a:tblGrid>
              <a:tr h="280002">
                <a:tc gridSpan="7">
                  <a:txBody>
                    <a:bodyPr/>
                    <a:lstStyle/>
                    <a:p>
                      <a:pPr algn="ctr" fontAlgn="ctr"/>
                      <a:r>
                        <a:rPr lang="ja-JP" altLang="en-US" sz="1400" b="0" i="0" u="none" strike="noStrike" dirty="0">
                          <a:solidFill>
                            <a:srgbClr val="000000"/>
                          </a:solidFill>
                          <a:effectLst/>
                          <a:latin typeface="Meiryo UI" panose="020B0604030504040204" pitchFamily="34" charset="-128"/>
                          <a:ea typeface="Meiryo UI" panose="020B0604030504040204" pitchFamily="34" charset="-128"/>
                        </a:rPr>
                        <a:t>更新の状況</a:t>
                      </a:r>
                      <a:r>
                        <a:rPr lang="en-US" altLang="ja-JP" sz="1400" b="0" i="0" u="none" strike="noStrike" dirty="0">
                          <a:solidFill>
                            <a:srgbClr val="000000"/>
                          </a:solidFill>
                          <a:effectLst/>
                          <a:latin typeface="Meiryo UI" panose="020B0604030504040204" pitchFamily="34" charset="-128"/>
                          <a:ea typeface="Meiryo UI" panose="020B0604030504040204" pitchFamily="34" charset="-128"/>
                        </a:rPr>
                        <a:t>(2022.3.31</a:t>
                      </a:r>
                      <a:r>
                        <a:rPr lang="ja-JP" altLang="en-US" sz="1400" b="0" i="0" u="none" strike="noStrike" dirty="0">
                          <a:solidFill>
                            <a:srgbClr val="000000"/>
                          </a:solidFill>
                          <a:effectLst/>
                          <a:latin typeface="Meiryo UI" panose="020B0604030504040204" pitchFamily="34" charset="-128"/>
                          <a:ea typeface="Meiryo UI" panose="020B0604030504040204" pitchFamily="34" charset="-128"/>
                        </a:rPr>
                        <a:t>時点</a:t>
                      </a:r>
                      <a:r>
                        <a:rPr lang="en-US" altLang="ja-JP" sz="1400" b="0" i="0" u="none" strike="noStrike" dirty="0">
                          <a:solidFill>
                            <a:srgbClr val="000000"/>
                          </a:solidFill>
                          <a:effectLst/>
                          <a:latin typeface="Meiryo UI" panose="020B0604030504040204" pitchFamily="34" charset="-128"/>
                          <a:ea typeface="Meiryo UI" panose="020B0604030504040204" pitchFamily="34" charset="-128"/>
                        </a:rPr>
                        <a: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6350" cap="flat" cmpd="sng" algn="ctr">
                      <a:solidFill>
                        <a:srgbClr val="000000"/>
                      </a:solidFill>
                      <a:prstDash val="solid"/>
                      <a:round/>
                      <a:headEnd type="none" w="med" len="med"/>
                      <a:tailEnd type="none" w="med" len="med"/>
                    </a:lnL>
                  </a:tcPr>
                </a:tc>
                <a:tc hMerge="1">
                  <a:txBody>
                    <a:bodyPr/>
                    <a:lstStyle/>
                    <a:p>
                      <a:endParaRPr kumimoji="1" lang="ja-JP" altLang="en-US"/>
                    </a:p>
                  </a:txBody>
                  <a:tcPr/>
                </a:tc>
                <a:extLst>
                  <a:ext uri="{0D108BD9-81ED-4DB2-BD59-A6C34878D82A}">
                    <a16:rowId xmlns:a16="http://schemas.microsoft.com/office/drawing/2014/main" val="2969336540"/>
                  </a:ext>
                </a:extLst>
              </a:tr>
              <a:tr h="553174">
                <a:tc>
                  <a:txBody>
                    <a:bodyPr/>
                    <a:lstStyle/>
                    <a:p>
                      <a:pPr algn="r" fontAlgn="ctr"/>
                      <a:r>
                        <a:rPr lang="ja-JP" altLang="en-US" sz="1400" b="0" i="0" u="none" strike="noStrike" dirty="0">
                          <a:solidFill>
                            <a:srgbClr val="000000"/>
                          </a:solidFill>
                          <a:effectLst/>
                          <a:latin typeface="Meiryo UI" panose="020B0604030504040204" pitchFamily="34" charset="-128"/>
                          <a:ea typeface="Meiryo UI" panose="020B0604030504040204" pitchFamily="34" charset="-128"/>
                        </a:rPr>
                        <a:t>更新</a:t>
                      </a:r>
                    </a:p>
                  </a:txBody>
                  <a:tcPr marL="7620" marR="7620" marT="762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r" fontAlgn="ctr"/>
                      <a:r>
                        <a:rPr lang="en-US" altLang="ja-JP" sz="1400" b="0" i="0" u="none" strike="noStrike" dirty="0">
                          <a:solidFill>
                            <a:srgbClr val="000000"/>
                          </a:solidFill>
                          <a:effectLst/>
                          <a:latin typeface="Meiryo UI" panose="020B0604030504040204" pitchFamily="34" charset="-128"/>
                          <a:ea typeface="Meiryo UI" panose="020B0604030504040204" pitchFamily="34" charset="-128"/>
                        </a:rPr>
                        <a:t>(</a:t>
                      </a:r>
                      <a:r>
                        <a:rPr lang="ja-JP" altLang="en-US" sz="1400" b="0" i="0" u="none" strike="noStrike" dirty="0">
                          <a:solidFill>
                            <a:srgbClr val="000000"/>
                          </a:solidFill>
                          <a:effectLst/>
                          <a:latin typeface="Meiryo UI" panose="020B0604030504040204" pitchFamily="34" charset="-128"/>
                          <a:ea typeface="Meiryo UI" panose="020B0604030504040204" pitchFamily="34" charset="-128"/>
                        </a:rPr>
                        <a:t>割合</a:t>
                      </a:r>
                      <a:r>
                        <a:rPr lang="en-US" altLang="ja-JP" sz="1400" b="0" i="0" u="none" strike="noStrike" dirty="0">
                          <a:solidFill>
                            <a:srgbClr val="000000"/>
                          </a:solidFill>
                          <a:effectLst/>
                          <a:latin typeface="Meiryo UI" panose="020B0604030504040204" pitchFamily="34" charset="-128"/>
                          <a:ea typeface="Meiryo UI" panose="020B0604030504040204" pitchFamily="34" charset="-128"/>
                        </a:rPr>
                        <a:t>)</a:t>
                      </a:r>
                    </a:p>
                  </a:txBody>
                  <a:tcPr marL="7620" marR="7620" marT="762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fontAlgn="ctr"/>
                      <a:r>
                        <a:rPr lang="ja-JP" altLang="en-US" sz="1400" b="0" i="0" u="none" strike="noStrike" dirty="0">
                          <a:solidFill>
                            <a:srgbClr val="000000"/>
                          </a:solidFill>
                          <a:effectLst/>
                          <a:latin typeface="Meiryo UI" panose="020B0604030504040204" pitchFamily="34" charset="-128"/>
                          <a:ea typeface="Meiryo UI" panose="020B0604030504040204" pitchFamily="34" charset="-128"/>
                        </a:rPr>
                        <a:t>延長</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fontAlgn="ctr"/>
                      <a:r>
                        <a:rPr lang="ja-JP" altLang="en-US" sz="1400" b="0" i="0" u="none" strike="noStrike" dirty="0">
                          <a:solidFill>
                            <a:srgbClr val="000000"/>
                          </a:solidFill>
                          <a:effectLst/>
                          <a:latin typeface="Meiryo UI" panose="020B0604030504040204" pitchFamily="34" charset="-128"/>
                          <a:ea typeface="Meiryo UI" panose="020B0604030504040204" pitchFamily="34" charset="-128"/>
                        </a:rPr>
                        <a:t>保留</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fontAlgn="ctr"/>
                      <a:r>
                        <a:rPr lang="ja-JP" altLang="en-US" sz="1400" b="0" i="0" u="none" strike="noStrike" dirty="0">
                          <a:solidFill>
                            <a:srgbClr val="000000"/>
                          </a:solidFill>
                          <a:effectLst/>
                          <a:latin typeface="Meiryo UI" panose="020B0604030504040204" pitchFamily="34" charset="-128"/>
                          <a:ea typeface="Meiryo UI" panose="020B0604030504040204" pitchFamily="34" charset="-128"/>
                        </a:rPr>
                        <a:t>辞退または逝去</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fontAlgn="ctr"/>
                      <a:r>
                        <a:rPr lang="ja-JP" altLang="en-US" sz="1400" b="0" i="0" u="none" strike="noStrike" dirty="0">
                          <a:solidFill>
                            <a:srgbClr val="000000"/>
                          </a:solidFill>
                          <a:effectLst/>
                          <a:latin typeface="Meiryo UI" panose="020B0604030504040204" pitchFamily="34" charset="-128"/>
                          <a:ea typeface="Meiryo UI" panose="020B0604030504040204" pitchFamily="34" charset="-128"/>
                        </a:rPr>
                        <a:t>未反応</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fontAlgn="ctr"/>
                      <a:r>
                        <a:rPr lang="ja-JP" altLang="en-US" sz="1400" b="0" i="0" u="none" strike="noStrike" dirty="0">
                          <a:solidFill>
                            <a:srgbClr val="000000"/>
                          </a:solidFill>
                          <a:effectLst/>
                          <a:latin typeface="Meiryo UI" panose="020B0604030504040204" pitchFamily="34" charset="-128"/>
                          <a:ea typeface="Meiryo UI" panose="020B0604030504040204" pitchFamily="34" charset="-128"/>
                        </a:rPr>
                        <a:t>合計</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1790845327"/>
                  </a:ext>
                </a:extLst>
              </a:tr>
              <a:tr h="280002">
                <a:tc>
                  <a:txBody>
                    <a:bodyPr/>
                    <a:lstStyle/>
                    <a:p>
                      <a:pPr algn="r" fontAlgn="ctr"/>
                      <a:r>
                        <a:rPr lang="en-US" altLang="ja-JP" sz="1400" b="0" i="0" u="none" strike="noStrike" dirty="0">
                          <a:solidFill>
                            <a:srgbClr val="000000"/>
                          </a:solidFill>
                          <a:effectLst/>
                          <a:latin typeface="Meiryo UI" panose="020B0604030504040204" pitchFamily="34" charset="-128"/>
                          <a:ea typeface="Meiryo UI" panose="020B0604030504040204" pitchFamily="34" charset="-128"/>
                        </a:rPr>
                        <a:t>1,134</a:t>
                      </a:r>
                    </a:p>
                  </a:txBody>
                  <a:tcPr marL="7620" marR="7620" marT="762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r" fontAlgn="ctr"/>
                      <a:r>
                        <a:rPr lang="en-US" altLang="ja-JP" sz="1400" b="0" i="0" u="none" strike="noStrike" dirty="0">
                          <a:solidFill>
                            <a:srgbClr val="000000"/>
                          </a:solidFill>
                          <a:effectLst/>
                          <a:latin typeface="Meiryo UI" panose="020B0604030504040204" pitchFamily="34" charset="-128"/>
                          <a:ea typeface="Meiryo UI" panose="020B0604030504040204" pitchFamily="34" charset="-128"/>
                        </a:rPr>
                        <a:t>(47%)</a:t>
                      </a:r>
                    </a:p>
                  </a:txBody>
                  <a:tcPr marL="7620" marR="7620" marT="762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r" fontAlgn="ctr"/>
                      <a:r>
                        <a:rPr lang="en-US" altLang="ja-JP" sz="1400" b="0" i="0" u="none" strike="noStrike" dirty="0">
                          <a:solidFill>
                            <a:srgbClr val="FF0000"/>
                          </a:solidFill>
                          <a:effectLst/>
                          <a:latin typeface="Meiryo UI" panose="020B0604030504040204" pitchFamily="34" charset="-128"/>
                          <a:ea typeface="Meiryo UI" panose="020B0604030504040204" pitchFamily="34" charset="-128"/>
                        </a:rPr>
                        <a:t>807</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r" fontAlgn="ctr"/>
                      <a:r>
                        <a:rPr lang="en-US" altLang="ja-JP" sz="1400" b="0" i="0" u="none" strike="noStrike" dirty="0">
                          <a:solidFill>
                            <a:srgbClr val="000000"/>
                          </a:solidFill>
                          <a:effectLst/>
                          <a:latin typeface="Meiryo UI" panose="020B0604030504040204" pitchFamily="34" charset="-128"/>
                          <a:ea typeface="Meiryo UI" panose="020B0604030504040204" pitchFamily="34" charset="-128"/>
                        </a:rPr>
                        <a:t>20</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r" fontAlgn="ctr"/>
                      <a:r>
                        <a:rPr lang="en-US" altLang="ja-JP" sz="1400" b="0" i="0" u="none" strike="noStrike" dirty="0">
                          <a:solidFill>
                            <a:srgbClr val="FF0000"/>
                          </a:solidFill>
                          <a:effectLst/>
                          <a:latin typeface="Meiryo UI" panose="020B0604030504040204" pitchFamily="34" charset="-128"/>
                          <a:ea typeface="Meiryo UI" panose="020B0604030504040204" pitchFamily="34" charset="-128"/>
                        </a:rPr>
                        <a:t>309</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r" fontAlgn="ctr"/>
                      <a:r>
                        <a:rPr lang="en-US" altLang="ja-JP" sz="1400" b="0" i="0" u="none" strike="noStrike" dirty="0">
                          <a:solidFill>
                            <a:srgbClr val="FF0000"/>
                          </a:solidFill>
                          <a:effectLst/>
                          <a:latin typeface="Meiryo UI" panose="020B0604030504040204" pitchFamily="34" charset="-128"/>
                          <a:ea typeface="Meiryo UI" panose="020B0604030504040204" pitchFamily="34" charset="-128"/>
                        </a:rPr>
                        <a:t>133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r" fontAlgn="ctr"/>
                      <a:r>
                        <a:rPr lang="en-US" altLang="ja-JP" sz="1400" b="0" i="0" u="none" strike="noStrike" dirty="0">
                          <a:solidFill>
                            <a:srgbClr val="000000"/>
                          </a:solidFill>
                          <a:effectLst/>
                          <a:latin typeface="Meiryo UI" panose="020B0604030504040204" pitchFamily="34" charset="-128"/>
                          <a:ea typeface="Meiryo UI" panose="020B0604030504040204" pitchFamily="34" charset="-128"/>
                        </a:rPr>
                        <a:t>2,403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3997168006"/>
                  </a:ext>
                </a:extLst>
              </a:tr>
            </a:tbl>
          </a:graphicData>
        </a:graphic>
      </p:graphicFrame>
      <p:sp>
        <p:nvSpPr>
          <p:cNvPr id="9" name="矢印: 下 8">
            <a:extLst>
              <a:ext uri="{FF2B5EF4-FFF2-40B4-BE49-F238E27FC236}">
                <a16:creationId xmlns:a16="http://schemas.microsoft.com/office/drawing/2014/main" id="{2A68692E-99BC-3A41-0375-6ABADB827BBB}"/>
              </a:ext>
            </a:extLst>
          </p:cNvPr>
          <p:cNvSpPr/>
          <p:nvPr/>
        </p:nvSpPr>
        <p:spPr>
          <a:xfrm>
            <a:off x="1607736" y="5500220"/>
            <a:ext cx="1847461" cy="489204"/>
          </a:xfrm>
          <a:prstGeom prst="downArrow">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ea typeface="Meiryo UI" panose="020B0604030504040204" pitchFamily="34" charset="-128"/>
            </a:endParaRPr>
          </a:p>
        </p:txBody>
      </p:sp>
      <p:graphicFrame>
        <p:nvGraphicFramePr>
          <p:cNvPr id="4" name="表 3">
            <a:extLst>
              <a:ext uri="{FF2B5EF4-FFF2-40B4-BE49-F238E27FC236}">
                <a16:creationId xmlns:a16="http://schemas.microsoft.com/office/drawing/2014/main" id="{F37FA2DB-5BA9-4263-2B78-38B85714306D}"/>
              </a:ext>
            </a:extLst>
          </p:cNvPr>
          <p:cNvGraphicFramePr>
            <a:graphicFrameLocks noGrp="1"/>
          </p:cNvGraphicFramePr>
          <p:nvPr>
            <p:extLst>
              <p:ext uri="{D42A27DB-BD31-4B8C-83A1-F6EECF244321}">
                <p14:modId xmlns:p14="http://schemas.microsoft.com/office/powerpoint/2010/main" val="2093987151"/>
              </p:ext>
            </p:extLst>
          </p:nvPr>
        </p:nvGraphicFramePr>
        <p:xfrm>
          <a:off x="0" y="461665"/>
          <a:ext cx="9144001" cy="5074289"/>
        </p:xfrm>
        <a:graphic>
          <a:graphicData uri="http://schemas.openxmlformats.org/drawingml/2006/table">
            <a:tbl>
              <a:tblPr/>
              <a:tblGrid>
                <a:gridCol w="2125015">
                  <a:extLst>
                    <a:ext uri="{9D8B030D-6E8A-4147-A177-3AD203B41FA5}">
                      <a16:colId xmlns:a16="http://schemas.microsoft.com/office/drawing/2014/main" val="4068107230"/>
                    </a:ext>
                  </a:extLst>
                </a:gridCol>
                <a:gridCol w="651993">
                  <a:extLst>
                    <a:ext uri="{9D8B030D-6E8A-4147-A177-3AD203B41FA5}">
                      <a16:colId xmlns:a16="http://schemas.microsoft.com/office/drawing/2014/main" val="967944914"/>
                    </a:ext>
                  </a:extLst>
                </a:gridCol>
                <a:gridCol w="627845">
                  <a:extLst>
                    <a:ext uri="{9D8B030D-6E8A-4147-A177-3AD203B41FA5}">
                      <a16:colId xmlns:a16="http://schemas.microsoft.com/office/drawing/2014/main" val="1454923384"/>
                    </a:ext>
                  </a:extLst>
                </a:gridCol>
                <a:gridCol w="998112">
                  <a:extLst>
                    <a:ext uri="{9D8B030D-6E8A-4147-A177-3AD203B41FA5}">
                      <a16:colId xmlns:a16="http://schemas.microsoft.com/office/drawing/2014/main" val="277570404"/>
                    </a:ext>
                  </a:extLst>
                </a:gridCol>
                <a:gridCol w="998112">
                  <a:extLst>
                    <a:ext uri="{9D8B030D-6E8A-4147-A177-3AD203B41FA5}">
                      <a16:colId xmlns:a16="http://schemas.microsoft.com/office/drawing/2014/main" val="377864247"/>
                    </a:ext>
                  </a:extLst>
                </a:gridCol>
                <a:gridCol w="869324">
                  <a:extLst>
                    <a:ext uri="{9D8B030D-6E8A-4147-A177-3AD203B41FA5}">
                      <a16:colId xmlns:a16="http://schemas.microsoft.com/office/drawing/2014/main" val="3500099256"/>
                    </a:ext>
                  </a:extLst>
                </a:gridCol>
                <a:gridCol w="567476">
                  <a:extLst>
                    <a:ext uri="{9D8B030D-6E8A-4147-A177-3AD203B41FA5}">
                      <a16:colId xmlns:a16="http://schemas.microsoft.com/office/drawing/2014/main" val="3731999139"/>
                    </a:ext>
                  </a:extLst>
                </a:gridCol>
                <a:gridCol w="495032">
                  <a:extLst>
                    <a:ext uri="{9D8B030D-6E8A-4147-A177-3AD203B41FA5}">
                      <a16:colId xmlns:a16="http://schemas.microsoft.com/office/drawing/2014/main" val="1531027235"/>
                    </a:ext>
                  </a:extLst>
                </a:gridCol>
                <a:gridCol w="519180">
                  <a:extLst>
                    <a:ext uri="{9D8B030D-6E8A-4147-A177-3AD203B41FA5}">
                      <a16:colId xmlns:a16="http://schemas.microsoft.com/office/drawing/2014/main" val="310252204"/>
                    </a:ext>
                  </a:extLst>
                </a:gridCol>
                <a:gridCol w="664067">
                  <a:extLst>
                    <a:ext uri="{9D8B030D-6E8A-4147-A177-3AD203B41FA5}">
                      <a16:colId xmlns:a16="http://schemas.microsoft.com/office/drawing/2014/main" val="2129442412"/>
                    </a:ext>
                  </a:extLst>
                </a:gridCol>
                <a:gridCol w="627845">
                  <a:extLst>
                    <a:ext uri="{9D8B030D-6E8A-4147-A177-3AD203B41FA5}">
                      <a16:colId xmlns:a16="http://schemas.microsoft.com/office/drawing/2014/main" val="3918419728"/>
                    </a:ext>
                  </a:extLst>
                </a:gridCol>
              </a:tblGrid>
              <a:tr h="220581">
                <a:tc rowSpan="2">
                  <a:txBody>
                    <a:bodyPr/>
                    <a:lstStyle/>
                    <a:p>
                      <a:pPr algn="ctr" fontAlgn="ctr">
                        <a:buNone/>
                      </a:pPr>
                      <a:r>
                        <a:rPr lang="ja-JP" sz="1400" b="0" i="0" u="none" strike="noStrike" dirty="0">
                          <a:solidFill>
                            <a:srgbClr val="000000"/>
                          </a:solidFill>
                          <a:effectLst/>
                          <a:latin typeface="Meiryo UI" panose="020B0604030504040204" pitchFamily="50" charset="-128"/>
                          <a:ea typeface="Meiryo UI" panose="020B0604030504040204" pitchFamily="50" charset="-128"/>
                        </a:rPr>
                        <a:t>鍵となる学会名</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gridSpan="3">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対象者</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hMerge="1">
                  <a:txBody>
                    <a:bodyPr/>
                    <a:lstStyle/>
                    <a:p>
                      <a:endParaRPr kumimoji="1" lang="ja-JP" altLang="en-US"/>
                    </a:p>
                  </a:txBody>
                  <a:tcPr/>
                </a:tc>
                <a:tc hMerge="1">
                  <a:txBody>
                    <a:bodyPr/>
                    <a:lstStyle/>
                    <a:p>
                      <a:endParaRPr kumimoji="1" lang="ja-JP" altLang="en-US"/>
                    </a:p>
                  </a:txBody>
                  <a:tcPr/>
                </a:tc>
                <a:tc gridSpan="7">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更新の状況</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419001360"/>
                  </a:ext>
                </a:extLst>
              </a:tr>
              <a:tr h="441163">
                <a:tc vMerge="1">
                  <a:txBody>
                    <a:bodyPr/>
                    <a:lstStyle/>
                    <a:p>
                      <a:endParaRPr kumimoji="1" lang="ja-JP" altLang="en-US"/>
                    </a:p>
                  </a:txBody>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合計</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指導医</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専門医</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申請件数</a:t>
                      </a:r>
                      <a:br>
                        <a:rPr lang="ja-JP" sz="1400" b="0" i="0" u="none" strike="noStrike">
                          <a:solidFill>
                            <a:srgbClr val="000000"/>
                          </a:solidFill>
                          <a:effectLst/>
                          <a:latin typeface="Meiryo UI" panose="020B0604030504040204" pitchFamily="50" charset="-128"/>
                          <a:ea typeface="Meiryo UI" panose="020B0604030504040204" pitchFamily="50" charset="-128"/>
                        </a:rPr>
                      </a:br>
                      <a:r>
                        <a:rPr lang="ja-JP" sz="1400" b="0" i="0" u="none" strike="noStrike">
                          <a:solidFill>
                            <a:srgbClr val="000000"/>
                          </a:solidFill>
                          <a:effectLst/>
                          <a:latin typeface="Meiryo UI" panose="020B0604030504040204" pitchFamily="50" charset="-128"/>
                          <a:ea typeface="Meiryo UI" panose="020B0604030504040204" pitchFamily="50" charset="-128"/>
                        </a:rPr>
                        <a:t>（割合）</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延長</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保留</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辞退</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逝去</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未反応</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合計</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extLst>
                  <a:ext uri="{0D108BD9-81ED-4DB2-BD59-A6C34878D82A}">
                    <a16:rowId xmlns:a16="http://schemas.microsoft.com/office/drawing/2014/main" val="2470058036"/>
                  </a:ext>
                </a:extLst>
              </a:tr>
              <a:tr h="441163">
                <a:tc>
                  <a:txBody>
                    <a:bodyPr/>
                    <a:lstStyle/>
                    <a:p>
                      <a:pPr algn="l" fontAlgn="ctr">
                        <a:buNone/>
                      </a:pPr>
                      <a:r>
                        <a:rPr lang="ja-JP" sz="1400" b="0" i="0" u="none" strike="noStrike" dirty="0">
                          <a:solidFill>
                            <a:srgbClr val="000000"/>
                          </a:solidFill>
                          <a:effectLst/>
                          <a:latin typeface="Meiryo UI" panose="020B0604030504040204" pitchFamily="50" charset="-128"/>
                          <a:ea typeface="Meiryo UI" panose="020B0604030504040204" pitchFamily="50" charset="-128"/>
                        </a:rPr>
                        <a:t>日本衛生学会</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dirty="0">
                          <a:solidFill>
                            <a:srgbClr val="000000"/>
                          </a:solidFill>
                          <a:effectLst/>
                          <a:latin typeface="Meiryo UI" panose="020B0604030504040204" pitchFamily="50" charset="-128"/>
                          <a:ea typeface="Meiryo UI" panose="020B0604030504040204" pitchFamily="50" charset="-128"/>
                        </a:rPr>
                        <a:t>79</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dirty="0">
                          <a:solidFill>
                            <a:srgbClr val="000000"/>
                          </a:solidFill>
                          <a:effectLst/>
                          <a:latin typeface="Meiryo UI" panose="020B0604030504040204" pitchFamily="50" charset="-128"/>
                          <a:ea typeface="Meiryo UI" panose="020B0604030504040204" pitchFamily="50" charset="-128"/>
                        </a:rPr>
                        <a:t>4</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83</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32</a:t>
                      </a:r>
                      <a:br>
                        <a:rPr lang="ja-JP" sz="1400" b="0" i="0" u="none" strike="noStrike">
                          <a:solidFill>
                            <a:srgbClr val="000000"/>
                          </a:solidFill>
                          <a:effectLst/>
                          <a:latin typeface="Meiryo UI" panose="020B0604030504040204" pitchFamily="50" charset="-128"/>
                          <a:ea typeface="Meiryo UI" panose="020B0604030504040204" pitchFamily="50" charset="-128"/>
                        </a:rPr>
                      </a:br>
                      <a:r>
                        <a:rPr lang="ja-JP" sz="1400" b="0" i="0" u="none" strike="noStrike">
                          <a:solidFill>
                            <a:srgbClr val="000000"/>
                          </a:solidFill>
                          <a:effectLst/>
                          <a:latin typeface="Meiryo UI" panose="020B0604030504040204" pitchFamily="50" charset="-128"/>
                          <a:ea typeface="Meiryo UI" panose="020B0604030504040204" pitchFamily="50" charset="-128"/>
                        </a:rPr>
                        <a:t>（41％）</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23</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dirty="0">
                          <a:solidFill>
                            <a:srgbClr val="000000"/>
                          </a:solidFill>
                          <a:effectLst/>
                          <a:latin typeface="Meiryo UI" panose="020B0604030504040204" pitchFamily="50" charset="-128"/>
                          <a:ea typeface="Meiryo UI" panose="020B0604030504040204" pitchFamily="50" charset="-128"/>
                        </a:rPr>
                        <a:t>1</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10</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0</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13</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79</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extLst>
                  <a:ext uri="{0D108BD9-81ED-4DB2-BD59-A6C34878D82A}">
                    <a16:rowId xmlns:a16="http://schemas.microsoft.com/office/drawing/2014/main" val="4068486321"/>
                  </a:ext>
                </a:extLst>
              </a:tr>
              <a:tr h="441163">
                <a:tc>
                  <a:txBody>
                    <a:bodyPr/>
                    <a:lstStyle/>
                    <a:p>
                      <a:pPr algn="l"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日本医療情報学会</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76</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dirty="0">
                          <a:solidFill>
                            <a:srgbClr val="000000"/>
                          </a:solidFill>
                          <a:effectLst/>
                          <a:latin typeface="Meiryo UI" panose="020B0604030504040204" pitchFamily="50" charset="-128"/>
                          <a:ea typeface="Meiryo UI" panose="020B0604030504040204" pitchFamily="50" charset="-128"/>
                        </a:rPr>
                        <a:t>8</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dirty="0">
                          <a:solidFill>
                            <a:srgbClr val="000000"/>
                          </a:solidFill>
                          <a:effectLst/>
                          <a:latin typeface="Meiryo UI" panose="020B0604030504040204" pitchFamily="50" charset="-128"/>
                          <a:ea typeface="Meiryo UI" panose="020B0604030504040204" pitchFamily="50" charset="-128"/>
                        </a:rPr>
                        <a:t>84</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35</a:t>
                      </a:r>
                      <a:br>
                        <a:rPr lang="ja-JP" sz="1400" b="0" i="0" u="none" strike="noStrike">
                          <a:solidFill>
                            <a:srgbClr val="000000"/>
                          </a:solidFill>
                          <a:effectLst/>
                          <a:latin typeface="Meiryo UI" panose="020B0604030504040204" pitchFamily="50" charset="-128"/>
                          <a:ea typeface="Meiryo UI" panose="020B0604030504040204" pitchFamily="50" charset="-128"/>
                        </a:rPr>
                      </a:br>
                      <a:r>
                        <a:rPr lang="ja-JP" sz="1400" b="0" i="0" u="none" strike="noStrike">
                          <a:solidFill>
                            <a:srgbClr val="000000"/>
                          </a:solidFill>
                          <a:effectLst/>
                          <a:latin typeface="Meiryo UI" panose="020B0604030504040204" pitchFamily="50" charset="-128"/>
                          <a:ea typeface="Meiryo UI" panose="020B0604030504040204" pitchFamily="50" charset="-128"/>
                        </a:rPr>
                        <a:t>（42％）</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31</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0</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11</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0</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6</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83</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extLst>
                  <a:ext uri="{0D108BD9-81ED-4DB2-BD59-A6C34878D82A}">
                    <a16:rowId xmlns:a16="http://schemas.microsoft.com/office/drawing/2014/main" val="1302664417"/>
                  </a:ext>
                </a:extLst>
              </a:tr>
              <a:tr h="441163">
                <a:tc>
                  <a:txBody>
                    <a:bodyPr/>
                    <a:lstStyle/>
                    <a:p>
                      <a:pPr algn="l"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日本産業衛生学会</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672</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66</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738</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427</a:t>
                      </a:r>
                      <a:br>
                        <a:rPr lang="ja-JP" sz="1400" b="0" i="0" u="none" strike="noStrike">
                          <a:solidFill>
                            <a:srgbClr val="000000"/>
                          </a:solidFill>
                          <a:effectLst/>
                          <a:latin typeface="Meiryo UI" panose="020B0604030504040204" pitchFamily="50" charset="-128"/>
                          <a:ea typeface="Meiryo UI" panose="020B0604030504040204" pitchFamily="50" charset="-128"/>
                        </a:rPr>
                      </a:br>
                      <a:r>
                        <a:rPr lang="ja-JP" sz="1400" b="0" i="0" u="none" strike="noStrike">
                          <a:solidFill>
                            <a:srgbClr val="000000"/>
                          </a:solidFill>
                          <a:effectLst/>
                          <a:latin typeface="Meiryo UI" panose="020B0604030504040204" pitchFamily="50" charset="-128"/>
                          <a:ea typeface="Meiryo UI" panose="020B0604030504040204" pitchFamily="50" charset="-128"/>
                        </a:rPr>
                        <a:t>（57％）</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190</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dirty="0">
                          <a:solidFill>
                            <a:srgbClr val="000000"/>
                          </a:solidFill>
                          <a:effectLst/>
                          <a:latin typeface="Meiryo UI" panose="020B0604030504040204" pitchFamily="50" charset="-128"/>
                          <a:ea typeface="Meiryo UI" panose="020B0604030504040204" pitchFamily="50" charset="-128"/>
                        </a:rPr>
                        <a:t>5</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71</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0</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52</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745</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extLst>
                  <a:ext uri="{0D108BD9-81ED-4DB2-BD59-A6C34878D82A}">
                    <a16:rowId xmlns:a16="http://schemas.microsoft.com/office/drawing/2014/main" val="1458913126"/>
                  </a:ext>
                </a:extLst>
              </a:tr>
              <a:tr h="441163">
                <a:tc>
                  <a:txBody>
                    <a:bodyPr/>
                    <a:lstStyle/>
                    <a:p>
                      <a:pPr algn="l"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日本疫学会</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114</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11</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dirty="0">
                          <a:solidFill>
                            <a:srgbClr val="000000"/>
                          </a:solidFill>
                          <a:effectLst/>
                          <a:latin typeface="Meiryo UI" panose="020B0604030504040204" pitchFamily="50" charset="-128"/>
                          <a:ea typeface="Meiryo UI" panose="020B0604030504040204" pitchFamily="50" charset="-128"/>
                        </a:rPr>
                        <a:t>125</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58</a:t>
                      </a:r>
                      <a:br>
                        <a:rPr lang="ja-JP" sz="1400" b="0" i="0" u="none" strike="noStrike">
                          <a:solidFill>
                            <a:srgbClr val="000000"/>
                          </a:solidFill>
                          <a:effectLst/>
                          <a:latin typeface="Meiryo UI" panose="020B0604030504040204" pitchFamily="50" charset="-128"/>
                          <a:ea typeface="Meiryo UI" panose="020B0604030504040204" pitchFamily="50" charset="-128"/>
                        </a:rPr>
                      </a:br>
                      <a:r>
                        <a:rPr lang="ja-JP" sz="1400" b="0" i="0" u="none" strike="noStrike">
                          <a:solidFill>
                            <a:srgbClr val="000000"/>
                          </a:solidFill>
                          <a:effectLst/>
                          <a:latin typeface="Meiryo UI" panose="020B0604030504040204" pitchFamily="50" charset="-128"/>
                          <a:ea typeface="Meiryo UI" panose="020B0604030504040204" pitchFamily="50" charset="-128"/>
                        </a:rPr>
                        <a:t>（47％）</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dirty="0">
                          <a:solidFill>
                            <a:srgbClr val="000000"/>
                          </a:solidFill>
                          <a:effectLst/>
                          <a:latin typeface="Meiryo UI" panose="020B0604030504040204" pitchFamily="50" charset="-128"/>
                          <a:ea typeface="Meiryo UI" panose="020B0604030504040204" pitchFamily="50" charset="-128"/>
                        </a:rPr>
                        <a:t>44</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1</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10</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0</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11</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124</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extLst>
                  <a:ext uri="{0D108BD9-81ED-4DB2-BD59-A6C34878D82A}">
                    <a16:rowId xmlns:a16="http://schemas.microsoft.com/office/drawing/2014/main" val="14702413"/>
                  </a:ext>
                </a:extLst>
              </a:tr>
              <a:tr h="441163">
                <a:tc>
                  <a:txBody>
                    <a:bodyPr/>
                    <a:lstStyle/>
                    <a:p>
                      <a:pPr algn="l"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日本公衆衛生学会</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877</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27</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904</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dirty="0">
                          <a:solidFill>
                            <a:srgbClr val="000000"/>
                          </a:solidFill>
                          <a:effectLst/>
                          <a:latin typeface="Meiryo UI" panose="020B0604030504040204" pitchFamily="50" charset="-128"/>
                          <a:ea typeface="Meiryo UI" panose="020B0604030504040204" pitchFamily="50" charset="-128"/>
                        </a:rPr>
                        <a:t>404</a:t>
                      </a:r>
                      <a:br>
                        <a:rPr lang="ja-JP" sz="1400" b="0" i="0" u="none" strike="noStrike" dirty="0">
                          <a:solidFill>
                            <a:srgbClr val="000000"/>
                          </a:solidFill>
                          <a:effectLst/>
                          <a:latin typeface="Meiryo UI" panose="020B0604030504040204" pitchFamily="50" charset="-128"/>
                          <a:ea typeface="Meiryo UI" panose="020B0604030504040204" pitchFamily="50" charset="-128"/>
                        </a:rPr>
                      </a:br>
                      <a:r>
                        <a:rPr lang="ja-JP" sz="1400" b="0" i="0" u="none" strike="noStrike" dirty="0">
                          <a:solidFill>
                            <a:srgbClr val="000000"/>
                          </a:solidFill>
                          <a:effectLst/>
                          <a:latin typeface="Meiryo UI" panose="020B0604030504040204" pitchFamily="50" charset="-128"/>
                          <a:ea typeface="Meiryo UI" panose="020B0604030504040204" pitchFamily="50" charset="-128"/>
                        </a:rPr>
                        <a:t>（44％）</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306</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dirty="0">
                          <a:solidFill>
                            <a:srgbClr val="000000"/>
                          </a:solidFill>
                          <a:effectLst/>
                          <a:latin typeface="Meiryo UI" panose="020B0604030504040204" pitchFamily="50" charset="-128"/>
                          <a:ea typeface="Meiryo UI" panose="020B0604030504040204" pitchFamily="50" charset="-128"/>
                        </a:rPr>
                        <a:t>8</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93</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2</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96</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909</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extLst>
                  <a:ext uri="{0D108BD9-81ED-4DB2-BD59-A6C34878D82A}">
                    <a16:rowId xmlns:a16="http://schemas.microsoft.com/office/drawing/2014/main" val="233840620"/>
                  </a:ext>
                </a:extLst>
              </a:tr>
              <a:tr h="441163">
                <a:tc>
                  <a:txBody>
                    <a:bodyPr/>
                    <a:lstStyle/>
                    <a:p>
                      <a:pPr algn="l"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日本災害医学会</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316</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55</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371</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137</a:t>
                      </a:r>
                      <a:br>
                        <a:rPr lang="ja-JP" sz="1400" b="0" i="0" u="none" strike="noStrike">
                          <a:solidFill>
                            <a:srgbClr val="000000"/>
                          </a:solidFill>
                          <a:effectLst/>
                          <a:latin typeface="Meiryo UI" panose="020B0604030504040204" pitchFamily="50" charset="-128"/>
                          <a:ea typeface="Meiryo UI" panose="020B0604030504040204" pitchFamily="50" charset="-128"/>
                        </a:rPr>
                      </a:br>
                      <a:r>
                        <a:rPr lang="ja-JP" sz="1400" b="0" i="0" u="none" strike="noStrike">
                          <a:solidFill>
                            <a:srgbClr val="000000"/>
                          </a:solidFill>
                          <a:effectLst/>
                          <a:latin typeface="Meiryo UI" panose="020B0604030504040204" pitchFamily="50" charset="-128"/>
                          <a:ea typeface="Meiryo UI" panose="020B0604030504040204" pitchFamily="50" charset="-128"/>
                        </a:rPr>
                        <a:t>（37％）</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dirty="0">
                          <a:solidFill>
                            <a:srgbClr val="000000"/>
                          </a:solidFill>
                          <a:effectLst/>
                          <a:latin typeface="Meiryo UI" panose="020B0604030504040204" pitchFamily="50" charset="-128"/>
                          <a:ea typeface="Meiryo UI" panose="020B0604030504040204" pitchFamily="50" charset="-128"/>
                        </a:rPr>
                        <a:t>129</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dirty="0">
                          <a:solidFill>
                            <a:srgbClr val="000000"/>
                          </a:solidFill>
                          <a:effectLst/>
                          <a:latin typeface="Meiryo UI" panose="020B0604030504040204" pitchFamily="50" charset="-128"/>
                          <a:ea typeface="Meiryo UI" panose="020B0604030504040204" pitchFamily="50" charset="-128"/>
                        </a:rPr>
                        <a:t>5</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42</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1</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57</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371</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extLst>
                  <a:ext uri="{0D108BD9-81ED-4DB2-BD59-A6C34878D82A}">
                    <a16:rowId xmlns:a16="http://schemas.microsoft.com/office/drawing/2014/main" val="3146611293"/>
                  </a:ext>
                </a:extLst>
              </a:tr>
              <a:tr h="441163">
                <a:tc>
                  <a:txBody>
                    <a:bodyPr/>
                    <a:lstStyle/>
                    <a:p>
                      <a:pPr algn="l"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日本医療・病院管理学会</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79</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9</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88</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40</a:t>
                      </a:r>
                      <a:br>
                        <a:rPr lang="ja-JP" sz="1400" b="0" i="0" u="none" strike="noStrike">
                          <a:solidFill>
                            <a:srgbClr val="000000"/>
                          </a:solidFill>
                          <a:effectLst/>
                          <a:latin typeface="Meiryo UI" panose="020B0604030504040204" pitchFamily="50" charset="-128"/>
                          <a:ea typeface="Meiryo UI" panose="020B0604030504040204" pitchFamily="50" charset="-128"/>
                        </a:rPr>
                      </a:br>
                      <a:r>
                        <a:rPr lang="ja-JP" sz="1400" b="0" i="0" u="none" strike="noStrike">
                          <a:solidFill>
                            <a:srgbClr val="000000"/>
                          </a:solidFill>
                          <a:effectLst/>
                          <a:latin typeface="Meiryo UI" panose="020B0604030504040204" pitchFamily="50" charset="-128"/>
                          <a:ea typeface="Meiryo UI" panose="020B0604030504040204" pitchFamily="50" charset="-128"/>
                        </a:rPr>
                        <a:t>（45％）</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29</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dirty="0">
                          <a:solidFill>
                            <a:srgbClr val="000000"/>
                          </a:solidFill>
                          <a:effectLst/>
                          <a:latin typeface="Meiryo UI" panose="020B0604030504040204" pitchFamily="50" charset="-128"/>
                          <a:ea typeface="Meiryo UI" panose="020B0604030504040204" pitchFamily="50" charset="-128"/>
                        </a:rPr>
                        <a:t>0</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11</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dirty="0">
                          <a:solidFill>
                            <a:srgbClr val="000000"/>
                          </a:solidFill>
                          <a:effectLst/>
                          <a:latin typeface="Meiryo UI" panose="020B0604030504040204" pitchFamily="50" charset="-128"/>
                          <a:ea typeface="Meiryo UI" panose="020B0604030504040204" pitchFamily="50" charset="-128"/>
                        </a:rPr>
                        <a:t>0</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8</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88</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extLst>
                  <a:ext uri="{0D108BD9-81ED-4DB2-BD59-A6C34878D82A}">
                    <a16:rowId xmlns:a16="http://schemas.microsoft.com/office/drawing/2014/main" val="909972859"/>
                  </a:ext>
                </a:extLst>
              </a:tr>
              <a:tr h="441163">
                <a:tc>
                  <a:txBody>
                    <a:bodyPr/>
                    <a:lstStyle/>
                    <a:p>
                      <a:pPr algn="l"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日本職業・災害医学会</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0</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0</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0</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1</a:t>
                      </a:r>
                      <a:br>
                        <a:rPr lang="ja-JP" sz="1400" b="0" i="0" u="none" strike="noStrike">
                          <a:solidFill>
                            <a:srgbClr val="000000"/>
                          </a:solidFill>
                          <a:effectLst/>
                          <a:latin typeface="Meiryo UI" panose="020B0604030504040204" pitchFamily="50" charset="-128"/>
                          <a:ea typeface="Meiryo UI" panose="020B0604030504040204" pitchFamily="50" charset="-128"/>
                        </a:rPr>
                      </a:br>
                      <a:r>
                        <a:rPr lang="ja-JP" sz="1400" b="0" i="0" u="none" strike="noStrike">
                          <a:solidFill>
                            <a:srgbClr val="000000"/>
                          </a:solidFill>
                          <a:effectLst/>
                          <a:latin typeface="Meiryo UI" panose="020B0604030504040204" pitchFamily="50" charset="-128"/>
                          <a:ea typeface="Meiryo UI" panose="020B0604030504040204" pitchFamily="50" charset="-128"/>
                        </a:rPr>
                        <a:t>（100％）</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0</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0</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dirty="0">
                          <a:solidFill>
                            <a:srgbClr val="000000"/>
                          </a:solidFill>
                          <a:effectLst/>
                          <a:latin typeface="Meiryo UI" panose="020B0604030504040204" pitchFamily="50" charset="-128"/>
                          <a:ea typeface="Meiryo UI" panose="020B0604030504040204" pitchFamily="50" charset="-128"/>
                        </a:rPr>
                        <a:t>0</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0</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dirty="0">
                          <a:solidFill>
                            <a:srgbClr val="000000"/>
                          </a:solidFill>
                          <a:effectLst/>
                          <a:latin typeface="Meiryo UI" panose="020B0604030504040204" pitchFamily="50" charset="-128"/>
                          <a:ea typeface="Meiryo UI" panose="020B0604030504040204" pitchFamily="50" charset="-128"/>
                        </a:rPr>
                        <a:t>0</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1</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extLst>
                  <a:ext uri="{0D108BD9-81ED-4DB2-BD59-A6C34878D82A}">
                    <a16:rowId xmlns:a16="http://schemas.microsoft.com/office/drawing/2014/main" val="1321964628"/>
                  </a:ext>
                </a:extLst>
              </a:tr>
              <a:tr h="441163">
                <a:tc>
                  <a:txBody>
                    <a:bodyPr/>
                    <a:lstStyle/>
                    <a:p>
                      <a:pPr algn="l"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不明</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0</a:t>
                      </a:r>
                      <a:br>
                        <a:rPr lang="ja-JP" sz="1400" b="0" i="0" u="none" strike="noStrike">
                          <a:solidFill>
                            <a:srgbClr val="000000"/>
                          </a:solidFill>
                          <a:effectLst/>
                          <a:latin typeface="Meiryo UI" panose="020B0604030504040204" pitchFamily="50" charset="-128"/>
                          <a:ea typeface="Meiryo UI" panose="020B0604030504040204" pitchFamily="50" charset="-128"/>
                        </a:rPr>
                      </a:br>
                      <a:r>
                        <a:rPr lang="ja-JP" sz="1400" b="0" i="0" u="none" strike="noStrike">
                          <a:solidFill>
                            <a:srgbClr val="000000"/>
                          </a:solidFill>
                          <a:effectLst/>
                          <a:latin typeface="Meiryo UI" panose="020B0604030504040204" pitchFamily="50" charset="-128"/>
                          <a:ea typeface="Meiryo UI" panose="020B0604030504040204" pitchFamily="50" charset="-128"/>
                        </a:rPr>
                        <a:t>（0％）</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1</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0</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2</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dirty="0">
                          <a:solidFill>
                            <a:srgbClr val="000000"/>
                          </a:solidFill>
                          <a:effectLst/>
                          <a:latin typeface="Meiryo UI" panose="020B0604030504040204" pitchFamily="50" charset="-128"/>
                          <a:ea typeface="Meiryo UI" panose="020B0604030504040204" pitchFamily="50" charset="-128"/>
                        </a:rPr>
                        <a:t>0</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dirty="0">
                          <a:solidFill>
                            <a:srgbClr val="000000"/>
                          </a:solidFill>
                          <a:effectLst/>
                          <a:latin typeface="Meiryo UI" panose="020B0604030504040204" pitchFamily="50" charset="-128"/>
                          <a:ea typeface="Meiryo UI" panose="020B0604030504040204" pitchFamily="50" charset="-128"/>
                        </a:rPr>
                        <a:t>0</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dirty="0">
                          <a:solidFill>
                            <a:srgbClr val="000000"/>
                          </a:solidFill>
                          <a:effectLst/>
                          <a:latin typeface="Meiryo UI" panose="020B0604030504040204" pitchFamily="50" charset="-128"/>
                          <a:ea typeface="Meiryo UI" panose="020B0604030504040204" pitchFamily="50" charset="-128"/>
                        </a:rPr>
                        <a:t>3</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extLst>
                  <a:ext uri="{0D108BD9-81ED-4DB2-BD59-A6C34878D82A}">
                    <a16:rowId xmlns:a16="http://schemas.microsoft.com/office/drawing/2014/main" val="859963169"/>
                  </a:ext>
                </a:extLst>
              </a:tr>
              <a:tr h="441163">
                <a:tc>
                  <a:txBody>
                    <a:bodyPr/>
                    <a:lstStyle/>
                    <a:p>
                      <a:pPr algn="l"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合計</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a:txBody>
                    <a:bodyPr/>
                    <a:lstStyle/>
                    <a:p>
                      <a:pPr algn="ctr" fontAlgn="ctr">
                        <a:buNone/>
                      </a:pPr>
                      <a:r>
                        <a:rPr lang="ja-JP" sz="1400" b="0" i="0" u="none" strike="noStrike" dirty="0">
                          <a:solidFill>
                            <a:srgbClr val="000000"/>
                          </a:solidFill>
                          <a:effectLst/>
                          <a:latin typeface="Meiryo UI" panose="020B0604030504040204" pitchFamily="50" charset="-128"/>
                          <a:ea typeface="Meiryo UI" panose="020B0604030504040204" pitchFamily="50" charset="-128"/>
                        </a:rPr>
                        <a:t>2,213</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180</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2,393</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1,134</a:t>
                      </a:r>
                      <a:br>
                        <a:rPr lang="ja-JP" sz="1400" b="0" i="0" u="none" strike="noStrike">
                          <a:solidFill>
                            <a:srgbClr val="000000"/>
                          </a:solidFill>
                          <a:effectLst/>
                          <a:latin typeface="Meiryo UI" panose="020B0604030504040204" pitchFamily="50" charset="-128"/>
                          <a:ea typeface="Meiryo UI" panose="020B0604030504040204" pitchFamily="50" charset="-128"/>
                        </a:rPr>
                      </a:br>
                      <a:r>
                        <a:rPr lang="ja-JP" sz="1400" b="0" i="0" u="none" strike="noStrike">
                          <a:solidFill>
                            <a:srgbClr val="000000"/>
                          </a:solidFill>
                          <a:effectLst/>
                          <a:latin typeface="Meiryo UI" panose="020B0604030504040204" pitchFamily="50" charset="-128"/>
                          <a:ea typeface="Meiryo UI" panose="020B0604030504040204" pitchFamily="50" charset="-128"/>
                        </a:rPr>
                        <a:t>（47％）</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753</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20</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a:txBody>
                    <a:bodyPr/>
                    <a:lstStyle/>
                    <a:p>
                      <a:pPr algn="ctr" fontAlgn="ctr">
                        <a:buNone/>
                      </a:pPr>
                      <a:r>
                        <a:rPr lang="ja-JP" sz="1400" b="0" i="0" u="none" strike="noStrike">
                          <a:solidFill>
                            <a:srgbClr val="000000"/>
                          </a:solidFill>
                          <a:effectLst/>
                          <a:latin typeface="Meiryo UI" panose="020B0604030504040204" pitchFamily="50" charset="-128"/>
                          <a:ea typeface="Meiryo UI" panose="020B0604030504040204" pitchFamily="50" charset="-128"/>
                        </a:rPr>
                        <a:t>250</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a:txBody>
                    <a:bodyPr/>
                    <a:lstStyle/>
                    <a:p>
                      <a:pPr algn="ctr" fontAlgn="ctr">
                        <a:buNone/>
                      </a:pPr>
                      <a:r>
                        <a:rPr lang="ja-JP" sz="1400" b="0" i="0" u="none" strike="noStrike" dirty="0">
                          <a:solidFill>
                            <a:srgbClr val="000000"/>
                          </a:solidFill>
                          <a:effectLst/>
                          <a:latin typeface="Meiryo UI" panose="020B0604030504040204" pitchFamily="50" charset="-128"/>
                          <a:ea typeface="Meiryo UI" panose="020B0604030504040204" pitchFamily="50" charset="-128"/>
                        </a:rPr>
                        <a:t>3</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a:txBody>
                    <a:bodyPr/>
                    <a:lstStyle/>
                    <a:p>
                      <a:pPr algn="ctr" fontAlgn="ctr">
                        <a:buNone/>
                      </a:pPr>
                      <a:r>
                        <a:rPr lang="ja-JP" sz="1400" b="0" i="0" u="none" strike="noStrike" dirty="0">
                          <a:solidFill>
                            <a:srgbClr val="000000"/>
                          </a:solidFill>
                          <a:effectLst/>
                          <a:latin typeface="Meiryo UI" panose="020B0604030504040204" pitchFamily="50" charset="-128"/>
                          <a:ea typeface="Meiryo UI" panose="020B0604030504040204" pitchFamily="50" charset="-128"/>
                        </a:rPr>
                        <a:t>243</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a:txBody>
                    <a:bodyPr/>
                    <a:lstStyle/>
                    <a:p>
                      <a:pPr algn="ctr" fontAlgn="ctr">
                        <a:buNone/>
                      </a:pPr>
                      <a:r>
                        <a:rPr lang="ja-JP" sz="1400" b="0" i="0" u="none" strike="noStrike" dirty="0">
                          <a:solidFill>
                            <a:srgbClr val="000000"/>
                          </a:solidFill>
                          <a:effectLst/>
                          <a:latin typeface="Meiryo UI" panose="020B0604030504040204" pitchFamily="50" charset="-128"/>
                          <a:ea typeface="Meiryo UI" panose="020B0604030504040204" pitchFamily="50" charset="-128"/>
                        </a:rPr>
                        <a:t>2,403</a:t>
                      </a:r>
                    </a:p>
                  </a:txBody>
                  <a:tcPr marL="8136" marR="8136" marT="813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extLst>
                  <a:ext uri="{0D108BD9-81ED-4DB2-BD59-A6C34878D82A}">
                    <a16:rowId xmlns:a16="http://schemas.microsoft.com/office/drawing/2014/main" val="185728338"/>
                  </a:ext>
                </a:extLst>
              </a:tr>
            </a:tbl>
          </a:graphicData>
        </a:graphic>
      </p:graphicFrame>
    </p:spTree>
    <p:extLst>
      <p:ext uri="{BB962C8B-B14F-4D97-AF65-F5344CB8AC3E}">
        <p14:creationId xmlns:p14="http://schemas.microsoft.com/office/powerpoint/2010/main" val="277326407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0BB0C03-60EB-DBA8-01B1-3F49936D0B13}"/>
            </a:ext>
          </a:extLst>
        </p:cNvPr>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E7F6B83A-8D5C-01C8-9D28-DE85E9C04CA0}"/>
              </a:ext>
            </a:extLst>
          </p:cNvPr>
          <p:cNvGraphicFramePr>
            <a:graphicFrameLocks noGrp="1"/>
          </p:cNvGraphicFramePr>
          <p:nvPr>
            <p:extLst>
              <p:ext uri="{D42A27DB-BD31-4B8C-83A1-F6EECF244321}">
                <p14:modId xmlns:p14="http://schemas.microsoft.com/office/powerpoint/2010/main" val="3636948425"/>
              </p:ext>
            </p:extLst>
          </p:nvPr>
        </p:nvGraphicFramePr>
        <p:xfrm>
          <a:off x="5733" y="6033786"/>
          <a:ext cx="9138267" cy="824214"/>
        </p:xfrm>
        <a:graphic>
          <a:graphicData uri="http://schemas.openxmlformats.org/drawingml/2006/table">
            <a:tbl>
              <a:tblPr/>
              <a:tblGrid>
                <a:gridCol w="1194955">
                  <a:extLst>
                    <a:ext uri="{9D8B030D-6E8A-4147-A177-3AD203B41FA5}">
                      <a16:colId xmlns:a16="http://schemas.microsoft.com/office/drawing/2014/main" val="831976261"/>
                    </a:ext>
                  </a:extLst>
                </a:gridCol>
                <a:gridCol w="835771">
                  <a:extLst>
                    <a:ext uri="{9D8B030D-6E8A-4147-A177-3AD203B41FA5}">
                      <a16:colId xmlns:a16="http://schemas.microsoft.com/office/drawing/2014/main" val="2198652950"/>
                    </a:ext>
                  </a:extLst>
                </a:gridCol>
                <a:gridCol w="1169674">
                  <a:extLst>
                    <a:ext uri="{9D8B030D-6E8A-4147-A177-3AD203B41FA5}">
                      <a16:colId xmlns:a16="http://schemas.microsoft.com/office/drawing/2014/main" val="2251870383"/>
                    </a:ext>
                  </a:extLst>
                </a:gridCol>
                <a:gridCol w="861052">
                  <a:extLst>
                    <a:ext uri="{9D8B030D-6E8A-4147-A177-3AD203B41FA5}">
                      <a16:colId xmlns:a16="http://schemas.microsoft.com/office/drawing/2014/main" val="3009449625"/>
                    </a:ext>
                  </a:extLst>
                </a:gridCol>
                <a:gridCol w="1015363">
                  <a:extLst>
                    <a:ext uri="{9D8B030D-6E8A-4147-A177-3AD203B41FA5}">
                      <a16:colId xmlns:a16="http://schemas.microsoft.com/office/drawing/2014/main" val="1001924321"/>
                    </a:ext>
                  </a:extLst>
                </a:gridCol>
                <a:gridCol w="1015363">
                  <a:extLst>
                    <a:ext uri="{9D8B030D-6E8A-4147-A177-3AD203B41FA5}">
                      <a16:colId xmlns:a16="http://schemas.microsoft.com/office/drawing/2014/main" val="1343970523"/>
                    </a:ext>
                  </a:extLst>
                </a:gridCol>
                <a:gridCol w="1015363">
                  <a:extLst>
                    <a:ext uri="{9D8B030D-6E8A-4147-A177-3AD203B41FA5}">
                      <a16:colId xmlns:a16="http://schemas.microsoft.com/office/drawing/2014/main" val="1208129830"/>
                    </a:ext>
                  </a:extLst>
                </a:gridCol>
                <a:gridCol w="1153232">
                  <a:extLst>
                    <a:ext uri="{9D8B030D-6E8A-4147-A177-3AD203B41FA5}">
                      <a16:colId xmlns:a16="http://schemas.microsoft.com/office/drawing/2014/main" val="1942215963"/>
                    </a:ext>
                  </a:extLst>
                </a:gridCol>
                <a:gridCol w="877494">
                  <a:extLst>
                    <a:ext uri="{9D8B030D-6E8A-4147-A177-3AD203B41FA5}">
                      <a16:colId xmlns:a16="http://schemas.microsoft.com/office/drawing/2014/main" val="4174398200"/>
                    </a:ext>
                  </a:extLst>
                </a:gridCol>
              </a:tblGrid>
              <a:tr h="274738">
                <a:tc gridSpan="9">
                  <a:txBody>
                    <a:bodyPr/>
                    <a:lstStyle/>
                    <a:p>
                      <a:pPr algn="ctr" fontAlgn="ctr"/>
                      <a:r>
                        <a:rPr lang="ja-JP" altLang="en-US" sz="1600" b="0" i="0" u="none" strike="noStrike" dirty="0">
                          <a:solidFill>
                            <a:srgbClr val="000000"/>
                          </a:solidFill>
                          <a:effectLst/>
                          <a:latin typeface="Meiryo UI" panose="020B0604030504040204" pitchFamily="34" charset="-128"/>
                          <a:ea typeface="Meiryo UI" panose="020B0604030504040204" pitchFamily="34" charset="-128"/>
                        </a:rPr>
                        <a:t>更新の状況</a:t>
                      </a:r>
                      <a:r>
                        <a:rPr lang="en-US" altLang="ja-JP" sz="1600" b="0" i="0" u="none" strike="noStrike" dirty="0">
                          <a:solidFill>
                            <a:srgbClr val="000000"/>
                          </a:solidFill>
                          <a:effectLst/>
                          <a:latin typeface="Meiryo UI" panose="020B0604030504040204" pitchFamily="34" charset="-128"/>
                          <a:ea typeface="Meiryo UI" panose="020B0604030504040204" pitchFamily="34" charset="-128"/>
                        </a:rPr>
                        <a:t>(2023.6.9</a:t>
                      </a:r>
                      <a:r>
                        <a:rPr lang="ja-JP" altLang="en-US" sz="1600" b="0" i="0" u="none" strike="noStrike" dirty="0">
                          <a:solidFill>
                            <a:srgbClr val="000000"/>
                          </a:solidFill>
                          <a:effectLst/>
                          <a:latin typeface="Meiryo UI" panose="020B0604030504040204" pitchFamily="34" charset="-128"/>
                          <a:ea typeface="Meiryo UI" panose="020B0604030504040204" pitchFamily="34" charset="-128"/>
                        </a:rPr>
                        <a:t>時点</a:t>
                      </a:r>
                      <a:r>
                        <a:rPr lang="en-US" altLang="ja-JP" sz="1600" b="0" i="0" u="none" strike="noStrike" dirty="0">
                          <a:solidFill>
                            <a:srgbClr val="000000"/>
                          </a:solidFill>
                          <a:effectLst/>
                          <a:latin typeface="Meiryo UI" panose="020B0604030504040204" pitchFamily="34" charset="-128"/>
                          <a:ea typeface="Meiryo UI" panose="020B0604030504040204" pitchFamily="34" charset="-128"/>
                        </a:rPr>
                        <a:t>)</a:t>
                      </a:r>
                    </a:p>
                  </a:txBody>
                  <a:tcPr marL="5715" marR="5715" marT="57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lnL w="6350" cap="flat" cmpd="sng" algn="ctr">
                      <a:solidFill>
                        <a:srgbClr val="000000"/>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969336540"/>
                  </a:ext>
                </a:extLst>
              </a:tr>
              <a:tr h="274738">
                <a:tc>
                  <a:txBody>
                    <a:bodyPr/>
                    <a:lstStyle/>
                    <a:p>
                      <a:pPr algn="r" fontAlgn="ctr"/>
                      <a:r>
                        <a:rPr lang="ja-JP" altLang="en-US" sz="1600" b="0" i="0" u="none" strike="noStrike" dirty="0">
                          <a:solidFill>
                            <a:srgbClr val="000000"/>
                          </a:solidFill>
                          <a:effectLst/>
                          <a:latin typeface="Meiryo UI" panose="020B0604030504040204" pitchFamily="34" charset="-128"/>
                          <a:ea typeface="Meiryo UI" panose="020B0604030504040204" pitchFamily="34" charset="-128"/>
                        </a:rPr>
                        <a:t>申請件数</a:t>
                      </a:r>
                    </a:p>
                  </a:txBody>
                  <a:tcPr marL="5715" marR="5715" marT="571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r" fontAlgn="ctr"/>
                      <a:r>
                        <a:rPr lang="en-US" altLang="ja-JP" sz="1600" b="0" i="0" u="none" strike="noStrike" dirty="0">
                          <a:solidFill>
                            <a:srgbClr val="000000"/>
                          </a:solidFill>
                          <a:effectLst/>
                          <a:latin typeface="Meiryo UI" panose="020B0604030504040204" pitchFamily="34" charset="-128"/>
                          <a:ea typeface="Meiryo UI" panose="020B0604030504040204" pitchFamily="34" charset="-128"/>
                        </a:rPr>
                        <a:t>(</a:t>
                      </a:r>
                      <a:r>
                        <a:rPr lang="ja-JP" altLang="en-US" sz="1600" b="0" i="0" u="none" strike="noStrike" dirty="0">
                          <a:solidFill>
                            <a:srgbClr val="000000"/>
                          </a:solidFill>
                          <a:effectLst/>
                          <a:latin typeface="Meiryo UI" panose="020B0604030504040204" pitchFamily="34" charset="-128"/>
                          <a:ea typeface="Meiryo UI" panose="020B0604030504040204" pitchFamily="34" charset="-128"/>
                        </a:rPr>
                        <a:t>割合</a:t>
                      </a:r>
                      <a:r>
                        <a:rPr lang="en-US" altLang="ja-JP" sz="1600" b="0" i="0" u="none" strike="noStrike" dirty="0">
                          <a:solidFill>
                            <a:srgbClr val="000000"/>
                          </a:solidFill>
                          <a:effectLst/>
                          <a:latin typeface="Meiryo UI" panose="020B0604030504040204" pitchFamily="34" charset="-128"/>
                          <a:ea typeface="Meiryo UI" panose="020B0604030504040204" pitchFamily="34" charset="-128"/>
                        </a:rPr>
                        <a:t>)</a:t>
                      </a:r>
                    </a:p>
                  </a:txBody>
                  <a:tcPr marL="5715" marR="5715" marT="571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fontAlgn="ctr"/>
                      <a:r>
                        <a:rPr lang="ja-JP" altLang="en-US" sz="1600" b="0" i="0" u="none" strike="noStrike" dirty="0">
                          <a:solidFill>
                            <a:srgbClr val="000000"/>
                          </a:solidFill>
                          <a:effectLst/>
                          <a:latin typeface="Meiryo UI" panose="020B0604030504040204" pitchFamily="34" charset="-128"/>
                          <a:ea typeface="Meiryo UI" panose="020B0604030504040204" pitchFamily="34" charset="-128"/>
                        </a:rPr>
                        <a:t>更新可能</a:t>
                      </a:r>
                      <a:endParaRPr lang="en-US" altLang="ja-JP" sz="1600" b="0" i="0" u="none" strike="noStrike" dirty="0">
                        <a:solidFill>
                          <a:srgbClr val="000000"/>
                        </a:solidFill>
                        <a:effectLst/>
                        <a:latin typeface="Meiryo UI" panose="020B0604030504040204" pitchFamily="34" charset="-128"/>
                        <a:ea typeface="Meiryo UI" panose="020B0604030504040204" pitchFamily="34" charset="-128"/>
                      </a:endParaRPr>
                    </a:p>
                  </a:txBody>
                  <a:tcPr marL="5715" marR="5715" marT="57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fontAlgn="ctr"/>
                      <a:r>
                        <a:rPr lang="ja-JP" altLang="en-US" sz="1600" b="0" i="0" u="none" strike="noStrike" dirty="0">
                          <a:solidFill>
                            <a:srgbClr val="000000"/>
                          </a:solidFill>
                          <a:effectLst/>
                          <a:latin typeface="Meiryo UI" panose="020B0604030504040204" pitchFamily="34" charset="-128"/>
                          <a:ea typeface="Meiryo UI" panose="020B0604030504040204" pitchFamily="34" charset="-128"/>
                        </a:rPr>
                        <a:t>保留</a:t>
                      </a:r>
                    </a:p>
                  </a:txBody>
                  <a:tcPr marL="5715" marR="5715" marT="57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fontAlgn="ctr"/>
                      <a:r>
                        <a:rPr lang="ja-JP" altLang="en-US" sz="1600" b="0" i="0" u="none" strike="noStrike" dirty="0">
                          <a:solidFill>
                            <a:srgbClr val="000000"/>
                          </a:solidFill>
                          <a:effectLst/>
                          <a:latin typeface="Meiryo UI" panose="020B0604030504040204" pitchFamily="34" charset="-128"/>
                          <a:ea typeface="Meiryo UI" panose="020B0604030504040204" pitchFamily="34" charset="-128"/>
                        </a:rPr>
                        <a:t>延長</a:t>
                      </a:r>
                    </a:p>
                  </a:txBody>
                  <a:tcPr marL="5715" marR="5715" marT="57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fontAlgn="ctr"/>
                      <a:r>
                        <a:rPr lang="ja-JP" altLang="en-US" sz="1600" b="0" i="0" u="none" strike="noStrike" dirty="0">
                          <a:solidFill>
                            <a:srgbClr val="000000"/>
                          </a:solidFill>
                          <a:effectLst/>
                          <a:latin typeface="Meiryo UI" panose="020B0604030504040204" pitchFamily="34" charset="-128"/>
                          <a:ea typeface="Meiryo UI" panose="020B0604030504040204" pitchFamily="34" charset="-128"/>
                        </a:rPr>
                        <a:t>辞退</a:t>
                      </a:r>
                    </a:p>
                  </a:txBody>
                  <a:tcPr marL="5715" marR="5715" marT="57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fontAlgn="ctr"/>
                      <a:r>
                        <a:rPr lang="ja-JP" altLang="en-US" sz="1600" b="0" i="0" u="none" strike="noStrike" dirty="0">
                          <a:solidFill>
                            <a:srgbClr val="000000"/>
                          </a:solidFill>
                          <a:effectLst/>
                          <a:latin typeface="Meiryo UI" panose="020B0604030504040204" pitchFamily="34" charset="-128"/>
                          <a:ea typeface="Meiryo UI" panose="020B0604030504040204" pitchFamily="34" charset="-128"/>
                        </a:rPr>
                        <a:t>未反応</a:t>
                      </a:r>
                    </a:p>
                  </a:txBody>
                  <a:tcPr marL="5715" marR="5715" marT="57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fontAlgn="ctr"/>
                      <a:r>
                        <a:rPr lang="ja-JP" altLang="en-US" sz="1600" b="0" i="0" u="none" strike="noStrike" dirty="0">
                          <a:solidFill>
                            <a:srgbClr val="000000"/>
                          </a:solidFill>
                          <a:effectLst/>
                          <a:latin typeface="Meiryo UI" panose="020B0604030504040204" pitchFamily="34" charset="-128"/>
                          <a:ea typeface="Meiryo UI" panose="020B0604030504040204" pitchFamily="34" charset="-128"/>
                        </a:rPr>
                        <a:t>活動休止</a:t>
                      </a:r>
                    </a:p>
                  </a:txBody>
                  <a:tcPr marL="5715" marR="5715" marT="57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algn="ctr" fontAlgn="ctr"/>
                      <a:r>
                        <a:rPr lang="ja-JP" altLang="en-US" sz="1600" b="0" i="0" u="none" strike="noStrike" dirty="0">
                          <a:solidFill>
                            <a:srgbClr val="000000"/>
                          </a:solidFill>
                          <a:effectLst/>
                          <a:latin typeface="Meiryo UI" panose="020B0604030504040204" pitchFamily="34" charset="-128"/>
                          <a:ea typeface="Meiryo UI" panose="020B0604030504040204" pitchFamily="34" charset="-128"/>
                        </a:rPr>
                        <a:t>合計</a:t>
                      </a:r>
                    </a:p>
                  </a:txBody>
                  <a:tcPr marL="5715" marR="5715" marT="57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1790845327"/>
                  </a:ext>
                </a:extLst>
              </a:tr>
              <a:tr h="274738">
                <a:tc>
                  <a:txBody>
                    <a:bodyPr/>
                    <a:lstStyle/>
                    <a:p>
                      <a:pPr algn="r" fontAlgn="ctr"/>
                      <a:r>
                        <a:rPr lang="en-US" altLang="ja-JP" sz="1600" b="0" i="0" u="none" strike="noStrike" dirty="0">
                          <a:solidFill>
                            <a:srgbClr val="000000"/>
                          </a:solidFill>
                          <a:effectLst/>
                          <a:latin typeface="Meiryo UI" panose="020B0604030504040204" pitchFamily="34" charset="-128"/>
                          <a:ea typeface="Meiryo UI" panose="020B0604030504040204" pitchFamily="34" charset="-128"/>
                        </a:rPr>
                        <a:t>633</a:t>
                      </a:r>
                    </a:p>
                  </a:txBody>
                  <a:tcPr marL="5715" marR="5715" marT="571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r" fontAlgn="ctr"/>
                      <a:r>
                        <a:rPr lang="en-US" altLang="ja-JP" sz="1600" b="0" i="0" u="none" strike="noStrike" dirty="0">
                          <a:solidFill>
                            <a:srgbClr val="000000"/>
                          </a:solidFill>
                          <a:effectLst/>
                          <a:latin typeface="Meiryo UI" panose="020B0604030504040204" pitchFamily="34" charset="-128"/>
                          <a:ea typeface="Meiryo UI" panose="020B0604030504040204" pitchFamily="34" charset="-128"/>
                        </a:rPr>
                        <a:t>(43%)</a:t>
                      </a:r>
                    </a:p>
                  </a:txBody>
                  <a:tcPr marL="5715" marR="5715" marT="571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r" fontAlgn="ctr"/>
                      <a:r>
                        <a:rPr lang="en-US" altLang="ja-JP" sz="1600" b="0" i="0" u="none" strike="noStrike" dirty="0">
                          <a:solidFill>
                            <a:srgbClr val="000000"/>
                          </a:solidFill>
                          <a:effectLst/>
                          <a:latin typeface="Meiryo UI" panose="020B0604030504040204" pitchFamily="34" charset="-128"/>
                          <a:ea typeface="Meiryo UI" panose="020B0604030504040204" pitchFamily="34" charset="-128"/>
                        </a:rPr>
                        <a:t>629</a:t>
                      </a:r>
                    </a:p>
                  </a:txBody>
                  <a:tcPr marL="5715" marR="5715" marT="57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r" fontAlgn="ctr"/>
                      <a:r>
                        <a:rPr lang="en-US" altLang="ja-JP" sz="1600" b="0" i="0" u="none" strike="noStrike" dirty="0">
                          <a:solidFill>
                            <a:schemeClr val="tx1"/>
                          </a:solidFill>
                          <a:effectLst/>
                          <a:latin typeface="Meiryo UI" panose="020B0604030504040204" pitchFamily="34" charset="-128"/>
                          <a:ea typeface="Meiryo UI" panose="020B0604030504040204" pitchFamily="34" charset="-128"/>
                        </a:rPr>
                        <a:t>4</a:t>
                      </a:r>
                    </a:p>
                  </a:txBody>
                  <a:tcPr marL="5715" marR="5715" marT="57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r" fontAlgn="ctr"/>
                      <a:r>
                        <a:rPr lang="en-US" altLang="ja-JP" sz="1600" b="0" i="0" u="none" strike="noStrike" dirty="0">
                          <a:solidFill>
                            <a:schemeClr val="tx1"/>
                          </a:solidFill>
                          <a:effectLst/>
                          <a:latin typeface="Meiryo UI" panose="020B0604030504040204" pitchFamily="34" charset="-128"/>
                          <a:ea typeface="Meiryo UI" panose="020B0604030504040204" pitchFamily="34" charset="-128"/>
                        </a:rPr>
                        <a:t>410</a:t>
                      </a:r>
                    </a:p>
                  </a:txBody>
                  <a:tcPr marL="5715" marR="5715" marT="57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r" fontAlgn="ctr"/>
                      <a:r>
                        <a:rPr lang="en-US" altLang="ja-JP" sz="1600" b="0" i="0" u="none" strike="noStrike" dirty="0">
                          <a:solidFill>
                            <a:schemeClr val="tx1"/>
                          </a:solidFill>
                          <a:effectLst/>
                          <a:latin typeface="Meiryo UI" panose="020B0604030504040204" pitchFamily="34" charset="-128"/>
                          <a:ea typeface="Meiryo UI" panose="020B0604030504040204" pitchFamily="34" charset="-128"/>
                        </a:rPr>
                        <a:t>101</a:t>
                      </a:r>
                    </a:p>
                  </a:txBody>
                  <a:tcPr marL="5715" marR="5715" marT="57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r" fontAlgn="ctr"/>
                      <a:r>
                        <a:rPr lang="en-US" altLang="ja-JP" sz="1600" b="0" i="0" u="none" strike="noStrike" dirty="0">
                          <a:solidFill>
                            <a:schemeClr val="tx1"/>
                          </a:solidFill>
                          <a:effectLst/>
                          <a:latin typeface="Meiryo UI" panose="020B0604030504040204" pitchFamily="34" charset="-128"/>
                          <a:ea typeface="Meiryo UI" panose="020B0604030504040204" pitchFamily="34" charset="-128"/>
                        </a:rPr>
                        <a:t>336</a:t>
                      </a:r>
                    </a:p>
                  </a:txBody>
                  <a:tcPr marL="5715" marR="5715" marT="57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r" fontAlgn="ctr"/>
                      <a:r>
                        <a:rPr lang="en-US" altLang="ja-JP" sz="1600" b="0" i="0" u="none" strike="noStrike" dirty="0">
                          <a:solidFill>
                            <a:schemeClr val="tx1"/>
                          </a:solidFill>
                          <a:effectLst/>
                          <a:latin typeface="Meiryo UI" panose="020B0604030504040204" pitchFamily="34" charset="-128"/>
                          <a:ea typeface="Meiryo UI" panose="020B0604030504040204" pitchFamily="34" charset="-128"/>
                        </a:rPr>
                        <a:t>1</a:t>
                      </a:r>
                    </a:p>
                  </a:txBody>
                  <a:tcPr marL="5715" marR="5715" marT="57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algn="r" fontAlgn="ctr"/>
                      <a:r>
                        <a:rPr lang="en-US" altLang="ja-JP" sz="1600" b="0" i="0" u="none" strike="noStrike" dirty="0">
                          <a:solidFill>
                            <a:srgbClr val="000000"/>
                          </a:solidFill>
                          <a:effectLst/>
                          <a:latin typeface="Meiryo UI" panose="020B0604030504040204" pitchFamily="34" charset="-128"/>
                          <a:ea typeface="Meiryo UI" panose="020B0604030504040204" pitchFamily="34" charset="-128"/>
                        </a:rPr>
                        <a:t>1,481</a:t>
                      </a:r>
                    </a:p>
                  </a:txBody>
                  <a:tcPr marL="5715" marR="5715" marT="57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3997168006"/>
                  </a:ext>
                </a:extLst>
              </a:tr>
            </a:tbl>
          </a:graphicData>
        </a:graphic>
      </p:graphicFrame>
      <p:sp>
        <p:nvSpPr>
          <p:cNvPr id="6" name="テキスト ボックス 5">
            <a:extLst>
              <a:ext uri="{FF2B5EF4-FFF2-40B4-BE49-F238E27FC236}">
                <a16:creationId xmlns:a16="http://schemas.microsoft.com/office/drawing/2014/main" id="{0263C46D-2DC7-B957-8EDB-854EF13F6185}"/>
              </a:ext>
            </a:extLst>
          </p:cNvPr>
          <p:cNvSpPr txBox="1"/>
          <p:nvPr/>
        </p:nvSpPr>
        <p:spPr>
          <a:xfrm>
            <a:off x="0" y="0"/>
            <a:ext cx="6993082" cy="461665"/>
          </a:xfrm>
          <a:prstGeom prst="rect">
            <a:avLst/>
          </a:prstGeom>
          <a:solidFill>
            <a:srgbClr val="FFC000"/>
          </a:solidFill>
        </p:spPr>
        <p:txBody>
          <a:bodyPr wrap="square" rtlCol="0">
            <a:spAutoFit/>
          </a:bodyPr>
          <a:lstStyle/>
          <a:p>
            <a:r>
              <a:rPr lang="ja-JP" altLang="en-US" sz="2400" dirty="0">
                <a:solidFill>
                  <a:srgbClr val="000000"/>
                </a:solidFill>
                <a:latin typeface="Meiryo UI" panose="020B0604030504040204" pitchFamily="50" charset="-128"/>
                <a:ea typeface="Meiryo UI" panose="020B0604030504040204" pitchFamily="50" charset="-128"/>
              </a:rPr>
              <a:t>指導医及び専門医の更新状況（</a:t>
            </a:r>
            <a:r>
              <a:rPr lang="en-US" altLang="ja-JP" sz="2400" dirty="0">
                <a:solidFill>
                  <a:srgbClr val="000000"/>
                </a:solidFill>
                <a:latin typeface="Meiryo UI" panose="020B0604030504040204" pitchFamily="50" charset="-128"/>
                <a:ea typeface="Meiryo UI" panose="020B0604030504040204" pitchFamily="50" charset="-128"/>
              </a:rPr>
              <a:t>2022</a:t>
            </a:r>
            <a:r>
              <a:rPr lang="ja-JP" altLang="en-US" sz="2400" dirty="0">
                <a:solidFill>
                  <a:srgbClr val="000000"/>
                </a:solidFill>
                <a:latin typeface="Meiryo UI" panose="020B0604030504040204" pitchFamily="50" charset="-128"/>
                <a:ea typeface="Meiryo UI" panose="020B0604030504040204" pitchFamily="50" charset="-128"/>
              </a:rPr>
              <a:t>年度の実績）</a:t>
            </a:r>
          </a:p>
        </p:txBody>
      </p:sp>
      <p:graphicFrame>
        <p:nvGraphicFramePr>
          <p:cNvPr id="8" name="表 7">
            <a:extLst>
              <a:ext uri="{FF2B5EF4-FFF2-40B4-BE49-F238E27FC236}">
                <a16:creationId xmlns:a16="http://schemas.microsoft.com/office/drawing/2014/main" id="{4A2BD99A-E97D-A057-1526-B2F10CAABFB9}"/>
              </a:ext>
            </a:extLst>
          </p:cNvPr>
          <p:cNvGraphicFramePr>
            <a:graphicFrameLocks noGrp="1"/>
          </p:cNvGraphicFramePr>
          <p:nvPr>
            <p:extLst>
              <p:ext uri="{D42A27DB-BD31-4B8C-83A1-F6EECF244321}">
                <p14:modId xmlns:p14="http://schemas.microsoft.com/office/powerpoint/2010/main" val="669789753"/>
              </p:ext>
            </p:extLst>
          </p:nvPr>
        </p:nvGraphicFramePr>
        <p:xfrm>
          <a:off x="0" y="461665"/>
          <a:ext cx="9138265" cy="5378130"/>
        </p:xfrm>
        <a:graphic>
          <a:graphicData uri="http://schemas.openxmlformats.org/drawingml/2006/table">
            <a:tbl>
              <a:tblPr/>
              <a:tblGrid>
                <a:gridCol w="2123682">
                  <a:extLst>
                    <a:ext uri="{9D8B030D-6E8A-4147-A177-3AD203B41FA5}">
                      <a16:colId xmlns:a16="http://schemas.microsoft.com/office/drawing/2014/main" val="3460896902"/>
                    </a:ext>
                  </a:extLst>
                </a:gridCol>
                <a:gridCol w="651583">
                  <a:extLst>
                    <a:ext uri="{9D8B030D-6E8A-4147-A177-3AD203B41FA5}">
                      <a16:colId xmlns:a16="http://schemas.microsoft.com/office/drawing/2014/main" val="3547898448"/>
                    </a:ext>
                  </a:extLst>
                </a:gridCol>
                <a:gridCol w="627451">
                  <a:extLst>
                    <a:ext uri="{9D8B030D-6E8A-4147-A177-3AD203B41FA5}">
                      <a16:colId xmlns:a16="http://schemas.microsoft.com/office/drawing/2014/main" val="512278374"/>
                    </a:ext>
                  </a:extLst>
                </a:gridCol>
                <a:gridCol w="997487">
                  <a:extLst>
                    <a:ext uri="{9D8B030D-6E8A-4147-A177-3AD203B41FA5}">
                      <a16:colId xmlns:a16="http://schemas.microsoft.com/office/drawing/2014/main" val="1664580121"/>
                    </a:ext>
                  </a:extLst>
                </a:gridCol>
                <a:gridCol w="997487">
                  <a:extLst>
                    <a:ext uri="{9D8B030D-6E8A-4147-A177-3AD203B41FA5}">
                      <a16:colId xmlns:a16="http://schemas.microsoft.com/office/drawing/2014/main" val="659002172"/>
                    </a:ext>
                  </a:extLst>
                </a:gridCol>
                <a:gridCol w="868779">
                  <a:extLst>
                    <a:ext uri="{9D8B030D-6E8A-4147-A177-3AD203B41FA5}">
                      <a16:colId xmlns:a16="http://schemas.microsoft.com/office/drawing/2014/main" val="2606480400"/>
                    </a:ext>
                  </a:extLst>
                </a:gridCol>
                <a:gridCol w="567119">
                  <a:extLst>
                    <a:ext uri="{9D8B030D-6E8A-4147-A177-3AD203B41FA5}">
                      <a16:colId xmlns:a16="http://schemas.microsoft.com/office/drawing/2014/main" val="1495360108"/>
                    </a:ext>
                  </a:extLst>
                </a:gridCol>
                <a:gridCol w="494721">
                  <a:extLst>
                    <a:ext uri="{9D8B030D-6E8A-4147-A177-3AD203B41FA5}">
                      <a16:colId xmlns:a16="http://schemas.microsoft.com/office/drawing/2014/main" val="1690698414"/>
                    </a:ext>
                  </a:extLst>
                </a:gridCol>
                <a:gridCol w="518855">
                  <a:extLst>
                    <a:ext uri="{9D8B030D-6E8A-4147-A177-3AD203B41FA5}">
                      <a16:colId xmlns:a16="http://schemas.microsoft.com/office/drawing/2014/main" val="4145078642"/>
                    </a:ext>
                  </a:extLst>
                </a:gridCol>
                <a:gridCol w="663650">
                  <a:extLst>
                    <a:ext uri="{9D8B030D-6E8A-4147-A177-3AD203B41FA5}">
                      <a16:colId xmlns:a16="http://schemas.microsoft.com/office/drawing/2014/main" val="531532840"/>
                    </a:ext>
                  </a:extLst>
                </a:gridCol>
                <a:gridCol w="627451">
                  <a:extLst>
                    <a:ext uri="{9D8B030D-6E8A-4147-A177-3AD203B41FA5}">
                      <a16:colId xmlns:a16="http://schemas.microsoft.com/office/drawing/2014/main" val="302015603"/>
                    </a:ext>
                  </a:extLst>
                </a:gridCol>
              </a:tblGrid>
              <a:tr h="219159">
                <a:tc rowSpan="3">
                  <a:txBody>
                    <a:bodyPr/>
                    <a:lstStyle/>
                    <a:p>
                      <a:pPr algn="ctr" fontAlgn="ctr">
                        <a:buNone/>
                      </a:pPr>
                      <a:r>
                        <a:rPr lang="ja-JP" sz="1400" b="0" i="0" u="none" strike="noStrike" dirty="0">
                          <a:solidFill>
                            <a:srgbClr val="000000"/>
                          </a:solidFill>
                          <a:effectLst/>
                          <a:latin typeface="游ゴシック" panose="020B0400000000000000" pitchFamily="50" charset="-128"/>
                          <a:ea typeface="游ゴシック" panose="020B0400000000000000" pitchFamily="50" charset="-128"/>
                        </a:rPr>
                        <a:t>鍵となる学会名</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rowSpan="2" gridSpan="3">
                  <a:txBody>
                    <a:bodyPr/>
                    <a:lstStyle/>
                    <a:p>
                      <a:pPr algn="ctr" fontAlgn="ctr">
                        <a:buNone/>
                      </a:pPr>
                      <a:r>
                        <a:rPr lang="ja-JP" sz="1400" b="0" i="0" u="none" strike="noStrike" dirty="0">
                          <a:solidFill>
                            <a:srgbClr val="000000"/>
                          </a:solidFill>
                          <a:effectLst/>
                          <a:latin typeface="游ゴシック" panose="020B0400000000000000" pitchFamily="50" charset="-128"/>
                          <a:ea typeface="游ゴシック" panose="020B0400000000000000" pitchFamily="50" charset="-128"/>
                        </a:rPr>
                        <a:t>対象者</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rowSpan="2" hMerge="1">
                  <a:txBody>
                    <a:bodyPr/>
                    <a:lstStyle/>
                    <a:p>
                      <a:endParaRPr kumimoji="1" lang="ja-JP" altLang="en-US"/>
                    </a:p>
                  </a:txBody>
                  <a:tcPr/>
                </a:tc>
                <a:tc rowSpan="2" hMerge="1">
                  <a:txBody>
                    <a:bodyPr/>
                    <a:lstStyle/>
                    <a:p>
                      <a:endParaRPr kumimoji="1" lang="ja-JP" altLang="en-US"/>
                    </a:p>
                  </a:txBody>
                  <a:tcPr/>
                </a:tc>
                <a:tc gridSpan="7">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更新の状況</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179748540"/>
                  </a:ext>
                </a:extLst>
              </a:tr>
              <a:tr h="219159">
                <a:tc vMerge="1">
                  <a:txBody>
                    <a:bodyPr/>
                    <a:lstStyle/>
                    <a:p>
                      <a:endParaRPr kumimoji="1" lang="ja-JP" altLang="en-US"/>
                    </a:p>
                  </a:txBody>
                  <a:tcPr/>
                </a:tc>
                <a:tc gridSpan="3" vMerge="1">
                  <a:txBody>
                    <a:bodyPr/>
                    <a:lstStyle/>
                    <a:p>
                      <a:endParaRPr kumimoji="1" lang="ja-JP" altLang="en-US"/>
                    </a:p>
                  </a:txBody>
                  <a:tcPr/>
                </a:tc>
                <a:tc hMerge="1" vMerge="1">
                  <a:txBody>
                    <a:bodyPr/>
                    <a:lstStyle/>
                    <a:p>
                      <a:endParaRPr kumimoji="1" lang="ja-JP" altLang="en-US"/>
                    </a:p>
                  </a:txBody>
                  <a:tcPr/>
                </a:tc>
                <a:tc hMerge="1" vMerge="1">
                  <a:txBody>
                    <a:bodyPr/>
                    <a:lstStyle/>
                    <a:p>
                      <a:endParaRPr kumimoji="1" lang="ja-JP" altLang="en-US"/>
                    </a:p>
                  </a:txBody>
                  <a:tcPr/>
                </a:tc>
                <a:tc gridSpan="2">
                  <a:txBody>
                    <a:bodyPr/>
                    <a:lstStyle/>
                    <a:p>
                      <a:pPr algn="ctr" fontAlgn="ctr">
                        <a:buNone/>
                      </a:pPr>
                      <a:r>
                        <a:rPr lang="ja-JP" sz="1400" b="0" i="0" u="none" strike="noStrike" dirty="0">
                          <a:solidFill>
                            <a:srgbClr val="000000"/>
                          </a:solidFill>
                          <a:effectLst/>
                          <a:latin typeface="游ゴシック" panose="020B0400000000000000" pitchFamily="50" charset="-128"/>
                          <a:ea typeface="游ゴシック" panose="020B0400000000000000" pitchFamily="50" charset="-128"/>
                        </a:rPr>
                        <a:t>更新申請</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hMerge="1">
                  <a:txBody>
                    <a:bodyPr/>
                    <a:lstStyle/>
                    <a:p>
                      <a:endParaRPr kumimoji="1" lang="ja-JP" altLang="en-US"/>
                    </a:p>
                  </a:txBody>
                  <a:tcPr/>
                </a:tc>
                <a:tc rowSpan="2">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保留</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rowSpan="2">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延長</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rowSpan="2">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辞退</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rowSpan="2">
                  <a:txBody>
                    <a:bodyPr/>
                    <a:lstStyle/>
                    <a:p>
                      <a:pPr algn="ctr" fontAlgn="ctr">
                        <a:buNone/>
                      </a:pPr>
                      <a:r>
                        <a:rPr lang="ja-JP" sz="1400" b="0" i="0" u="none" strike="noStrike" dirty="0">
                          <a:solidFill>
                            <a:srgbClr val="000000"/>
                          </a:solidFill>
                          <a:effectLst/>
                          <a:latin typeface="游ゴシック" panose="020B0400000000000000" pitchFamily="50" charset="-128"/>
                          <a:ea typeface="游ゴシック" panose="020B0400000000000000" pitchFamily="50" charset="-128"/>
                        </a:rPr>
                        <a:t>未反応</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rowSpan="2">
                  <a:txBody>
                    <a:bodyPr/>
                    <a:lstStyle/>
                    <a:p>
                      <a:pPr algn="ctr" fontAlgn="ctr">
                        <a:buNone/>
                      </a:pPr>
                      <a:r>
                        <a:rPr lang="ja-JP" sz="1400" b="0" i="0" u="none" strike="noStrike" dirty="0">
                          <a:solidFill>
                            <a:srgbClr val="000000"/>
                          </a:solidFill>
                          <a:effectLst/>
                          <a:latin typeface="游ゴシック" panose="020B0400000000000000" pitchFamily="50" charset="-128"/>
                          <a:ea typeface="游ゴシック" panose="020B0400000000000000" pitchFamily="50" charset="-128"/>
                        </a:rPr>
                        <a:t>合計</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extLst>
                  <a:ext uri="{0D108BD9-81ED-4DB2-BD59-A6C34878D82A}">
                    <a16:rowId xmlns:a16="http://schemas.microsoft.com/office/drawing/2014/main" val="1005646335"/>
                  </a:ext>
                </a:extLst>
              </a:tr>
              <a:tr h="438318">
                <a:tc vMerge="1">
                  <a:txBody>
                    <a:bodyPr/>
                    <a:lstStyle/>
                    <a:p>
                      <a:endParaRPr kumimoji="1" lang="ja-JP" altLang="en-US"/>
                    </a:p>
                  </a:txBody>
                  <a:tcPr/>
                </a:tc>
                <a:tc>
                  <a:txBody>
                    <a:bodyPr/>
                    <a:lstStyle/>
                    <a:p>
                      <a:pPr algn="ctr" fontAlgn="ctr">
                        <a:buNone/>
                      </a:pPr>
                      <a:r>
                        <a:rPr lang="ja-JP" sz="1400" b="0" i="0" u="none" strike="noStrike" dirty="0">
                          <a:solidFill>
                            <a:srgbClr val="000000"/>
                          </a:solidFill>
                          <a:effectLst/>
                          <a:latin typeface="游ゴシック" panose="020B0400000000000000" pitchFamily="50" charset="-128"/>
                          <a:ea typeface="游ゴシック" panose="020B0400000000000000" pitchFamily="50" charset="-128"/>
                        </a:rPr>
                        <a:t>合計</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a:txBody>
                    <a:bodyPr/>
                    <a:lstStyle/>
                    <a:p>
                      <a:pPr algn="ctr" fontAlgn="ctr">
                        <a:buNone/>
                      </a:pPr>
                      <a:r>
                        <a:rPr lang="ja-JP" sz="1400" b="0" i="0" u="none" strike="noStrike" dirty="0">
                          <a:solidFill>
                            <a:srgbClr val="000000"/>
                          </a:solidFill>
                          <a:effectLst/>
                          <a:latin typeface="游ゴシック" panose="020B0400000000000000" pitchFamily="50" charset="-128"/>
                          <a:ea typeface="游ゴシック" panose="020B0400000000000000" pitchFamily="50" charset="-128"/>
                        </a:rPr>
                        <a:t>指導医</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a:txBody>
                    <a:bodyPr/>
                    <a:lstStyle/>
                    <a:p>
                      <a:pPr algn="ctr" fontAlgn="ctr">
                        <a:buNone/>
                      </a:pPr>
                      <a:r>
                        <a:rPr lang="ja-JP" sz="1400" b="0" i="0" u="none" strike="noStrike" dirty="0">
                          <a:solidFill>
                            <a:srgbClr val="000000"/>
                          </a:solidFill>
                          <a:effectLst/>
                          <a:latin typeface="游ゴシック" panose="020B0400000000000000" pitchFamily="50" charset="-128"/>
                          <a:ea typeface="游ゴシック" panose="020B0400000000000000" pitchFamily="50" charset="-128"/>
                        </a:rPr>
                        <a:t>専門医</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a:txBody>
                    <a:bodyPr/>
                    <a:lstStyle/>
                    <a:p>
                      <a:pPr algn="ctr" fontAlgn="ctr">
                        <a:buNone/>
                      </a:pPr>
                      <a:r>
                        <a:rPr lang="ja-JP" sz="1400" b="0" i="0" u="none" strike="noStrike" dirty="0">
                          <a:solidFill>
                            <a:srgbClr val="000000"/>
                          </a:solidFill>
                          <a:effectLst/>
                          <a:latin typeface="游ゴシック" panose="020B0400000000000000" pitchFamily="50" charset="-128"/>
                          <a:ea typeface="游ゴシック" panose="020B0400000000000000" pitchFamily="50" charset="-128"/>
                        </a:rPr>
                        <a:t>申請件数</a:t>
                      </a:r>
                      <a:br>
                        <a:rPr lang="ja-JP" sz="1400" b="0" i="0" u="none" strike="noStrike" dirty="0">
                          <a:solidFill>
                            <a:srgbClr val="000000"/>
                          </a:solidFill>
                          <a:effectLst/>
                          <a:latin typeface="游ゴシック" panose="020B0400000000000000" pitchFamily="50" charset="-128"/>
                          <a:ea typeface="游ゴシック" panose="020B0400000000000000" pitchFamily="50" charset="-128"/>
                        </a:rPr>
                      </a:br>
                      <a:r>
                        <a:rPr lang="ja-JP" sz="1400" b="0" i="0" u="none" strike="noStrike" dirty="0">
                          <a:solidFill>
                            <a:srgbClr val="000000"/>
                          </a:solidFill>
                          <a:effectLst/>
                          <a:latin typeface="游ゴシック" panose="020B0400000000000000" pitchFamily="50" charset="-128"/>
                          <a:ea typeface="游ゴシック" panose="020B0400000000000000" pitchFamily="50" charset="-128"/>
                        </a:rPr>
                        <a:t>（割合）</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a:txBody>
                    <a:bodyPr/>
                    <a:lstStyle/>
                    <a:p>
                      <a:pPr algn="ctr" fontAlgn="ctr">
                        <a:buNone/>
                      </a:pPr>
                      <a:r>
                        <a:rPr lang="ja-JP" sz="1400" b="0" i="0" u="none" strike="noStrike" dirty="0">
                          <a:solidFill>
                            <a:srgbClr val="000000"/>
                          </a:solidFill>
                          <a:effectLst/>
                          <a:latin typeface="游ゴシック" panose="020B0400000000000000" pitchFamily="50" charset="-128"/>
                          <a:ea typeface="游ゴシック" panose="020B0400000000000000" pitchFamily="50" charset="-128"/>
                        </a:rPr>
                        <a:t>更新可能</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982484689"/>
                  </a:ext>
                </a:extLst>
              </a:tr>
              <a:tr h="438318">
                <a:tc>
                  <a:txBody>
                    <a:bodyPr/>
                    <a:lstStyle/>
                    <a:p>
                      <a:pPr algn="l" fontAlgn="ctr">
                        <a:buNone/>
                      </a:pPr>
                      <a:r>
                        <a:rPr lang="ja-JP" sz="1600" b="0" i="0" u="none" strike="noStrike" dirty="0">
                          <a:solidFill>
                            <a:srgbClr val="000000"/>
                          </a:solidFill>
                          <a:effectLst/>
                          <a:latin typeface="游ゴシック" panose="020B0400000000000000" pitchFamily="50" charset="-128"/>
                          <a:ea typeface="游ゴシック" panose="020B0400000000000000" pitchFamily="50" charset="-128"/>
                        </a:rPr>
                        <a:t>日本衛生学会</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dirty="0">
                          <a:solidFill>
                            <a:srgbClr val="000000"/>
                          </a:solidFill>
                          <a:effectLst/>
                          <a:latin typeface="游ゴシック" panose="020B0400000000000000" pitchFamily="50" charset="-128"/>
                          <a:ea typeface="游ゴシック" panose="020B0400000000000000" pitchFamily="50" charset="-128"/>
                        </a:rPr>
                        <a:t>39</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37</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2</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16</a:t>
                      </a:r>
                      <a:br>
                        <a:rPr lang="ja-JP" sz="1400" b="0" i="0" u="none" strike="noStrike">
                          <a:solidFill>
                            <a:srgbClr val="000000"/>
                          </a:solidFill>
                          <a:effectLst/>
                          <a:latin typeface="游ゴシック" panose="020B0400000000000000" pitchFamily="50" charset="-128"/>
                          <a:ea typeface="游ゴシック" panose="020B0400000000000000" pitchFamily="50" charset="-128"/>
                        </a:rPr>
                      </a:br>
                      <a:r>
                        <a:rPr lang="ja-JP" sz="1400" b="0" i="0" u="none" strike="noStrike">
                          <a:solidFill>
                            <a:srgbClr val="000000"/>
                          </a:solidFill>
                          <a:effectLst/>
                          <a:latin typeface="游ゴシック" panose="020B0400000000000000" pitchFamily="50" charset="-128"/>
                          <a:ea typeface="游ゴシック" panose="020B0400000000000000" pitchFamily="50" charset="-128"/>
                        </a:rPr>
                        <a:t>（41％）</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16</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dirty="0">
                          <a:solidFill>
                            <a:srgbClr val="000000"/>
                          </a:solidFill>
                          <a:effectLst/>
                          <a:latin typeface="游ゴシック" panose="020B0400000000000000" pitchFamily="50" charset="-128"/>
                          <a:ea typeface="游ゴシック" panose="020B0400000000000000" pitchFamily="50" charset="-128"/>
                        </a:rPr>
                        <a:t>0</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4</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1</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18</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39</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extLst>
                  <a:ext uri="{0D108BD9-81ED-4DB2-BD59-A6C34878D82A}">
                    <a16:rowId xmlns:a16="http://schemas.microsoft.com/office/drawing/2014/main" val="4079943171"/>
                  </a:ext>
                </a:extLst>
              </a:tr>
              <a:tr h="438318">
                <a:tc>
                  <a:txBody>
                    <a:bodyPr/>
                    <a:lstStyle/>
                    <a:p>
                      <a:pPr algn="l" fontAlgn="ctr">
                        <a:buNone/>
                      </a:pPr>
                      <a:r>
                        <a:rPr lang="ja-JP" sz="1600" b="0" i="0" u="none" strike="noStrike" dirty="0">
                          <a:solidFill>
                            <a:srgbClr val="000000"/>
                          </a:solidFill>
                          <a:effectLst/>
                          <a:latin typeface="游ゴシック" panose="020B0400000000000000" pitchFamily="50" charset="-128"/>
                          <a:ea typeface="游ゴシック" panose="020B0400000000000000" pitchFamily="50" charset="-128"/>
                        </a:rPr>
                        <a:t>日本医療情報学会</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59</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dirty="0">
                          <a:solidFill>
                            <a:srgbClr val="000000"/>
                          </a:solidFill>
                          <a:effectLst/>
                          <a:latin typeface="游ゴシック" panose="020B0400000000000000" pitchFamily="50" charset="-128"/>
                          <a:ea typeface="游ゴシック" panose="020B0400000000000000" pitchFamily="50" charset="-128"/>
                        </a:rPr>
                        <a:t>46</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13</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26</a:t>
                      </a:r>
                      <a:br>
                        <a:rPr lang="ja-JP" sz="1400" b="0" i="0" u="none" strike="noStrike">
                          <a:solidFill>
                            <a:srgbClr val="000000"/>
                          </a:solidFill>
                          <a:effectLst/>
                          <a:latin typeface="游ゴシック" panose="020B0400000000000000" pitchFamily="50" charset="-128"/>
                          <a:ea typeface="游ゴシック" panose="020B0400000000000000" pitchFamily="50" charset="-128"/>
                        </a:rPr>
                      </a:br>
                      <a:r>
                        <a:rPr lang="ja-JP" sz="1400" b="0" i="0" u="none" strike="noStrike">
                          <a:solidFill>
                            <a:srgbClr val="000000"/>
                          </a:solidFill>
                          <a:effectLst/>
                          <a:latin typeface="游ゴシック" panose="020B0400000000000000" pitchFamily="50" charset="-128"/>
                          <a:ea typeface="游ゴシック" panose="020B0400000000000000" pitchFamily="50" charset="-128"/>
                        </a:rPr>
                        <a:t>（44％）</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26</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0</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8</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1</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24</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59</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extLst>
                  <a:ext uri="{0D108BD9-81ED-4DB2-BD59-A6C34878D82A}">
                    <a16:rowId xmlns:a16="http://schemas.microsoft.com/office/drawing/2014/main" val="1447812508"/>
                  </a:ext>
                </a:extLst>
              </a:tr>
              <a:tr h="438318">
                <a:tc>
                  <a:txBody>
                    <a:bodyPr/>
                    <a:lstStyle/>
                    <a:p>
                      <a:pPr algn="l" fontAlgn="ctr">
                        <a:buNone/>
                      </a:pPr>
                      <a:r>
                        <a:rPr lang="ja-JP" sz="1600" b="0" i="0" u="none" strike="noStrike" dirty="0">
                          <a:solidFill>
                            <a:srgbClr val="000000"/>
                          </a:solidFill>
                          <a:effectLst/>
                          <a:latin typeface="游ゴシック" panose="020B0400000000000000" pitchFamily="50" charset="-128"/>
                          <a:ea typeface="游ゴシック" panose="020B0400000000000000" pitchFamily="50" charset="-128"/>
                        </a:rPr>
                        <a:t>日本産業衛生学会</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356</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290</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dirty="0">
                          <a:solidFill>
                            <a:srgbClr val="000000"/>
                          </a:solidFill>
                          <a:effectLst/>
                          <a:latin typeface="游ゴシック" panose="020B0400000000000000" pitchFamily="50" charset="-128"/>
                          <a:ea typeface="游ゴシック" panose="020B0400000000000000" pitchFamily="50" charset="-128"/>
                        </a:rPr>
                        <a:t>66</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dirty="0">
                          <a:solidFill>
                            <a:srgbClr val="000000"/>
                          </a:solidFill>
                          <a:effectLst/>
                          <a:latin typeface="游ゴシック" panose="020B0400000000000000" pitchFamily="50" charset="-128"/>
                          <a:ea typeface="游ゴシック" panose="020B0400000000000000" pitchFamily="50" charset="-128"/>
                        </a:rPr>
                        <a:t>176</a:t>
                      </a:r>
                      <a:br>
                        <a:rPr lang="ja-JP" sz="1400" b="0" i="0" u="none" strike="noStrike" dirty="0">
                          <a:solidFill>
                            <a:srgbClr val="000000"/>
                          </a:solidFill>
                          <a:effectLst/>
                          <a:latin typeface="游ゴシック" panose="020B0400000000000000" pitchFamily="50" charset="-128"/>
                          <a:ea typeface="游ゴシック" panose="020B0400000000000000" pitchFamily="50" charset="-128"/>
                        </a:rPr>
                      </a:br>
                      <a:r>
                        <a:rPr lang="ja-JP" sz="1400" b="0" i="0" u="none" strike="noStrike" dirty="0">
                          <a:solidFill>
                            <a:srgbClr val="000000"/>
                          </a:solidFill>
                          <a:effectLst/>
                          <a:latin typeface="游ゴシック" panose="020B0400000000000000" pitchFamily="50" charset="-128"/>
                          <a:ea typeface="游ゴシック" panose="020B0400000000000000" pitchFamily="50" charset="-128"/>
                        </a:rPr>
                        <a:t>（49％）</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174</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2</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58</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dirty="0">
                          <a:solidFill>
                            <a:srgbClr val="000000"/>
                          </a:solidFill>
                          <a:effectLst/>
                          <a:latin typeface="游ゴシック" panose="020B0400000000000000" pitchFamily="50" charset="-128"/>
                          <a:ea typeface="游ゴシック" panose="020B0400000000000000" pitchFamily="50" charset="-128"/>
                        </a:rPr>
                        <a:t>2</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120</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356</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extLst>
                  <a:ext uri="{0D108BD9-81ED-4DB2-BD59-A6C34878D82A}">
                    <a16:rowId xmlns:a16="http://schemas.microsoft.com/office/drawing/2014/main" val="1230486520"/>
                  </a:ext>
                </a:extLst>
              </a:tr>
              <a:tr h="438318">
                <a:tc>
                  <a:txBody>
                    <a:bodyPr/>
                    <a:lstStyle/>
                    <a:p>
                      <a:pPr algn="l" fontAlgn="ctr">
                        <a:buNone/>
                      </a:pPr>
                      <a:r>
                        <a:rPr lang="ja-JP" sz="1600" b="0" i="0" u="none" strike="noStrike" dirty="0">
                          <a:solidFill>
                            <a:srgbClr val="000000"/>
                          </a:solidFill>
                          <a:effectLst/>
                          <a:latin typeface="游ゴシック" panose="020B0400000000000000" pitchFamily="50" charset="-128"/>
                          <a:ea typeface="游ゴシック" panose="020B0400000000000000" pitchFamily="50" charset="-128"/>
                        </a:rPr>
                        <a:t>日本疫学会</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79</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62</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dirty="0">
                          <a:solidFill>
                            <a:srgbClr val="000000"/>
                          </a:solidFill>
                          <a:effectLst/>
                          <a:latin typeface="游ゴシック" panose="020B0400000000000000" pitchFamily="50" charset="-128"/>
                          <a:ea typeface="游ゴシック" panose="020B0400000000000000" pitchFamily="50" charset="-128"/>
                        </a:rPr>
                        <a:t>17</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34</a:t>
                      </a:r>
                      <a:br>
                        <a:rPr lang="ja-JP" sz="1400" b="0" i="0" u="none" strike="noStrike">
                          <a:solidFill>
                            <a:srgbClr val="000000"/>
                          </a:solidFill>
                          <a:effectLst/>
                          <a:latin typeface="游ゴシック" panose="020B0400000000000000" pitchFamily="50" charset="-128"/>
                          <a:ea typeface="游ゴシック" panose="020B0400000000000000" pitchFamily="50" charset="-128"/>
                        </a:rPr>
                      </a:br>
                      <a:r>
                        <a:rPr lang="ja-JP" sz="1400" b="0" i="0" u="none" strike="noStrike">
                          <a:solidFill>
                            <a:srgbClr val="000000"/>
                          </a:solidFill>
                          <a:effectLst/>
                          <a:latin typeface="游ゴシック" panose="020B0400000000000000" pitchFamily="50" charset="-128"/>
                          <a:ea typeface="游ゴシック" panose="020B0400000000000000" pitchFamily="50" charset="-128"/>
                        </a:rPr>
                        <a:t>（43％）</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dirty="0">
                          <a:solidFill>
                            <a:srgbClr val="000000"/>
                          </a:solidFill>
                          <a:effectLst/>
                          <a:latin typeface="游ゴシック" panose="020B0400000000000000" pitchFamily="50" charset="-128"/>
                          <a:ea typeface="游ゴシック" panose="020B0400000000000000" pitchFamily="50" charset="-128"/>
                        </a:rPr>
                        <a:t>33</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1</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21</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1</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23</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79</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extLst>
                  <a:ext uri="{0D108BD9-81ED-4DB2-BD59-A6C34878D82A}">
                    <a16:rowId xmlns:a16="http://schemas.microsoft.com/office/drawing/2014/main" val="154645071"/>
                  </a:ext>
                </a:extLst>
              </a:tr>
              <a:tr h="438318">
                <a:tc>
                  <a:txBody>
                    <a:bodyPr/>
                    <a:lstStyle/>
                    <a:p>
                      <a:pPr algn="l" fontAlgn="ctr">
                        <a:buNone/>
                      </a:pPr>
                      <a:r>
                        <a:rPr lang="ja-JP" sz="1600" b="0" i="0" u="none" strike="noStrike" dirty="0">
                          <a:solidFill>
                            <a:srgbClr val="000000"/>
                          </a:solidFill>
                          <a:effectLst/>
                          <a:latin typeface="游ゴシック" panose="020B0400000000000000" pitchFamily="50" charset="-128"/>
                          <a:ea typeface="游ゴシック" panose="020B0400000000000000" pitchFamily="50" charset="-128"/>
                        </a:rPr>
                        <a:t>日本公衆衛生学会</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521</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474</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47</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dirty="0">
                          <a:solidFill>
                            <a:srgbClr val="000000"/>
                          </a:solidFill>
                          <a:effectLst/>
                          <a:latin typeface="游ゴシック" panose="020B0400000000000000" pitchFamily="50" charset="-128"/>
                          <a:ea typeface="游ゴシック" panose="020B0400000000000000" pitchFamily="50" charset="-128"/>
                        </a:rPr>
                        <a:t>217</a:t>
                      </a:r>
                      <a:br>
                        <a:rPr lang="ja-JP" sz="1400" b="0" i="0" u="none" strike="noStrike" dirty="0">
                          <a:solidFill>
                            <a:srgbClr val="000000"/>
                          </a:solidFill>
                          <a:effectLst/>
                          <a:latin typeface="游ゴシック" panose="020B0400000000000000" pitchFamily="50" charset="-128"/>
                          <a:ea typeface="游ゴシック" panose="020B0400000000000000" pitchFamily="50" charset="-128"/>
                        </a:rPr>
                      </a:br>
                      <a:r>
                        <a:rPr lang="ja-JP" sz="1400" b="0" i="0" u="none" strike="noStrike" dirty="0">
                          <a:solidFill>
                            <a:srgbClr val="000000"/>
                          </a:solidFill>
                          <a:effectLst/>
                          <a:latin typeface="游ゴシック" panose="020B0400000000000000" pitchFamily="50" charset="-128"/>
                          <a:ea typeface="游ゴシック" panose="020B0400000000000000" pitchFamily="50" charset="-128"/>
                        </a:rPr>
                        <a:t>（42％）</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214</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dirty="0">
                          <a:solidFill>
                            <a:srgbClr val="000000"/>
                          </a:solidFill>
                          <a:effectLst/>
                          <a:latin typeface="游ゴシック" panose="020B0400000000000000" pitchFamily="50" charset="-128"/>
                          <a:ea typeface="游ゴシック" panose="020B0400000000000000" pitchFamily="50" charset="-128"/>
                        </a:rPr>
                        <a:t>3</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dirty="0">
                          <a:solidFill>
                            <a:srgbClr val="000000"/>
                          </a:solidFill>
                          <a:effectLst/>
                          <a:latin typeface="游ゴシック" panose="020B0400000000000000" pitchFamily="50" charset="-128"/>
                          <a:ea typeface="游ゴシック" panose="020B0400000000000000" pitchFamily="50" charset="-128"/>
                        </a:rPr>
                        <a:t>109</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6</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189</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521</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extLst>
                  <a:ext uri="{0D108BD9-81ED-4DB2-BD59-A6C34878D82A}">
                    <a16:rowId xmlns:a16="http://schemas.microsoft.com/office/drawing/2014/main" val="2976464944"/>
                  </a:ext>
                </a:extLst>
              </a:tr>
              <a:tr h="438318">
                <a:tc>
                  <a:txBody>
                    <a:bodyPr/>
                    <a:lstStyle/>
                    <a:p>
                      <a:pPr algn="l" fontAlgn="ctr">
                        <a:buNone/>
                      </a:pPr>
                      <a:r>
                        <a:rPr lang="ja-JP" sz="1600" b="0" i="0" u="none" strike="noStrike" dirty="0">
                          <a:solidFill>
                            <a:srgbClr val="000000"/>
                          </a:solidFill>
                          <a:effectLst/>
                          <a:latin typeface="游ゴシック" panose="020B0400000000000000" pitchFamily="50" charset="-128"/>
                          <a:ea typeface="游ゴシック" panose="020B0400000000000000" pitchFamily="50" charset="-128"/>
                        </a:rPr>
                        <a:t>日本災害医学会</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221</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173</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48</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82</a:t>
                      </a:r>
                      <a:br>
                        <a:rPr lang="ja-JP" sz="1400" b="0" i="0" u="none" strike="noStrike">
                          <a:solidFill>
                            <a:srgbClr val="000000"/>
                          </a:solidFill>
                          <a:effectLst/>
                          <a:latin typeface="游ゴシック" panose="020B0400000000000000" pitchFamily="50" charset="-128"/>
                          <a:ea typeface="游ゴシック" panose="020B0400000000000000" pitchFamily="50" charset="-128"/>
                        </a:rPr>
                      </a:br>
                      <a:r>
                        <a:rPr lang="ja-JP" sz="1400" b="0" i="0" u="none" strike="noStrike">
                          <a:solidFill>
                            <a:srgbClr val="000000"/>
                          </a:solidFill>
                          <a:effectLst/>
                          <a:latin typeface="游ゴシック" panose="020B0400000000000000" pitchFamily="50" charset="-128"/>
                          <a:ea typeface="游ゴシック" panose="020B0400000000000000" pitchFamily="50" charset="-128"/>
                        </a:rPr>
                        <a:t>（37％）</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dirty="0">
                          <a:solidFill>
                            <a:srgbClr val="000000"/>
                          </a:solidFill>
                          <a:effectLst/>
                          <a:latin typeface="游ゴシック" panose="020B0400000000000000" pitchFamily="50" charset="-128"/>
                          <a:ea typeface="游ゴシック" panose="020B0400000000000000" pitchFamily="50" charset="-128"/>
                        </a:rPr>
                        <a:t>81</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1</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35</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dirty="0">
                          <a:solidFill>
                            <a:srgbClr val="000000"/>
                          </a:solidFill>
                          <a:effectLst/>
                          <a:latin typeface="游ゴシック" panose="020B0400000000000000" pitchFamily="50" charset="-128"/>
                          <a:ea typeface="游ゴシック" panose="020B0400000000000000" pitchFamily="50" charset="-128"/>
                        </a:rPr>
                        <a:t>6</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98</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221</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extLst>
                  <a:ext uri="{0D108BD9-81ED-4DB2-BD59-A6C34878D82A}">
                    <a16:rowId xmlns:a16="http://schemas.microsoft.com/office/drawing/2014/main" val="3450381644"/>
                  </a:ext>
                </a:extLst>
              </a:tr>
              <a:tr h="438318">
                <a:tc>
                  <a:txBody>
                    <a:bodyPr/>
                    <a:lstStyle/>
                    <a:p>
                      <a:pPr algn="l" fontAlgn="ctr">
                        <a:buNone/>
                      </a:pPr>
                      <a:r>
                        <a:rPr lang="ja-JP" sz="1600" b="0" i="0" u="none" strike="noStrike" dirty="0">
                          <a:solidFill>
                            <a:srgbClr val="000000"/>
                          </a:solidFill>
                          <a:effectLst/>
                          <a:latin typeface="游ゴシック" panose="020B0400000000000000" pitchFamily="50" charset="-128"/>
                          <a:ea typeface="游ゴシック" panose="020B0400000000000000" pitchFamily="50" charset="-128"/>
                        </a:rPr>
                        <a:t>日本医療・病院管理学会</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50</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46</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4</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15</a:t>
                      </a:r>
                      <a:br>
                        <a:rPr lang="ja-JP" sz="1400" b="0" i="0" u="none" strike="noStrike">
                          <a:solidFill>
                            <a:srgbClr val="000000"/>
                          </a:solidFill>
                          <a:effectLst/>
                          <a:latin typeface="游ゴシック" panose="020B0400000000000000" pitchFamily="50" charset="-128"/>
                          <a:ea typeface="游ゴシック" panose="020B0400000000000000" pitchFamily="50" charset="-128"/>
                        </a:rPr>
                      </a:br>
                      <a:r>
                        <a:rPr lang="ja-JP" sz="1400" b="0" i="0" u="none" strike="noStrike">
                          <a:solidFill>
                            <a:srgbClr val="000000"/>
                          </a:solidFill>
                          <a:effectLst/>
                          <a:latin typeface="游ゴシック" panose="020B0400000000000000" pitchFamily="50" charset="-128"/>
                          <a:ea typeface="游ゴシック" panose="020B0400000000000000" pitchFamily="50" charset="-128"/>
                        </a:rPr>
                        <a:t>（30％）</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15</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dirty="0">
                          <a:solidFill>
                            <a:srgbClr val="000000"/>
                          </a:solidFill>
                          <a:effectLst/>
                          <a:latin typeface="游ゴシック" panose="020B0400000000000000" pitchFamily="50" charset="-128"/>
                          <a:ea typeface="游ゴシック" panose="020B0400000000000000" pitchFamily="50" charset="-128"/>
                        </a:rPr>
                        <a:t>0</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14</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dirty="0">
                          <a:solidFill>
                            <a:srgbClr val="000000"/>
                          </a:solidFill>
                          <a:effectLst/>
                          <a:latin typeface="游ゴシック" panose="020B0400000000000000" pitchFamily="50" charset="-128"/>
                          <a:ea typeface="游ゴシック" panose="020B0400000000000000" pitchFamily="50" charset="-128"/>
                        </a:rPr>
                        <a:t>1</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dirty="0">
                          <a:solidFill>
                            <a:srgbClr val="000000"/>
                          </a:solidFill>
                          <a:effectLst/>
                          <a:latin typeface="游ゴシック" panose="020B0400000000000000" pitchFamily="50" charset="-128"/>
                          <a:ea typeface="游ゴシック" panose="020B0400000000000000" pitchFamily="50" charset="-128"/>
                        </a:rPr>
                        <a:t>20</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50</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extLst>
                  <a:ext uri="{0D108BD9-81ED-4DB2-BD59-A6C34878D82A}">
                    <a16:rowId xmlns:a16="http://schemas.microsoft.com/office/drawing/2014/main" val="1573294001"/>
                  </a:ext>
                </a:extLst>
              </a:tr>
              <a:tr h="438318">
                <a:tc>
                  <a:txBody>
                    <a:bodyPr/>
                    <a:lstStyle/>
                    <a:p>
                      <a:pPr algn="l" fontAlgn="ctr">
                        <a:buNone/>
                      </a:pPr>
                      <a:r>
                        <a:rPr lang="ja-JP" sz="1600" b="0" i="0" u="none" strike="noStrike" dirty="0">
                          <a:solidFill>
                            <a:srgbClr val="000000"/>
                          </a:solidFill>
                          <a:effectLst/>
                          <a:latin typeface="游ゴシック" panose="020B0400000000000000" pitchFamily="50" charset="-128"/>
                          <a:ea typeface="游ゴシック" panose="020B0400000000000000" pitchFamily="50" charset="-128"/>
                        </a:rPr>
                        <a:t>日本職業・災害医学会</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155</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127</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28</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58</a:t>
                      </a:r>
                      <a:br>
                        <a:rPr lang="ja-JP" sz="1400" b="0" i="0" u="none" strike="noStrike">
                          <a:solidFill>
                            <a:srgbClr val="000000"/>
                          </a:solidFill>
                          <a:effectLst/>
                          <a:latin typeface="游ゴシック" panose="020B0400000000000000" pitchFamily="50" charset="-128"/>
                          <a:ea typeface="游ゴシック" panose="020B0400000000000000" pitchFamily="50" charset="-128"/>
                        </a:rPr>
                      </a:br>
                      <a:r>
                        <a:rPr lang="ja-JP" sz="1400" b="0" i="0" u="none" strike="noStrike">
                          <a:solidFill>
                            <a:srgbClr val="000000"/>
                          </a:solidFill>
                          <a:effectLst/>
                          <a:latin typeface="游ゴシック" panose="020B0400000000000000" pitchFamily="50" charset="-128"/>
                          <a:ea typeface="游ゴシック" panose="020B0400000000000000" pitchFamily="50" charset="-128"/>
                        </a:rPr>
                        <a:t>（37％）</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55</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3</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dirty="0">
                          <a:solidFill>
                            <a:srgbClr val="000000"/>
                          </a:solidFill>
                          <a:effectLst/>
                          <a:latin typeface="游ゴシック" panose="020B0400000000000000" pitchFamily="50" charset="-128"/>
                          <a:ea typeface="游ゴシック" panose="020B0400000000000000" pitchFamily="50" charset="-128"/>
                        </a:rPr>
                        <a:t>9</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dirty="0">
                          <a:solidFill>
                            <a:srgbClr val="000000"/>
                          </a:solidFill>
                          <a:effectLst/>
                          <a:latin typeface="游ゴシック" panose="020B0400000000000000" pitchFamily="50" charset="-128"/>
                          <a:ea typeface="游ゴシック" panose="020B0400000000000000" pitchFamily="50" charset="-128"/>
                        </a:rPr>
                        <a:t>0</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dirty="0">
                          <a:solidFill>
                            <a:srgbClr val="000000"/>
                          </a:solidFill>
                          <a:effectLst/>
                          <a:latin typeface="游ゴシック" panose="020B0400000000000000" pitchFamily="50" charset="-128"/>
                          <a:ea typeface="游ゴシック" panose="020B0400000000000000" pitchFamily="50" charset="-128"/>
                        </a:rPr>
                        <a:t>88</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155</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extLst>
                  <a:ext uri="{0D108BD9-81ED-4DB2-BD59-A6C34878D82A}">
                    <a16:rowId xmlns:a16="http://schemas.microsoft.com/office/drawing/2014/main" val="3215621615"/>
                  </a:ext>
                </a:extLst>
              </a:tr>
              <a:tr h="438318">
                <a:tc>
                  <a:txBody>
                    <a:bodyPr/>
                    <a:lstStyle/>
                    <a:p>
                      <a:pPr algn="l" fontAlgn="ctr">
                        <a:buNone/>
                      </a:pPr>
                      <a:r>
                        <a:rPr lang="ja-JP" sz="1600" b="0" i="0" u="none" strike="noStrike" dirty="0">
                          <a:solidFill>
                            <a:srgbClr val="000000"/>
                          </a:solidFill>
                          <a:effectLst/>
                          <a:latin typeface="游ゴシック" panose="020B0400000000000000" pitchFamily="50" charset="-128"/>
                          <a:ea typeface="游ゴシック" panose="020B0400000000000000" pitchFamily="50" charset="-128"/>
                        </a:rPr>
                        <a:t>不明</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1</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1</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0</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1</a:t>
                      </a:r>
                      <a:br>
                        <a:rPr lang="ja-JP" sz="1400" b="0" i="0" u="none" strike="noStrike">
                          <a:solidFill>
                            <a:srgbClr val="000000"/>
                          </a:solidFill>
                          <a:effectLst/>
                          <a:latin typeface="游ゴシック" panose="020B0400000000000000" pitchFamily="50" charset="-128"/>
                          <a:ea typeface="游ゴシック" panose="020B0400000000000000" pitchFamily="50" charset="-128"/>
                        </a:rPr>
                      </a:br>
                      <a:r>
                        <a:rPr lang="ja-JP" sz="1400" b="0" i="0" u="none" strike="noStrike">
                          <a:solidFill>
                            <a:srgbClr val="000000"/>
                          </a:solidFill>
                          <a:effectLst/>
                          <a:latin typeface="游ゴシック" panose="020B0400000000000000" pitchFamily="50" charset="-128"/>
                          <a:ea typeface="游ゴシック" panose="020B0400000000000000" pitchFamily="50" charset="-128"/>
                        </a:rPr>
                        <a:t>（100％）</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1</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0</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0</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a:solidFill>
                            <a:srgbClr val="000000"/>
                          </a:solidFill>
                          <a:effectLst/>
                          <a:latin typeface="游ゴシック" panose="020B0400000000000000" pitchFamily="50" charset="-128"/>
                          <a:ea typeface="游ゴシック" panose="020B0400000000000000" pitchFamily="50" charset="-128"/>
                        </a:rPr>
                        <a:t>0</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dirty="0">
                          <a:solidFill>
                            <a:srgbClr val="000000"/>
                          </a:solidFill>
                          <a:effectLst/>
                          <a:latin typeface="游ゴシック" panose="020B0400000000000000" pitchFamily="50" charset="-128"/>
                          <a:ea typeface="游ゴシック" panose="020B0400000000000000" pitchFamily="50" charset="-128"/>
                        </a:rPr>
                        <a:t>0</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tc>
                  <a:txBody>
                    <a:bodyPr/>
                    <a:lstStyle/>
                    <a:p>
                      <a:pPr algn="ctr" fontAlgn="ctr">
                        <a:buNone/>
                      </a:pPr>
                      <a:r>
                        <a:rPr lang="ja-JP" sz="1400" b="0" i="0" u="none" strike="noStrike" dirty="0">
                          <a:solidFill>
                            <a:srgbClr val="000000"/>
                          </a:solidFill>
                          <a:effectLst/>
                          <a:latin typeface="游ゴシック" panose="020B0400000000000000" pitchFamily="50" charset="-128"/>
                          <a:ea typeface="游ゴシック" panose="020B0400000000000000" pitchFamily="50" charset="-128"/>
                        </a:rPr>
                        <a:t>1</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CC"/>
                    </a:solidFill>
                  </a:tcPr>
                </a:tc>
                <a:extLst>
                  <a:ext uri="{0D108BD9-81ED-4DB2-BD59-A6C34878D82A}">
                    <a16:rowId xmlns:a16="http://schemas.microsoft.com/office/drawing/2014/main" val="2410204740"/>
                  </a:ext>
                </a:extLst>
              </a:tr>
              <a:tr h="438318">
                <a:tc>
                  <a:txBody>
                    <a:bodyPr/>
                    <a:lstStyle/>
                    <a:p>
                      <a:pPr algn="l" fontAlgn="ctr">
                        <a:buNone/>
                      </a:pPr>
                      <a:r>
                        <a:rPr lang="ja-JP" sz="1600" b="0" i="0" u="none" strike="noStrike" dirty="0">
                          <a:solidFill>
                            <a:srgbClr val="000000"/>
                          </a:solidFill>
                          <a:effectLst/>
                          <a:latin typeface="游ゴシック" panose="020B0400000000000000" pitchFamily="50" charset="-128"/>
                          <a:ea typeface="游ゴシック" panose="020B0400000000000000" pitchFamily="50" charset="-128"/>
                        </a:rPr>
                        <a:t>合計</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a:txBody>
                    <a:bodyPr/>
                    <a:lstStyle/>
                    <a:p>
                      <a:pPr algn="ctr" fontAlgn="ctr">
                        <a:buNone/>
                      </a:pPr>
                      <a:r>
                        <a:rPr lang="ja-JP" sz="1600" b="0" i="0" u="none" strike="noStrike" dirty="0">
                          <a:solidFill>
                            <a:srgbClr val="000000"/>
                          </a:solidFill>
                          <a:effectLst/>
                          <a:latin typeface="游ゴシック" panose="020B0400000000000000" pitchFamily="50" charset="-128"/>
                          <a:ea typeface="游ゴシック" panose="020B0400000000000000" pitchFamily="50" charset="-128"/>
                        </a:rPr>
                        <a:t>1,481</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a:txBody>
                    <a:bodyPr/>
                    <a:lstStyle/>
                    <a:p>
                      <a:pPr algn="ctr" fontAlgn="ctr">
                        <a:buNone/>
                      </a:pPr>
                      <a:r>
                        <a:rPr lang="ja-JP" sz="1600" b="0" i="0" u="none" strike="noStrike" dirty="0">
                          <a:solidFill>
                            <a:srgbClr val="000000"/>
                          </a:solidFill>
                          <a:effectLst/>
                          <a:latin typeface="游ゴシック" panose="020B0400000000000000" pitchFamily="50" charset="-128"/>
                          <a:ea typeface="游ゴシック" panose="020B0400000000000000" pitchFamily="50" charset="-128"/>
                        </a:rPr>
                        <a:t>1,256</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a:txBody>
                    <a:bodyPr/>
                    <a:lstStyle/>
                    <a:p>
                      <a:pPr algn="ctr" fontAlgn="ctr">
                        <a:buNone/>
                      </a:pPr>
                      <a:r>
                        <a:rPr lang="ja-JP" sz="1600" b="0" i="0" u="none" strike="noStrike" dirty="0">
                          <a:solidFill>
                            <a:srgbClr val="000000"/>
                          </a:solidFill>
                          <a:effectLst/>
                          <a:latin typeface="游ゴシック" panose="020B0400000000000000" pitchFamily="50" charset="-128"/>
                          <a:ea typeface="游ゴシック" panose="020B0400000000000000" pitchFamily="50" charset="-128"/>
                        </a:rPr>
                        <a:t>225</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a:txBody>
                    <a:bodyPr/>
                    <a:lstStyle/>
                    <a:p>
                      <a:pPr algn="ctr" fontAlgn="ctr">
                        <a:buNone/>
                      </a:pPr>
                      <a:r>
                        <a:rPr lang="ja-JP" sz="1600" b="0" i="0" u="none" strike="noStrike" dirty="0">
                          <a:solidFill>
                            <a:srgbClr val="000000"/>
                          </a:solidFill>
                          <a:effectLst/>
                          <a:latin typeface="游ゴシック" panose="020B0400000000000000" pitchFamily="50" charset="-128"/>
                          <a:ea typeface="游ゴシック" panose="020B0400000000000000" pitchFamily="50" charset="-128"/>
                        </a:rPr>
                        <a:t>625</a:t>
                      </a:r>
                      <a:br>
                        <a:rPr lang="ja-JP" sz="1600" b="0" i="0" u="none" strike="noStrike" dirty="0">
                          <a:solidFill>
                            <a:srgbClr val="000000"/>
                          </a:solidFill>
                          <a:effectLst/>
                          <a:latin typeface="游ゴシック" panose="020B0400000000000000" pitchFamily="50" charset="-128"/>
                          <a:ea typeface="游ゴシック" panose="020B0400000000000000" pitchFamily="50" charset="-128"/>
                        </a:rPr>
                      </a:br>
                      <a:r>
                        <a:rPr lang="ja-JP" sz="1600" b="0" i="0" u="none" strike="noStrike" dirty="0">
                          <a:solidFill>
                            <a:srgbClr val="000000"/>
                          </a:solidFill>
                          <a:effectLst/>
                          <a:latin typeface="游ゴシック" panose="020B0400000000000000" pitchFamily="50" charset="-128"/>
                          <a:ea typeface="游ゴシック" panose="020B0400000000000000" pitchFamily="50" charset="-128"/>
                        </a:rPr>
                        <a:t>（42％）</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a:txBody>
                    <a:bodyPr/>
                    <a:lstStyle/>
                    <a:p>
                      <a:pPr algn="ctr" fontAlgn="ctr">
                        <a:buNone/>
                      </a:pPr>
                      <a:r>
                        <a:rPr lang="ja-JP" sz="1600" b="0" i="0" u="none" strike="noStrike" dirty="0">
                          <a:solidFill>
                            <a:srgbClr val="000000"/>
                          </a:solidFill>
                          <a:effectLst/>
                          <a:latin typeface="游ゴシック" panose="020B0400000000000000" pitchFamily="50" charset="-128"/>
                          <a:ea typeface="游ゴシック" panose="020B0400000000000000" pitchFamily="50" charset="-128"/>
                        </a:rPr>
                        <a:t>615</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a:txBody>
                    <a:bodyPr/>
                    <a:lstStyle/>
                    <a:p>
                      <a:pPr algn="ctr" fontAlgn="ctr">
                        <a:buNone/>
                      </a:pPr>
                      <a:r>
                        <a:rPr lang="ja-JP" sz="1600" b="0" i="0" u="none" strike="noStrike" dirty="0">
                          <a:solidFill>
                            <a:srgbClr val="000000"/>
                          </a:solidFill>
                          <a:effectLst/>
                          <a:latin typeface="游ゴシック" panose="020B0400000000000000" pitchFamily="50" charset="-128"/>
                          <a:ea typeface="游ゴシック" panose="020B0400000000000000" pitchFamily="50" charset="-128"/>
                        </a:rPr>
                        <a:t>10</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a:txBody>
                    <a:bodyPr/>
                    <a:lstStyle/>
                    <a:p>
                      <a:pPr algn="ctr" fontAlgn="ctr">
                        <a:buNone/>
                      </a:pPr>
                      <a:r>
                        <a:rPr lang="ja-JP" sz="1600" b="0" i="0" u="none" strike="noStrike" dirty="0">
                          <a:solidFill>
                            <a:srgbClr val="000000"/>
                          </a:solidFill>
                          <a:effectLst/>
                          <a:latin typeface="游ゴシック" panose="020B0400000000000000" pitchFamily="50" charset="-128"/>
                          <a:ea typeface="游ゴシック" panose="020B0400000000000000" pitchFamily="50" charset="-128"/>
                        </a:rPr>
                        <a:t>258</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a:txBody>
                    <a:bodyPr/>
                    <a:lstStyle/>
                    <a:p>
                      <a:pPr algn="ctr" fontAlgn="ctr">
                        <a:buNone/>
                      </a:pPr>
                      <a:r>
                        <a:rPr lang="ja-JP" sz="1600" b="0" i="0" u="none" strike="noStrike" dirty="0">
                          <a:solidFill>
                            <a:srgbClr val="000000"/>
                          </a:solidFill>
                          <a:effectLst/>
                          <a:latin typeface="游ゴシック" panose="020B0400000000000000" pitchFamily="50" charset="-128"/>
                          <a:ea typeface="游ゴシック" panose="020B0400000000000000" pitchFamily="50" charset="-128"/>
                        </a:rPr>
                        <a:t>18</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a:txBody>
                    <a:bodyPr/>
                    <a:lstStyle/>
                    <a:p>
                      <a:pPr algn="ctr" fontAlgn="ctr">
                        <a:buNone/>
                      </a:pPr>
                      <a:r>
                        <a:rPr lang="ja-JP" sz="1600" b="0" i="0" u="none" strike="noStrike" dirty="0">
                          <a:solidFill>
                            <a:srgbClr val="000000"/>
                          </a:solidFill>
                          <a:effectLst/>
                          <a:latin typeface="游ゴシック" panose="020B0400000000000000" pitchFamily="50" charset="-128"/>
                          <a:ea typeface="游ゴシック" panose="020B0400000000000000" pitchFamily="50" charset="-128"/>
                        </a:rPr>
                        <a:t>580</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tc>
                  <a:txBody>
                    <a:bodyPr/>
                    <a:lstStyle/>
                    <a:p>
                      <a:pPr algn="ctr" fontAlgn="ctr">
                        <a:buNone/>
                      </a:pPr>
                      <a:r>
                        <a:rPr lang="ja-JP" sz="1600" b="0" i="0" u="none" strike="noStrike" dirty="0">
                          <a:solidFill>
                            <a:srgbClr val="000000"/>
                          </a:solidFill>
                          <a:effectLst/>
                          <a:latin typeface="游ゴシック" panose="020B0400000000000000" pitchFamily="50" charset="-128"/>
                          <a:ea typeface="游ゴシック" panose="020B0400000000000000" pitchFamily="50" charset="-128"/>
                        </a:rPr>
                        <a:t>1,481</a:t>
                      </a:r>
                    </a:p>
                  </a:txBody>
                  <a:tcPr marL="7797" marR="7797" marT="779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D347"/>
                    </a:solidFill>
                  </a:tcPr>
                </a:tc>
                <a:extLst>
                  <a:ext uri="{0D108BD9-81ED-4DB2-BD59-A6C34878D82A}">
                    <a16:rowId xmlns:a16="http://schemas.microsoft.com/office/drawing/2014/main" val="2227124200"/>
                  </a:ext>
                </a:extLst>
              </a:tr>
            </a:tbl>
          </a:graphicData>
        </a:graphic>
      </p:graphicFrame>
      <p:sp>
        <p:nvSpPr>
          <p:cNvPr id="10" name="矢印: 下 9">
            <a:extLst>
              <a:ext uri="{FF2B5EF4-FFF2-40B4-BE49-F238E27FC236}">
                <a16:creationId xmlns:a16="http://schemas.microsoft.com/office/drawing/2014/main" id="{009D6592-A9C6-37C7-BFE3-81B2F45F33DB}"/>
              </a:ext>
            </a:extLst>
          </p:cNvPr>
          <p:cNvSpPr/>
          <p:nvPr/>
        </p:nvSpPr>
        <p:spPr>
          <a:xfrm>
            <a:off x="1093386" y="5789184"/>
            <a:ext cx="1847461" cy="489204"/>
          </a:xfrm>
          <a:prstGeom prst="downArrow">
            <a:avLst/>
          </a:prstGeom>
          <a:solidFill>
            <a:srgbClr val="FFC000"/>
          </a:solidFill>
          <a:ln>
            <a:solidFill>
              <a:srgbClr val="FF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ea typeface="Meiryo UI" panose="020B0604030504040204" pitchFamily="34" charset="-128"/>
            </a:endParaRPr>
          </a:p>
        </p:txBody>
      </p:sp>
    </p:spTree>
    <p:extLst>
      <p:ext uri="{BB962C8B-B14F-4D97-AF65-F5344CB8AC3E}">
        <p14:creationId xmlns:p14="http://schemas.microsoft.com/office/powerpoint/2010/main" val="295619312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76563A1B-8769-9595-0AB1-37AE19CA3518}"/>
              </a:ext>
            </a:extLst>
          </p:cNvPr>
          <p:cNvGraphicFramePr>
            <a:graphicFrameLocks noGrp="1"/>
          </p:cNvGraphicFramePr>
          <p:nvPr>
            <p:extLst>
              <p:ext uri="{D42A27DB-BD31-4B8C-83A1-F6EECF244321}">
                <p14:modId xmlns:p14="http://schemas.microsoft.com/office/powerpoint/2010/main" val="1863565908"/>
              </p:ext>
            </p:extLst>
          </p:nvPr>
        </p:nvGraphicFramePr>
        <p:xfrm>
          <a:off x="0" y="461665"/>
          <a:ext cx="9144002" cy="6376046"/>
        </p:xfrm>
        <a:graphic>
          <a:graphicData uri="http://schemas.openxmlformats.org/drawingml/2006/table">
            <a:tbl>
              <a:tblPr firstRow="1" bandRow="1"/>
              <a:tblGrid>
                <a:gridCol w="2649682">
                  <a:extLst>
                    <a:ext uri="{9D8B030D-6E8A-4147-A177-3AD203B41FA5}">
                      <a16:colId xmlns:a16="http://schemas.microsoft.com/office/drawing/2014/main" val="128153701"/>
                    </a:ext>
                  </a:extLst>
                </a:gridCol>
                <a:gridCol w="1298864">
                  <a:extLst>
                    <a:ext uri="{9D8B030D-6E8A-4147-A177-3AD203B41FA5}">
                      <a16:colId xmlns:a16="http://schemas.microsoft.com/office/drawing/2014/main" val="3790514"/>
                    </a:ext>
                  </a:extLst>
                </a:gridCol>
                <a:gridCol w="1298864">
                  <a:extLst>
                    <a:ext uri="{9D8B030D-6E8A-4147-A177-3AD203B41FA5}">
                      <a16:colId xmlns:a16="http://schemas.microsoft.com/office/drawing/2014/main" val="19536615"/>
                    </a:ext>
                  </a:extLst>
                </a:gridCol>
                <a:gridCol w="1298864">
                  <a:extLst>
                    <a:ext uri="{9D8B030D-6E8A-4147-A177-3AD203B41FA5}">
                      <a16:colId xmlns:a16="http://schemas.microsoft.com/office/drawing/2014/main" val="2564998086"/>
                    </a:ext>
                  </a:extLst>
                </a:gridCol>
                <a:gridCol w="1298864">
                  <a:extLst>
                    <a:ext uri="{9D8B030D-6E8A-4147-A177-3AD203B41FA5}">
                      <a16:colId xmlns:a16="http://schemas.microsoft.com/office/drawing/2014/main" val="3829957356"/>
                    </a:ext>
                  </a:extLst>
                </a:gridCol>
                <a:gridCol w="1298864">
                  <a:extLst>
                    <a:ext uri="{9D8B030D-6E8A-4147-A177-3AD203B41FA5}">
                      <a16:colId xmlns:a16="http://schemas.microsoft.com/office/drawing/2014/main" val="1615911453"/>
                    </a:ext>
                  </a:extLst>
                </a:gridCol>
              </a:tblGrid>
              <a:tr h="623008">
                <a:tc>
                  <a:txBody>
                    <a:bodyPr/>
                    <a:lstStyle/>
                    <a:p>
                      <a:pPr algn="ctr"/>
                      <a:r>
                        <a:rPr lang="ja-JP" altLang="en-US" b="0" i="0" dirty="0">
                          <a:latin typeface="Meiryo UI" panose="020B0604030504040204" pitchFamily="50" charset="-128"/>
                          <a:ea typeface="Meiryo UI" panose="020B0604030504040204" pitchFamily="50" charset="-128"/>
                        </a:rPr>
                        <a:t>鍵となる学会名</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ctr"/>
                      <a:r>
                        <a:rPr lang="ja-JP" altLang="en-US" b="0" i="0" dirty="0">
                          <a:latin typeface="Meiryo UI" panose="020B0604030504040204" pitchFamily="50" charset="-128"/>
                          <a:ea typeface="Meiryo UI" panose="020B0604030504040204" pitchFamily="50" charset="-128"/>
                        </a:rPr>
                        <a:t>対象者</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ctr"/>
                      <a:r>
                        <a:rPr lang="ja-JP" altLang="en-US" b="0" i="0" dirty="0">
                          <a:latin typeface="Meiryo UI" panose="020B0604030504040204" pitchFamily="50" charset="-128"/>
                          <a:ea typeface="Meiryo UI" panose="020B0604030504040204" pitchFamily="50" charset="-128"/>
                        </a:rPr>
                        <a:t>更新申請</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ctr"/>
                      <a:r>
                        <a:rPr lang="ja-JP" altLang="en-US" b="0" i="0" dirty="0">
                          <a:latin typeface="Meiryo UI" panose="020B0604030504040204" pitchFamily="50" charset="-128"/>
                          <a:ea typeface="Meiryo UI" panose="020B0604030504040204" pitchFamily="50" charset="-128"/>
                        </a:rPr>
                        <a:t>延長・休会</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ctr"/>
                      <a:r>
                        <a:rPr lang="ja-JP" altLang="en-US" b="0" i="0" dirty="0">
                          <a:latin typeface="Meiryo UI" panose="020B0604030504040204" pitchFamily="50" charset="-128"/>
                          <a:ea typeface="Meiryo UI" panose="020B0604030504040204" pitchFamily="50" charset="-128"/>
                        </a:rPr>
                        <a:t>辞退</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ctr"/>
                      <a:r>
                        <a:rPr lang="ja-JP" altLang="en-US" b="0" i="0" dirty="0">
                          <a:latin typeface="Meiryo UI" panose="020B0604030504040204" pitchFamily="50" charset="-128"/>
                          <a:ea typeface="Meiryo UI" panose="020B0604030504040204" pitchFamily="50" charset="-128"/>
                        </a:rPr>
                        <a:t>未反応</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208116669"/>
                  </a:ext>
                </a:extLst>
              </a:tr>
              <a:tr h="623008">
                <a:tc>
                  <a:txBody>
                    <a:bodyPr/>
                    <a:lstStyle/>
                    <a:p>
                      <a:pPr algn="l" rtl="0" fontAlgn="ctr"/>
                      <a:r>
                        <a:rPr lang="ja-JP" altLang="en-US" sz="1800" b="0" i="0" dirty="0">
                          <a:latin typeface="Meiryo UI" panose="020B0604030504040204" pitchFamily="50" charset="-128"/>
                          <a:ea typeface="Meiryo UI" panose="020B0604030504040204" pitchFamily="50" charset="-128"/>
                        </a:rPr>
                        <a:t>日本衛生学会</a:t>
                      </a:r>
                      <a:endParaRPr lang="zh-CN" altLang="en-US" sz="1800" b="0" i="0" dirty="0">
                        <a:latin typeface="Meiryo UI" panose="020B0604030504040204" pitchFamily="50" charset="-128"/>
                        <a:ea typeface="Meiryo UI" panose="020B0604030504040204" pitchFamily="50" charset="-128"/>
                      </a:endParaRPr>
                    </a:p>
                  </a:txBody>
                  <a:tcPr marL="5687" marR="5687" marT="568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19</a:t>
                      </a:r>
                      <a:endParaRPr lang="ja-JP" altLang="en-US" sz="2400" b="0" i="0" dirty="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1</a:t>
                      </a:r>
                      <a:endParaRPr lang="ja-JP" altLang="en-US" sz="2400" b="0" i="0" dirty="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0</a:t>
                      </a:r>
                      <a:endParaRPr lang="ja-JP" altLang="en-US" sz="2400" b="0" i="0" dirty="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0</a:t>
                      </a:r>
                      <a:endParaRPr lang="ja-JP" altLang="en-US" sz="2400" b="0" i="0" dirty="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18</a:t>
                      </a:r>
                      <a:endParaRPr lang="ja-JP" altLang="en-US" sz="2400" b="0" i="0" dirty="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983894317"/>
                  </a:ext>
                </a:extLst>
              </a:tr>
              <a:tr h="623008">
                <a:tc>
                  <a:txBody>
                    <a:bodyPr/>
                    <a:lstStyle/>
                    <a:p>
                      <a:pPr algn="l" rtl="0" fontAlgn="ctr"/>
                      <a:r>
                        <a:rPr lang="ja-JP" altLang="en-US" sz="1800" b="0" i="0" dirty="0">
                          <a:latin typeface="Meiryo UI" panose="020B0604030504040204" pitchFamily="50" charset="-128"/>
                          <a:ea typeface="Meiryo UI" panose="020B0604030504040204" pitchFamily="50" charset="-128"/>
                        </a:rPr>
                        <a:t>日本医療情報学会</a:t>
                      </a:r>
                      <a:endParaRPr lang="zh-CN" altLang="en-US" sz="1800" b="0" i="0" dirty="0">
                        <a:latin typeface="Meiryo UI" panose="020B0604030504040204" pitchFamily="50" charset="-128"/>
                        <a:ea typeface="Meiryo UI" panose="020B0604030504040204" pitchFamily="50" charset="-128"/>
                      </a:endParaRPr>
                    </a:p>
                  </a:txBody>
                  <a:tcPr marL="5687" marR="5687" marT="568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30</a:t>
                      </a:r>
                      <a:endParaRPr lang="ja-JP" altLang="en-US" sz="2400" b="0" i="0" dirty="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2</a:t>
                      </a:r>
                      <a:endParaRPr lang="ja-JP" altLang="en-US" sz="2400" b="0" i="0" dirty="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1</a:t>
                      </a:r>
                      <a:endParaRPr lang="ja-JP" altLang="en-US" sz="2400" b="0" i="0" dirty="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0</a:t>
                      </a:r>
                      <a:endParaRPr lang="ja-JP" altLang="en-US" sz="2400" b="0" i="0" dirty="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27</a:t>
                      </a:r>
                      <a:endParaRPr lang="ja-JP" altLang="en-US" sz="2400" b="0" i="0" dirty="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275611513"/>
                  </a:ext>
                </a:extLst>
              </a:tr>
              <a:tr h="623008">
                <a:tc>
                  <a:txBody>
                    <a:bodyPr/>
                    <a:lstStyle/>
                    <a:p>
                      <a:pPr algn="l" rtl="0" fontAlgn="ctr"/>
                      <a:r>
                        <a:rPr lang="ja-JP" altLang="en-US" sz="1800" b="0" i="0" dirty="0">
                          <a:latin typeface="Meiryo UI" panose="020B0604030504040204" pitchFamily="50" charset="-128"/>
                          <a:ea typeface="Meiryo UI" panose="020B0604030504040204" pitchFamily="50" charset="-128"/>
                        </a:rPr>
                        <a:t>日本産業衛生学会</a:t>
                      </a:r>
                    </a:p>
                  </a:txBody>
                  <a:tcPr marL="5687" marR="5687" marT="568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199</a:t>
                      </a:r>
                      <a:endParaRPr lang="ja-JP" altLang="en-US" sz="2400" b="0" i="0" dirty="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48</a:t>
                      </a:r>
                      <a:endParaRPr lang="ja-JP" altLang="en-US" sz="2400" b="0" i="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21</a:t>
                      </a:r>
                      <a:endParaRPr lang="ja-JP" altLang="en-US" sz="2400" b="0" i="0" dirty="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1</a:t>
                      </a:r>
                      <a:endParaRPr lang="ja-JP" altLang="en-US" sz="2400" b="0" i="0" dirty="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129</a:t>
                      </a:r>
                      <a:endParaRPr lang="ja-JP" altLang="en-US" sz="2400" b="0" i="0" dirty="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2157255014"/>
                  </a:ext>
                </a:extLst>
              </a:tr>
              <a:tr h="623008">
                <a:tc>
                  <a:txBody>
                    <a:bodyPr/>
                    <a:lstStyle/>
                    <a:p>
                      <a:pPr algn="l" rtl="0" fontAlgn="ctr"/>
                      <a:r>
                        <a:rPr lang="ja-JP" altLang="en-US" sz="1800" b="0" i="0" dirty="0">
                          <a:latin typeface="Meiryo UI" panose="020B0604030504040204" pitchFamily="50" charset="-128"/>
                          <a:ea typeface="Meiryo UI" panose="020B0604030504040204" pitchFamily="50" charset="-128"/>
                        </a:rPr>
                        <a:t>日本疫学会</a:t>
                      </a:r>
                    </a:p>
                  </a:txBody>
                  <a:tcPr marL="5687" marR="5687" marT="568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49</a:t>
                      </a:r>
                      <a:endParaRPr lang="ja-JP" altLang="en-US" sz="2400" b="0" i="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8</a:t>
                      </a:r>
                      <a:endParaRPr lang="ja-JP" altLang="en-US" sz="2400" b="0" i="0" dirty="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6</a:t>
                      </a:r>
                      <a:endParaRPr lang="ja-JP" altLang="en-US" sz="2400" b="0" i="0" dirty="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0</a:t>
                      </a:r>
                      <a:endParaRPr lang="ja-JP" altLang="en-US" sz="2400" b="0" i="0" dirty="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35</a:t>
                      </a:r>
                      <a:endParaRPr lang="ja-JP" altLang="en-US" sz="2400" b="0" i="0" dirty="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3933456933"/>
                  </a:ext>
                </a:extLst>
              </a:tr>
              <a:tr h="623008">
                <a:tc>
                  <a:txBody>
                    <a:bodyPr/>
                    <a:lstStyle/>
                    <a:p>
                      <a:pPr algn="l" rtl="0" fontAlgn="ctr"/>
                      <a:r>
                        <a:rPr lang="ja-JP" altLang="en-US" sz="1800" b="0" i="0" dirty="0">
                          <a:latin typeface="Meiryo UI" panose="020B0604030504040204" pitchFamily="50" charset="-128"/>
                          <a:ea typeface="Meiryo UI" panose="020B0604030504040204" pitchFamily="50" charset="-128"/>
                        </a:rPr>
                        <a:t>日本公衆衛生学会</a:t>
                      </a:r>
                      <a:endParaRPr lang="zh-CN" altLang="en-US" sz="1800" b="0" i="0" dirty="0">
                        <a:latin typeface="Meiryo UI" panose="020B0604030504040204" pitchFamily="50" charset="-128"/>
                        <a:ea typeface="Meiryo UI" panose="020B0604030504040204" pitchFamily="50" charset="-128"/>
                      </a:endParaRPr>
                    </a:p>
                  </a:txBody>
                  <a:tcPr marL="5687" marR="5687" marT="568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290</a:t>
                      </a:r>
                      <a:endParaRPr lang="ja-JP" altLang="en-US" sz="2400" b="0" i="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59</a:t>
                      </a:r>
                      <a:endParaRPr lang="ja-JP" altLang="en-US" sz="2400" b="0" i="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26</a:t>
                      </a:r>
                      <a:endParaRPr lang="ja-JP" altLang="en-US" sz="2400" b="0" i="0" dirty="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2</a:t>
                      </a:r>
                      <a:endParaRPr lang="ja-JP" altLang="en-US" sz="2400" b="0" i="0" dirty="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203</a:t>
                      </a:r>
                      <a:endParaRPr lang="ja-JP" altLang="en-US" sz="2400" b="0" i="0" dirty="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481937570"/>
                  </a:ext>
                </a:extLst>
              </a:tr>
              <a:tr h="652842">
                <a:tc>
                  <a:txBody>
                    <a:bodyPr/>
                    <a:lstStyle/>
                    <a:p>
                      <a:pPr algn="l" rtl="0" fontAlgn="ctr"/>
                      <a:r>
                        <a:rPr lang="ja-JP" altLang="en-US" sz="1800" b="0" i="0" dirty="0">
                          <a:latin typeface="Meiryo UI" panose="020B0604030504040204" pitchFamily="50" charset="-128"/>
                          <a:ea typeface="Meiryo UI" panose="020B0604030504040204" pitchFamily="50" charset="-128"/>
                        </a:rPr>
                        <a:t>日本災害医学会</a:t>
                      </a:r>
                      <a:endParaRPr lang="zh-CN" altLang="en-US" sz="1800" b="0" i="0" dirty="0">
                        <a:latin typeface="Meiryo UI" panose="020B0604030504040204" pitchFamily="50" charset="-128"/>
                        <a:ea typeface="Meiryo UI" panose="020B0604030504040204" pitchFamily="50" charset="-128"/>
                      </a:endParaRPr>
                    </a:p>
                  </a:txBody>
                  <a:tcPr marL="5687" marR="5687" marT="568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122</a:t>
                      </a:r>
                      <a:endParaRPr lang="ja-JP" altLang="en-US" sz="2400" b="0" i="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18</a:t>
                      </a:r>
                      <a:endParaRPr lang="ja-JP" altLang="en-US" sz="2400" b="0" i="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8</a:t>
                      </a:r>
                      <a:endParaRPr lang="ja-JP" altLang="en-US" sz="2400" b="0" i="0" dirty="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0</a:t>
                      </a:r>
                      <a:endParaRPr lang="ja-JP" altLang="en-US" sz="2400" b="0" i="0" dirty="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96</a:t>
                      </a:r>
                      <a:endParaRPr lang="ja-JP" altLang="en-US" sz="2400" b="0" i="0" dirty="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008713696"/>
                  </a:ext>
                </a:extLst>
              </a:tr>
              <a:tr h="623008">
                <a:tc>
                  <a:txBody>
                    <a:bodyPr/>
                    <a:lstStyle/>
                    <a:p>
                      <a:pPr algn="l" rtl="0" fontAlgn="ctr"/>
                      <a:r>
                        <a:rPr lang="ja-JP" altLang="en-US" sz="1800" b="0" i="0">
                          <a:latin typeface="Meiryo UI" panose="020B0604030504040204" pitchFamily="50" charset="-128"/>
                          <a:ea typeface="Meiryo UI" panose="020B0604030504040204" pitchFamily="50" charset="-128"/>
                        </a:rPr>
                        <a:t>日本医療・病院管理学会</a:t>
                      </a:r>
                    </a:p>
                  </a:txBody>
                  <a:tcPr marL="5687" marR="5687" marT="568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32</a:t>
                      </a:r>
                      <a:endParaRPr lang="ja-JP" altLang="en-US" sz="2400" b="0" i="0" dirty="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6</a:t>
                      </a:r>
                      <a:endParaRPr lang="ja-JP" altLang="en-US" sz="2400" b="0" i="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0</a:t>
                      </a:r>
                      <a:endParaRPr lang="ja-JP" altLang="en-US" sz="2400" b="0" i="0" dirty="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1</a:t>
                      </a:r>
                      <a:endParaRPr lang="ja-JP" altLang="en-US" sz="2400" b="0" i="0" dirty="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25</a:t>
                      </a:r>
                      <a:endParaRPr lang="ja-JP" altLang="en-US" sz="2400" b="0" i="0" dirty="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440044065"/>
                  </a:ext>
                </a:extLst>
              </a:tr>
              <a:tr h="623008">
                <a:tc>
                  <a:txBody>
                    <a:bodyPr/>
                    <a:lstStyle/>
                    <a:p>
                      <a:pPr algn="l" rtl="0" fontAlgn="ctr"/>
                      <a:r>
                        <a:rPr lang="ja-JP" altLang="en-US" sz="1800" b="0" i="0" dirty="0">
                          <a:latin typeface="Meiryo UI" panose="020B0604030504040204" pitchFamily="50" charset="-128"/>
                          <a:ea typeface="Meiryo UI" panose="020B0604030504040204" pitchFamily="50" charset="-128"/>
                        </a:rPr>
                        <a:t>日本職業・災害医学会</a:t>
                      </a:r>
                    </a:p>
                  </a:txBody>
                  <a:tcPr marL="5687" marR="5687" marT="568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79</a:t>
                      </a:r>
                      <a:endParaRPr lang="ja-JP" altLang="en-US" sz="2400" b="0" i="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3</a:t>
                      </a:r>
                      <a:endParaRPr lang="ja-JP" altLang="en-US" sz="2400" b="0" i="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3</a:t>
                      </a:r>
                      <a:endParaRPr lang="ja-JP" altLang="en-US" sz="2400" b="0" i="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0</a:t>
                      </a:r>
                      <a:endParaRPr lang="ja-JP" altLang="en-US" sz="2400" b="0" i="0" dirty="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73</a:t>
                      </a:r>
                      <a:endParaRPr lang="ja-JP" altLang="en-US" sz="2400" b="0" i="0" dirty="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1705651748"/>
                  </a:ext>
                </a:extLst>
              </a:tr>
              <a:tr h="623008">
                <a:tc>
                  <a:txBody>
                    <a:bodyPr/>
                    <a:lstStyle/>
                    <a:p>
                      <a:pPr algn="ctr"/>
                      <a:r>
                        <a:rPr lang="ja-JP" altLang="en-US" b="0" i="0" dirty="0">
                          <a:latin typeface="Meiryo UI" panose="020B0604030504040204" pitchFamily="50" charset="-128"/>
                          <a:ea typeface="Meiryo UI" panose="020B0604030504040204" pitchFamily="50" charset="-128"/>
                        </a:rPr>
                        <a:t>計</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820</a:t>
                      </a:r>
                      <a:endParaRPr lang="ja-JP" altLang="en-US" sz="2400" b="0" i="0">
                        <a:latin typeface="Meiryo UI" panose="020B0604030504040204" pitchFamily="50" charset="-128"/>
                        <a:ea typeface="Meiryo UI" panose="020B0604030504040204" pitchFamily="50" charset="-128"/>
                      </a:endParaRPr>
                    </a:p>
                    <a:p>
                      <a:pPr algn="r"/>
                      <a:r>
                        <a:rPr lang="en-US" sz="2400" b="0" i="0" dirty="0">
                          <a:latin typeface="Meiryo UI" panose="020B0604030504040204" pitchFamily="50" charset="-128"/>
                          <a:ea typeface="Meiryo UI" panose="020B0604030504040204" pitchFamily="50" charset="-128"/>
                        </a:rPr>
                        <a:t>(100%)</a:t>
                      </a:r>
                      <a:endParaRPr lang="ja-JP" altLang="en-US" sz="2400" b="0" i="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144</a:t>
                      </a:r>
                      <a:endParaRPr lang="ja-JP" altLang="en-US" sz="2400" b="0" i="0" dirty="0">
                        <a:latin typeface="Meiryo UI" panose="020B0604030504040204" pitchFamily="50" charset="-128"/>
                        <a:ea typeface="Meiryo UI" panose="020B0604030504040204" pitchFamily="50" charset="-128"/>
                      </a:endParaRPr>
                    </a:p>
                    <a:p>
                      <a:pPr algn="r"/>
                      <a:r>
                        <a:rPr lang="en-US" sz="2400" b="0" i="0" dirty="0">
                          <a:latin typeface="Meiryo UI" panose="020B0604030504040204" pitchFamily="50" charset="-128"/>
                          <a:ea typeface="Meiryo UI" panose="020B0604030504040204" pitchFamily="50" charset="-128"/>
                        </a:rPr>
                        <a:t>(18%)</a:t>
                      </a:r>
                      <a:endParaRPr lang="ja-JP" altLang="en-US" sz="2400" b="0" i="0" dirty="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65</a:t>
                      </a:r>
                      <a:endParaRPr lang="ja-JP" altLang="en-US" sz="2400" b="0" i="0">
                        <a:latin typeface="Meiryo UI" panose="020B0604030504040204" pitchFamily="50" charset="-128"/>
                        <a:ea typeface="Meiryo UI" panose="020B0604030504040204" pitchFamily="50" charset="-128"/>
                      </a:endParaRPr>
                    </a:p>
                    <a:p>
                      <a:pPr algn="r"/>
                      <a:r>
                        <a:rPr lang="en-US" sz="2400" b="0" i="0" dirty="0">
                          <a:latin typeface="Meiryo UI" panose="020B0604030504040204" pitchFamily="50" charset="-128"/>
                          <a:ea typeface="Meiryo UI" panose="020B0604030504040204" pitchFamily="50" charset="-128"/>
                        </a:rPr>
                        <a:t>(8%)</a:t>
                      </a:r>
                      <a:endParaRPr lang="ja-JP" altLang="en-US" sz="2400" b="0" i="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4</a:t>
                      </a:r>
                      <a:endParaRPr lang="ja-JP" altLang="en-US" sz="2400" b="0" i="0" dirty="0">
                        <a:latin typeface="Meiryo UI" panose="020B0604030504040204" pitchFamily="50" charset="-128"/>
                        <a:ea typeface="Meiryo UI" panose="020B0604030504040204" pitchFamily="50" charset="-128"/>
                      </a:endParaRPr>
                    </a:p>
                    <a:p>
                      <a:pPr algn="r"/>
                      <a:r>
                        <a:rPr lang="en-US" sz="2400" b="0" i="0" dirty="0">
                          <a:latin typeface="Meiryo UI" panose="020B0604030504040204" pitchFamily="50" charset="-128"/>
                          <a:ea typeface="Meiryo UI" panose="020B0604030504040204" pitchFamily="50" charset="-128"/>
                        </a:rPr>
                        <a:t>(0%)</a:t>
                      </a:r>
                      <a:endParaRPr lang="ja-JP" altLang="en-US" sz="2400" b="0" i="0" dirty="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lumMod val="40000"/>
                        <a:lumOff val="60000"/>
                      </a:schemeClr>
                    </a:solidFill>
                  </a:tcPr>
                </a:tc>
                <a:tc>
                  <a:txBody>
                    <a:bodyPr/>
                    <a:lstStyle/>
                    <a:p>
                      <a:pPr algn="r"/>
                      <a:r>
                        <a:rPr lang="en-US" sz="2400" b="0" i="0" dirty="0">
                          <a:latin typeface="Meiryo UI" panose="020B0604030504040204" pitchFamily="50" charset="-128"/>
                          <a:ea typeface="Meiryo UI" panose="020B0604030504040204" pitchFamily="50" charset="-128"/>
                        </a:rPr>
                        <a:t>607</a:t>
                      </a:r>
                      <a:endParaRPr lang="ja-JP" altLang="en-US" sz="2400" b="0" i="0" dirty="0">
                        <a:latin typeface="Meiryo UI" panose="020B0604030504040204" pitchFamily="50" charset="-128"/>
                        <a:ea typeface="Meiryo UI" panose="020B0604030504040204" pitchFamily="50" charset="-128"/>
                      </a:endParaRPr>
                    </a:p>
                    <a:p>
                      <a:pPr algn="r"/>
                      <a:r>
                        <a:rPr lang="en-US" sz="2400" b="0" i="0" dirty="0">
                          <a:latin typeface="Meiryo UI" panose="020B0604030504040204" pitchFamily="50" charset="-128"/>
                          <a:ea typeface="Meiryo UI" panose="020B0604030504040204" pitchFamily="50" charset="-128"/>
                        </a:rPr>
                        <a:t>(74%)</a:t>
                      </a:r>
                      <a:endParaRPr lang="ja-JP" altLang="en-US" sz="2400" b="0" i="0" dirty="0">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val="3213144934"/>
                  </a:ext>
                </a:extLst>
              </a:tr>
            </a:tbl>
          </a:graphicData>
        </a:graphic>
      </p:graphicFrame>
      <p:sp>
        <p:nvSpPr>
          <p:cNvPr id="3" name="テキスト ボックス 2">
            <a:extLst>
              <a:ext uri="{FF2B5EF4-FFF2-40B4-BE49-F238E27FC236}">
                <a16:creationId xmlns:a16="http://schemas.microsoft.com/office/drawing/2014/main" id="{554BB2AC-7D40-7B65-E6AA-8BFCA5529ED1}"/>
              </a:ext>
            </a:extLst>
          </p:cNvPr>
          <p:cNvSpPr txBox="1"/>
          <p:nvPr/>
        </p:nvSpPr>
        <p:spPr>
          <a:xfrm>
            <a:off x="0" y="0"/>
            <a:ext cx="6993082" cy="461665"/>
          </a:xfrm>
          <a:prstGeom prst="rect">
            <a:avLst/>
          </a:prstGeom>
          <a:solidFill>
            <a:srgbClr val="FFC000"/>
          </a:solidFill>
        </p:spPr>
        <p:txBody>
          <a:bodyPr wrap="square" rtlCol="0">
            <a:spAutoFit/>
          </a:bodyPr>
          <a:lstStyle/>
          <a:p>
            <a:r>
              <a:rPr lang="ja-JP" altLang="en-US" sz="2400" dirty="0">
                <a:solidFill>
                  <a:srgbClr val="000000"/>
                </a:solidFill>
                <a:latin typeface="Meiryo UI" panose="020B0604030504040204" pitchFamily="50" charset="-128"/>
                <a:ea typeface="Meiryo UI" panose="020B0604030504040204" pitchFamily="50" charset="-128"/>
              </a:rPr>
              <a:t>指導医及び専門医の更新状況（</a:t>
            </a:r>
            <a:r>
              <a:rPr lang="en-US" altLang="ja-JP" sz="2400" dirty="0">
                <a:solidFill>
                  <a:srgbClr val="000000"/>
                </a:solidFill>
                <a:latin typeface="Meiryo UI" panose="020B0604030504040204" pitchFamily="50" charset="-128"/>
                <a:ea typeface="Meiryo UI" panose="020B0604030504040204" pitchFamily="50" charset="-128"/>
              </a:rPr>
              <a:t>2023</a:t>
            </a:r>
            <a:r>
              <a:rPr lang="ja-JP" altLang="en-US" sz="2400" dirty="0">
                <a:solidFill>
                  <a:srgbClr val="000000"/>
                </a:solidFill>
                <a:latin typeface="Meiryo UI" panose="020B0604030504040204" pitchFamily="50" charset="-128"/>
                <a:ea typeface="Meiryo UI" panose="020B0604030504040204" pitchFamily="50" charset="-128"/>
              </a:rPr>
              <a:t>年度の実績）</a:t>
            </a:r>
          </a:p>
        </p:txBody>
      </p:sp>
    </p:spTree>
    <p:extLst>
      <p:ext uri="{BB962C8B-B14F-4D97-AF65-F5344CB8AC3E}">
        <p14:creationId xmlns:p14="http://schemas.microsoft.com/office/powerpoint/2010/main" val="387009666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C6256A30-96EC-68CA-FECE-D05D1320663E}"/>
              </a:ext>
            </a:extLst>
          </p:cNvPr>
          <p:cNvSpPr txBox="1"/>
          <p:nvPr/>
        </p:nvSpPr>
        <p:spPr>
          <a:xfrm>
            <a:off x="193587" y="630248"/>
            <a:ext cx="6097554" cy="400110"/>
          </a:xfrm>
          <a:prstGeom prst="rect">
            <a:avLst/>
          </a:prstGeom>
          <a:noFill/>
        </p:spPr>
        <p:txBody>
          <a:bodyPr wrap="square">
            <a:spAutoFit/>
          </a:bodyPr>
          <a:lstStyle/>
          <a:p>
            <a:r>
              <a:rPr lang="ja-JP" altLang="en-US" sz="1800" u="none" strike="noStrike" dirty="0">
                <a:solidFill>
                  <a:srgbClr val="000000"/>
                </a:solidFill>
                <a:effectLst/>
                <a:latin typeface="Meiryo UI" panose="020B0604030504040204" pitchFamily="50" charset="-128"/>
                <a:ea typeface="Meiryo UI" panose="020B0604030504040204" pitchFamily="50" charset="-128"/>
              </a:rPr>
              <a:t>更新申請の状況</a:t>
            </a:r>
            <a:r>
              <a:rPr lang="ja-JP" altLang="en-US" dirty="0">
                <a:solidFill>
                  <a:srgbClr val="000000"/>
                </a:solidFill>
                <a:latin typeface="Meiryo UI" panose="020B0604030504040204" pitchFamily="50" charset="-128"/>
                <a:ea typeface="Meiryo UI" panose="020B0604030504040204" pitchFamily="50" charset="-128"/>
              </a:rPr>
              <a:t>（認定年度別）</a:t>
            </a:r>
            <a:endParaRPr lang="ja-JP" altLang="en-US" dirty="0">
              <a:latin typeface="Meiryo UI" panose="020B0604030504040204" pitchFamily="50" charset="-128"/>
              <a:ea typeface="Meiryo UI" panose="020B0604030504040204" pitchFamily="50" charset="-128"/>
            </a:endParaRPr>
          </a:p>
        </p:txBody>
      </p:sp>
      <p:graphicFrame>
        <p:nvGraphicFramePr>
          <p:cNvPr id="2" name="表 1">
            <a:extLst>
              <a:ext uri="{FF2B5EF4-FFF2-40B4-BE49-F238E27FC236}">
                <a16:creationId xmlns:a16="http://schemas.microsoft.com/office/drawing/2014/main" id="{609C7407-CD28-C1C9-27D1-DB34E3FE3B34}"/>
              </a:ext>
            </a:extLst>
          </p:cNvPr>
          <p:cNvGraphicFramePr>
            <a:graphicFrameLocks noGrp="1"/>
          </p:cNvGraphicFramePr>
          <p:nvPr>
            <p:extLst>
              <p:ext uri="{D42A27DB-BD31-4B8C-83A1-F6EECF244321}">
                <p14:modId xmlns:p14="http://schemas.microsoft.com/office/powerpoint/2010/main" val="1825612115"/>
              </p:ext>
            </p:extLst>
          </p:nvPr>
        </p:nvGraphicFramePr>
        <p:xfrm>
          <a:off x="193587" y="1155659"/>
          <a:ext cx="8742594" cy="4962678"/>
        </p:xfrm>
        <a:graphic>
          <a:graphicData uri="http://schemas.openxmlformats.org/drawingml/2006/table">
            <a:tbl>
              <a:tblPr firstRow="1" bandRow="1">
                <a:tableStyleId>{21E4AEA4-8DFA-4A89-87EB-49C32662AFE0}</a:tableStyleId>
              </a:tblPr>
              <a:tblGrid>
                <a:gridCol w="1457099">
                  <a:extLst>
                    <a:ext uri="{9D8B030D-6E8A-4147-A177-3AD203B41FA5}">
                      <a16:colId xmlns:a16="http://schemas.microsoft.com/office/drawing/2014/main" val="2232088934"/>
                    </a:ext>
                  </a:extLst>
                </a:gridCol>
                <a:gridCol w="1457099">
                  <a:extLst>
                    <a:ext uri="{9D8B030D-6E8A-4147-A177-3AD203B41FA5}">
                      <a16:colId xmlns:a16="http://schemas.microsoft.com/office/drawing/2014/main" val="3482453634"/>
                    </a:ext>
                  </a:extLst>
                </a:gridCol>
                <a:gridCol w="1457099">
                  <a:extLst>
                    <a:ext uri="{9D8B030D-6E8A-4147-A177-3AD203B41FA5}">
                      <a16:colId xmlns:a16="http://schemas.microsoft.com/office/drawing/2014/main" val="882822012"/>
                    </a:ext>
                  </a:extLst>
                </a:gridCol>
                <a:gridCol w="1457099">
                  <a:extLst>
                    <a:ext uri="{9D8B030D-6E8A-4147-A177-3AD203B41FA5}">
                      <a16:colId xmlns:a16="http://schemas.microsoft.com/office/drawing/2014/main" val="982786378"/>
                    </a:ext>
                  </a:extLst>
                </a:gridCol>
                <a:gridCol w="1457099">
                  <a:extLst>
                    <a:ext uri="{9D8B030D-6E8A-4147-A177-3AD203B41FA5}">
                      <a16:colId xmlns:a16="http://schemas.microsoft.com/office/drawing/2014/main" val="2870700648"/>
                    </a:ext>
                  </a:extLst>
                </a:gridCol>
                <a:gridCol w="1457099">
                  <a:extLst>
                    <a:ext uri="{9D8B030D-6E8A-4147-A177-3AD203B41FA5}">
                      <a16:colId xmlns:a16="http://schemas.microsoft.com/office/drawing/2014/main" val="1688061280"/>
                    </a:ext>
                  </a:extLst>
                </a:gridCol>
              </a:tblGrid>
              <a:tr h="827113">
                <a:tc>
                  <a:txBody>
                    <a:bodyPr/>
                    <a:lstStyle/>
                    <a:p>
                      <a:pPr algn="ctr" fontAlgn="ctr"/>
                      <a:r>
                        <a:rPr lang="ja-JP" altLang="en-US" sz="1600" b="0" i="0" u="none" strike="noStrike" dirty="0">
                          <a:solidFill>
                            <a:schemeClr val="tx1"/>
                          </a:solidFill>
                          <a:effectLst/>
                          <a:latin typeface="Meiryo UI" panose="020B0604030504040204" pitchFamily="50" charset="-128"/>
                          <a:ea typeface="Meiryo UI" panose="020B0604030504040204" pitchFamily="50" charset="-128"/>
                        </a:rPr>
                        <a:t>認定年度</a:t>
                      </a:r>
                    </a:p>
                  </a:txBody>
                  <a:tcPr marL="7620" marR="7620" marT="7620" marB="0" anchor="ctr"/>
                </a:tc>
                <a:tc>
                  <a:txBody>
                    <a:bodyPr/>
                    <a:lstStyle/>
                    <a:p>
                      <a:pPr algn="ctr" fontAlgn="ctr"/>
                      <a:r>
                        <a:rPr lang="ja-JP" altLang="en-US" sz="1600" b="0" i="0" u="none" strike="noStrike" dirty="0">
                          <a:solidFill>
                            <a:schemeClr val="tx1"/>
                          </a:solidFill>
                          <a:effectLst/>
                          <a:latin typeface="Meiryo UI" panose="020B0604030504040204" pitchFamily="50" charset="-128"/>
                          <a:ea typeface="Meiryo UI" panose="020B0604030504040204" pitchFamily="50" charset="-128"/>
                        </a:rPr>
                        <a:t>対象</a:t>
                      </a:r>
                    </a:p>
                  </a:txBody>
                  <a:tcPr marL="7620" marR="7620" marT="7620" marB="0" anchor="ctr"/>
                </a:tc>
                <a:tc>
                  <a:txBody>
                    <a:bodyPr/>
                    <a:lstStyle/>
                    <a:p>
                      <a:pPr algn="ctr" fontAlgn="ctr"/>
                      <a:r>
                        <a:rPr lang="ja-JP" altLang="en-US" sz="1600" b="0" i="0" u="none" strike="noStrike" dirty="0">
                          <a:solidFill>
                            <a:schemeClr val="tx1"/>
                          </a:solidFill>
                          <a:effectLst/>
                          <a:latin typeface="Meiryo UI" panose="020B0604030504040204" pitchFamily="50" charset="-128"/>
                          <a:ea typeface="Meiryo UI" panose="020B0604030504040204" pitchFamily="50" charset="-128"/>
                        </a:rPr>
                        <a:t>更新申請</a:t>
                      </a:r>
                    </a:p>
                  </a:txBody>
                  <a:tcPr marL="7620" marR="7620" marT="7620" marB="0" anchor="ctr"/>
                </a:tc>
                <a:tc>
                  <a:txBody>
                    <a:bodyPr/>
                    <a:lstStyle/>
                    <a:p>
                      <a:pPr algn="ctr" fontAlgn="ctr"/>
                      <a:r>
                        <a:rPr lang="ja-JP" altLang="en-US" sz="1600" b="0" i="0" u="none" strike="noStrike" dirty="0">
                          <a:solidFill>
                            <a:schemeClr val="tx1"/>
                          </a:solidFill>
                          <a:effectLst/>
                          <a:latin typeface="Meiryo UI" panose="020B0604030504040204" pitchFamily="50" charset="-128"/>
                          <a:ea typeface="Meiryo UI" panose="020B0604030504040204" pitchFamily="50" charset="-128"/>
                        </a:rPr>
                        <a:t>延長・休会</a:t>
                      </a:r>
                    </a:p>
                  </a:txBody>
                  <a:tcPr marL="7620" marR="7620" marT="7620" marB="0" anchor="ctr"/>
                </a:tc>
                <a:tc>
                  <a:txBody>
                    <a:bodyPr/>
                    <a:lstStyle/>
                    <a:p>
                      <a:pPr algn="ctr" fontAlgn="ctr"/>
                      <a:r>
                        <a:rPr lang="ja-JP" altLang="en-US" sz="1600" b="0" i="0" u="none" strike="noStrike" dirty="0">
                          <a:solidFill>
                            <a:schemeClr val="tx1"/>
                          </a:solidFill>
                          <a:effectLst/>
                          <a:latin typeface="Meiryo UI" panose="020B0604030504040204" pitchFamily="50" charset="-128"/>
                          <a:ea typeface="Meiryo UI" panose="020B0604030504040204" pitchFamily="50" charset="-128"/>
                        </a:rPr>
                        <a:t>辞退</a:t>
                      </a:r>
                    </a:p>
                  </a:txBody>
                  <a:tcPr marL="7620" marR="7620" marT="7620" marB="0" anchor="ctr"/>
                </a:tc>
                <a:tc>
                  <a:txBody>
                    <a:bodyPr/>
                    <a:lstStyle/>
                    <a:p>
                      <a:pPr algn="ctr" fontAlgn="ctr"/>
                      <a:r>
                        <a:rPr lang="ja-JP" altLang="en-US" sz="1600" b="0" i="0" u="none" strike="noStrike" dirty="0">
                          <a:solidFill>
                            <a:schemeClr val="tx1"/>
                          </a:solidFill>
                          <a:effectLst/>
                          <a:latin typeface="Meiryo UI" panose="020B0604030504040204" pitchFamily="50" charset="-128"/>
                          <a:ea typeface="Meiryo UI" panose="020B0604030504040204" pitchFamily="50" charset="-128"/>
                        </a:rPr>
                        <a:t>未反応</a:t>
                      </a:r>
                    </a:p>
                  </a:txBody>
                  <a:tcPr marL="7620" marR="7620" marT="7620" marB="0" anchor="ctr"/>
                </a:tc>
                <a:extLst>
                  <a:ext uri="{0D108BD9-81ED-4DB2-BD59-A6C34878D82A}">
                    <a16:rowId xmlns:a16="http://schemas.microsoft.com/office/drawing/2014/main" val="3846346127"/>
                  </a:ext>
                </a:extLst>
              </a:tr>
              <a:tr h="827113">
                <a:tc>
                  <a:txBody>
                    <a:bodyPr/>
                    <a:lstStyle/>
                    <a:p>
                      <a:pPr algn="ct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2017</a:t>
                      </a:r>
                      <a:r>
                        <a:rPr lang="ja-JP" altLang="en-US" sz="2000" b="0" i="0" u="none" strike="noStrike" dirty="0">
                          <a:solidFill>
                            <a:srgbClr val="000000"/>
                          </a:solidFill>
                          <a:effectLst/>
                          <a:latin typeface="Meiryo UI" panose="020B0604030504040204" pitchFamily="50" charset="-128"/>
                          <a:ea typeface="Meiryo UI" panose="020B0604030504040204" pitchFamily="50" charset="-128"/>
                        </a:rPr>
                        <a:t>年</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405</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84</a:t>
                      </a:r>
                    </a:p>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(21%)</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1</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11</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309</a:t>
                      </a:r>
                    </a:p>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(76%)</a:t>
                      </a:r>
                    </a:p>
                  </a:txBody>
                  <a:tcPr marL="7620" marR="7620" marT="7620" marB="0" anchor="ctr"/>
                </a:tc>
                <a:extLst>
                  <a:ext uri="{0D108BD9-81ED-4DB2-BD59-A6C34878D82A}">
                    <a16:rowId xmlns:a16="http://schemas.microsoft.com/office/drawing/2014/main" val="3224434131"/>
                  </a:ext>
                </a:extLst>
              </a:tr>
              <a:tr h="827113">
                <a:tc>
                  <a:txBody>
                    <a:bodyPr/>
                    <a:lstStyle/>
                    <a:p>
                      <a:pPr algn="ct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2018</a:t>
                      </a:r>
                      <a:r>
                        <a:rPr lang="ja-JP" altLang="en-US" sz="2000" b="0" i="0" u="none" strike="noStrike" dirty="0">
                          <a:solidFill>
                            <a:srgbClr val="000000"/>
                          </a:solidFill>
                          <a:effectLst/>
                          <a:latin typeface="Meiryo UI" panose="020B0604030504040204" pitchFamily="50" charset="-128"/>
                          <a:ea typeface="Meiryo UI" panose="020B0604030504040204" pitchFamily="50" charset="-128"/>
                        </a:rPr>
                        <a:t>年</a:t>
                      </a:r>
                      <a:endParaRPr lang="zh-CN" altLang="en-US" sz="20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231</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13</a:t>
                      </a:r>
                    </a:p>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(6%)</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8</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7</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203</a:t>
                      </a:r>
                    </a:p>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(88%)</a:t>
                      </a:r>
                    </a:p>
                  </a:txBody>
                  <a:tcPr marL="7620" marR="7620" marT="7620" marB="0" anchor="ctr"/>
                </a:tc>
                <a:extLst>
                  <a:ext uri="{0D108BD9-81ED-4DB2-BD59-A6C34878D82A}">
                    <a16:rowId xmlns:a16="http://schemas.microsoft.com/office/drawing/2014/main" val="3420224518"/>
                  </a:ext>
                </a:extLst>
              </a:tr>
              <a:tr h="827113">
                <a:tc>
                  <a:txBody>
                    <a:bodyPr/>
                    <a:lstStyle/>
                    <a:p>
                      <a:pPr algn="ct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2019</a:t>
                      </a:r>
                      <a:r>
                        <a:rPr lang="ja-JP" altLang="en-US" sz="2000" b="0" i="0" u="none" strike="noStrike" dirty="0">
                          <a:solidFill>
                            <a:srgbClr val="000000"/>
                          </a:solidFill>
                          <a:effectLst/>
                          <a:latin typeface="Meiryo UI" panose="020B0604030504040204" pitchFamily="50" charset="-128"/>
                          <a:ea typeface="Meiryo UI" panose="020B0604030504040204" pitchFamily="50" charset="-128"/>
                        </a:rPr>
                        <a:t>年</a:t>
                      </a:r>
                      <a:endParaRPr lang="zh-CN" altLang="en-US" sz="20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19</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5</a:t>
                      </a:r>
                    </a:p>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(26%)</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1</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13</a:t>
                      </a:r>
                    </a:p>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(68%)</a:t>
                      </a:r>
                    </a:p>
                  </a:txBody>
                  <a:tcPr marL="7620" marR="7620" marT="7620" marB="0" anchor="ctr"/>
                </a:tc>
                <a:extLst>
                  <a:ext uri="{0D108BD9-81ED-4DB2-BD59-A6C34878D82A}">
                    <a16:rowId xmlns:a16="http://schemas.microsoft.com/office/drawing/2014/main" val="3365292918"/>
                  </a:ext>
                </a:extLst>
              </a:tr>
              <a:tr h="827113">
                <a:tc>
                  <a:txBody>
                    <a:bodyPr/>
                    <a:lstStyle/>
                    <a:p>
                      <a:pPr algn="ct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2020</a:t>
                      </a:r>
                      <a:r>
                        <a:rPr lang="ja-JP" altLang="en-US" sz="2000" b="0" i="0" u="none" strike="noStrike" dirty="0">
                          <a:solidFill>
                            <a:srgbClr val="000000"/>
                          </a:solidFill>
                          <a:effectLst/>
                          <a:latin typeface="Meiryo UI" panose="020B0604030504040204" pitchFamily="50" charset="-128"/>
                          <a:ea typeface="Meiryo UI" panose="020B0604030504040204" pitchFamily="50" charset="-128"/>
                        </a:rPr>
                        <a:t>年</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217</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152</a:t>
                      </a:r>
                    </a:p>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(70%)</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19</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46</a:t>
                      </a:r>
                    </a:p>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(21%)</a:t>
                      </a:r>
                    </a:p>
                  </a:txBody>
                  <a:tcPr marL="7620" marR="7620" marT="7620" marB="0" anchor="ctr"/>
                </a:tc>
                <a:extLst>
                  <a:ext uri="{0D108BD9-81ED-4DB2-BD59-A6C34878D82A}">
                    <a16:rowId xmlns:a16="http://schemas.microsoft.com/office/drawing/2014/main" val="3509104371"/>
                  </a:ext>
                </a:extLst>
              </a:tr>
              <a:tr h="827113">
                <a:tc>
                  <a:txBody>
                    <a:bodyPr/>
                    <a:lstStyle/>
                    <a:p>
                      <a:pPr algn="ctr"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計</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872</a:t>
                      </a:r>
                    </a:p>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(100%)</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254</a:t>
                      </a:r>
                    </a:p>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(29%)</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29</a:t>
                      </a:r>
                      <a:endParaRPr lang="ja-JP" altLang="en-US" sz="2000" b="0" i="0" u="none" strike="noStrike" dirty="0">
                        <a:solidFill>
                          <a:srgbClr val="000000"/>
                        </a:solidFill>
                        <a:effectLst/>
                        <a:latin typeface="Meiryo UI" panose="020B0604030504040204" pitchFamily="50" charset="-128"/>
                        <a:ea typeface="Meiryo UI" panose="020B0604030504040204" pitchFamily="50" charset="-128"/>
                      </a:endParaRPr>
                    </a:p>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(3%)</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18</a:t>
                      </a:r>
                    </a:p>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(2%)</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571</a:t>
                      </a:r>
                    </a:p>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(65%)</a:t>
                      </a:r>
                    </a:p>
                  </a:txBody>
                  <a:tcPr marL="7620" marR="7620" marT="7620" marB="0" anchor="ctr"/>
                </a:tc>
                <a:extLst>
                  <a:ext uri="{0D108BD9-81ED-4DB2-BD59-A6C34878D82A}">
                    <a16:rowId xmlns:a16="http://schemas.microsoft.com/office/drawing/2014/main" val="1254721365"/>
                  </a:ext>
                </a:extLst>
              </a:tr>
            </a:tbl>
          </a:graphicData>
        </a:graphic>
      </p:graphicFrame>
      <p:sp>
        <p:nvSpPr>
          <p:cNvPr id="5" name="テキスト ボックス 4">
            <a:extLst>
              <a:ext uri="{FF2B5EF4-FFF2-40B4-BE49-F238E27FC236}">
                <a16:creationId xmlns:a16="http://schemas.microsoft.com/office/drawing/2014/main" id="{0FF611F8-3AF7-F53B-484E-701F9448F98A}"/>
              </a:ext>
            </a:extLst>
          </p:cNvPr>
          <p:cNvSpPr txBox="1"/>
          <p:nvPr/>
        </p:nvSpPr>
        <p:spPr>
          <a:xfrm>
            <a:off x="0" y="0"/>
            <a:ext cx="6993082" cy="461665"/>
          </a:xfrm>
          <a:prstGeom prst="rect">
            <a:avLst/>
          </a:prstGeom>
          <a:solidFill>
            <a:srgbClr val="FFC000"/>
          </a:solidFill>
        </p:spPr>
        <p:txBody>
          <a:bodyPr wrap="square" rtlCol="0">
            <a:spAutoFit/>
          </a:bodyPr>
          <a:lstStyle/>
          <a:p>
            <a:r>
              <a:rPr lang="ja-JP" altLang="en-US" sz="2400" dirty="0">
                <a:solidFill>
                  <a:srgbClr val="000000"/>
                </a:solidFill>
                <a:latin typeface="Meiryo UI" panose="020B0604030504040204" pitchFamily="50" charset="-128"/>
                <a:ea typeface="Meiryo UI" panose="020B0604030504040204" pitchFamily="50" charset="-128"/>
              </a:rPr>
              <a:t>指導医及び専門医の更新状況（</a:t>
            </a:r>
            <a:r>
              <a:rPr lang="en-US" altLang="ja-JP" sz="2400" dirty="0">
                <a:solidFill>
                  <a:srgbClr val="000000"/>
                </a:solidFill>
                <a:latin typeface="Meiryo UI" panose="020B0604030504040204" pitchFamily="50" charset="-128"/>
                <a:ea typeface="Meiryo UI" panose="020B0604030504040204" pitchFamily="50" charset="-128"/>
              </a:rPr>
              <a:t>2024</a:t>
            </a:r>
            <a:r>
              <a:rPr lang="ja-JP" altLang="en-US" sz="2400" dirty="0">
                <a:solidFill>
                  <a:srgbClr val="000000"/>
                </a:solidFill>
                <a:latin typeface="Meiryo UI" panose="020B0604030504040204" pitchFamily="50" charset="-128"/>
                <a:ea typeface="Meiryo UI" panose="020B0604030504040204" pitchFamily="50" charset="-128"/>
              </a:rPr>
              <a:t>年度の実績）</a:t>
            </a:r>
          </a:p>
        </p:txBody>
      </p:sp>
    </p:spTree>
    <p:extLst>
      <p:ext uri="{BB962C8B-B14F-4D97-AF65-F5344CB8AC3E}">
        <p14:creationId xmlns:p14="http://schemas.microsoft.com/office/powerpoint/2010/main" val="174481264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43CFA73A-6C08-FCEB-519A-D294DD2F8F1C}"/>
              </a:ext>
            </a:extLst>
          </p:cNvPr>
          <p:cNvSpPr txBox="1"/>
          <p:nvPr/>
        </p:nvSpPr>
        <p:spPr>
          <a:xfrm>
            <a:off x="7232072" y="92333"/>
            <a:ext cx="1911927" cy="369332"/>
          </a:xfrm>
          <a:prstGeom prst="rect">
            <a:avLst/>
          </a:prstGeom>
          <a:noFill/>
        </p:spPr>
        <p:txBody>
          <a:bodyPr wrap="square">
            <a:spAutoFit/>
          </a:bodyPr>
          <a:lstStyle/>
          <a:p>
            <a:r>
              <a:rPr lang="ja-JP" altLang="en-US" sz="1800" u="none" strike="noStrike" dirty="0">
                <a:solidFill>
                  <a:srgbClr val="000000"/>
                </a:solidFill>
                <a:effectLst/>
                <a:latin typeface="Meiryo UI" panose="020B0604030504040204" pitchFamily="34" charset="-128"/>
                <a:ea typeface="Meiryo UI" panose="020B0604030504040204" pitchFamily="34" charset="-128"/>
              </a:rPr>
              <a:t>（所属学会別）</a:t>
            </a:r>
            <a:endParaRPr lang="ja-JP" altLang="en-US" dirty="0">
              <a:ea typeface="Meiryo UI" panose="020B0604030504040204" pitchFamily="34" charset="-128"/>
            </a:endParaRPr>
          </a:p>
        </p:txBody>
      </p:sp>
      <p:graphicFrame>
        <p:nvGraphicFramePr>
          <p:cNvPr id="3" name="表 2">
            <a:extLst>
              <a:ext uri="{FF2B5EF4-FFF2-40B4-BE49-F238E27FC236}">
                <a16:creationId xmlns:a16="http://schemas.microsoft.com/office/drawing/2014/main" id="{0A63126C-BF40-262B-79B8-D01B682BF165}"/>
              </a:ext>
            </a:extLst>
          </p:cNvPr>
          <p:cNvGraphicFramePr>
            <a:graphicFrameLocks noGrp="1"/>
          </p:cNvGraphicFramePr>
          <p:nvPr>
            <p:extLst>
              <p:ext uri="{D42A27DB-BD31-4B8C-83A1-F6EECF244321}">
                <p14:modId xmlns:p14="http://schemas.microsoft.com/office/powerpoint/2010/main" val="4187395337"/>
              </p:ext>
            </p:extLst>
          </p:nvPr>
        </p:nvGraphicFramePr>
        <p:xfrm>
          <a:off x="124690" y="668590"/>
          <a:ext cx="8894619" cy="6097077"/>
        </p:xfrm>
        <a:graphic>
          <a:graphicData uri="http://schemas.openxmlformats.org/drawingml/2006/table">
            <a:tbl>
              <a:tblPr firstRow="1" bandRow="1">
                <a:tableStyleId>{21E4AEA4-8DFA-4A89-87EB-49C32662AFE0}</a:tableStyleId>
              </a:tblPr>
              <a:tblGrid>
                <a:gridCol w="2358735">
                  <a:extLst>
                    <a:ext uri="{9D8B030D-6E8A-4147-A177-3AD203B41FA5}">
                      <a16:colId xmlns:a16="http://schemas.microsoft.com/office/drawing/2014/main" val="2232088934"/>
                    </a:ext>
                  </a:extLst>
                </a:gridCol>
                <a:gridCol w="1207424">
                  <a:extLst>
                    <a:ext uri="{9D8B030D-6E8A-4147-A177-3AD203B41FA5}">
                      <a16:colId xmlns:a16="http://schemas.microsoft.com/office/drawing/2014/main" val="3482453634"/>
                    </a:ext>
                  </a:extLst>
                </a:gridCol>
                <a:gridCol w="1332115">
                  <a:extLst>
                    <a:ext uri="{9D8B030D-6E8A-4147-A177-3AD203B41FA5}">
                      <a16:colId xmlns:a16="http://schemas.microsoft.com/office/drawing/2014/main" val="882822012"/>
                    </a:ext>
                  </a:extLst>
                </a:gridCol>
                <a:gridCol w="1332115">
                  <a:extLst>
                    <a:ext uri="{9D8B030D-6E8A-4147-A177-3AD203B41FA5}">
                      <a16:colId xmlns:a16="http://schemas.microsoft.com/office/drawing/2014/main" val="982786378"/>
                    </a:ext>
                  </a:extLst>
                </a:gridCol>
                <a:gridCol w="1332115">
                  <a:extLst>
                    <a:ext uri="{9D8B030D-6E8A-4147-A177-3AD203B41FA5}">
                      <a16:colId xmlns:a16="http://schemas.microsoft.com/office/drawing/2014/main" val="2870700648"/>
                    </a:ext>
                  </a:extLst>
                </a:gridCol>
                <a:gridCol w="1332115">
                  <a:extLst>
                    <a:ext uri="{9D8B030D-6E8A-4147-A177-3AD203B41FA5}">
                      <a16:colId xmlns:a16="http://schemas.microsoft.com/office/drawing/2014/main" val="1688061280"/>
                    </a:ext>
                  </a:extLst>
                </a:gridCol>
              </a:tblGrid>
              <a:tr h="396000">
                <a:tc>
                  <a:txBody>
                    <a:bodyPr/>
                    <a:lstStyle/>
                    <a:p>
                      <a:pPr algn="ctr" fontAlgn="ctr"/>
                      <a:r>
                        <a:rPr lang="ja-JP" altLang="en-US" sz="1600" b="0" i="0" u="none" strike="noStrike" dirty="0">
                          <a:solidFill>
                            <a:schemeClr val="tx1"/>
                          </a:solidFill>
                          <a:effectLst/>
                          <a:latin typeface="Meiryo UI" panose="020B0604030504040204" pitchFamily="50" charset="-128"/>
                          <a:ea typeface="Meiryo UI" panose="020B0604030504040204" pitchFamily="50" charset="-128"/>
                        </a:rPr>
                        <a:t>所属学会</a:t>
                      </a:r>
                    </a:p>
                  </a:txBody>
                  <a:tcPr marL="7620" marR="7620" marT="7620" marB="0" anchor="ctr"/>
                </a:tc>
                <a:tc>
                  <a:txBody>
                    <a:bodyPr/>
                    <a:lstStyle/>
                    <a:p>
                      <a:pPr algn="ctr" fontAlgn="ctr"/>
                      <a:r>
                        <a:rPr lang="ja-JP" altLang="en-US" sz="1600" b="0" i="0" u="none" strike="noStrike" dirty="0">
                          <a:solidFill>
                            <a:schemeClr val="tx1"/>
                          </a:solidFill>
                          <a:effectLst/>
                          <a:latin typeface="Meiryo UI" panose="020B0604030504040204" pitchFamily="50" charset="-128"/>
                          <a:ea typeface="Meiryo UI" panose="020B0604030504040204" pitchFamily="50" charset="-128"/>
                        </a:rPr>
                        <a:t>対象</a:t>
                      </a:r>
                    </a:p>
                  </a:txBody>
                  <a:tcPr marL="7620" marR="7620" marT="7620" marB="0" anchor="ctr"/>
                </a:tc>
                <a:tc>
                  <a:txBody>
                    <a:bodyPr/>
                    <a:lstStyle/>
                    <a:p>
                      <a:pPr algn="ctr" fontAlgn="ctr"/>
                      <a:r>
                        <a:rPr lang="ja-JP" altLang="en-US" sz="1600" b="0" i="0" u="none" strike="noStrike" dirty="0">
                          <a:solidFill>
                            <a:schemeClr val="tx1"/>
                          </a:solidFill>
                          <a:effectLst/>
                          <a:latin typeface="Meiryo UI" panose="020B0604030504040204" pitchFamily="50" charset="-128"/>
                          <a:ea typeface="Meiryo UI" panose="020B0604030504040204" pitchFamily="50" charset="-128"/>
                        </a:rPr>
                        <a:t>更新申請</a:t>
                      </a:r>
                    </a:p>
                  </a:txBody>
                  <a:tcPr marL="7620" marR="7620" marT="7620" marB="0" anchor="ctr"/>
                </a:tc>
                <a:tc>
                  <a:txBody>
                    <a:bodyPr/>
                    <a:lstStyle/>
                    <a:p>
                      <a:pPr algn="ctr" fontAlgn="ctr"/>
                      <a:r>
                        <a:rPr lang="ja-JP" altLang="en-US" sz="1600" b="0" i="0" u="none" strike="noStrike" dirty="0">
                          <a:solidFill>
                            <a:schemeClr val="tx1"/>
                          </a:solidFill>
                          <a:effectLst/>
                          <a:latin typeface="Meiryo UI" panose="020B0604030504040204" pitchFamily="50" charset="-128"/>
                          <a:ea typeface="Meiryo UI" panose="020B0604030504040204" pitchFamily="50" charset="-128"/>
                        </a:rPr>
                        <a:t>延長・休会</a:t>
                      </a:r>
                    </a:p>
                  </a:txBody>
                  <a:tcPr marL="7620" marR="7620" marT="7620" marB="0" anchor="ctr"/>
                </a:tc>
                <a:tc>
                  <a:txBody>
                    <a:bodyPr/>
                    <a:lstStyle/>
                    <a:p>
                      <a:pPr algn="ctr" fontAlgn="ctr"/>
                      <a:r>
                        <a:rPr lang="ja-JP" altLang="en-US" sz="1600" b="0" i="0" u="none" strike="noStrike" dirty="0">
                          <a:solidFill>
                            <a:schemeClr val="tx1"/>
                          </a:solidFill>
                          <a:effectLst/>
                          <a:latin typeface="Meiryo UI" panose="020B0604030504040204" pitchFamily="50" charset="-128"/>
                          <a:ea typeface="Meiryo UI" panose="020B0604030504040204" pitchFamily="50" charset="-128"/>
                        </a:rPr>
                        <a:t>辞退</a:t>
                      </a:r>
                    </a:p>
                  </a:txBody>
                  <a:tcPr marL="7620" marR="7620" marT="7620" marB="0" anchor="ctr"/>
                </a:tc>
                <a:tc>
                  <a:txBody>
                    <a:bodyPr/>
                    <a:lstStyle/>
                    <a:p>
                      <a:pPr algn="ctr" fontAlgn="ctr"/>
                      <a:r>
                        <a:rPr lang="ja-JP" altLang="en-US" sz="1600" b="0" i="0" u="none" strike="noStrike" dirty="0">
                          <a:solidFill>
                            <a:schemeClr val="tx1"/>
                          </a:solidFill>
                          <a:effectLst/>
                          <a:latin typeface="Meiryo UI" panose="020B0604030504040204" pitchFamily="50" charset="-128"/>
                          <a:ea typeface="Meiryo UI" panose="020B0604030504040204" pitchFamily="50" charset="-128"/>
                        </a:rPr>
                        <a:t>未反応</a:t>
                      </a:r>
                    </a:p>
                  </a:txBody>
                  <a:tcPr marL="7620" marR="7620" marT="7620" marB="0" anchor="ctr"/>
                </a:tc>
                <a:extLst>
                  <a:ext uri="{0D108BD9-81ED-4DB2-BD59-A6C34878D82A}">
                    <a16:rowId xmlns:a16="http://schemas.microsoft.com/office/drawing/2014/main" val="3846346127"/>
                  </a:ext>
                </a:extLst>
              </a:tr>
              <a:tr h="633453">
                <a:tc>
                  <a:txBody>
                    <a:bodyPr/>
                    <a:lstStyle/>
                    <a:p>
                      <a:pPr algn="l" fontAlgn="ctr"/>
                      <a:r>
                        <a:rPr lang="zh-CN" altLang="en-US" sz="1600" b="0" i="0" u="none" strike="noStrike" dirty="0">
                          <a:solidFill>
                            <a:srgbClr val="000000"/>
                          </a:solidFill>
                          <a:effectLst/>
                          <a:latin typeface="Meiryo UI" panose="020B0604030504040204" pitchFamily="50" charset="-128"/>
                          <a:ea typeface="Meiryo UI" panose="020B0604030504040204" pitchFamily="50" charset="-128"/>
                        </a:rPr>
                        <a:t>日本衛生学会</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19</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3</a:t>
                      </a:r>
                    </a:p>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(16%)</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16</a:t>
                      </a:r>
                    </a:p>
                    <a:p>
                      <a:pPr algn="r" fontAlgn="ctr"/>
                      <a:r>
                        <a:rPr lang="ja-JP" altLang="en-US" sz="2000" b="0" i="0" u="none" strike="noStrike" dirty="0">
                          <a:solidFill>
                            <a:srgbClr val="000000"/>
                          </a:solidFill>
                          <a:effectLst/>
                          <a:latin typeface="Meiryo UI" panose="020B0604030504040204" pitchFamily="50" charset="-128"/>
                          <a:ea typeface="Meiryo UI" panose="020B0604030504040204" pitchFamily="50" charset="-128"/>
                        </a:rPr>
                        <a:t>②</a:t>
                      </a: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(84%)</a:t>
                      </a:r>
                    </a:p>
                  </a:txBody>
                  <a:tcPr marL="7620" marR="7620" marT="7620" marB="0" anchor="ctr"/>
                </a:tc>
                <a:extLst>
                  <a:ext uri="{0D108BD9-81ED-4DB2-BD59-A6C34878D82A}">
                    <a16:rowId xmlns:a16="http://schemas.microsoft.com/office/drawing/2014/main" val="1348340892"/>
                  </a:ext>
                </a:extLst>
              </a:tr>
              <a:tr h="633453">
                <a:tc>
                  <a:txBody>
                    <a:bodyPr/>
                    <a:lstStyle/>
                    <a:p>
                      <a:pPr algn="l" fontAlgn="ctr"/>
                      <a:r>
                        <a:rPr lang="zh-CN" altLang="en-US" sz="1600" b="0" i="0" u="none" strike="noStrike" dirty="0">
                          <a:solidFill>
                            <a:srgbClr val="000000"/>
                          </a:solidFill>
                          <a:effectLst/>
                          <a:latin typeface="Meiryo UI" panose="020B0604030504040204" pitchFamily="50" charset="-128"/>
                          <a:ea typeface="Meiryo UI" panose="020B0604030504040204" pitchFamily="50" charset="-128"/>
                        </a:rPr>
                        <a:t>日本医療情報学会</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33</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6</a:t>
                      </a:r>
                    </a:p>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(18%)</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27</a:t>
                      </a:r>
                    </a:p>
                    <a:p>
                      <a:pPr algn="r" fontAlgn="ctr"/>
                      <a:r>
                        <a:rPr lang="ja-JP" altLang="en-US" sz="2000" b="0" i="0" u="none" strike="noStrike" dirty="0">
                          <a:solidFill>
                            <a:srgbClr val="000000"/>
                          </a:solidFill>
                          <a:effectLst/>
                          <a:latin typeface="Meiryo UI" panose="020B0604030504040204" pitchFamily="50" charset="-128"/>
                          <a:ea typeface="Meiryo UI" panose="020B0604030504040204" pitchFamily="50" charset="-128"/>
                        </a:rPr>
                        <a:t>③</a:t>
                      </a: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(82%)</a:t>
                      </a:r>
                    </a:p>
                  </a:txBody>
                  <a:tcPr marL="7620" marR="7620" marT="7620" marB="0" anchor="ctr"/>
                </a:tc>
                <a:extLst>
                  <a:ext uri="{0D108BD9-81ED-4DB2-BD59-A6C34878D82A}">
                    <a16:rowId xmlns:a16="http://schemas.microsoft.com/office/drawing/2014/main" val="2305137722"/>
                  </a:ext>
                </a:extLst>
              </a:tr>
              <a:tr h="633453">
                <a:tc>
                  <a:txBody>
                    <a:bodyPr/>
                    <a:lstStyle/>
                    <a:p>
                      <a:pPr algn="l"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日本産業衛生学会</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250</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109</a:t>
                      </a:r>
                    </a:p>
                    <a:p>
                      <a:pPr algn="r" fontAlgn="ctr"/>
                      <a:r>
                        <a:rPr lang="ja-JP" altLang="en-US" sz="2000" b="0" i="0" u="none" strike="noStrike" dirty="0">
                          <a:solidFill>
                            <a:srgbClr val="000000"/>
                          </a:solidFill>
                          <a:effectLst/>
                          <a:latin typeface="Meiryo UI" panose="020B0604030504040204" pitchFamily="50" charset="-128"/>
                          <a:ea typeface="Meiryo UI" panose="020B0604030504040204" pitchFamily="50" charset="-128"/>
                        </a:rPr>
                        <a:t>①</a:t>
                      </a: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(44%)</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9</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5</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127</a:t>
                      </a:r>
                    </a:p>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(51%)</a:t>
                      </a:r>
                    </a:p>
                  </a:txBody>
                  <a:tcPr marL="7620" marR="7620" marT="7620" marB="0" anchor="ctr"/>
                </a:tc>
                <a:extLst>
                  <a:ext uri="{0D108BD9-81ED-4DB2-BD59-A6C34878D82A}">
                    <a16:rowId xmlns:a16="http://schemas.microsoft.com/office/drawing/2014/main" val="4028819101"/>
                  </a:ext>
                </a:extLst>
              </a:tr>
              <a:tr h="633453">
                <a:tc>
                  <a:txBody>
                    <a:bodyPr/>
                    <a:lstStyle/>
                    <a:p>
                      <a:pPr algn="l"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日本疫学会</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54</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19</a:t>
                      </a:r>
                    </a:p>
                    <a:p>
                      <a:pPr algn="r" fontAlgn="ctr"/>
                      <a:r>
                        <a:rPr lang="ja-JP" altLang="en-US" sz="2000" b="0" i="0" u="none" strike="noStrike" dirty="0">
                          <a:solidFill>
                            <a:srgbClr val="000000"/>
                          </a:solidFill>
                          <a:effectLst/>
                          <a:latin typeface="Meiryo UI" panose="020B0604030504040204" pitchFamily="50" charset="-128"/>
                          <a:ea typeface="Meiryo UI" panose="020B0604030504040204" pitchFamily="50" charset="-128"/>
                        </a:rPr>
                        <a:t>②</a:t>
                      </a: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(35%)</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3</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32</a:t>
                      </a:r>
                    </a:p>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(59%)</a:t>
                      </a:r>
                    </a:p>
                  </a:txBody>
                  <a:tcPr marL="7620" marR="7620" marT="7620" marB="0" anchor="ctr"/>
                </a:tc>
                <a:extLst>
                  <a:ext uri="{0D108BD9-81ED-4DB2-BD59-A6C34878D82A}">
                    <a16:rowId xmlns:a16="http://schemas.microsoft.com/office/drawing/2014/main" val="400806314"/>
                  </a:ext>
                </a:extLst>
              </a:tr>
              <a:tr h="633453">
                <a:tc>
                  <a:txBody>
                    <a:bodyPr/>
                    <a:lstStyle/>
                    <a:p>
                      <a:pPr algn="l" fontAlgn="ctr"/>
                      <a:r>
                        <a:rPr lang="zh-CN" altLang="en-US" sz="1600" b="0" i="0" u="none" strike="noStrike" dirty="0">
                          <a:solidFill>
                            <a:srgbClr val="000000"/>
                          </a:solidFill>
                          <a:effectLst/>
                          <a:latin typeface="Meiryo UI" panose="020B0604030504040204" pitchFamily="50" charset="-128"/>
                          <a:ea typeface="Meiryo UI" panose="020B0604030504040204" pitchFamily="50" charset="-128"/>
                        </a:rPr>
                        <a:t>日本公衆衛生学会</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294</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90</a:t>
                      </a:r>
                    </a:p>
                    <a:p>
                      <a:pPr algn="r" fontAlgn="ctr"/>
                      <a:r>
                        <a:rPr lang="ja-JP" altLang="en-US" sz="2000" b="0" i="0" u="none" strike="noStrike" dirty="0">
                          <a:solidFill>
                            <a:srgbClr val="000000"/>
                          </a:solidFill>
                          <a:effectLst/>
                          <a:latin typeface="Meiryo UI" panose="020B0604030504040204" pitchFamily="50" charset="-128"/>
                          <a:ea typeface="Meiryo UI" panose="020B0604030504040204" pitchFamily="50" charset="-128"/>
                        </a:rPr>
                        <a:t>③</a:t>
                      </a: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(31%)</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13</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8</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183</a:t>
                      </a:r>
                    </a:p>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(62%)</a:t>
                      </a:r>
                    </a:p>
                  </a:txBody>
                  <a:tcPr marL="7620" marR="7620" marT="7620" marB="0" anchor="ctr"/>
                </a:tc>
                <a:extLst>
                  <a:ext uri="{0D108BD9-81ED-4DB2-BD59-A6C34878D82A}">
                    <a16:rowId xmlns:a16="http://schemas.microsoft.com/office/drawing/2014/main" val="2461082391"/>
                  </a:ext>
                </a:extLst>
              </a:tr>
              <a:tr h="633453">
                <a:tc>
                  <a:txBody>
                    <a:bodyPr/>
                    <a:lstStyle/>
                    <a:p>
                      <a:pPr algn="l" fontAlgn="ctr"/>
                      <a:r>
                        <a:rPr lang="zh-CN" altLang="en-US" sz="1600" b="0" i="0" u="none" strike="noStrike" dirty="0">
                          <a:solidFill>
                            <a:srgbClr val="000000"/>
                          </a:solidFill>
                          <a:effectLst/>
                          <a:latin typeface="Meiryo UI" panose="020B0604030504040204" pitchFamily="50" charset="-128"/>
                          <a:ea typeface="Meiryo UI" panose="020B0604030504040204" pitchFamily="50" charset="-128"/>
                        </a:rPr>
                        <a:t>日本災害医学会</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119</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20</a:t>
                      </a:r>
                    </a:p>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(17%)</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3</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96</a:t>
                      </a:r>
                    </a:p>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(81%)</a:t>
                      </a:r>
                    </a:p>
                  </a:txBody>
                  <a:tcPr marL="7620" marR="7620" marT="7620" marB="0" anchor="ctr"/>
                </a:tc>
                <a:extLst>
                  <a:ext uri="{0D108BD9-81ED-4DB2-BD59-A6C34878D82A}">
                    <a16:rowId xmlns:a16="http://schemas.microsoft.com/office/drawing/2014/main" val="2948764782"/>
                  </a:ext>
                </a:extLst>
              </a:tr>
              <a:tr h="633453">
                <a:tc>
                  <a:txBody>
                    <a:bodyPr/>
                    <a:lstStyle/>
                    <a:p>
                      <a:pPr algn="l"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日本医療・病院管理学会</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27</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4</a:t>
                      </a:r>
                    </a:p>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(15%)</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1</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1</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21</a:t>
                      </a:r>
                    </a:p>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(78%)</a:t>
                      </a:r>
                    </a:p>
                  </a:txBody>
                  <a:tcPr marL="7620" marR="7620" marT="7620" marB="0" anchor="ctr"/>
                </a:tc>
                <a:extLst>
                  <a:ext uri="{0D108BD9-81ED-4DB2-BD59-A6C34878D82A}">
                    <a16:rowId xmlns:a16="http://schemas.microsoft.com/office/drawing/2014/main" val="3224434131"/>
                  </a:ext>
                </a:extLst>
              </a:tr>
              <a:tr h="633453">
                <a:tc>
                  <a:txBody>
                    <a:bodyPr/>
                    <a:lstStyle/>
                    <a:p>
                      <a:pPr algn="l"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日本職業・災害医学会</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76</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3</a:t>
                      </a:r>
                    </a:p>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(4%)</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0</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4</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69</a:t>
                      </a:r>
                    </a:p>
                    <a:p>
                      <a:pPr algn="r" fontAlgn="ctr"/>
                      <a:r>
                        <a:rPr lang="ja-JP" altLang="en-US" sz="2000" b="0" i="0" u="none" strike="noStrike" dirty="0">
                          <a:solidFill>
                            <a:srgbClr val="000000"/>
                          </a:solidFill>
                          <a:effectLst/>
                          <a:latin typeface="Meiryo UI" panose="020B0604030504040204" pitchFamily="50" charset="-128"/>
                          <a:ea typeface="Meiryo UI" panose="020B0604030504040204" pitchFamily="50" charset="-128"/>
                        </a:rPr>
                        <a:t>①</a:t>
                      </a: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(91%)</a:t>
                      </a:r>
                    </a:p>
                  </a:txBody>
                  <a:tcPr marL="7620" marR="7620" marT="7620" marB="0" anchor="ctr"/>
                </a:tc>
                <a:extLst>
                  <a:ext uri="{0D108BD9-81ED-4DB2-BD59-A6C34878D82A}">
                    <a16:rowId xmlns:a16="http://schemas.microsoft.com/office/drawing/2014/main" val="2269697614"/>
                  </a:ext>
                </a:extLst>
              </a:tr>
              <a:tr h="633453">
                <a:tc>
                  <a:txBody>
                    <a:bodyPr/>
                    <a:lstStyle/>
                    <a:p>
                      <a:pPr algn="ctr" fontAlgn="ctr"/>
                      <a:r>
                        <a:rPr lang="ja-JP" altLang="en-US" sz="1600" b="0" i="0" u="none" strike="noStrike" dirty="0">
                          <a:solidFill>
                            <a:srgbClr val="000000"/>
                          </a:solidFill>
                          <a:effectLst/>
                          <a:latin typeface="Meiryo UI" panose="020B0604030504040204" pitchFamily="50" charset="-128"/>
                          <a:ea typeface="Meiryo UI" panose="020B0604030504040204" pitchFamily="50" charset="-128"/>
                        </a:rPr>
                        <a:t>計</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872</a:t>
                      </a:r>
                    </a:p>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(100%)</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254</a:t>
                      </a:r>
                    </a:p>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(29%)</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29</a:t>
                      </a:r>
                      <a:endParaRPr lang="ja-JP" altLang="en-US" sz="2000" b="0" i="0" u="none" strike="noStrike" dirty="0">
                        <a:solidFill>
                          <a:srgbClr val="000000"/>
                        </a:solidFill>
                        <a:effectLst/>
                        <a:latin typeface="Meiryo UI" panose="020B0604030504040204" pitchFamily="50" charset="-128"/>
                        <a:ea typeface="Meiryo UI" panose="020B0604030504040204" pitchFamily="50" charset="-128"/>
                      </a:endParaRPr>
                    </a:p>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(3%)</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18</a:t>
                      </a:r>
                    </a:p>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(2%)</a:t>
                      </a:r>
                    </a:p>
                  </a:txBody>
                  <a:tcPr marL="7620" marR="7620" marT="7620" marB="0" anchor="ctr"/>
                </a:tc>
                <a:tc>
                  <a:txBody>
                    <a:bodyPr/>
                    <a:lstStyle/>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571</a:t>
                      </a:r>
                    </a:p>
                    <a:p>
                      <a:pPr algn="r" fontAlgn="ctr"/>
                      <a:r>
                        <a:rPr lang="en-US" altLang="ja-JP" sz="2000" b="0" i="0" u="none" strike="noStrike" dirty="0">
                          <a:solidFill>
                            <a:srgbClr val="000000"/>
                          </a:solidFill>
                          <a:effectLst/>
                          <a:latin typeface="Meiryo UI" panose="020B0604030504040204" pitchFamily="50" charset="-128"/>
                          <a:ea typeface="Meiryo UI" panose="020B0604030504040204" pitchFamily="50" charset="-128"/>
                        </a:rPr>
                        <a:t>(65%)</a:t>
                      </a:r>
                    </a:p>
                  </a:txBody>
                  <a:tcPr marL="7620" marR="7620" marT="7620" marB="0" anchor="ctr"/>
                </a:tc>
                <a:extLst>
                  <a:ext uri="{0D108BD9-81ED-4DB2-BD59-A6C34878D82A}">
                    <a16:rowId xmlns:a16="http://schemas.microsoft.com/office/drawing/2014/main" val="1254721365"/>
                  </a:ext>
                </a:extLst>
              </a:tr>
            </a:tbl>
          </a:graphicData>
        </a:graphic>
      </p:graphicFrame>
      <p:sp>
        <p:nvSpPr>
          <p:cNvPr id="5" name="テキスト ボックス 4">
            <a:extLst>
              <a:ext uri="{FF2B5EF4-FFF2-40B4-BE49-F238E27FC236}">
                <a16:creationId xmlns:a16="http://schemas.microsoft.com/office/drawing/2014/main" id="{56A5DAF3-C38F-47B4-6D6A-935A2E1ACDCC}"/>
              </a:ext>
            </a:extLst>
          </p:cNvPr>
          <p:cNvSpPr txBox="1"/>
          <p:nvPr/>
        </p:nvSpPr>
        <p:spPr>
          <a:xfrm>
            <a:off x="0" y="0"/>
            <a:ext cx="6993082" cy="461665"/>
          </a:xfrm>
          <a:prstGeom prst="rect">
            <a:avLst/>
          </a:prstGeom>
          <a:solidFill>
            <a:srgbClr val="FFC000"/>
          </a:solidFill>
        </p:spPr>
        <p:txBody>
          <a:bodyPr wrap="square" rtlCol="0">
            <a:spAutoFit/>
          </a:bodyPr>
          <a:lstStyle/>
          <a:p>
            <a:r>
              <a:rPr lang="ja-JP" altLang="en-US" sz="2400" dirty="0">
                <a:solidFill>
                  <a:srgbClr val="000000"/>
                </a:solidFill>
                <a:latin typeface="Meiryo UI" panose="020B0604030504040204" pitchFamily="50" charset="-128"/>
                <a:ea typeface="Meiryo UI" panose="020B0604030504040204" pitchFamily="50" charset="-128"/>
              </a:rPr>
              <a:t>指導医及び専門医の更新状況（</a:t>
            </a:r>
            <a:r>
              <a:rPr lang="en-US" altLang="ja-JP" sz="2400" dirty="0">
                <a:solidFill>
                  <a:srgbClr val="000000"/>
                </a:solidFill>
                <a:latin typeface="Meiryo UI" panose="020B0604030504040204" pitchFamily="50" charset="-128"/>
                <a:ea typeface="Meiryo UI" panose="020B0604030504040204" pitchFamily="50" charset="-128"/>
              </a:rPr>
              <a:t>2024</a:t>
            </a:r>
            <a:r>
              <a:rPr lang="ja-JP" altLang="en-US" sz="2400" dirty="0">
                <a:solidFill>
                  <a:srgbClr val="000000"/>
                </a:solidFill>
                <a:latin typeface="Meiryo UI" panose="020B0604030504040204" pitchFamily="50" charset="-128"/>
                <a:ea typeface="Meiryo UI" panose="020B0604030504040204" pitchFamily="50" charset="-128"/>
              </a:rPr>
              <a:t>年度の実績）</a:t>
            </a:r>
          </a:p>
        </p:txBody>
      </p:sp>
    </p:spTree>
    <p:extLst>
      <p:ext uri="{BB962C8B-B14F-4D97-AF65-F5344CB8AC3E}">
        <p14:creationId xmlns:p14="http://schemas.microsoft.com/office/powerpoint/2010/main" val="383578219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40033" y="457489"/>
            <a:ext cx="7651888" cy="635000"/>
          </a:xfrm>
        </p:spPr>
        <p:txBody>
          <a:bodyPr/>
          <a:lstStyle/>
          <a:p>
            <a:pPr lvl="1"/>
            <a:r>
              <a:rPr lang="en-US" altLang="ja-JP" sz="3200" dirty="0">
                <a:latin typeface="Meiryo UI" panose="020B0604030504040204" pitchFamily="50" charset="-128"/>
                <a:ea typeface="Meiryo UI" panose="020B0604030504040204" pitchFamily="50" charset="-128"/>
              </a:rPr>
              <a:t>(1) WEB</a:t>
            </a:r>
            <a:r>
              <a:rPr lang="ja-JP" altLang="en-US" sz="3200" dirty="0">
                <a:latin typeface="Meiryo UI" panose="020B0604030504040204" pitchFamily="50" charset="-128"/>
                <a:ea typeface="Meiryo UI" panose="020B0604030504040204" pitchFamily="50" charset="-128"/>
              </a:rPr>
              <a:t>フォームに入力</a:t>
            </a:r>
            <a:endParaRPr lang="en-US" altLang="ja-JP" sz="3200"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171450" y="1635309"/>
            <a:ext cx="8772525" cy="4678362"/>
          </a:xfrm>
        </p:spPr>
        <p:txBody>
          <a:bodyPr/>
          <a:lstStyle/>
          <a:p>
            <a:r>
              <a:rPr lang="ja-JP" altLang="ja-JP" dirty="0">
                <a:latin typeface="Meiryo UI" panose="020B0604030504040204" pitchFamily="50" charset="-128"/>
                <a:ea typeface="Meiryo UI" panose="020B0604030504040204" pitchFamily="50" charset="-128"/>
              </a:rPr>
              <a:t>認定の更新</a:t>
            </a:r>
            <a:r>
              <a:rPr lang="ja-JP" altLang="en-US" dirty="0">
                <a:latin typeface="Meiryo UI" panose="020B0604030504040204" pitchFamily="50" charset="-128"/>
                <a:ea typeface="Meiryo UI" panose="020B0604030504040204" pitchFamily="50" charset="-128"/>
              </a:rPr>
              <a:t>のために更新申請</a:t>
            </a:r>
            <a:r>
              <a:rPr lang="en-US" altLang="ja-JP" dirty="0">
                <a:latin typeface="Meiryo UI" panose="020B0604030504040204" pitchFamily="50" charset="-128"/>
                <a:ea typeface="Meiryo UI" panose="020B0604030504040204" pitchFamily="50" charset="-128"/>
              </a:rPr>
              <a:t>WEB</a:t>
            </a:r>
            <a:r>
              <a:rPr lang="ja-JP" altLang="en-US" dirty="0">
                <a:latin typeface="Meiryo UI" panose="020B0604030504040204" pitchFamily="50" charset="-128"/>
                <a:ea typeface="Meiryo UI" panose="020B0604030504040204" pitchFamily="50" charset="-128"/>
              </a:rPr>
              <a:t>フォームに入力</a:t>
            </a:r>
            <a:endParaRPr lang="en-US" altLang="ja-JP" dirty="0">
              <a:latin typeface="Meiryo UI" panose="020B0604030504040204" pitchFamily="50" charset="-128"/>
              <a:ea typeface="Meiryo UI" panose="020B0604030504040204" pitchFamily="50" charset="-128"/>
            </a:endParaRPr>
          </a:p>
          <a:p>
            <a:r>
              <a:rPr lang="ja-JP" altLang="en-US" dirty="0">
                <a:latin typeface="Meiryo UI" panose="020B0604030504040204" pitchFamily="50" charset="-128"/>
                <a:ea typeface="Meiryo UI" panose="020B0604030504040204" pitchFamily="50" charset="-128"/>
              </a:rPr>
              <a:t>更新申請</a:t>
            </a:r>
            <a:r>
              <a:rPr lang="en-US" altLang="ja-JP" dirty="0">
                <a:latin typeface="Meiryo UI" panose="020B0604030504040204" pitchFamily="50" charset="-128"/>
                <a:ea typeface="Meiryo UI" panose="020B0604030504040204" pitchFamily="50" charset="-128"/>
              </a:rPr>
              <a:t>WEB</a:t>
            </a:r>
            <a:r>
              <a:rPr lang="ja-JP" altLang="en-US" dirty="0">
                <a:latin typeface="Meiryo UI" panose="020B0604030504040204" pitchFamily="50" charset="-128"/>
                <a:ea typeface="Meiryo UI" panose="020B0604030504040204" pitchFamily="50" charset="-128"/>
              </a:rPr>
              <a:t>フォームのプリントアウト（第</a:t>
            </a:r>
            <a:r>
              <a:rPr lang="en-US" altLang="ja-JP" dirty="0">
                <a:latin typeface="Meiryo UI" panose="020B0604030504040204" pitchFamily="50" charset="-128"/>
                <a:ea typeface="Meiryo UI" panose="020B0604030504040204" pitchFamily="50" charset="-128"/>
              </a:rPr>
              <a:t>1</a:t>
            </a:r>
            <a:r>
              <a:rPr lang="ja-JP" altLang="en-US" dirty="0">
                <a:latin typeface="Meiryo UI" panose="020B0604030504040204" pitchFamily="50" charset="-128"/>
                <a:ea typeface="Meiryo UI" panose="020B0604030504040204" pitchFamily="50" charset="-128"/>
              </a:rPr>
              <a:t>号様式）を提出</a:t>
            </a:r>
            <a:endParaRPr lang="en-US" altLang="ja-JP" dirty="0">
              <a:latin typeface="Meiryo UI" panose="020B0604030504040204" pitchFamily="50" charset="-128"/>
              <a:ea typeface="Meiryo UI" panose="020B0604030504040204" pitchFamily="50" charset="-128"/>
            </a:endParaRPr>
          </a:p>
          <a:p>
            <a:r>
              <a:rPr lang="en-US" altLang="ja-JP" dirty="0">
                <a:latin typeface="Meiryo UI" panose="020B0604030504040204" pitchFamily="50" charset="-128"/>
                <a:ea typeface="Meiryo UI" panose="020B0604030504040204" pitchFamily="50" charset="-128"/>
              </a:rPr>
              <a:t>WEB</a:t>
            </a:r>
            <a:r>
              <a:rPr lang="ja-JP" altLang="en-US" dirty="0">
                <a:latin typeface="Meiryo UI" panose="020B0604030504040204" pitchFamily="50" charset="-128"/>
                <a:ea typeface="Meiryo UI" panose="020B0604030504040204" pitchFamily="50" charset="-128"/>
              </a:rPr>
              <a:t>フォーム</a:t>
            </a:r>
            <a:r>
              <a:rPr kumimoji="1" lang="ja-JP" altLang="en-US" dirty="0">
                <a:latin typeface="Meiryo UI" panose="020B0604030504040204" pitchFamily="50" charset="-128"/>
                <a:ea typeface="Meiryo UI" panose="020B0604030504040204" pitchFamily="50" charset="-128"/>
              </a:rPr>
              <a:t>は、ホームページからアクセス可能</a:t>
            </a:r>
          </a:p>
        </p:txBody>
      </p:sp>
      <p:sp>
        <p:nvSpPr>
          <p:cNvPr id="4" name="角丸四角形 3"/>
          <p:cNvSpPr/>
          <p:nvPr/>
        </p:nvSpPr>
        <p:spPr bwMode="auto">
          <a:xfrm>
            <a:off x="7335079" y="59635"/>
            <a:ext cx="1769165" cy="238540"/>
          </a:xfrm>
          <a:prstGeom prst="roundRect">
            <a:avLst/>
          </a:prstGeom>
          <a:ln>
            <a:solidFill>
              <a:srgbClr val="000099"/>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defTabSz="1001713" eaLnBrk="1" hangingPunct="1"/>
            <a:r>
              <a:rPr lang="ja-JP" altLang="en-US" sz="1400" dirty="0">
                <a:solidFill>
                  <a:srgbClr val="000099"/>
                </a:solidFill>
                <a:ea typeface="Meiryo UI" panose="020B0604030504040204" pitchFamily="34" charset="-128"/>
              </a:rPr>
              <a:t>更新ルールについて</a:t>
            </a:r>
            <a:endParaRPr kumimoji="1" lang="ja-JP" altLang="en-US" sz="1400" u="none" strike="noStrike" cap="none" normalizeH="0" baseline="0" dirty="0">
              <a:ln>
                <a:noFill/>
              </a:ln>
              <a:solidFill>
                <a:srgbClr val="000099"/>
              </a:solidFill>
              <a:effectLst/>
              <a:ea typeface="Meiryo UI" panose="020B0604030504040204" pitchFamily="34" charset="-128"/>
            </a:endParaRPr>
          </a:p>
        </p:txBody>
      </p:sp>
      <p:pic>
        <p:nvPicPr>
          <p:cNvPr id="5" name="図 4"/>
          <p:cNvPicPr>
            <a:picLocks noChangeAspect="1"/>
          </p:cNvPicPr>
          <p:nvPr/>
        </p:nvPicPr>
        <p:blipFill>
          <a:blip r:embed="rId2"/>
          <a:stretch>
            <a:fillRect/>
          </a:stretch>
        </p:blipFill>
        <p:spPr>
          <a:xfrm>
            <a:off x="4562270" y="6313671"/>
            <a:ext cx="4309355" cy="265078"/>
          </a:xfrm>
          <a:prstGeom prst="rect">
            <a:avLst/>
          </a:prstGeom>
        </p:spPr>
      </p:pic>
    </p:spTree>
    <p:extLst>
      <p:ext uri="{BB962C8B-B14F-4D97-AF65-F5344CB8AC3E}">
        <p14:creationId xmlns:p14="http://schemas.microsoft.com/office/powerpoint/2010/main" val="52262087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A2C2233E-BAFD-49F6-0E91-CF2F858AC144}"/>
              </a:ext>
            </a:extLst>
          </p:cNvPr>
          <p:cNvSpPr txBox="1"/>
          <p:nvPr/>
        </p:nvSpPr>
        <p:spPr>
          <a:xfrm>
            <a:off x="0" y="0"/>
            <a:ext cx="3532909" cy="523220"/>
          </a:xfrm>
          <a:prstGeom prst="rect">
            <a:avLst/>
          </a:prstGeom>
          <a:solidFill>
            <a:srgbClr val="FFFF00"/>
          </a:solidFill>
        </p:spPr>
        <p:txBody>
          <a:bodyPr wrap="square">
            <a:spAutoFit/>
          </a:bodyPr>
          <a:lstStyle/>
          <a:p>
            <a:r>
              <a:rPr lang="ja-JP" altLang="en-US" sz="2800" dirty="0">
                <a:effectLst/>
                <a:latin typeface="Meiryo UI" panose="020B0604030504040204" pitchFamily="50" charset="-128"/>
                <a:ea typeface="Meiryo UI" panose="020B0604030504040204" pitchFamily="50" charset="-128"/>
              </a:rPr>
              <a:t>第</a:t>
            </a:r>
            <a:r>
              <a:rPr lang="en-US" altLang="ja-JP" sz="2800" dirty="0">
                <a:effectLst/>
                <a:latin typeface="Meiryo UI" panose="020B0604030504040204" pitchFamily="50" charset="-128"/>
                <a:ea typeface="Meiryo UI" panose="020B0604030504040204" pitchFamily="50" charset="-128"/>
              </a:rPr>
              <a:t>1</a:t>
            </a:r>
            <a:r>
              <a:rPr lang="ja-JP" altLang="en-US" sz="2800" dirty="0">
                <a:effectLst/>
                <a:latin typeface="Meiryo UI" panose="020B0604030504040204" pitchFamily="50" charset="-128"/>
                <a:ea typeface="Meiryo UI" panose="020B0604030504040204" pitchFamily="50" charset="-128"/>
              </a:rPr>
              <a:t>号様式　入力画面</a:t>
            </a:r>
            <a:endParaRPr lang="ja-JP" altLang="en-US" sz="2800" dirty="0">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66591C67-5CA9-1108-C2C5-74118B193003}"/>
              </a:ext>
            </a:extLst>
          </p:cNvPr>
          <p:cNvPicPr>
            <a:picLocks noChangeAspect="1"/>
          </p:cNvPicPr>
          <p:nvPr/>
        </p:nvPicPr>
        <p:blipFill>
          <a:blip r:embed="rId2"/>
          <a:stretch>
            <a:fillRect/>
          </a:stretch>
        </p:blipFill>
        <p:spPr>
          <a:xfrm>
            <a:off x="0" y="523220"/>
            <a:ext cx="4480698" cy="6334780"/>
          </a:xfrm>
          <a:prstGeom prst="rect">
            <a:avLst/>
          </a:prstGeom>
        </p:spPr>
      </p:pic>
      <p:pic>
        <p:nvPicPr>
          <p:cNvPr id="6" name="図 5">
            <a:extLst>
              <a:ext uri="{FF2B5EF4-FFF2-40B4-BE49-F238E27FC236}">
                <a16:creationId xmlns:a16="http://schemas.microsoft.com/office/drawing/2014/main" id="{08EDDE4E-4587-CF78-2C09-78BD7293E25A}"/>
              </a:ext>
            </a:extLst>
          </p:cNvPr>
          <p:cNvPicPr>
            <a:picLocks noChangeAspect="1"/>
          </p:cNvPicPr>
          <p:nvPr/>
        </p:nvPicPr>
        <p:blipFill>
          <a:blip r:embed="rId3"/>
          <a:stretch>
            <a:fillRect/>
          </a:stretch>
        </p:blipFill>
        <p:spPr>
          <a:xfrm>
            <a:off x="4663303" y="508671"/>
            <a:ext cx="4480698" cy="6349329"/>
          </a:xfrm>
          <a:prstGeom prst="rect">
            <a:avLst/>
          </a:prstGeom>
        </p:spPr>
      </p:pic>
      <p:sp>
        <p:nvSpPr>
          <p:cNvPr id="7" name="テキスト ボックス 6">
            <a:extLst>
              <a:ext uri="{FF2B5EF4-FFF2-40B4-BE49-F238E27FC236}">
                <a16:creationId xmlns:a16="http://schemas.microsoft.com/office/drawing/2014/main" id="{E9532F39-6D6C-4331-10E1-42108821BEDD}"/>
              </a:ext>
            </a:extLst>
          </p:cNvPr>
          <p:cNvSpPr txBox="1"/>
          <p:nvPr/>
        </p:nvSpPr>
        <p:spPr>
          <a:xfrm>
            <a:off x="1996441" y="3229304"/>
            <a:ext cx="2666862" cy="1200329"/>
          </a:xfrm>
          <a:prstGeom prst="rect">
            <a:avLst/>
          </a:prstGeom>
          <a:solidFill>
            <a:srgbClr val="FFFF00"/>
          </a:solidFill>
        </p:spPr>
        <p:txBody>
          <a:bodyPr wrap="square">
            <a:spAutoFit/>
          </a:bodyPr>
          <a:lstStyle/>
          <a:p>
            <a:r>
              <a:rPr lang="en-US" altLang="ja-JP" sz="2400" dirty="0">
                <a:latin typeface="Meiryo UI" panose="020B0604030504040204" pitchFamily="50" charset="-128"/>
                <a:ea typeface="Meiryo UI" panose="020B0604030504040204" pitchFamily="50" charset="-128"/>
              </a:rPr>
              <a:t>WEB</a:t>
            </a:r>
            <a:r>
              <a:rPr lang="ja-JP" altLang="en-US" sz="2400" dirty="0">
                <a:latin typeface="Meiryo UI" panose="020B0604030504040204" pitchFamily="50" charset="-128"/>
                <a:ea typeface="Meiryo UI" panose="020B0604030504040204" pitchFamily="50" charset="-128"/>
              </a:rPr>
              <a:t>フォームに入力の上、プリントアウト</a:t>
            </a:r>
            <a:r>
              <a:rPr lang="ja-JP" altLang="en-US" sz="2400" dirty="0">
                <a:solidFill>
                  <a:srgbClr val="000000"/>
                </a:solidFill>
                <a:effectLst/>
                <a:latin typeface="Meiryo UI" panose="020B0604030504040204" pitchFamily="50" charset="-128"/>
                <a:ea typeface="Meiryo UI" panose="020B0604030504040204" pitchFamily="50" charset="-128"/>
              </a:rPr>
              <a:t>してください。</a:t>
            </a:r>
            <a:endParaRPr lang="ja-JP" altLang="en-US" sz="24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1513307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EA1CD4D4-42F4-4EFD-0D7F-4A7829520E23}"/>
              </a:ext>
            </a:extLst>
          </p:cNvPr>
          <p:cNvPicPr>
            <a:picLocks noChangeAspect="1"/>
          </p:cNvPicPr>
          <p:nvPr/>
        </p:nvPicPr>
        <p:blipFill>
          <a:blip r:embed="rId2"/>
          <a:stretch>
            <a:fillRect/>
          </a:stretch>
        </p:blipFill>
        <p:spPr>
          <a:xfrm>
            <a:off x="1" y="145473"/>
            <a:ext cx="4704674" cy="6712527"/>
          </a:xfrm>
          <a:prstGeom prst="rect">
            <a:avLst/>
          </a:prstGeom>
        </p:spPr>
      </p:pic>
      <p:pic>
        <p:nvPicPr>
          <p:cNvPr id="5" name="図 4">
            <a:extLst>
              <a:ext uri="{FF2B5EF4-FFF2-40B4-BE49-F238E27FC236}">
                <a16:creationId xmlns:a16="http://schemas.microsoft.com/office/drawing/2014/main" id="{7EDF61CE-B541-F970-1F15-D5DD736F27EB}"/>
              </a:ext>
            </a:extLst>
          </p:cNvPr>
          <p:cNvPicPr>
            <a:picLocks noChangeAspect="1"/>
          </p:cNvPicPr>
          <p:nvPr/>
        </p:nvPicPr>
        <p:blipFill>
          <a:blip r:embed="rId3"/>
          <a:stretch>
            <a:fillRect/>
          </a:stretch>
        </p:blipFill>
        <p:spPr>
          <a:xfrm>
            <a:off x="4683720" y="145473"/>
            <a:ext cx="4460279" cy="2535382"/>
          </a:xfrm>
          <a:prstGeom prst="rect">
            <a:avLst/>
          </a:prstGeom>
        </p:spPr>
      </p:pic>
      <p:sp>
        <p:nvSpPr>
          <p:cNvPr id="6" name="テキスト ボックス 5">
            <a:extLst>
              <a:ext uri="{FF2B5EF4-FFF2-40B4-BE49-F238E27FC236}">
                <a16:creationId xmlns:a16="http://schemas.microsoft.com/office/drawing/2014/main" id="{D5AA5A68-99A7-DAEF-CEB1-FDE91F1665B3}"/>
              </a:ext>
            </a:extLst>
          </p:cNvPr>
          <p:cNvSpPr txBox="1"/>
          <p:nvPr/>
        </p:nvSpPr>
        <p:spPr>
          <a:xfrm>
            <a:off x="0" y="0"/>
            <a:ext cx="3532909" cy="523220"/>
          </a:xfrm>
          <a:prstGeom prst="rect">
            <a:avLst/>
          </a:prstGeom>
          <a:solidFill>
            <a:srgbClr val="FFFF00"/>
          </a:solidFill>
        </p:spPr>
        <p:txBody>
          <a:bodyPr wrap="square">
            <a:spAutoFit/>
          </a:bodyPr>
          <a:lstStyle/>
          <a:p>
            <a:r>
              <a:rPr lang="ja-JP" altLang="en-US" sz="2800" dirty="0">
                <a:effectLst/>
                <a:latin typeface="Meiryo UI" panose="020B0604030504040204" pitchFamily="34" charset="-128"/>
                <a:ea typeface="Meiryo UI" panose="020B0604030504040204" pitchFamily="34" charset="-128"/>
              </a:rPr>
              <a:t>第</a:t>
            </a:r>
            <a:r>
              <a:rPr lang="en-US" altLang="ja-JP" sz="2800" dirty="0">
                <a:effectLst/>
                <a:latin typeface="Meiryo UI" panose="020B0604030504040204" pitchFamily="34" charset="-128"/>
                <a:ea typeface="Meiryo UI" panose="020B0604030504040204" pitchFamily="34" charset="-128"/>
              </a:rPr>
              <a:t>1</a:t>
            </a:r>
            <a:r>
              <a:rPr lang="ja-JP" altLang="en-US" sz="2800" dirty="0">
                <a:effectLst/>
                <a:latin typeface="Meiryo UI" panose="020B0604030504040204" pitchFamily="34" charset="-128"/>
                <a:ea typeface="Meiryo UI" panose="020B0604030504040204" pitchFamily="34" charset="-128"/>
              </a:rPr>
              <a:t>号様式　</a:t>
            </a:r>
            <a:r>
              <a:rPr lang="ja-JP" altLang="en-US" sz="2800" dirty="0">
                <a:latin typeface="Meiryo UI" panose="020B0604030504040204" pitchFamily="34" charset="-128"/>
                <a:ea typeface="Meiryo UI" panose="020B0604030504040204" pitchFamily="34" charset="-128"/>
              </a:rPr>
              <a:t>印刷</a:t>
            </a:r>
            <a:r>
              <a:rPr lang="ja-JP" altLang="en-US" sz="2800" dirty="0">
                <a:effectLst/>
                <a:latin typeface="Meiryo UI" panose="020B0604030504040204" pitchFamily="34" charset="-128"/>
                <a:ea typeface="Meiryo UI" panose="020B0604030504040204" pitchFamily="34" charset="-128"/>
              </a:rPr>
              <a:t>画面</a:t>
            </a:r>
            <a:endParaRPr lang="ja-JP" altLang="en-US" sz="2800" dirty="0">
              <a:latin typeface="Meiryo UI" panose="020B0604030504040204" pitchFamily="34" charset="-128"/>
              <a:ea typeface="Meiryo UI" panose="020B0604030504040204" pitchFamily="34" charset="-128"/>
            </a:endParaRPr>
          </a:p>
        </p:txBody>
      </p:sp>
      <p:sp>
        <p:nvSpPr>
          <p:cNvPr id="7" name="テキスト ボックス 6">
            <a:extLst>
              <a:ext uri="{FF2B5EF4-FFF2-40B4-BE49-F238E27FC236}">
                <a16:creationId xmlns:a16="http://schemas.microsoft.com/office/drawing/2014/main" id="{62C12AFB-806F-7253-6CEE-3606796372A1}"/>
              </a:ext>
            </a:extLst>
          </p:cNvPr>
          <p:cNvSpPr txBox="1"/>
          <p:nvPr/>
        </p:nvSpPr>
        <p:spPr>
          <a:xfrm>
            <a:off x="5648325" y="6027003"/>
            <a:ext cx="3495674" cy="830997"/>
          </a:xfrm>
          <a:prstGeom prst="rect">
            <a:avLst/>
          </a:prstGeom>
          <a:solidFill>
            <a:srgbClr val="FFFF00"/>
          </a:solidFill>
        </p:spPr>
        <p:txBody>
          <a:bodyPr wrap="square">
            <a:spAutoFit/>
          </a:bodyPr>
          <a:lstStyle/>
          <a:p>
            <a:r>
              <a:rPr lang="en-US" altLang="ja-JP" sz="2400" dirty="0">
                <a:ea typeface="Meiryo UI" panose="020B0604030504040204" pitchFamily="34" charset="-128"/>
              </a:rPr>
              <a:t>WEB</a:t>
            </a:r>
            <a:r>
              <a:rPr lang="ja-JP" altLang="en-US" sz="2400" dirty="0">
                <a:ea typeface="Meiryo UI" panose="020B0604030504040204" pitchFamily="34" charset="-128"/>
              </a:rPr>
              <a:t>フォームに入力の上、プリントアウト</a:t>
            </a:r>
            <a:r>
              <a:rPr lang="ja-JP" altLang="en-US" sz="2400" dirty="0">
                <a:solidFill>
                  <a:srgbClr val="000000"/>
                </a:solidFill>
                <a:effectLst/>
                <a:latin typeface="小塚ゴシック Pro"/>
                <a:ea typeface="Meiryo UI" panose="020B0604030504040204" pitchFamily="34" charset="-128"/>
              </a:rPr>
              <a:t>してください。</a:t>
            </a:r>
            <a:endParaRPr lang="ja-JP" altLang="en-US" sz="2400" dirty="0">
              <a:ea typeface="Meiryo UI" panose="020B0604030504040204" pitchFamily="34" charset="-128"/>
            </a:endParaRPr>
          </a:p>
        </p:txBody>
      </p:sp>
    </p:spTree>
    <p:extLst>
      <p:ext uri="{BB962C8B-B14F-4D97-AF65-F5344CB8AC3E}">
        <p14:creationId xmlns:p14="http://schemas.microsoft.com/office/powerpoint/2010/main" val="119720510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82833" y="404578"/>
            <a:ext cx="8452253" cy="635000"/>
          </a:xfrm>
        </p:spPr>
        <p:txBody>
          <a:bodyPr/>
          <a:lstStyle/>
          <a:p>
            <a:pPr lvl="1"/>
            <a:r>
              <a:rPr lang="en-US" altLang="ja-JP" sz="3200" dirty="0">
                <a:ea typeface="Meiryo UI" panose="020B0604030504040204" pitchFamily="34" charset="-128"/>
              </a:rPr>
              <a:t>(2)</a:t>
            </a:r>
            <a:r>
              <a:rPr lang="ja-JP" altLang="en-US" sz="3200" dirty="0">
                <a:ea typeface="Meiryo UI" panose="020B0604030504040204" pitchFamily="34" charset="-128"/>
              </a:rPr>
              <a:t>社会医学系分野での活動実績の申告</a:t>
            </a:r>
            <a:r>
              <a:rPr lang="ja-JP" altLang="en-US" dirty="0">
                <a:ea typeface="Meiryo UI" panose="020B0604030504040204" pitchFamily="34" charset="-128"/>
              </a:rPr>
              <a:t>	　</a:t>
            </a:r>
            <a:r>
              <a:rPr lang="ja-JP" altLang="en-US" sz="2400" dirty="0">
                <a:solidFill>
                  <a:srgbClr val="333399"/>
                </a:solidFill>
                <a:ea typeface="Meiryo UI" panose="020B0604030504040204" pitchFamily="34" charset="-128"/>
              </a:rPr>
              <a:t>その１</a:t>
            </a:r>
            <a:endParaRPr lang="en-US" altLang="ja-JP" sz="2400" dirty="0">
              <a:ea typeface="Meiryo UI" panose="020B0604030504040204" pitchFamily="34" charset="-128"/>
            </a:endParaRPr>
          </a:p>
        </p:txBody>
      </p:sp>
      <p:sp>
        <p:nvSpPr>
          <p:cNvPr id="3" name="コンテンツ プレースホルダー 2"/>
          <p:cNvSpPr>
            <a:spLocks noGrp="1"/>
          </p:cNvSpPr>
          <p:nvPr>
            <p:ph idx="1"/>
          </p:nvPr>
        </p:nvSpPr>
        <p:spPr>
          <a:xfrm>
            <a:off x="634799" y="1145981"/>
            <a:ext cx="8148320" cy="5528451"/>
          </a:xfrm>
        </p:spPr>
        <p:txBody>
          <a:bodyPr>
            <a:noAutofit/>
          </a:bodyPr>
          <a:lstStyle/>
          <a:p>
            <a:pPr>
              <a:lnSpc>
                <a:spcPct val="115000"/>
              </a:lnSpc>
            </a:pPr>
            <a:r>
              <a:rPr lang="ja-JP" altLang="ja-JP" sz="2800" dirty="0">
                <a:latin typeface="Meiryo UI" panose="020B0604030504040204" pitchFamily="50" charset="-128"/>
                <a:ea typeface="Meiryo UI" panose="020B0604030504040204" pitchFamily="50" charset="-128"/>
              </a:rPr>
              <a:t>社会医学系活動を認定期間に継続</a:t>
            </a:r>
            <a:r>
              <a:rPr lang="ja-JP" altLang="en-US" sz="2800" dirty="0">
                <a:latin typeface="Meiryo UI" panose="020B0604030504040204" pitchFamily="50" charset="-128"/>
                <a:ea typeface="Meiryo UI" panose="020B0604030504040204" pitchFamily="50" charset="-128"/>
              </a:rPr>
              <a:t>すること</a:t>
            </a:r>
            <a:r>
              <a:rPr lang="ja-JP" altLang="ja-JP" sz="2800" dirty="0">
                <a:latin typeface="Meiryo UI" panose="020B0604030504040204" pitchFamily="50" charset="-128"/>
                <a:ea typeface="Meiryo UI" panose="020B0604030504040204" pitchFamily="50" charset="-128"/>
              </a:rPr>
              <a:t>が更新の前提</a:t>
            </a:r>
            <a:endParaRPr lang="en-US" altLang="ja-JP" sz="2800" dirty="0">
              <a:latin typeface="Meiryo UI" panose="020B0604030504040204" pitchFamily="50" charset="-128"/>
              <a:ea typeface="Meiryo UI" panose="020B0604030504040204" pitchFamily="50" charset="-128"/>
            </a:endParaRPr>
          </a:p>
          <a:p>
            <a:pPr>
              <a:lnSpc>
                <a:spcPct val="115000"/>
              </a:lnSpc>
            </a:pPr>
            <a:r>
              <a:rPr lang="en-US" altLang="ja-JP" sz="2800" dirty="0">
                <a:latin typeface="Meiryo UI" panose="020B0604030504040204" pitchFamily="50" charset="-128"/>
                <a:ea typeface="Meiryo UI" panose="020B0604030504040204" pitchFamily="50" charset="-128"/>
              </a:rPr>
              <a:t>6</a:t>
            </a:r>
            <a:r>
              <a:rPr lang="ja-JP" altLang="ja-JP" sz="2800" dirty="0">
                <a:latin typeface="Meiryo UI" panose="020B0604030504040204" pitchFamily="50" charset="-128"/>
                <a:ea typeface="Meiryo UI" panose="020B0604030504040204" pitchFamily="50" charset="-128"/>
              </a:rPr>
              <a:t>項目のうち、少なくとも</a:t>
            </a:r>
            <a:r>
              <a:rPr lang="en-US" altLang="ja-JP" sz="2800" dirty="0">
                <a:latin typeface="Meiryo UI" panose="020B0604030504040204" pitchFamily="50" charset="-128"/>
                <a:ea typeface="Meiryo UI" panose="020B0604030504040204" pitchFamily="50" charset="-128"/>
              </a:rPr>
              <a:t>2</a:t>
            </a:r>
            <a:r>
              <a:rPr lang="ja-JP" altLang="ja-JP" sz="2800" dirty="0">
                <a:latin typeface="Meiryo UI" panose="020B0604030504040204" pitchFamily="50" charset="-128"/>
                <a:ea typeface="Meiryo UI" panose="020B0604030504040204" pitchFamily="50" charset="-128"/>
              </a:rPr>
              <a:t>項目での</a:t>
            </a:r>
            <a:r>
              <a:rPr lang="en-US" altLang="ja-JP" sz="2800" dirty="0">
                <a:latin typeface="Meiryo UI" panose="020B0604030504040204" pitchFamily="50" charset="-128"/>
                <a:ea typeface="Meiryo UI" panose="020B0604030504040204" pitchFamily="50" charset="-128"/>
              </a:rPr>
              <a:t>5</a:t>
            </a:r>
            <a:r>
              <a:rPr lang="ja-JP" altLang="ja-JP" sz="2800" dirty="0">
                <a:latin typeface="Meiryo UI" panose="020B0604030504040204" pitchFamily="50" charset="-128"/>
                <a:ea typeface="Meiryo UI" panose="020B0604030504040204" pitchFamily="50" charset="-128"/>
              </a:rPr>
              <a:t>年間の継続的な活動</a:t>
            </a:r>
            <a:r>
              <a:rPr lang="ja-JP" altLang="en-US" sz="2800" dirty="0">
                <a:latin typeface="Meiryo UI" panose="020B0604030504040204" pitchFamily="50" charset="-128"/>
                <a:ea typeface="Meiryo UI" panose="020B0604030504040204" pitchFamily="50" charset="-128"/>
              </a:rPr>
              <a:t>が</a:t>
            </a:r>
            <a:r>
              <a:rPr lang="ja-JP" altLang="ja-JP" sz="2800" dirty="0">
                <a:latin typeface="Meiryo UI" panose="020B0604030504040204" pitchFamily="50" charset="-128"/>
                <a:ea typeface="Meiryo UI" panose="020B0604030504040204" pitchFamily="50" charset="-128"/>
              </a:rPr>
              <a:t>必須（別途規則に沿って病欠、産休などの例外は認める）</a:t>
            </a:r>
            <a:endParaRPr lang="en-US" altLang="ja-JP" sz="2800" dirty="0">
              <a:latin typeface="Meiryo UI" panose="020B0604030504040204" pitchFamily="50" charset="-128"/>
              <a:ea typeface="Meiryo UI" panose="020B0604030504040204" pitchFamily="50" charset="-128"/>
            </a:endParaRPr>
          </a:p>
          <a:p>
            <a:pPr marL="984250" lvl="1" indent="-482600">
              <a:lnSpc>
                <a:spcPct val="115000"/>
              </a:lnSpc>
              <a:buNone/>
            </a:pPr>
            <a:r>
              <a:rPr lang="en-US" altLang="ja-JP" sz="2000" dirty="0">
                <a:latin typeface="Meiryo UI" panose="020B0604030504040204" pitchFamily="50" charset="-128"/>
                <a:ea typeface="Meiryo UI" panose="020B0604030504040204" pitchFamily="50" charset="-128"/>
              </a:rPr>
              <a:t>(1)</a:t>
            </a:r>
            <a:r>
              <a:rPr lang="ja-JP" altLang="en-US" sz="2000" dirty="0">
                <a:latin typeface="Meiryo UI" panose="020B0604030504040204" pitchFamily="50" charset="-128"/>
                <a:ea typeface="Meiryo UI" panose="020B0604030504040204" pitchFamily="50" charset="-128"/>
              </a:rPr>
              <a:t> </a:t>
            </a:r>
            <a:r>
              <a:rPr lang="ja-JP" altLang="ja-JP" sz="2000" dirty="0">
                <a:latin typeface="Meiryo UI" panose="020B0604030504040204" pitchFamily="50" charset="-128"/>
                <a:ea typeface="Meiryo UI" panose="020B0604030504040204" pitchFamily="50" charset="-128"/>
              </a:rPr>
              <a:t>教育・研究活動</a:t>
            </a:r>
            <a:endParaRPr lang="en-US" altLang="ja-JP" sz="2000" dirty="0">
              <a:latin typeface="Meiryo UI" panose="020B0604030504040204" pitchFamily="50" charset="-128"/>
              <a:ea typeface="Meiryo UI" panose="020B0604030504040204" pitchFamily="50" charset="-128"/>
            </a:endParaRPr>
          </a:p>
          <a:p>
            <a:pPr marL="984250" lvl="1" indent="-482600">
              <a:lnSpc>
                <a:spcPct val="115000"/>
              </a:lnSpc>
              <a:buNone/>
            </a:pPr>
            <a:r>
              <a:rPr lang="en-US" altLang="ja-JP" sz="2000" dirty="0">
                <a:latin typeface="Meiryo UI" panose="020B0604030504040204" pitchFamily="50" charset="-128"/>
                <a:ea typeface="Meiryo UI" panose="020B0604030504040204" pitchFamily="50" charset="-128"/>
              </a:rPr>
              <a:t>(2) </a:t>
            </a:r>
            <a:r>
              <a:rPr lang="ja-JP" altLang="ja-JP" sz="2000" dirty="0">
                <a:latin typeface="Meiryo UI" panose="020B0604030504040204" pitchFamily="50" charset="-128"/>
                <a:ea typeface="Meiryo UI" panose="020B0604030504040204" pitchFamily="50" charset="-128"/>
              </a:rPr>
              <a:t>産業保健活動</a:t>
            </a:r>
            <a:endParaRPr lang="en-US" altLang="ja-JP" sz="2000" dirty="0">
              <a:latin typeface="Meiryo UI" panose="020B0604030504040204" pitchFamily="50" charset="-128"/>
              <a:ea typeface="Meiryo UI" panose="020B0604030504040204" pitchFamily="50" charset="-128"/>
            </a:endParaRPr>
          </a:p>
          <a:p>
            <a:pPr marL="984250" lvl="1" indent="-482600">
              <a:lnSpc>
                <a:spcPct val="115000"/>
              </a:lnSpc>
              <a:buNone/>
            </a:pPr>
            <a:r>
              <a:rPr lang="en-US" altLang="ja-JP" sz="2000" dirty="0">
                <a:latin typeface="Meiryo UI" panose="020B0604030504040204" pitchFamily="50" charset="-128"/>
                <a:ea typeface="Meiryo UI" panose="020B0604030504040204" pitchFamily="50" charset="-128"/>
              </a:rPr>
              <a:t>(3) </a:t>
            </a:r>
            <a:r>
              <a:rPr lang="ja-JP" altLang="ja-JP" sz="2000" dirty="0">
                <a:latin typeface="Meiryo UI" panose="020B0604030504040204" pitchFamily="50" charset="-128"/>
                <a:ea typeface="Meiryo UI" panose="020B0604030504040204" pitchFamily="50" charset="-128"/>
              </a:rPr>
              <a:t>行政関連活動</a:t>
            </a:r>
            <a:endParaRPr lang="en-US" altLang="ja-JP" sz="2000" dirty="0">
              <a:latin typeface="Meiryo UI" panose="020B0604030504040204" pitchFamily="50" charset="-128"/>
              <a:ea typeface="Meiryo UI" panose="020B0604030504040204" pitchFamily="50" charset="-128"/>
            </a:endParaRPr>
          </a:p>
          <a:p>
            <a:pPr marL="984250" lvl="1" indent="-482600">
              <a:lnSpc>
                <a:spcPct val="115000"/>
              </a:lnSpc>
              <a:buNone/>
            </a:pPr>
            <a:r>
              <a:rPr lang="en-US" altLang="ja-JP" sz="2000" dirty="0">
                <a:latin typeface="Meiryo UI" panose="020B0604030504040204" pitchFamily="50" charset="-128"/>
                <a:ea typeface="Meiryo UI" panose="020B0604030504040204" pitchFamily="50" charset="-128"/>
              </a:rPr>
              <a:t>(4) </a:t>
            </a:r>
            <a:r>
              <a:rPr lang="ja-JP" altLang="ja-JP" sz="2000" dirty="0">
                <a:latin typeface="Meiryo UI" panose="020B0604030504040204" pitchFamily="50" charset="-128"/>
                <a:ea typeface="Meiryo UI" panose="020B0604030504040204" pitchFamily="50" charset="-128"/>
              </a:rPr>
              <a:t>医療管理関連活動</a:t>
            </a:r>
            <a:endParaRPr lang="en-US" altLang="ja-JP" sz="2000" dirty="0">
              <a:latin typeface="Meiryo UI" panose="020B0604030504040204" pitchFamily="50" charset="-128"/>
              <a:ea typeface="Meiryo UI" panose="020B0604030504040204" pitchFamily="50" charset="-128"/>
            </a:endParaRPr>
          </a:p>
          <a:p>
            <a:pPr marL="984250" lvl="1" indent="-482600">
              <a:lnSpc>
                <a:spcPct val="115000"/>
              </a:lnSpc>
              <a:buNone/>
            </a:pPr>
            <a:r>
              <a:rPr lang="en-US" altLang="ja-JP" sz="2000" dirty="0">
                <a:latin typeface="Meiryo UI" panose="020B0604030504040204" pitchFamily="50" charset="-128"/>
                <a:ea typeface="Meiryo UI" panose="020B0604030504040204" pitchFamily="50" charset="-128"/>
              </a:rPr>
              <a:t>(5) </a:t>
            </a:r>
            <a:r>
              <a:rPr lang="ja-JP" altLang="ja-JP" sz="2000" dirty="0">
                <a:latin typeface="Meiryo UI" panose="020B0604030504040204" pitchFamily="50" charset="-128"/>
                <a:ea typeface="Meiryo UI" panose="020B0604030504040204" pitchFamily="50" charset="-128"/>
              </a:rPr>
              <a:t>災害時・健康危機管理対応</a:t>
            </a:r>
            <a:endParaRPr lang="en-US" altLang="ja-JP" sz="2000" dirty="0">
              <a:latin typeface="Meiryo UI" panose="020B0604030504040204" pitchFamily="50" charset="-128"/>
              <a:ea typeface="Meiryo UI" panose="020B0604030504040204" pitchFamily="50" charset="-128"/>
            </a:endParaRPr>
          </a:p>
          <a:p>
            <a:pPr marL="893763" lvl="1" indent="-392113">
              <a:lnSpc>
                <a:spcPct val="115000"/>
              </a:lnSpc>
              <a:buNone/>
            </a:pPr>
            <a:r>
              <a:rPr lang="en-US" altLang="ja-JP" sz="2000" dirty="0">
                <a:latin typeface="Meiryo UI" panose="020B0604030504040204" pitchFamily="50" charset="-128"/>
                <a:ea typeface="Meiryo UI" panose="020B0604030504040204" pitchFamily="50" charset="-128"/>
              </a:rPr>
              <a:t>(6) </a:t>
            </a:r>
            <a:r>
              <a:rPr lang="ja-JP" altLang="ja-JP" sz="2000" dirty="0">
                <a:latin typeface="Meiryo UI" panose="020B0604030504040204" pitchFamily="50" charset="-128"/>
                <a:ea typeface="Meiryo UI" panose="020B0604030504040204" pitchFamily="50" charset="-128"/>
              </a:rPr>
              <a:t>社会医学系専門医制度における専攻医の専門研修及び制度発展に係る実績</a:t>
            </a:r>
            <a:endParaRPr lang="en-US" altLang="ja-JP" sz="2000" dirty="0">
              <a:latin typeface="Meiryo UI" panose="020B0604030504040204" pitchFamily="50" charset="-128"/>
              <a:ea typeface="Meiryo UI" panose="020B0604030504040204" pitchFamily="50" charset="-128"/>
            </a:endParaRPr>
          </a:p>
        </p:txBody>
      </p:sp>
      <p:sp>
        <p:nvSpPr>
          <p:cNvPr id="4" name="角丸四角形 3"/>
          <p:cNvSpPr/>
          <p:nvPr/>
        </p:nvSpPr>
        <p:spPr bwMode="auto">
          <a:xfrm>
            <a:off x="7335079" y="59635"/>
            <a:ext cx="1769165" cy="238540"/>
          </a:xfrm>
          <a:prstGeom prst="roundRect">
            <a:avLst/>
          </a:prstGeom>
          <a:ln>
            <a:solidFill>
              <a:srgbClr val="000099"/>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defTabSz="1001713" eaLnBrk="1" hangingPunct="1"/>
            <a:r>
              <a:rPr lang="ja-JP" altLang="en-US" sz="1400" dirty="0">
                <a:solidFill>
                  <a:srgbClr val="000099"/>
                </a:solidFill>
                <a:ea typeface="Meiryo UI" panose="020B0604030504040204" pitchFamily="34" charset="-128"/>
              </a:rPr>
              <a:t>更新ルールについて</a:t>
            </a:r>
            <a:endParaRPr kumimoji="1" lang="ja-JP" altLang="en-US" sz="1400" u="none" strike="noStrike" cap="none" normalizeH="0" baseline="0" dirty="0">
              <a:ln>
                <a:noFill/>
              </a:ln>
              <a:solidFill>
                <a:srgbClr val="000099"/>
              </a:solidFill>
              <a:effectLst/>
              <a:ea typeface="Meiryo UI" panose="020B0604030504040204" pitchFamily="34" charset="-128"/>
            </a:endParaRPr>
          </a:p>
        </p:txBody>
      </p:sp>
      <p:pic>
        <p:nvPicPr>
          <p:cNvPr id="5" name="図 4"/>
          <p:cNvPicPr>
            <a:picLocks noChangeAspect="1"/>
          </p:cNvPicPr>
          <p:nvPr/>
        </p:nvPicPr>
        <p:blipFill>
          <a:blip r:embed="rId2"/>
          <a:stretch>
            <a:fillRect/>
          </a:stretch>
        </p:blipFill>
        <p:spPr>
          <a:xfrm>
            <a:off x="4708960" y="6566753"/>
            <a:ext cx="4309355" cy="265078"/>
          </a:xfrm>
          <a:prstGeom prst="rect">
            <a:avLst/>
          </a:prstGeom>
        </p:spPr>
      </p:pic>
    </p:spTree>
    <p:extLst>
      <p:ext uri="{BB962C8B-B14F-4D97-AF65-F5344CB8AC3E}">
        <p14:creationId xmlns:p14="http://schemas.microsoft.com/office/powerpoint/2010/main" val="294712973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238991" y="1352757"/>
            <a:ext cx="8728364" cy="5445608"/>
          </a:xfrm>
        </p:spPr>
        <p:txBody>
          <a:bodyPr>
            <a:normAutofit fontScale="62500" lnSpcReduction="20000"/>
          </a:bodyPr>
          <a:lstStyle/>
          <a:p>
            <a:pPr marL="0" indent="0">
              <a:buNone/>
              <a:tabLst>
                <a:tab pos="268288" algn="l"/>
              </a:tabLst>
            </a:pPr>
            <a:r>
              <a:rPr lang="en-US" altLang="ja-JP" sz="4500" dirty="0">
                <a:solidFill>
                  <a:srgbClr val="0000FF"/>
                </a:solidFill>
                <a:latin typeface="Meiryo UI" panose="020B0604030504040204" pitchFamily="50" charset="-128"/>
                <a:ea typeface="Meiryo UI" panose="020B0604030504040204" pitchFamily="50" charset="-128"/>
              </a:rPr>
              <a:t>(1)</a:t>
            </a:r>
            <a:r>
              <a:rPr lang="ja-JP" altLang="ja-JP" sz="4500" dirty="0">
                <a:solidFill>
                  <a:srgbClr val="0000FF"/>
                </a:solidFill>
                <a:latin typeface="Meiryo UI" panose="020B0604030504040204" pitchFamily="50" charset="-128"/>
                <a:ea typeface="Meiryo UI" panose="020B0604030504040204" pitchFamily="50" charset="-128"/>
              </a:rPr>
              <a:t>教育・研究活動</a:t>
            </a:r>
          </a:p>
          <a:p>
            <a:pPr marL="0" indent="0">
              <a:buNone/>
              <a:tabLst>
                <a:tab pos="268288" algn="l"/>
              </a:tabLst>
            </a:pPr>
            <a:r>
              <a:rPr lang="en-US" altLang="ja-JP" b="1" dirty="0">
                <a:latin typeface="Meiryo UI" panose="020B0604030504040204" pitchFamily="50" charset="-128"/>
                <a:ea typeface="Meiryo UI" panose="020B0604030504040204" pitchFamily="50" charset="-128"/>
              </a:rPr>
              <a:t>	</a:t>
            </a:r>
            <a:r>
              <a:rPr lang="ja-JP" altLang="ja-JP" b="1" dirty="0">
                <a:latin typeface="Meiryo UI" panose="020B0604030504040204" pitchFamily="50" charset="-128"/>
                <a:ea typeface="Meiryo UI" panose="020B0604030504040204" pitchFamily="50" charset="-128"/>
              </a:rPr>
              <a:t>（大学等での教育活動）</a:t>
            </a:r>
            <a:endParaRPr lang="ja-JP" altLang="ja-JP" sz="2800" b="1" dirty="0">
              <a:latin typeface="Meiryo UI" panose="020B0604030504040204" pitchFamily="50" charset="-128"/>
              <a:ea typeface="Meiryo UI" panose="020B0604030504040204" pitchFamily="50" charset="-128"/>
            </a:endParaRPr>
          </a:p>
          <a:p>
            <a:pPr marL="536575" indent="0">
              <a:buNone/>
              <a:tabLst>
                <a:tab pos="268288" algn="l"/>
              </a:tabLst>
            </a:pPr>
            <a:r>
              <a:rPr lang="ja-JP" altLang="ja-JP" dirty="0">
                <a:latin typeface="Meiryo UI" panose="020B0604030504040204" pitchFamily="50" charset="-128"/>
                <a:ea typeface="Meiryo UI" panose="020B0604030504040204" pitchFamily="50" charset="-128"/>
              </a:rPr>
              <a:t>大学や専門学校等での人材育成や講義</a:t>
            </a:r>
            <a:endParaRPr lang="en-US" altLang="ja-JP" dirty="0">
              <a:latin typeface="Meiryo UI" panose="020B0604030504040204" pitchFamily="50" charset="-128"/>
              <a:ea typeface="Meiryo UI" panose="020B0604030504040204" pitchFamily="50" charset="-128"/>
            </a:endParaRPr>
          </a:p>
          <a:p>
            <a:pPr marL="536575" indent="0">
              <a:buNone/>
              <a:tabLst>
                <a:tab pos="268288" algn="l"/>
              </a:tabLst>
            </a:pPr>
            <a:r>
              <a:rPr lang="ja-JP" altLang="ja-JP" dirty="0">
                <a:latin typeface="Meiryo UI" panose="020B0604030504040204" pitchFamily="50" charset="-128"/>
                <a:ea typeface="Meiryo UI" panose="020B0604030504040204" pitchFamily="50" charset="-128"/>
              </a:rPr>
              <a:t>担当授業科目名や授業時間</a:t>
            </a:r>
            <a:endParaRPr lang="en-US" altLang="ja-JP" dirty="0">
              <a:latin typeface="Meiryo UI" panose="020B0604030504040204" pitchFamily="50" charset="-128"/>
              <a:ea typeface="Meiryo UI" panose="020B0604030504040204" pitchFamily="50" charset="-128"/>
            </a:endParaRPr>
          </a:p>
          <a:p>
            <a:pPr marL="536575" indent="0">
              <a:buNone/>
              <a:tabLst>
                <a:tab pos="268288" algn="l"/>
              </a:tabLst>
            </a:pPr>
            <a:r>
              <a:rPr lang="ja-JP" altLang="ja-JP" dirty="0">
                <a:latin typeface="Meiryo UI" panose="020B0604030504040204" pitchFamily="50" charset="-128"/>
                <a:ea typeface="Meiryo UI" panose="020B0604030504040204" pitchFamily="50" charset="-128"/>
              </a:rPr>
              <a:t>市民公開講座や各種の研修会・学会・研究会等の教育講演等の講師歴など</a:t>
            </a:r>
            <a:endParaRPr lang="ja-JP" altLang="ja-JP" sz="2800" dirty="0">
              <a:latin typeface="Meiryo UI" panose="020B0604030504040204" pitchFamily="50" charset="-128"/>
              <a:ea typeface="Meiryo UI" panose="020B0604030504040204" pitchFamily="50" charset="-128"/>
            </a:endParaRPr>
          </a:p>
          <a:p>
            <a:pPr marL="0" indent="0">
              <a:buNone/>
              <a:tabLst>
                <a:tab pos="268288" algn="l"/>
              </a:tabLst>
            </a:pPr>
            <a:r>
              <a:rPr lang="en-US" altLang="ja-JP" b="1" dirty="0">
                <a:latin typeface="Meiryo UI" panose="020B0604030504040204" pitchFamily="50" charset="-128"/>
                <a:ea typeface="Meiryo UI" panose="020B0604030504040204" pitchFamily="50" charset="-128"/>
              </a:rPr>
              <a:t>	</a:t>
            </a:r>
            <a:r>
              <a:rPr lang="ja-JP" altLang="ja-JP" b="1" dirty="0">
                <a:latin typeface="Meiryo UI" panose="020B0604030504040204" pitchFamily="50" charset="-128"/>
                <a:ea typeface="Meiryo UI" panose="020B0604030504040204" pitchFamily="50" charset="-128"/>
              </a:rPr>
              <a:t>（研究活動）</a:t>
            </a:r>
            <a:endParaRPr lang="ja-JP" altLang="ja-JP" sz="2800" b="1" dirty="0">
              <a:latin typeface="Meiryo UI" panose="020B0604030504040204" pitchFamily="50" charset="-128"/>
              <a:ea typeface="Meiryo UI" panose="020B0604030504040204" pitchFamily="50" charset="-128"/>
            </a:endParaRPr>
          </a:p>
          <a:p>
            <a:pPr marL="536575" indent="0">
              <a:buNone/>
              <a:tabLst>
                <a:tab pos="268288" algn="l"/>
              </a:tabLst>
            </a:pPr>
            <a:r>
              <a:rPr lang="ja-JP" altLang="ja-JP" dirty="0">
                <a:latin typeface="Meiryo UI" panose="020B0604030504040204" pitchFamily="50" charset="-128"/>
                <a:ea typeface="Meiryo UI" panose="020B0604030504040204" pitchFamily="50" charset="-128"/>
              </a:rPr>
              <a:t>研究テーマ、研究報告書の概要、研究資金獲得状況など</a:t>
            </a:r>
            <a:endParaRPr lang="en-US" altLang="ja-JP" dirty="0">
              <a:latin typeface="Meiryo UI" panose="020B0604030504040204" pitchFamily="50" charset="-128"/>
              <a:ea typeface="Meiryo UI" panose="020B0604030504040204" pitchFamily="50" charset="-128"/>
            </a:endParaRPr>
          </a:p>
          <a:p>
            <a:pPr marL="536575" indent="0">
              <a:buNone/>
              <a:tabLst>
                <a:tab pos="268288" algn="l"/>
              </a:tabLst>
            </a:pPr>
            <a:endParaRPr lang="ja-JP" altLang="ja-JP" sz="1100" dirty="0">
              <a:latin typeface="Meiryo UI" panose="020B0604030504040204" pitchFamily="50" charset="-128"/>
              <a:ea typeface="Meiryo UI" panose="020B0604030504040204" pitchFamily="50" charset="-128"/>
            </a:endParaRPr>
          </a:p>
          <a:p>
            <a:pPr marL="0" indent="0">
              <a:buNone/>
              <a:tabLst>
                <a:tab pos="268288" algn="l"/>
              </a:tabLst>
            </a:pPr>
            <a:r>
              <a:rPr lang="en-US" altLang="ja-JP" sz="4500" dirty="0">
                <a:solidFill>
                  <a:srgbClr val="0000FF"/>
                </a:solidFill>
                <a:latin typeface="Meiryo UI" panose="020B0604030504040204" pitchFamily="50" charset="-128"/>
                <a:ea typeface="Meiryo UI" panose="020B0604030504040204" pitchFamily="50" charset="-128"/>
              </a:rPr>
              <a:t>(2)</a:t>
            </a:r>
            <a:r>
              <a:rPr lang="ja-JP" altLang="ja-JP" sz="4500" dirty="0">
                <a:solidFill>
                  <a:srgbClr val="0000FF"/>
                </a:solidFill>
                <a:latin typeface="Meiryo UI" panose="020B0604030504040204" pitchFamily="50" charset="-128"/>
                <a:ea typeface="Meiryo UI" panose="020B0604030504040204" pitchFamily="50" charset="-128"/>
              </a:rPr>
              <a:t>産業保健活動</a:t>
            </a:r>
            <a:endParaRPr lang="en-US" altLang="ja-JP" sz="4500" dirty="0">
              <a:solidFill>
                <a:srgbClr val="0000FF"/>
              </a:solidFill>
              <a:latin typeface="Meiryo UI" panose="020B0604030504040204" pitchFamily="50" charset="-128"/>
              <a:ea typeface="Meiryo UI" panose="020B0604030504040204" pitchFamily="50" charset="-128"/>
            </a:endParaRPr>
          </a:p>
          <a:p>
            <a:pPr marL="536575" indent="0">
              <a:buNone/>
              <a:tabLst>
                <a:tab pos="268288" algn="l"/>
              </a:tabLst>
            </a:pPr>
            <a:r>
              <a:rPr lang="ja-JP" altLang="ja-JP" dirty="0">
                <a:latin typeface="Meiryo UI" panose="020B0604030504040204" pitchFamily="50" charset="-128"/>
                <a:ea typeface="Meiryo UI" panose="020B0604030504040204" pitchFamily="50" charset="-128"/>
              </a:rPr>
              <a:t>担当事業所名、作業環境管理・作業管理・健康管理、労働衛生教育・統括管理の実績など</a:t>
            </a:r>
            <a:endParaRPr lang="en-US" altLang="ja-JP" dirty="0">
              <a:latin typeface="Meiryo UI" panose="020B0604030504040204" pitchFamily="50" charset="-128"/>
              <a:ea typeface="Meiryo UI" panose="020B0604030504040204" pitchFamily="50" charset="-128"/>
            </a:endParaRPr>
          </a:p>
          <a:p>
            <a:pPr marL="536575" indent="0">
              <a:buNone/>
              <a:tabLst>
                <a:tab pos="268288" algn="l"/>
              </a:tabLst>
            </a:pPr>
            <a:endParaRPr lang="ja-JP" altLang="ja-JP" sz="1000" dirty="0">
              <a:latin typeface="Meiryo UI" panose="020B0604030504040204" pitchFamily="50" charset="-128"/>
              <a:ea typeface="Meiryo UI" panose="020B0604030504040204" pitchFamily="50" charset="-128"/>
            </a:endParaRPr>
          </a:p>
          <a:p>
            <a:pPr marL="0" indent="0">
              <a:buNone/>
              <a:tabLst>
                <a:tab pos="268288" algn="l"/>
              </a:tabLst>
            </a:pPr>
            <a:r>
              <a:rPr lang="en-US" altLang="ja-JP" sz="4500" dirty="0">
                <a:solidFill>
                  <a:srgbClr val="0000FF"/>
                </a:solidFill>
                <a:latin typeface="Meiryo UI" panose="020B0604030504040204" pitchFamily="50" charset="-128"/>
                <a:ea typeface="Meiryo UI" panose="020B0604030504040204" pitchFamily="50" charset="-128"/>
              </a:rPr>
              <a:t>(3)</a:t>
            </a:r>
            <a:r>
              <a:rPr lang="ja-JP" altLang="ja-JP" sz="4500" dirty="0">
                <a:solidFill>
                  <a:srgbClr val="0000FF"/>
                </a:solidFill>
                <a:latin typeface="Meiryo UI" panose="020B0604030504040204" pitchFamily="50" charset="-128"/>
                <a:ea typeface="Meiryo UI" panose="020B0604030504040204" pitchFamily="50" charset="-128"/>
              </a:rPr>
              <a:t>行政関連活動</a:t>
            </a:r>
          </a:p>
          <a:p>
            <a:pPr marL="536575" indent="0">
              <a:buNone/>
              <a:tabLst>
                <a:tab pos="268288" algn="l"/>
              </a:tabLst>
            </a:pPr>
            <a:r>
              <a:rPr lang="ja-JP" altLang="ja-JP" dirty="0">
                <a:latin typeface="Meiryo UI" panose="020B0604030504040204" pitchFamily="50" charset="-128"/>
                <a:ea typeface="Meiryo UI" panose="020B0604030504040204" pitchFamily="50" charset="-128"/>
              </a:rPr>
              <a:t>担当行政分野名、行政機関主催の会議やイベント出席、行政機関設置の委員会や検討会等での委員歴など</a:t>
            </a:r>
            <a:endParaRPr lang="ja-JP" altLang="ja-JP" sz="2800" dirty="0">
              <a:latin typeface="Meiryo UI" panose="020B0604030504040204" pitchFamily="50" charset="-128"/>
              <a:ea typeface="Meiryo UI" panose="020B0604030504040204" pitchFamily="50" charset="-128"/>
            </a:endParaRPr>
          </a:p>
        </p:txBody>
      </p:sp>
      <p:sp>
        <p:nvSpPr>
          <p:cNvPr id="4" name="角丸四角形 3"/>
          <p:cNvSpPr/>
          <p:nvPr/>
        </p:nvSpPr>
        <p:spPr bwMode="auto">
          <a:xfrm>
            <a:off x="7335079" y="59635"/>
            <a:ext cx="1769165" cy="238540"/>
          </a:xfrm>
          <a:prstGeom prst="roundRect">
            <a:avLst/>
          </a:prstGeom>
          <a:ln>
            <a:solidFill>
              <a:srgbClr val="000099"/>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defTabSz="1001713" eaLnBrk="1" hangingPunct="1"/>
            <a:r>
              <a:rPr lang="ja-JP" altLang="en-US" sz="1400" dirty="0">
                <a:solidFill>
                  <a:srgbClr val="000099"/>
                </a:solidFill>
                <a:ea typeface="Meiryo UI" panose="020B0604030504040204" pitchFamily="34" charset="-128"/>
              </a:rPr>
              <a:t>更新ルールについて</a:t>
            </a:r>
            <a:endParaRPr kumimoji="1" lang="ja-JP" altLang="en-US" sz="1400" u="none" strike="noStrike" cap="none" normalizeH="0" baseline="0" dirty="0">
              <a:ln>
                <a:noFill/>
              </a:ln>
              <a:solidFill>
                <a:srgbClr val="000099"/>
              </a:solidFill>
              <a:effectLst/>
              <a:ea typeface="Meiryo UI" panose="020B0604030504040204" pitchFamily="34" charset="-128"/>
            </a:endParaRPr>
          </a:p>
        </p:txBody>
      </p:sp>
      <p:pic>
        <p:nvPicPr>
          <p:cNvPr id="5" name="図 4"/>
          <p:cNvPicPr>
            <a:picLocks noChangeAspect="1"/>
          </p:cNvPicPr>
          <p:nvPr/>
        </p:nvPicPr>
        <p:blipFill>
          <a:blip r:embed="rId2"/>
          <a:stretch>
            <a:fillRect/>
          </a:stretch>
        </p:blipFill>
        <p:spPr>
          <a:xfrm>
            <a:off x="4733476" y="6592922"/>
            <a:ext cx="4309355" cy="265078"/>
          </a:xfrm>
          <a:prstGeom prst="rect">
            <a:avLst/>
          </a:prstGeom>
        </p:spPr>
      </p:pic>
      <p:sp>
        <p:nvSpPr>
          <p:cNvPr id="7" name="タイトル 1"/>
          <p:cNvSpPr txBox="1">
            <a:spLocks/>
          </p:cNvSpPr>
          <p:nvPr/>
        </p:nvSpPr>
        <p:spPr bwMode="auto">
          <a:xfrm>
            <a:off x="238991" y="562631"/>
            <a:ext cx="8572500" cy="635000"/>
          </a:xfrm>
          <a:prstGeom prst="rect">
            <a:avLst/>
          </a:prstGeom>
          <a:noFill/>
          <a:ln w="9525">
            <a:noFill/>
            <a:miter lim="800000"/>
            <a:headEnd/>
            <a:tailEnd/>
          </a:ln>
        </p:spPr>
        <p:txBody>
          <a:bodyPr vert="horz" wrap="square" lIns="100330" tIns="50165" rIns="100330" bIns="50165" numCol="1" anchor="b" anchorCtr="0" compatLnSpc="1">
            <a:prstTxWarp prst="textNoShape">
              <a:avLst/>
            </a:prstTxWarp>
          </a:bodyPr>
          <a:lstStyle>
            <a:lvl1pPr algn="l" defTabSz="1001713" rtl="0" eaLnBrk="0" fontAlgn="base" hangingPunct="0">
              <a:spcBef>
                <a:spcPct val="0"/>
              </a:spcBef>
              <a:spcAft>
                <a:spcPct val="0"/>
              </a:spcAft>
              <a:defRPr kumimoji="1" sz="3200">
                <a:solidFill>
                  <a:schemeClr val="tx2"/>
                </a:solidFill>
                <a:latin typeface="+mj-lt"/>
                <a:ea typeface="+mj-ea"/>
                <a:cs typeface="+mj-cs"/>
              </a:defRPr>
            </a:lvl1pPr>
            <a:lvl2pPr algn="l" defTabSz="1001713" rtl="0" eaLnBrk="0" fontAlgn="base" hangingPunct="0">
              <a:spcBef>
                <a:spcPct val="0"/>
              </a:spcBef>
              <a:spcAft>
                <a:spcPct val="0"/>
              </a:spcAft>
              <a:defRPr kumimoji="1" sz="4800">
                <a:solidFill>
                  <a:schemeClr val="tx2"/>
                </a:solidFill>
                <a:latin typeface="Tahoma" pitchFamily="34" charset="0"/>
                <a:ea typeface="ＭＳ Ｐゴシック" pitchFamily="50" charset="-128"/>
              </a:defRPr>
            </a:lvl2pPr>
            <a:lvl3pPr algn="l" defTabSz="1001713" rtl="0" eaLnBrk="0" fontAlgn="base" hangingPunct="0">
              <a:spcBef>
                <a:spcPct val="0"/>
              </a:spcBef>
              <a:spcAft>
                <a:spcPct val="0"/>
              </a:spcAft>
              <a:defRPr kumimoji="1" sz="4800">
                <a:solidFill>
                  <a:schemeClr val="tx2"/>
                </a:solidFill>
                <a:latin typeface="Tahoma" pitchFamily="34" charset="0"/>
                <a:ea typeface="ＭＳ Ｐゴシック" pitchFamily="50" charset="-128"/>
              </a:defRPr>
            </a:lvl3pPr>
            <a:lvl4pPr algn="l" defTabSz="1001713" rtl="0" eaLnBrk="0" fontAlgn="base" hangingPunct="0">
              <a:spcBef>
                <a:spcPct val="0"/>
              </a:spcBef>
              <a:spcAft>
                <a:spcPct val="0"/>
              </a:spcAft>
              <a:defRPr kumimoji="1" sz="4800">
                <a:solidFill>
                  <a:schemeClr val="tx2"/>
                </a:solidFill>
                <a:latin typeface="Tahoma" pitchFamily="34" charset="0"/>
                <a:ea typeface="ＭＳ Ｐゴシック" pitchFamily="50" charset="-128"/>
              </a:defRPr>
            </a:lvl4pPr>
            <a:lvl5pPr algn="l" defTabSz="1001713" rtl="0" eaLnBrk="0" fontAlgn="base" hangingPunct="0">
              <a:spcBef>
                <a:spcPct val="0"/>
              </a:spcBef>
              <a:spcAft>
                <a:spcPct val="0"/>
              </a:spcAft>
              <a:defRPr kumimoji="1" sz="4800">
                <a:solidFill>
                  <a:schemeClr val="tx2"/>
                </a:solidFill>
                <a:latin typeface="Tahoma" pitchFamily="34" charset="0"/>
                <a:ea typeface="ＭＳ Ｐゴシック" pitchFamily="50" charset="-128"/>
              </a:defRPr>
            </a:lvl5pPr>
            <a:lvl6pPr marL="457200" algn="l" defTabSz="1001713" rtl="0" fontAlgn="base">
              <a:spcBef>
                <a:spcPct val="0"/>
              </a:spcBef>
              <a:spcAft>
                <a:spcPct val="0"/>
              </a:spcAft>
              <a:defRPr kumimoji="1" sz="4800">
                <a:solidFill>
                  <a:schemeClr val="tx2"/>
                </a:solidFill>
                <a:latin typeface="Tahoma" pitchFamily="34" charset="0"/>
                <a:ea typeface="ＭＳ Ｐゴシック" pitchFamily="50" charset="-128"/>
              </a:defRPr>
            </a:lvl6pPr>
            <a:lvl7pPr marL="914400" algn="l" defTabSz="1001713" rtl="0" fontAlgn="base">
              <a:spcBef>
                <a:spcPct val="0"/>
              </a:spcBef>
              <a:spcAft>
                <a:spcPct val="0"/>
              </a:spcAft>
              <a:defRPr kumimoji="1" sz="4800">
                <a:solidFill>
                  <a:schemeClr val="tx2"/>
                </a:solidFill>
                <a:latin typeface="Tahoma" pitchFamily="34" charset="0"/>
                <a:ea typeface="ＭＳ Ｐゴシック" pitchFamily="50" charset="-128"/>
              </a:defRPr>
            </a:lvl7pPr>
            <a:lvl8pPr marL="1371600" algn="l" defTabSz="1001713" rtl="0" fontAlgn="base">
              <a:spcBef>
                <a:spcPct val="0"/>
              </a:spcBef>
              <a:spcAft>
                <a:spcPct val="0"/>
              </a:spcAft>
              <a:defRPr kumimoji="1" sz="4800">
                <a:solidFill>
                  <a:schemeClr val="tx2"/>
                </a:solidFill>
                <a:latin typeface="Tahoma" pitchFamily="34" charset="0"/>
                <a:ea typeface="ＭＳ Ｐゴシック" pitchFamily="50" charset="-128"/>
              </a:defRPr>
            </a:lvl8pPr>
            <a:lvl9pPr marL="1828800" algn="l" defTabSz="1001713" rtl="0" fontAlgn="base">
              <a:spcBef>
                <a:spcPct val="0"/>
              </a:spcBef>
              <a:spcAft>
                <a:spcPct val="0"/>
              </a:spcAft>
              <a:defRPr kumimoji="1" sz="4800">
                <a:solidFill>
                  <a:schemeClr val="tx2"/>
                </a:solidFill>
                <a:latin typeface="Tahoma" pitchFamily="34" charset="0"/>
                <a:ea typeface="ＭＳ Ｐゴシック" pitchFamily="50" charset="-128"/>
              </a:defRPr>
            </a:lvl9pPr>
          </a:lstStyle>
          <a:p>
            <a:pPr marL="0" lvl="1"/>
            <a:r>
              <a:rPr lang="en-US" altLang="ja-JP" sz="3200" kern="0" dirty="0">
                <a:latin typeface="Meiryo UI" panose="020B0604030504040204" pitchFamily="50" charset="-128"/>
                <a:ea typeface="Meiryo UI" panose="020B0604030504040204" pitchFamily="50" charset="-128"/>
              </a:rPr>
              <a:t>(2)</a:t>
            </a:r>
            <a:r>
              <a:rPr lang="ja-JP" altLang="en-US" sz="3200" kern="0" dirty="0">
                <a:latin typeface="Meiryo UI" panose="020B0604030504040204" pitchFamily="50" charset="-128"/>
                <a:ea typeface="Meiryo UI" panose="020B0604030504040204" pitchFamily="50" charset="-128"/>
              </a:rPr>
              <a:t>社会医学系分野での活動実績の申告　</a:t>
            </a:r>
            <a:r>
              <a:rPr lang="ja-JP" altLang="en-US" sz="2400" kern="0" dirty="0">
                <a:solidFill>
                  <a:srgbClr val="333399"/>
                </a:solidFill>
                <a:latin typeface="Meiryo UI" panose="020B0604030504040204" pitchFamily="50" charset="-128"/>
                <a:ea typeface="Meiryo UI" panose="020B0604030504040204" pitchFamily="50" charset="-128"/>
              </a:rPr>
              <a:t>その</a:t>
            </a:r>
            <a:r>
              <a:rPr lang="en-US" altLang="ja-JP" sz="2400" kern="0" dirty="0">
                <a:solidFill>
                  <a:srgbClr val="333399"/>
                </a:solidFill>
                <a:latin typeface="Meiryo UI" panose="020B0604030504040204" pitchFamily="50" charset="-128"/>
                <a:ea typeface="Meiryo UI" panose="020B0604030504040204" pitchFamily="50" charset="-128"/>
              </a:rPr>
              <a:t>2</a:t>
            </a:r>
            <a:endParaRPr lang="en-US" altLang="ja-JP" sz="2400" kern="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7383531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55864" y="301625"/>
            <a:ext cx="8788111" cy="635000"/>
          </a:xfrm>
        </p:spPr>
        <p:txBody>
          <a:bodyPr/>
          <a:lstStyle/>
          <a:p>
            <a:pPr algn="ctr"/>
            <a:r>
              <a:rPr lang="ja-JP" altLang="en-US" b="1" dirty="0"/>
              <a:t>社会医学系</a:t>
            </a:r>
            <a:r>
              <a:rPr lang="ja-JP" altLang="ja-JP" b="1" dirty="0"/>
              <a:t>専門医制度の理念</a:t>
            </a:r>
            <a:endParaRPr kumimoji="1" lang="ja-JP" altLang="en-US" b="1" dirty="0"/>
          </a:p>
        </p:txBody>
      </p:sp>
      <p:sp>
        <p:nvSpPr>
          <p:cNvPr id="3" name="コンテンツ プレースホルダー 2"/>
          <p:cNvSpPr>
            <a:spLocks noGrp="1"/>
          </p:cNvSpPr>
          <p:nvPr>
            <p:ph idx="1"/>
          </p:nvPr>
        </p:nvSpPr>
        <p:spPr>
          <a:xfrm>
            <a:off x="34344" y="1462088"/>
            <a:ext cx="9109655" cy="4678362"/>
          </a:xfrm>
        </p:spPr>
        <p:txBody>
          <a:bodyPr>
            <a:normAutofit fontScale="92500"/>
          </a:bodyPr>
          <a:lstStyle/>
          <a:p>
            <a:pPr marL="0" indent="0">
              <a:lnSpc>
                <a:spcPct val="110000"/>
              </a:lnSpc>
              <a:buNone/>
            </a:pPr>
            <a:r>
              <a:rPr lang="ja-JP" altLang="ja-JP" dirty="0"/>
              <a:t>個人へのアプローチにとどまらず、</a:t>
            </a:r>
            <a:endParaRPr lang="en-US" altLang="ja-JP" dirty="0"/>
          </a:p>
          <a:p>
            <a:pPr marL="0" indent="0">
              <a:lnSpc>
                <a:spcPct val="110000"/>
              </a:lnSpc>
              <a:buNone/>
            </a:pPr>
            <a:r>
              <a:rPr lang="ja-JP" altLang="ja-JP" dirty="0"/>
              <a:t>多様な集団、環境、社会システムにアプローチし、</a:t>
            </a:r>
            <a:endParaRPr lang="en-US" altLang="ja-JP" dirty="0"/>
          </a:p>
          <a:p>
            <a:pPr marL="0" indent="0">
              <a:lnSpc>
                <a:spcPct val="110000"/>
              </a:lnSpc>
              <a:buNone/>
            </a:pPr>
            <a:r>
              <a:rPr lang="ja-JP" altLang="ja-JP" u="sng" dirty="0">
                <a:solidFill>
                  <a:srgbClr val="FF0000"/>
                </a:solidFill>
              </a:rPr>
              <a:t>人々の健康の保持・増進、傷病の予防、リスク管理や社会制度運用に関してリーダーシップを発揮</a:t>
            </a:r>
            <a:r>
              <a:rPr lang="ja-JP" altLang="ja-JP" dirty="0"/>
              <a:t>することにより社会に貢献する専門医を養成する。もって、</a:t>
            </a:r>
            <a:endParaRPr lang="en-US" altLang="ja-JP" dirty="0"/>
          </a:p>
          <a:p>
            <a:pPr marL="0" indent="0">
              <a:lnSpc>
                <a:spcPct val="110000"/>
              </a:lnSpc>
              <a:buNone/>
            </a:pPr>
            <a:r>
              <a:rPr lang="ja-JP" altLang="ja-JP" u="sng" dirty="0">
                <a:solidFill>
                  <a:srgbClr val="FF0000"/>
                </a:solidFill>
              </a:rPr>
              <a:t>多世代・生涯にわたる健康面での安全、安心の確保と向上に寄与</a:t>
            </a:r>
            <a:r>
              <a:rPr lang="ja-JP" altLang="ja-JP" dirty="0"/>
              <a:t>することを理念としている。</a:t>
            </a:r>
          </a:p>
          <a:p>
            <a:pPr>
              <a:lnSpc>
                <a:spcPct val="110000"/>
              </a:lnSpc>
            </a:pPr>
            <a:endParaRPr kumimoji="1" lang="ja-JP" altLang="en-US" dirty="0"/>
          </a:p>
        </p:txBody>
      </p:sp>
      <p:pic>
        <p:nvPicPr>
          <p:cNvPr id="4" name="図 3"/>
          <p:cNvPicPr>
            <a:picLocks noChangeAspect="1"/>
          </p:cNvPicPr>
          <p:nvPr/>
        </p:nvPicPr>
        <p:blipFill>
          <a:blip r:embed="rId2"/>
          <a:stretch>
            <a:fillRect/>
          </a:stretch>
        </p:blipFill>
        <p:spPr>
          <a:xfrm>
            <a:off x="4562271" y="6344151"/>
            <a:ext cx="4309355" cy="265078"/>
          </a:xfrm>
          <a:prstGeom prst="rect">
            <a:avLst/>
          </a:prstGeom>
        </p:spPr>
      </p:pic>
    </p:spTree>
    <p:extLst>
      <p:ext uri="{BB962C8B-B14F-4D97-AF65-F5344CB8AC3E}">
        <p14:creationId xmlns:p14="http://schemas.microsoft.com/office/powerpoint/2010/main" val="297933549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272374" y="1091328"/>
            <a:ext cx="8694980" cy="5475425"/>
          </a:xfrm>
        </p:spPr>
        <p:txBody>
          <a:bodyPr>
            <a:normAutofit fontScale="62500" lnSpcReduction="20000"/>
          </a:bodyPr>
          <a:lstStyle/>
          <a:p>
            <a:pPr marL="0" indent="0">
              <a:buNone/>
              <a:tabLst>
                <a:tab pos="268288" algn="l"/>
              </a:tabLst>
            </a:pPr>
            <a:r>
              <a:rPr lang="en-US" altLang="ja-JP" sz="4500" dirty="0">
                <a:solidFill>
                  <a:srgbClr val="0000FF"/>
                </a:solidFill>
                <a:latin typeface="Meiryo UI" panose="020B0604030504040204" pitchFamily="50" charset="-128"/>
                <a:ea typeface="Meiryo UI" panose="020B0604030504040204" pitchFamily="50" charset="-128"/>
              </a:rPr>
              <a:t>(4)</a:t>
            </a:r>
            <a:r>
              <a:rPr lang="ja-JP" altLang="en-US" sz="4500" dirty="0">
                <a:solidFill>
                  <a:srgbClr val="0000FF"/>
                </a:solidFill>
                <a:latin typeface="Meiryo UI" panose="020B0604030504040204" pitchFamily="50" charset="-128"/>
                <a:ea typeface="Meiryo UI" panose="020B0604030504040204" pitchFamily="50" charset="-128"/>
              </a:rPr>
              <a:t>医療管理関連</a:t>
            </a:r>
            <a:r>
              <a:rPr lang="ja-JP" altLang="ja-JP" sz="4500" dirty="0">
                <a:solidFill>
                  <a:srgbClr val="0000FF"/>
                </a:solidFill>
                <a:latin typeface="Meiryo UI" panose="020B0604030504040204" pitchFamily="50" charset="-128"/>
                <a:ea typeface="Meiryo UI" panose="020B0604030504040204" pitchFamily="50" charset="-128"/>
              </a:rPr>
              <a:t>活動</a:t>
            </a:r>
          </a:p>
          <a:p>
            <a:pPr marL="536575" indent="0">
              <a:buNone/>
              <a:tabLst>
                <a:tab pos="268288" algn="l"/>
              </a:tabLst>
            </a:pPr>
            <a:r>
              <a:rPr lang="ja-JP" altLang="en-US" dirty="0">
                <a:latin typeface="Meiryo UI" panose="020B0604030504040204" pitchFamily="50" charset="-128"/>
                <a:ea typeface="Meiryo UI" panose="020B0604030504040204" pitchFamily="50" charset="-128"/>
              </a:rPr>
              <a:t>医療管理・病院管理、医療情報システム開発や運用管理、医療安全管理に係る実績など</a:t>
            </a:r>
            <a:endParaRPr lang="en-US" altLang="ja-JP" dirty="0">
              <a:latin typeface="Meiryo UI" panose="020B0604030504040204" pitchFamily="50" charset="-128"/>
              <a:ea typeface="Meiryo UI" panose="020B0604030504040204" pitchFamily="50" charset="-128"/>
            </a:endParaRPr>
          </a:p>
          <a:p>
            <a:pPr marL="536575" indent="0">
              <a:buNone/>
              <a:tabLst>
                <a:tab pos="268288" algn="l"/>
              </a:tabLst>
            </a:pPr>
            <a:endParaRPr lang="ja-JP" altLang="en-US" sz="1100" dirty="0">
              <a:latin typeface="Meiryo UI" panose="020B0604030504040204" pitchFamily="50" charset="-128"/>
              <a:ea typeface="Meiryo UI" panose="020B0604030504040204" pitchFamily="50" charset="-128"/>
            </a:endParaRPr>
          </a:p>
          <a:p>
            <a:pPr marL="0" indent="0">
              <a:buNone/>
              <a:tabLst>
                <a:tab pos="268288" algn="l"/>
              </a:tabLst>
            </a:pPr>
            <a:r>
              <a:rPr lang="en-US" altLang="ja-JP" sz="4500" dirty="0">
                <a:solidFill>
                  <a:srgbClr val="0000FF"/>
                </a:solidFill>
                <a:latin typeface="Meiryo UI" panose="020B0604030504040204" pitchFamily="50" charset="-128"/>
                <a:ea typeface="Meiryo UI" panose="020B0604030504040204" pitchFamily="50" charset="-128"/>
              </a:rPr>
              <a:t>(5)</a:t>
            </a:r>
            <a:r>
              <a:rPr lang="ja-JP" altLang="en-US" sz="4500" dirty="0">
                <a:solidFill>
                  <a:srgbClr val="0000FF"/>
                </a:solidFill>
                <a:latin typeface="Meiryo UI" panose="020B0604030504040204" pitchFamily="50" charset="-128"/>
                <a:ea typeface="Meiryo UI" panose="020B0604030504040204" pitchFamily="50" charset="-128"/>
              </a:rPr>
              <a:t>災害時・健康危機管理対応</a:t>
            </a:r>
            <a:endParaRPr lang="en-US" altLang="ja-JP" sz="4500" dirty="0">
              <a:solidFill>
                <a:srgbClr val="0000FF"/>
              </a:solidFill>
              <a:latin typeface="Meiryo UI" panose="020B0604030504040204" pitchFamily="50" charset="-128"/>
              <a:ea typeface="Meiryo UI" panose="020B0604030504040204" pitchFamily="50" charset="-128"/>
            </a:endParaRPr>
          </a:p>
          <a:p>
            <a:pPr marL="536575" indent="0">
              <a:buNone/>
              <a:tabLst>
                <a:tab pos="268288" algn="l"/>
              </a:tabLst>
            </a:pPr>
            <a:r>
              <a:rPr lang="ja-JP" altLang="en-US" dirty="0">
                <a:latin typeface="Meiryo UI" panose="020B0604030504040204" pitchFamily="50" charset="-128"/>
                <a:ea typeface="Meiryo UI" panose="020B0604030504040204" pitchFamily="50" charset="-128"/>
              </a:rPr>
              <a:t>災害被災地での活動内容、防災訓練への参加、感染症のアウトブレイクや食中毒への対応など</a:t>
            </a:r>
            <a:endParaRPr lang="en-US" altLang="ja-JP" dirty="0">
              <a:latin typeface="Meiryo UI" panose="020B0604030504040204" pitchFamily="50" charset="-128"/>
              <a:ea typeface="Meiryo UI" panose="020B0604030504040204" pitchFamily="50" charset="-128"/>
            </a:endParaRPr>
          </a:p>
          <a:p>
            <a:pPr marL="536575" indent="0">
              <a:buNone/>
              <a:tabLst>
                <a:tab pos="268288" algn="l"/>
              </a:tabLst>
            </a:pPr>
            <a:endParaRPr lang="ja-JP" altLang="ja-JP" sz="1100" dirty="0">
              <a:latin typeface="Meiryo UI" panose="020B0604030504040204" pitchFamily="50" charset="-128"/>
              <a:ea typeface="Meiryo UI" panose="020B0604030504040204" pitchFamily="50" charset="-128"/>
            </a:endParaRPr>
          </a:p>
          <a:p>
            <a:pPr marL="0" indent="0">
              <a:lnSpc>
                <a:spcPct val="120000"/>
              </a:lnSpc>
              <a:buNone/>
              <a:tabLst>
                <a:tab pos="268288" algn="l"/>
              </a:tabLst>
            </a:pPr>
            <a:r>
              <a:rPr lang="en-US" altLang="ja-JP" sz="4500" dirty="0">
                <a:solidFill>
                  <a:srgbClr val="0000FF"/>
                </a:solidFill>
                <a:latin typeface="Meiryo UI" panose="020B0604030504040204" pitchFamily="50" charset="-128"/>
                <a:ea typeface="Meiryo UI" panose="020B0604030504040204" pitchFamily="50" charset="-128"/>
              </a:rPr>
              <a:t>(6)</a:t>
            </a:r>
            <a:r>
              <a:rPr lang="ja-JP" altLang="en-US" sz="4500" dirty="0">
                <a:solidFill>
                  <a:srgbClr val="0000FF"/>
                </a:solidFill>
                <a:latin typeface="Meiryo UI" panose="020B0604030504040204" pitchFamily="50" charset="-128"/>
                <a:ea typeface="Meiryo UI" panose="020B0604030504040204" pitchFamily="50" charset="-128"/>
              </a:rPr>
              <a:t>社会医学系専門医制度における専攻医の専門研修</a:t>
            </a:r>
            <a:endParaRPr lang="en-US" altLang="ja-JP" sz="4500" dirty="0">
              <a:solidFill>
                <a:srgbClr val="0000FF"/>
              </a:solidFill>
              <a:latin typeface="Meiryo UI" panose="020B0604030504040204" pitchFamily="50" charset="-128"/>
              <a:ea typeface="Meiryo UI" panose="020B0604030504040204" pitchFamily="50" charset="-128"/>
            </a:endParaRPr>
          </a:p>
          <a:p>
            <a:pPr marL="0" indent="0">
              <a:lnSpc>
                <a:spcPct val="120000"/>
              </a:lnSpc>
              <a:buNone/>
              <a:tabLst>
                <a:tab pos="268288" algn="l"/>
              </a:tabLst>
            </a:pPr>
            <a:r>
              <a:rPr lang="ja-JP" altLang="en-US" sz="4500" dirty="0">
                <a:solidFill>
                  <a:srgbClr val="0000FF"/>
                </a:solidFill>
                <a:latin typeface="Meiryo UI" panose="020B0604030504040204" pitchFamily="50" charset="-128"/>
                <a:ea typeface="Meiryo UI" panose="020B0604030504040204" pitchFamily="50" charset="-128"/>
              </a:rPr>
              <a:t>　　及び制度発展に係る実績</a:t>
            </a:r>
            <a:endParaRPr lang="en-US" altLang="ja-JP" sz="4500" dirty="0">
              <a:solidFill>
                <a:srgbClr val="0000FF"/>
              </a:solidFill>
              <a:latin typeface="Meiryo UI" panose="020B0604030504040204" pitchFamily="50" charset="-128"/>
              <a:ea typeface="Meiryo UI" panose="020B0604030504040204" pitchFamily="50" charset="-128"/>
            </a:endParaRPr>
          </a:p>
          <a:p>
            <a:pPr marL="0" indent="0">
              <a:buNone/>
              <a:tabLst>
                <a:tab pos="268288" algn="l"/>
              </a:tabLst>
            </a:pPr>
            <a:r>
              <a:rPr lang="en-US" altLang="ja-JP" sz="4500" b="1" dirty="0">
                <a:solidFill>
                  <a:srgbClr val="0000FF"/>
                </a:solidFill>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（専攻医の研修への参画）</a:t>
            </a:r>
          </a:p>
          <a:p>
            <a:pPr marL="536575" indent="0">
              <a:buNone/>
              <a:tabLst>
                <a:tab pos="268288" algn="l"/>
              </a:tabLst>
            </a:pPr>
            <a:r>
              <a:rPr lang="ja-JP" altLang="en-US" dirty="0">
                <a:latin typeface="Meiryo UI" panose="020B0604030504040204" pitchFamily="50" charset="-128"/>
                <a:ea typeface="Meiryo UI" panose="020B0604030504040204" pitchFamily="50" charset="-128"/>
              </a:rPr>
              <a:t>専攻医の担当指導医の実績、専門研修プログラムの連携施設・協力施設での研修協力、専門研修プログラム管理委員会の委員など</a:t>
            </a:r>
            <a:endParaRPr lang="en-US" altLang="ja-JP" dirty="0">
              <a:latin typeface="Meiryo UI" panose="020B0604030504040204" pitchFamily="50" charset="-128"/>
              <a:ea typeface="Meiryo UI" panose="020B0604030504040204" pitchFamily="50" charset="-128"/>
            </a:endParaRPr>
          </a:p>
          <a:p>
            <a:pPr marL="0" indent="0">
              <a:buNone/>
              <a:tabLst>
                <a:tab pos="268288" algn="l"/>
              </a:tabLst>
            </a:pPr>
            <a:r>
              <a:rPr lang="en-US" altLang="ja-JP" b="1"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（社会医学系専門医協会活動への参画）</a:t>
            </a:r>
          </a:p>
          <a:p>
            <a:pPr marL="536575" indent="0">
              <a:buNone/>
              <a:tabLst>
                <a:tab pos="268288" algn="l"/>
              </a:tabLst>
            </a:pPr>
            <a:r>
              <a:rPr lang="ja-JP" altLang="en-US" dirty="0">
                <a:latin typeface="Meiryo UI" panose="020B0604030504040204" pitchFamily="50" charset="-128"/>
                <a:ea typeface="Meiryo UI" panose="020B0604030504040204" pitchFamily="50" charset="-128"/>
              </a:rPr>
              <a:t>協会主催講習会</a:t>
            </a:r>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基本プログラム、指導医講習会等</a:t>
            </a:r>
            <a:r>
              <a:rPr lang="en-US" altLang="ja-JP" dirty="0">
                <a:latin typeface="Meiryo UI" panose="020B0604030504040204" pitchFamily="50" charset="-128"/>
                <a:ea typeface="Meiryo UI" panose="020B0604030504040204" pitchFamily="50" charset="-128"/>
              </a:rPr>
              <a:t>)</a:t>
            </a:r>
            <a:r>
              <a:rPr lang="ja-JP" altLang="en-US" dirty="0">
                <a:latin typeface="Meiryo UI" panose="020B0604030504040204" pitchFamily="50" charset="-128"/>
                <a:ea typeface="Meiryo UI" panose="020B0604030504040204" pitchFamily="50" charset="-128"/>
              </a:rPr>
              <a:t>の講師、協会設置の委員会委員としての活動、理事としての活動など</a:t>
            </a:r>
          </a:p>
        </p:txBody>
      </p:sp>
      <p:sp>
        <p:nvSpPr>
          <p:cNvPr id="4" name="角丸四角形 3"/>
          <p:cNvSpPr/>
          <p:nvPr/>
        </p:nvSpPr>
        <p:spPr bwMode="auto">
          <a:xfrm>
            <a:off x="7335079" y="59635"/>
            <a:ext cx="1769165" cy="238540"/>
          </a:xfrm>
          <a:prstGeom prst="roundRect">
            <a:avLst/>
          </a:prstGeom>
          <a:ln>
            <a:solidFill>
              <a:srgbClr val="000099"/>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defTabSz="1001713" eaLnBrk="1" hangingPunct="1"/>
            <a:r>
              <a:rPr lang="ja-JP" altLang="en-US" sz="1400" dirty="0">
                <a:solidFill>
                  <a:srgbClr val="000099"/>
                </a:solidFill>
                <a:ea typeface="Meiryo UI" panose="020B0604030504040204" pitchFamily="34" charset="-128"/>
              </a:rPr>
              <a:t>更新ルールについて</a:t>
            </a:r>
            <a:endParaRPr kumimoji="1" lang="ja-JP" altLang="en-US" sz="1400" u="none" strike="noStrike" cap="none" normalizeH="0" baseline="0" dirty="0">
              <a:ln>
                <a:noFill/>
              </a:ln>
              <a:solidFill>
                <a:srgbClr val="000099"/>
              </a:solidFill>
              <a:effectLst/>
              <a:ea typeface="Meiryo UI" panose="020B0604030504040204" pitchFamily="34" charset="-128"/>
            </a:endParaRPr>
          </a:p>
        </p:txBody>
      </p:sp>
      <p:pic>
        <p:nvPicPr>
          <p:cNvPr id="5" name="図 4"/>
          <p:cNvPicPr>
            <a:picLocks noChangeAspect="1"/>
          </p:cNvPicPr>
          <p:nvPr/>
        </p:nvPicPr>
        <p:blipFill>
          <a:blip r:embed="rId2"/>
          <a:stretch>
            <a:fillRect/>
          </a:stretch>
        </p:blipFill>
        <p:spPr>
          <a:xfrm>
            <a:off x="4562271" y="6566753"/>
            <a:ext cx="4309355" cy="265078"/>
          </a:xfrm>
          <a:prstGeom prst="rect">
            <a:avLst/>
          </a:prstGeom>
        </p:spPr>
      </p:pic>
      <p:sp>
        <p:nvSpPr>
          <p:cNvPr id="7" name="タイトル 1"/>
          <p:cNvSpPr txBox="1">
            <a:spLocks/>
          </p:cNvSpPr>
          <p:nvPr/>
        </p:nvSpPr>
        <p:spPr bwMode="auto">
          <a:xfrm>
            <a:off x="272376" y="298175"/>
            <a:ext cx="8599250" cy="635000"/>
          </a:xfrm>
          <a:prstGeom prst="rect">
            <a:avLst/>
          </a:prstGeom>
          <a:noFill/>
          <a:ln w="9525">
            <a:noFill/>
            <a:miter lim="800000"/>
            <a:headEnd/>
            <a:tailEnd/>
          </a:ln>
        </p:spPr>
        <p:txBody>
          <a:bodyPr vert="horz" wrap="square" lIns="100330" tIns="50165" rIns="100330" bIns="50165" numCol="1" anchor="b" anchorCtr="0" compatLnSpc="1">
            <a:prstTxWarp prst="textNoShape">
              <a:avLst/>
            </a:prstTxWarp>
          </a:bodyPr>
          <a:lstStyle>
            <a:lvl1pPr algn="l" defTabSz="1001713" rtl="0" eaLnBrk="0" fontAlgn="base" hangingPunct="0">
              <a:spcBef>
                <a:spcPct val="0"/>
              </a:spcBef>
              <a:spcAft>
                <a:spcPct val="0"/>
              </a:spcAft>
              <a:defRPr kumimoji="1" sz="3200">
                <a:solidFill>
                  <a:schemeClr val="tx2"/>
                </a:solidFill>
                <a:latin typeface="+mj-lt"/>
                <a:ea typeface="+mj-ea"/>
                <a:cs typeface="+mj-cs"/>
              </a:defRPr>
            </a:lvl1pPr>
            <a:lvl2pPr algn="l" defTabSz="1001713" rtl="0" eaLnBrk="0" fontAlgn="base" hangingPunct="0">
              <a:spcBef>
                <a:spcPct val="0"/>
              </a:spcBef>
              <a:spcAft>
                <a:spcPct val="0"/>
              </a:spcAft>
              <a:defRPr kumimoji="1" sz="4800">
                <a:solidFill>
                  <a:schemeClr val="tx2"/>
                </a:solidFill>
                <a:latin typeface="Tahoma" pitchFamily="34" charset="0"/>
                <a:ea typeface="ＭＳ Ｐゴシック" pitchFamily="50" charset="-128"/>
              </a:defRPr>
            </a:lvl2pPr>
            <a:lvl3pPr algn="l" defTabSz="1001713" rtl="0" eaLnBrk="0" fontAlgn="base" hangingPunct="0">
              <a:spcBef>
                <a:spcPct val="0"/>
              </a:spcBef>
              <a:spcAft>
                <a:spcPct val="0"/>
              </a:spcAft>
              <a:defRPr kumimoji="1" sz="4800">
                <a:solidFill>
                  <a:schemeClr val="tx2"/>
                </a:solidFill>
                <a:latin typeface="Tahoma" pitchFamily="34" charset="0"/>
                <a:ea typeface="ＭＳ Ｐゴシック" pitchFamily="50" charset="-128"/>
              </a:defRPr>
            </a:lvl3pPr>
            <a:lvl4pPr algn="l" defTabSz="1001713" rtl="0" eaLnBrk="0" fontAlgn="base" hangingPunct="0">
              <a:spcBef>
                <a:spcPct val="0"/>
              </a:spcBef>
              <a:spcAft>
                <a:spcPct val="0"/>
              </a:spcAft>
              <a:defRPr kumimoji="1" sz="4800">
                <a:solidFill>
                  <a:schemeClr val="tx2"/>
                </a:solidFill>
                <a:latin typeface="Tahoma" pitchFamily="34" charset="0"/>
                <a:ea typeface="ＭＳ Ｐゴシック" pitchFamily="50" charset="-128"/>
              </a:defRPr>
            </a:lvl4pPr>
            <a:lvl5pPr algn="l" defTabSz="1001713" rtl="0" eaLnBrk="0" fontAlgn="base" hangingPunct="0">
              <a:spcBef>
                <a:spcPct val="0"/>
              </a:spcBef>
              <a:spcAft>
                <a:spcPct val="0"/>
              </a:spcAft>
              <a:defRPr kumimoji="1" sz="4800">
                <a:solidFill>
                  <a:schemeClr val="tx2"/>
                </a:solidFill>
                <a:latin typeface="Tahoma" pitchFamily="34" charset="0"/>
                <a:ea typeface="ＭＳ Ｐゴシック" pitchFamily="50" charset="-128"/>
              </a:defRPr>
            </a:lvl5pPr>
            <a:lvl6pPr marL="457200" algn="l" defTabSz="1001713" rtl="0" fontAlgn="base">
              <a:spcBef>
                <a:spcPct val="0"/>
              </a:spcBef>
              <a:spcAft>
                <a:spcPct val="0"/>
              </a:spcAft>
              <a:defRPr kumimoji="1" sz="4800">
                <a:solidFill>
                  <a:schemeClr val="tx2"/>
                </a:solidFill>
                <a:latin typeface="Tahoma" pitchFamily="34" charset="0"/>
                <a:ea typeface="ＭＳ Ｐゴシック" pitchFamily="50" charset="-128"/>
              </a:defRPr>
            </a:lvl6pPr>
            <a:lvl7pPr marL="914400" algn="l" defTabSz="1001713" rtl="0" fontAlgn="base">
              <a:spcBef>
                <a:spcPct val="0"/>
              </a:spcBef>
              <a:spcAft>
                <a:spcPct val="0"/>
              </a:spcAft>
              <a:defRPr kumimoji="1" sz="4800">
                <a:solidFill>
                  <a:schemeClr val="tx2"/>
                </a:solidFill>
                <a:latin typeface="Tahoma" pitchFamily="34" charset="0"/>
                <a:ea typeface="ＭＳ Ｐゴシック" pitchFamily="50" charset="-128"/>
              </a:defRPr>
            </a:lvl7pPr>
            <a:lvl8pPr marL="1371600" algn="l" defTabSz="1001713" rtl="0" fontAlgn="base">
              <a:spcBef>
                <a:spcPct val="0"/>
              </a:spcBef>
              <a:spcAft>
                <a:spcPct val="0"/>
              </a:spcAft>
              <a:defRPr kumimoji="1" sz="4800">
                <a:solidFill>
                  <a:schemeClr val="tx2"/>
                </a:solidFill>
                <a:latin typeface="Tahoma" pitchFamily="34" charset="0"/>
                <a:ea typeface="ＭＳ Ｐゴシック" pitchFamily="50" charset="-128"/>
              </a:defRPr>
            </a:lvl8pPr>
            <a:lvl9pPr marL="1828800" algn="l" defTabSz="1001713" rtl="0" fontAlgn="base">
              <a:spcBef>
                <a:spcPct val="0"/>
              </a:spcBef>
              <a:spcAft>
                <a:spcPct val="0"/>
              </a:spcAft>
              <a:defRPr kumimoji="1" sz="4800">
                <a:solidFill>
                  <a:schemeClr val="tx2"/>
                </a:solidFill>
                <a:latin typeface="Tahoma" pitchFamily="34" charset="0"/>
                <a:ea typeface="ＭＳ Ｐゴシック" pitchFamily="50" charset="-128"/>
              </a:defRPr>
            </a:lvl9pPr>
          </a:lstStyle>
          <a:p>
            <a:pPr marL="363538" lvl="1" indent="-363538"/>
            <a:r>
              <a:rPr lang="en-US" altLang="ja-JP" sz="3200" kern="0" dirty="0">
                <a:latin typeface="Meiryo UI" panose="020B0604030504040204" pitchFamily="50" charset="-128"/>
                <a:ea typeface="Meiryo UI" panose="020B0604030504040204" pitchFamily="50" charset="-128"/>
              </a:rPr>
              <a:t>(2)</a:t>
            </a:r>
            <a:r>
              <a:rPr lang="ja-JP" altLang="en-US" sz="3200" kern="0" dirty="0">
                <a:latin typeface="Meiryo UI" panose="020B0604030504040204" pitchFamily="50" charset="-128"/>
                <a:ea typeface="Meiryo UI" panose="020B0604030504040204" pitchFamily="50" charset="-128"/>
              </a:rPr>
              <a:t>社会医学系分野での活動実績の申告　</a:t>
            </a:r>
            <a:r>
              <a:rPr lang="ja-JP" altLang="en-US" sz="2400" kern="0" dirty="0">
                <a:solidFill>
                  <a:srgbClr val="333399"/>
                </a:solidFill>
                <a:latin typeface="Meiryo UI" panose="020B0604030504040204" pitchFamily="50" charset="-128"/>
                <a:ea typeface="Meiryo UI" panose="020B0604030504040204" pitchFamily="50" charset="-128"/>
              </a:rPr>
              <a:t>その</a:t>
            </a:r>
            <a:r>
              <a:rPr lang="en-US" altLang="ja-JP" sz="2400" kern="0" dirty="0">
                <a:solidFill>
                  <a:srgbClr val="333399"/>
                </a:solidFill>
                <a:latin typeface="Meiryo UI" panose="020B0604030504040204" pitchFamily="50" charset="-128"/>
                <a:ea typeface="Meiryo UI" panose="020B0604030504040204" pitchFamily="50" charset="-128"/>
              </a:rPr>
              <a:t>3</a:t>
            </a:r>
            <a:endParaRPr lang="en-US" altLang="ja-JP" sz="2400" kern="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517822192"/>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80555" y="301625"/>
            <a:ext cx="8663420" cy="635000"/>
          </a:xfrm>
        </p:spPr>
        <p:txBody>
          <a:bodyPr/>
          <a:lstStyle/>
          <a:p>
            <a:pPr lvl="1"/>
            <a:r>
              <a:rPr lang="en-US" altLang="ja-JP" sz="3200" dirty="0">
                <a:ea typeface="Meiryo UI" panose="020B0604030504040204" pitchFamily="34" charset="-128"/>
              </a:rPr>
              <a:t>(3)</a:t>
            </a:r>
            <a:r>
              <a:rPr lang="ja-JP" altLang="en-US" sz="3200" dirty="0">
                <a:ea typeface="Meiryo UI" panose="020B0604030504040204" pitchFamily="34" charset="-128"/>
              </a:rPr>
              <a:t>社会医学系分野に関連する講習の受講</a:t>
            </a:r>
            <a:endParaRPr lang="en-US" altLang="ja-JP" sz="3200" dirty="0">
              <a:ea typeface="Meiryo UI" panose="020B0604030504040204" pitchFamily="34" charset="-128"/>
            </a:endParaRPr>
          </a:p>
        </p:txBody>
      </p:sp>
      <p:sp>
        <p:nvSpPr>
          <p:cNvPr id="3" name="コンテンツ プレースホルダー 2"/>
          <p:cNvSpPr>
            <a:spLocks noGrp="1"/>
          </p:cNvSpPr>
          <p:nvPr>
            <p:ph idx="1"/>
          </p:nvPr>
        </p:nvSpPr>
        <p:spPr>
          <a:xfrm>
            <a:off x="280555" y="1085005"/>
            <a:ext cx="8663420" cy="5640456"/>
          </a:xfrm>
        </p:spPr>
        <p:txBody>
          <a:bodyPr>
            <a:noAutofit/>
          </a:bodyPr>
          <a:lstStyle/>
          <a:p>
            <a:r>
              <a:rPr lang="ja-JP" altLang="ja-JP" sz="2400" dirty="0">
                <a:latin typeface="Meiryo UI" panose="020B0604030504040204" pitchFamily="50" charset="-128"/>
                <a:ea typeface="Meiryo UI" panose="020B0604030504040204" pitchFamily="50" charset="-128"/>
              </a:rPr>
              <a:t>１コマ</a:t>
            </a:r>
            <a:r>
              <a:rPr lang="en-US" altLang="ja-JP" sz="2400" dirty="0">
                <a:latin typeface="Meiryo UI" panose="020B0604030504040204" pitchFamily="50" charset="-128"/>
                <a:ea typeface="Meiryo UI" panose="020B0604030504040204" pitchFamily="50" charset="-128"/>
              </a:rPr>
              <a:t>(</a:t>
            </a:r>
            <a:r>
              <a:rPr lang="ja-JP" altLang="ja-JP" sz="2400" dirty="0">
                <a:latin typeface="Meiryo UI" panose="020B0604030504040204" pitchFamily="50" charset="-128"/>
                <a:ea typeface="Meiryo UI" panose="020B0604030504040204" pitchFamily="50" charset="-128"/>
              </a:rPr>
              <a:t>約</a:t>
            </a:r>
            <a:r>
              <a:rPr lang="en-US" altLang="ja-JP" sz="2400" dirty="0">
                <a:latin typeface="Meiryo UI" panose="020B0604030504040204" pitchFamily="50" charset="-128"/>
                <a:ea typeface="Meiryo UI" panose="020B0604030504040204" pitchFamily="50" charset="-128"/>
              </a:rPr>
              <a:t>1</a:t>
            </a:r>
            <a:r>
              <a:rPr lang="ja-JP" altLang="ja-JP" sz="2400" dirty="0">
                <a:latin typeface="Meiryo UI" panose="020B0604030504040204" pitchFamily="50" charset="-128"/>
                <a:ea typeface="Meiryo UI" panose="020B0604030504040204" pitchFamily="50" charset="-128"/>
              </a:rPr>
              <a:t>～</a:t>
            </a:r>
            <a:r>
              <a:rPr lang="en-US" altLang="ja-JP" sz="2400" dirty="0">
                <a:latin typeface="Meiryo UI" panose="020B0604030504040204" pitchFamily="50" charset="-128"/>
                <a:ea typeface="Meiryo UI" panose="020B0604030504040204" pitchFamily="50" charset="-128"/>
              </a:rPr>
              <a:t>2</a:t>
            </a:r>
            <a:r>
              <a:rPr lang="ja-JP" altLang="ja-JP" sz="2400" dirty="0">
                <a:latin typeface="Meiryo UI" panose="020B0604030504040204" pitchFamily="50" charset="-128"/>
                <a:ea typeface="Meiryo UI" panose="020B0604030504040204" pitchFamily="50" charset="-128"/>
              </a:rPr>
              <a:t>時間</a:t>
            </a:r>
            <a:r>
              <a:rPr lang="en-US" altLang="ja-JP" sz="2400" dirty="0">
                <a:latin typeface="Meiryo UI" panose="020B0604030504040204" pitchFamily="50" charset="-128"/>
                <a:ea typeface="Meiryo UI" panose="020B0604030504040204" pitchFamily="50" charset="-128"/>
              </a:rPr>
              <a:t>)</a:t>
            </a:r>
            <a:r>
              <a:rPr lang="ja-JP" altLang="ja-JP" sz="2400" dirty="0">
                <a:latin typeface="Meiryo UI" panose="020B0604030504040204" pitchFamily="50" charset="-128"/>
                <a:ea typeface="Meiryo UI" panose="020B0604030504040204" pitchFamily="50" charset="-128"/>
              </a:rPr>
              <a:t>１受講を１単位（クレジット）として、下記の必須受講項目及び選択受講項目と合わせ、</a:t>
            </a:r>
            <a:r>
              <a:rPr lang="en-US" altLang="ja-JP" sz="2400" dirty="0">
                <a:latin typeface="Meiryo UI" panose="020B0604030504040204" pitchFamily="50" charset="-128"/>
                <a:ea typeface="Meiryo UI" panose="020B0604030504040204" pitchFamily="50" charset="-128"/>
              </a:rPr>
              <a:t>5</a:t>
            </a:r>
            <a:r>
              <a:rPr lang="ja-JP" altLang="ja-JP" sz="2400" dirty="0">
                <a:latin typeface="Meiryo UI" panose="020B0604030504040204" pitchFamily="50" charset="-128"/>
                <a:ea typeface="Meiryo UI" panose="020B0604030504040204" pitchFamily="50" charset="-128"/>
              </a:rPr>
              <a:t>年間で</a:t>
            </a:r>
            <a:r>
              <a:rPr lang="en-US" altLang="ja-JP" sz="2400" dirty="0">
                <a:latin typeface="Meiryo UI" panose="020B0604030504040204" pitchFamily="50" charset="-128"/>
                <a:ea typeface="Meiryo UI" panose="020B0604030504040204" pitchFamily="50" charset="-128"/>
              </a:rPr>
              <a:t>10</a:t>
            </a:r>
            <a:r>
              <a:rPr lang="ja-JP" altLang="ja-JP" sz="2400" dirty="0">
                <a:latin typeface="Meiryo UI" panose="020B0604030504040204" pitchFamily="50" charset="-128"/>
                <a:ea typeface="Meiryo UI" panose="020B0604030504040204" pitchFamily="50" charset="-128"/>
              </a:rPr>
              <a:t>単位以上の取得を必須とする</a:t>
            </a:r>
            <a:r>
              <a:rPr lang="ja-JP" altLang="en-US" sz="2400" dirty="0">
                <a:latin typeface="Meiryo UI" panose="020B0604030504040204" pitchFamily="50" charset="-128"/>
                <a:ea typeface="Meiryo UI" panose="020B0604030504040204" pitchFamily="50" charset="-128"/>
              </a:rPr>
              <a:t>（</a:t>
            </a:r>
            <a:r>
              <a:rPr lang="en-US" altLang="ja-JP" sz="2400" dirty="0">
                <a:latin typeface="Meiryo UI" panose="020B0604030504040204" pitchFamily="50" charset="-128"/>
                <a:ea typeface="Meiryo UI" panose="020B0604030504040204" pitchFamily="50" charset="-128"/>
              </a:rPr>
              <a:t>K</a:t>
            </a:r>
            <a:r>
              <a:rPr lang="ja-JP" altLang="en-US" sz="2400" dirty="0">
                <a:latin typeface="Meiryo UI" panose="020B0604030504040204" pitchFamily="50" charset="-128"/>
                <a:ea typeface="Meiryo UI" panose="020B0604030504040204" pitchFamily="50" charset="-128"/>
              </a:rPr>
              <a:t>単位）</a:t>
            </a:r>
            <a:r>
              <a:rPr lang="ja-JP" altLang="en-US" sz="2400" dirty="0">
                <a:solidFill>
                  <a:srgbClr val="FF0000"/>
                </a:solidFill>
                <a:latin typeface="Meiryo UI" panose="020B0604030504040204" pitchFamily="50" charset="-128"/>
                <a:ea typeface="Meiryo UI" panose="020B0604030504040204" pitchFamily="50" charset="-128"/>
              </a:rPr>
              <a:t>Ｑ＆Ａを参照</a:t>
            </a:r>
            <a:endParaRPr lang="en-US" altLang="ja-JP" sz="2400" dirty="0">
              <a:solidFill>
                <a:srgbClr val="FF0000"/>
              </a:solidFill>
              <a:latin typeface="Meiryo UI" panose="020B0604030504040204" pitchFamily="50" charset="-128"/>
              <a:ea typeface="Meiryo UI" panose="020B0604030504040204" pitchFamily="50" charset="-128"/>
            </a:endParaRPr>
          </a:p>
          <a:p>
            <a:pPr marL="0" indent="0">
              <a:buNone/>
            </a:pPr>
            <a:r>
              <a:rPr lang="en-US" altLang="ja-JP" sz="2400" dirty="0">
                <a:solidFill>
                  <a:srgbClr val="0000FF"/>
                </a:solidFill>
                <a:latin typeface="Meiryo UI" panose="020B0604030504040204" pitchFamily="50" charset="-128"/>
                <a:ea typeface="Meiryo UI" panose="020B0604030504040204" pitchFamily="50" charset="-128"/>
              </a:rPr>
              <a:t>(1)</a:t>
            </a:r>
            <a:r>
              <a:rPr lang="zh-TW" altLang="en-US" sz="2400" dirty="0">
                <a:solidFill>
                  <a:srgbClr val="0000FF"/>
                </a:solidFill>
                <a:latin typeface="Meiryo UI" panose="020B0604030504040204" pitchFamily="50" charset="-128"/>
                <a:ea typeface="Meiryo UI" panose="020B0604030504040204" pitchFamily="50" charset="-128"/>
              </a:rPr>
              <a:t>必須受講項目</a:t>
            </a:r>
            <a:endParaRPr lang="en-US" altLang="zh-TW" sz="2400" dirty="0">
              <a:solidFill>
                <a:srgbClr val="0000FF"/>
              </a:solidFill>
              <a:latin typeface="Meiryo UI" panose="020B0604030504040204" pitchFamily="50" charset="-128"/>
              <a:ea typeface="Meiryo UI" panose="020B0604030504040204" pitchFamily="50" charset="-128"/>
            </a:endParaRPr>
          </a:p>
          <a:p>
            <a:pPr marL="0" indent="0">
              <a:buNone/>
              <a:tabLst>
                <a:tab pos="268288" algn="l"/>
              </a:tabLst>
            </a:pPr>
            <a:r>
              <a:rPr lang="en-US" altLang="ja-JP" sz="2000" b="1" dirty="0">
                <a:latin typeface="Meiryo UI" panose="020B0604030504040204" pitchFamily="50" charset="-128"/>
                <a:ea typeface="Meiryo UI" panose="020B0604030504040204" pitchFamily="50" charset="-128"/>
              </a:rPr>
              <a:t>	</a:t>
            </a:r>
            <a:r>
              <a:rPr lang="ja-JP" altLang="ja-JP" sz="2000" b="1" dirty="0">
                <a:latin typeface="Meiryo UI" panose="020B0604030504040204" pitchFamily="50" charset="-128"/>
                <a:ea typeface="Meiryo UI" panose="020B0604030504040204" pitchFamily="50" charset="-128"/>
              </a:rPr>
              <a:t>（倫理・安全等）</a:t>
            </a:r>
          </a:p>
          <a:p>
            <a:pPr marL="536575" indent="0">
              <a:buNone/>
              <a:tabLst>
                <a:tab pos="268288" algn="l"/>
              </a:tabLst>
            </a:pPr>
            <a:r>
              <a:rPr lang="ja-JP" altLang="ja-JP" sz="2000" dirty="0">
                <a:solidFill>
                  <a:srgbClr val="FF0000"/>
                </a:solidFill>
                <a:latin typeface="Meiryo UI" panose="020B0604030504040204" pitchFamily="50" charset="-128"/>
                <a:ea typeface="Meiryo UI" panose="020B0604030504040204" pitchFamily="50" charset="-128"/>
              </a:rPr>
              <a:t>「医療倫理」「感染対策」「医療安全」の</a:t>
            </a:r>
            <a:r>
              <a:rPr lang="en-US" altLang="ja-JP" sz="2000" b="1" dirty="0">
                <a:solidFill>
                  <a:srgbClr val="FF0000"/>
                </a:solidFill>
                <a:latin typeface="Meiryo UI" panose="020B0604030504040204" pitchFamily="50" charset="-128"/>
                <a:ea typeface="Meiryo UI" panose="020B0604030504040204" pitchFamily="50" charset="-128"/>
              </a:rPr>
              <a:t>3</a:t>
            </a:r>
            <a:r>
              <a:rPr lang="ja-JP" altLang="ja-JP" sz="2000" b="1" dirty="0">
                <a:solidFill>
                  <a:srgbClr val="FF0000"/>
                </a:solidFill>
                <a:latin typeface="Meiryo UI" panose="020B0604030504040204" pitchFamily="50" charset="-128"/>
                <a:ea typeface="Meiryo UI" panose="020B0604030504040204" pitchFamily="50" charset="-128"/>
              </a:rPr>
              <a:t>項目は受講</a:t>
            </a:r>
            <a:r>
              <a:rPr lang="ja-JP" altLang="en-US" sz="2000" b="1" dirty="0">
                <a:solidFill>
                  <a:srgbClr val="FF0000"/>
                </a:solidFill>
                <a:latin typeface="Meiryo UI" panose="020B0604030504040204" pitchFamily="50" charset="-128"/>
                <a:ea typeface="Meiryo UI" panose="020B0604030504040204" pitchFamily="50" charset="-128"/>
              </a:rPr>
              <a:t>が必須</a:t>
            </a:r>
            <a:endParaRPr lang="en-US" altLang="ja-JP" sz="2000" b="1" dirty="0">
              <a:solidFill>
                <a:srgbClr val="FF0000"/>
              </a:solidFill>
              <a:latin typeface="Meiryo UI" panose="020B0604030504040204" pitchFamily="50" charset="-128"/>
              <a:ea typeface="Meiryo UI" panose="020B0604030504040204" pitchFamily="50" charset="-128"/>
            </a:endParaRPr>
          </a:p>
          <a:p>
            <a:pPr marL="804863" indent="-268288">
              <a:buNone/>
              <a:tabLst>
                <a:tab pos="268288" algn="l"/>
              </a:tabLst>
            </a:pPr>
            <a:r>
              <a:rPr lang="en-US" altLang="ja-JP" sz="1800" dirty="0">
                <a:latin typeface="Meiryo UI" panose="020B0604030504040204" pitchFamily="50" charset="-128"/>
                <a:ea typeface="Meiryo UI" panose="020B0604030504040204" pitchFamily="50" charset="-128"/>
              </a:rPr>
              <a:t>※</a:t>
            </a:r>
            <a:r>
              <a:rPr lang="ja-JP" altLang="ja-JP" sz="1800" dirty="0">
                <a:latin typeface="Meiryo UI" panose="020B0604030504040204" pitchFamily="50" charset="-128"/>
                <a:ea typeface="Meiryo UI" panose="020B0604030504040204" pitchFamily="50" charset="-128"/>
              </a:rPr>
              <a:t>臨床系専門医制度で「共通講習」として位置づけられているものでも可。</a:t>
            </a:r>
            <a:endParaRPr lang="en-US" altLang="ja-JP" sz="1800" dirty="0">
              <a:latin typeface="Meiryo UI" panose="020B0604030504040204" pitchFamily="50" charset="-128"/>
              <a:ea typeface="Meiryo UI" panose="020B0604030504040204" pitchFamily="50" charset="-128"/>
            </a:endParaRPr>
          </a:p>
          <a:p>
            <a:pPr marL="804863" indent="-268288">
              <a:buNone/>
              <a:tabLst>
                <a:tab pos="268288" algn="l"/>
              </a:tabLst>
            </a:pPr>
            <a:r>
              <a:rPr lang="ja-JP" altLang="en-US" sz="1800" dirty="0">
                <a:latin typeface="Meiryo UI" panose="020B0604030504040204" pitchFamily="50" charset="-128"/>
                <a:ea typeface="Meiryo UI" panose="020B0604030504040204" pitchFamily="50" charset="-128"/>
              </a:rPr>
              <a:t>　 </a:t>
            </a:r>
            <a:r>
              <a:rPr lang="ja-JP" altLang="ja-JP" sz="1800" dirty="0">
                <a:latin typeface="Meiryo UI" panose="020B0604030504040204" pitchFamily="50" charset="-128"/>
                <a:ea typeface="Meiryo UI" panose="020B0604030504040204" pitchFamily="50" charset="-128"/>
              </a:rPr>
              <a:t>受講においてはｅラーニングや施設内講習なども認める</a:t>
            </a:r>
            <a:r>
              <a:rPr lang="ja-JP" altLang="en-US" sz="1800" dirty="0">
                <a:latin typeface="Meiryo UI" panose="020B0604030504040204" pitchFamily="50" charset="-128"/>
                <a:ea typeface="Meiryo UI" panose="020B0604030504040204" pitchFamily="50" charset="-128"/>
              </a:rPr>
              <a:t>。</a:t>
            </a:r>
            <a:endParaRPr lang="en-US" altLang="ja-JP" sz="1800" dirty="0">
              <a:latin typeface="Meiryo UI" panose="020B0604030504040204" pitchFamily="50" charset="-128"/>
              <a:ea typeface="Meiryo UI" panose="020B0604030504040204" pitchFamily="50" charset="-128"/>
            </a:endParaRPr>
          </a:p>
          <a:p>
            <a:pPr marL="0" indent="0">
              <a:buNone/>
              <a:tabLst>
                <a:tab pos="268288" algn="l"/>
              </a:tabLst>
            </a:pPr>
            <a:r>
              <a:rPr lang="en-US" altLang="ja-JP" sz="2000" b="1" dirty="0">
                <a:latin typeface="Meiryo UI" panose="020B0604030504040204" pitchFamily="50" charset="-128"/>
                <a:ea typeface="Meiryo UI" panose="020B0604030504040204" pitchFamily="50" charset="-128"/>
              </a:rPr>
              <a:t>	</a:t>
            </a:r>
            <a:r>
              <a:rPr lang="ja-JP" altLang="ja-JP" sz="2000" b="1" dirty="0">
                <a:latin typeface="Meiryo UI" panose="020B0604030504040204" pitchFamily="50" charset="-128"/>
                <a:ea typeface="Meiryo UI" panose="020B0604030504040204" pitchFamily="50" charset="-128"/>
              </a:rPr>
              <a:t>（指導医講習会）</a:t>
            </a:r>
          </a:p>
          <a:p>
            <a:pPr marL="536575" indent="0">
              <a:buNone/>
              <a:tabLst>
                <a:tab pos="268288" algn="l"/>
              </a:tabLst>
            </a:pPr>
            <a:r>
              <a:rPr lang="ja-JP" altLang="ja-JP" sz="2000" u="sng" dirty="0">
                <a:solidFill>
                  <a:srgbClr val="FF0000"/>
                </a:solidFill>
                <a:latin typeface="Meiryo UI" panose="020B0604030504040204" pitchFamily="50" charset="-128"/>
                <a:ea typeface="Meiryo UI" panose="020B0604030504040204" pitchFamily="50" charset="-128"/>
              </a:rPr>
              <a:t>指導医の更新に</a:t>
            </a:r>
            <a:r>
              <a:rPr lang="ja-JP" altLang="en-US" sz="2000" u="sng" dirty="0">
                <a:solidFill>
                  <a:srgbClr val="FF0000"/>
                </a:solidFill>
                <a:latin typeface="Meiryo UI" panose="020B0604030504040204" pitchFamily="50" charset="-128"/>
                <a:ea typeface="Meiryo UI" panose="020B0604030504040204" pitchFamily="50" charset="-128"/>
              </a:rPr>
              <a:t>おいて</a:t>
            </a:r>
            <a:r>
              <a:rPr lang="ja-JP" altLang="ja-JP" sz="2000" u="sng" dirty="0">
                <a:solidFill>
                  <a:srgbClr val="FF0000"/>
                </a:solidFill>
                <a:latin typeface="Meiryo UI" panose="020B0604030504040204" pitchFamily="50" charset="-128"/>
                <a:ea typeface="Meiryo UI" panose="020B0604030504040204" pitchFamily="50" charset="-128"/>
              </a:rPr>
              <a:t>は</a:t>
            </a:r>
            <a:r>
              <a:rPr lang="ja-JP" altLang="ja-JP" sz="2000" dirty="0">
                <a:solidFill>
                  <a:srgbClr val="FF0000"/>
                </a:solidFill>
                <a:latin typeface="Meiryo UI" panose="020B0604030504040204" pitchFamily="50" charset="-128"/>
                <a:ea typeface="Meiryo UI" panose="020B0604030504040204" pitchFamily="50" charset="-128"/>
              </a:rPr>
              <a:t>、協会または構成学会･団体が主催</a:t>
            </a:r>
            <a:r>
              <a:rPr lang="ja-JP" altLang="en-US" sz="2000" dirty="0">
                <a:solidFill>
                  <a:srgbClr val="FF0000"/>
                </a:solidFill>
                <a:latin typeface="Meiryo UI" panose="020B0604030504040204" pitchFamily="50" charset="-128"/>
                <a:ea typeface="Meiryo UI" panose="020B0604030504040204" pitchFamily="50" charset="-128"/>
              </a:rPr>
              <a:t>する</a:t>
            </a:r>
            <a:r>
              <a:rPr lang="ja-JP" altLang="ja-JP" sz="2000" dirty="0">
                <a:solidFill>
                  <a:srgbClr val="FF0000"/>
                </a:solidFill>
                <a:latin typeface="Meiryo UI" panose="020B0604030504040204" pitchFamily="50" charset="-128"/>
                <a:ea typeface="Meiryo UI" panose="020B0604030504040204" pitchFamily="50" charset="-128"/>
              </a:rPr>
              <a:t>「指導医講習会」</a:t>
            </a:r>
            <a:r>
              <a:rPr lang="ja-JP" altLang="en-US" sz="2000" dirty="0">
                <a:solidFill>
                  <a:srgbClr val="FF0000"/>
                </a:solidFill>
                <a:latin typeface="Meiryo UI" panose="020B0604030504040204" pitchFamily="50" charset="-128"/>
                <a:ea typeface="Meiryo UI" panose="020B0604030504040204" pitchFamily="50" charset="-128"/>
              </a:rPr>
              <a:t>の</a:t>
            </a:r>
            <a:r>
              <a:rPr lang="en-US" altLang="ja-JP" sz="2000" b="1" dirty="0">
                <a:solidFill>
                  <a:srgbClr val="FF0000"/>
                </a:solidFill>
                <a:latin typeface="Meiryo UI" panose="020B0604030504040204" pitchFamily="50" charset="-128"/>
                <a:ea typeface="Meiryo UI" panose="020B0604030504040204" pitchFamily="50" charset="-128"/>
              </a:rPr>
              <a:t>2</a:t>
            </a:r>
            <a:r>
              <a:rPr lang="ja-JP" altLang="ja-JP" sz="2000" b="1" dirty="0">
                <a:solidFill>
                  <a:srgbClr val="FF0000"/>
                </a:solidFill>
                <a:latin typeface="Meiryo UI" panose="020B0604030504040204" pitchFamily="50" charset="-128"/>
                <a:ea typeface="Meiryo UI" panose="020B0604030504040204" pitchFamily="50" charset="-128"/>
              </a:rPr>
              <a:t>回以上</a:t>
            </a:r>
            <a:r>
              <a:rPr lang="ja-JP" altLang="en-US" sz="2000" b="1" dirty="0">
                <a:solidFill>
                  <a:srgbClr val="FF0000"/>
                </a:solidFill>
                <a:latin typeface="Meiryo UI" panose="020B0604030504040204" pitchFamily="50" charset="-128"/>
                <a:ea typeface="Meiryo UI" panose="020B0604030504040204" pitchFamily="50" charset="-128"/>
              </a:rPr>
              <a:t>の</a:t>
            </a:r>
            <a:r>
              <a:rPr lang="ja-JP" altLang="ja-JP" sz="2000" b="1" dirty="0">
                <a:solidFill>
                  <a:srgbClr val="FF0000"/>
                </a:solidFill>
                <a:latin typeface="Meiryo UI" panose="020B0604030504040204" pitchFamily="50" charset="-128"/>
                <a:ea typeface="Meiryo UI" panose="020B0604030504040204" pitchFamily="50" charset="-128"/>
              </a:rPr>
              <a:t>受講</a:t>
            </a:r>
            <a:r>
              <a:rPr lang="ja-JP" altLang="en-US" sz="2000" b="1" dirty="0">
                <a:solidFill>
                  <a:srgbClr val="FF0000"/>
                </a:solidFill>
                <a:latin typeface="Meiryo UI" panose="020B0604030504040204" pitchFamily="50" charset="-128"/>
                <a:ea typeface="Meiryo UI" panose="020B0604030504040204" pitchFamily="50" charset="-128"/>
              </a:rPr>
              <a:t>が</a:t>
            </a:r>
            <a:r>
              <a:rPr lang="ja-JP" altLang="ja-JP" sz="2000" b="1" dirty="0">
                <a:solidFill>
                  <a:srgbClr val="FF0000"/>
                </a:solidFill>
                <a:latin typeface="Meiryo UI" panose="020B0604030504040204" pitchFamily="50" charset="-128"/>
                <a:ea typeface="Meiryo UI" panose="020B0604030504040204" pitchFamily="50" charset="-128"/>
              </a:rPr>
              <a:t>必須</a:t>
            </a:r>
            <a:r>
              <a:rPr lang="en-US" altLang="ja-JP" sz="2000" b="1" dirty="0">
                <a:solidFill>
                  <a:srgbClr val="FF0000"/>
                </a:solidFill>
                <a:latin typeface="Meiryo UI" panose="020B0604030504040204" pitchFamily="50" charset="-128"/>
                <a:ea typeface="Meiryo UI" panose="020B0604030504040204" pitchFamily="50" charset="-128"/>
              </a:rPr>
              <a:t> </a:t>
            </a:r>
            <a:r>
              <a:rPr lang="ja-JP" altLang="en-US" sz="1800" dirty="0">
                <a:latin typeface="Meiryo UI" panose="020B0604030504040204" pitchFamily="50" charset="-128"/>
                <a:ea typeface="Meiryo UI" panose="020B0604030504040204" pitchFamily="50" charset="-128"/>
              </a:rPr>
              <a:t>（毎年</a:t>
            </a:r>
            <a:r>
              <a:rPr lang="en-US" altLang="ja-JP" sz="1800" dirty="0">
                <a:latin typeface="Meiryo UI" panose="020B0604030504040204" pitchFamily="50" charset="-128"/>
                <a:ea typeface="Meiryo UI" panose="020B0604030504040204" pitchFamily="50" charset="-128"/>
              </a:rPr>
              <a:t>1</a:t>
            </a:r>
            <a:r>
              <a:rPr lang="ja-JP" altLang="en-US" sz="1800" dirty="0">
                <a:latin typeface="Meiryo UI" panose="020B0604030504040204" pitchFamily="50" charset="-128"/>
                <a:ea typeface="Meiryo UI" panose="020B0604030504040204" pitchFamily="50" charset="-128"/>
              </a:rPr>
              <a:t>回の受講を推奨）</a:t>
            </a:r>
            <a:endParaRPr lang="en-US" altLang="ja-JP" sz="1800" dirty="0">
              <a:latin typeface="Meiryo UI" panose="020B0604030504040204" pitchFamily="50" charset="-128"/>
              <a:ea typeface="Meiryo UI" panose="020B0604030504040204" pitchFamily="50" charset="-128"/>
            </a:endParaRPr>
          </a:p>
          <a:p>
            <a:pPr marL="804863" indent="-268288">
              <a:buNone/>
              <a:tabLst>
                <a:tab pos="268288" algn="l"/>
              </a:tabLst>
            </a:pPr>
            <a:r>
              <a:rPr lang="en-US" altLang="ja-JP" sz="1800" dirty="0">
                <a:latin typeface="Meiryo UI" panose="020B0604030504040204" pitchFamily="50" charset="-128"/>
                <a:ea typeface="Meiryo UI" panose="020B0604030504040204" pitchFamily="50" charset="-128"/>
              </a:rPr>
              <a:t>※</a:t>
            </a:r>
            <a:r>
              <a:rPr lang="ja-JP" altLang="ja-JP" sz="1800" dirty="0">
                <a:latin typeface="Meiryo UI" panose="020B0604030504040204" pitchFamily="50" charset="-128"/>
                <a:ea typeface="Meiryo UI" panose="020B0604030504040204" pitchFamily="50" charset="-128"/>
              </a:rPr>
              <a:t>指導医講習会に専門医が参加した際には、選択受講科目としてカウント</a:t>
            </a:r>
            <a:endParaRPr lang="en-US" altLang="ja-JP" sz="1800" dirty="0">
              <a:latin typeface="Meiryo UI" panose="020B0604030504040204" pitchFamily="50" charset="-128"/>
              <a:ea typeface="Meiryo UI" panose="020B0604030504040204" pitchFamily="50" charset="-128"/>
            </a:endParaRPr>
          </a:p>
          <a:p>
            <a:pPr marL="536575" indent="0">
              <a:buNone/>
              <a:tabLst>
                <a:tab pos="268288" algn="l"/>
              </a:tabLst>
            </a:pPr>
            <a:endParaRPr lang="ja-JP" altLang="ja-JP" sz="600" dirty="0">
              <a:latin typeface="Meiryo UI" panose="020B0604030504040204" pitchFamily="50" charset="-128"/>
              <a:ea typeface="Meiryo UI" panose="020B0604030504040204" pitchFamily="50" charset="-128"/>
            </a:endParaRPr>
          </a:p>
          <a:p>
            <a:pPr marL="0" indent="0">
              <a:buNone/>
              <a:tabLst>
                <a:tab pos="268288" algn="l"/>
              </a:tabLst>
            </a:pPr>
            <a:r>
              <a:rPr lang="en-US" altLang="ja-JP" sz="2400" dirty="0">
                <a:solidFill>
                  <a:srgbClr val="0000FF"/>
                </a:solidFill>
                <a:latin typeface="Meiryo UI" panose="020B0604030504040204" pitchFamily="50" charset="-128"/>
                <a:ea typeface="Meiryo UI" panose="020B0604030504040204" pitchFamily="50" charset="-128"/>
              </a:rPr>
              <a:t>(2)</a:t>
            </a:r>
            <a:r>
              <a:rPr lang="zh-TW" altLang="en-US" sz="2400" dirty="0">
                <a:solidFill>
                  <a:srgbClr val="0000FF"/>
                </a:solidFill>
                <a:latin typeface="Meiryo UI" panose="020B0604030504040204" pitchFamily="50" charset="-128"/>
                <a:ea typeface="Meiryo UI" panose="020B0604030504040204" pitchFamily="50" charset="-128"/>
              </a:rPr>
              <a:t>選択受講項目</a:t>
            </a:r>
            <a:endParaRPr lang="en-US" altLang="ja-JP" sz="2400" dirty="0">
              <a:solidFill>
                <a:srgbClr val="0000FF"/>
              </a:solidFill>
              <a:latin typeface="Meiryo UI" panose="020B0604030504040204" pitchFamily="50" charset="-128"/>
              <a:ea typeface="Meiryo UI" panose="020B0604030504040204" pitchFamily="50" charset="-128"/>
            </a:endParaRPr>
          </a:p>
          <a:p>
            <a:pPr marL="536575" indent="0">
              <a:buNone/>
              <a:tabLst>
                <a:tab pos="268288" algn="l"/>
              </a:tabLst>
            </a:pPr>
            <a:r>
              <a:rPr lang="ja-JP" altLang="ja-JP" sz="2000" dirty="0">
                <a:latin typeface="Meiryo UI" panose="020B0604030504040204" pitchFamily="50" charset="-128"/>
                <a:ea typeface="Meiryo UI" panose="020B0604030504040204" pitchFamily="50" charset="-128"/>
              </a:rPr>
              <a:t>協会加盟の学会及び団体が指定する研修会、講習会、セミナー、年次総会時の教育講演等の受講</a:t>
            </a:r>
            <a:endParaRPr lang="en-US" altLang="ja-JP" sz="2000" dirty="0">
              <a:latin typeface="Meiryo UI" panose="020B0604030504040204" pitchFamily="50" charset="-128"/>
              <a:ea typeface="Meiryo UI" panose="020B0604030504040204" pitchFamily="50" charset="-128"/>
            </a:endParaRPr>
          </a:p>
        </p:txBody>
      </p:sp>
      <p:sp>
        <p:nvSpPr>
          <p:cNvPr id="4" name="角丸四角形 3"/>
          <p:cNvSpPr/>
          <p:nvPr/>
        </p:nvSpPr>
        <p:spPr bwMode="auto">
          <a:xfrm>
            <a:off x="7335079" y="59635"/>
            <a:ext cx="1769165" cy="238540"/>
          </a:xfrm>
          <a:prstGeom prst="roundRect">
            <a:avLst/>
          </a:prstGeom>
          <a:ln>
            <a:solidFill>
              <a:srgbClr val="000099"/>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defTabSz="1001713" eaLnBrk="1" hangingPunct="1"/>
            <a:r>
              <a:rPr lang="ja-JP" altLang="en-US" sz="1400" dirty="0">
                <a:solidFill>
                  <a:srgbClr val="000099"/>
                </a:solidFill>
                <a:ea typeface="Meiryo UI" panose="020B0604030504040204" pitchFamily="34" charset="-128"/>
              </a:rPr>
              <a:t>更新ルールについて</a:t>
            </a:r>
            <a:endParaRPr kumimoji="1" lang="ja-JP" altLang="en-US" sz="1400" u="none" strike="noStrike" cap="none" normalizeH="0" baseline="0" dirty="0">
              <a:ln>
                <a:noFill/>
              </a:ln>
              <a:solidFill>
                <a:srgbClr val="000099"/>
              </a:solidFill>
              <a:effectLst/>
              <a:ea typeface="Meiryo UI" panose="020B0604030504040204" pitchFamily="34" charset="-128"/>
            </a:endParaRPr>
          </a:p>
        </p:txBody>
      </p:sp>
      <p:pic>
        <p:nvPicPr>
          <p:cNvPr id="5" name="図 4"/>
          <p:cNvPicPr>
            <a:picLocks noChangeAspect="1"/>
          </p:cNvPicPr>
          <p:nvPr/>
        </p:nvPicPr>
        <p:blipFill>
          <a:blip r:embed="rId2"/>
          <a:stretch>
            <a:fillRect/>
          </a:stretch>
        </p:blipFill>
        <p:spPr>
          <a:xfrm>
            <a:off x="4834645" y="6592922"/>
            <a:ext cx="4309355" cy="265078"/>
          </a:xfrm>
          <a:prstGeom prst="rect">
            <a:avLst/>
          </a:prstGeom>
        </p:spPr>
      </p:pic>
    </p:spTree>
    <p:extLst>
      <p:ext uri="{BB962C8B-B14F-4D97-AF65-F5344CB8AC3E}">
        <p14:creationId xmlns:p14="http://schemas.microsoft.com/office/powerpoint/2010/main" val="262062198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テキスト ボックス 11">
            <a:extLst>
              <a:ext uri="{FF2B5EF4-FFF2-40B4-BE49-F238E27FC236}">
                <a16:creationId xmlns:a16="http://schemas.microsoft.com/office/drawing/2014/main" id="{DD6717D1-0CF3-4732-A3E0-79E9554FAF5E}"/>
              </a:ext>
            </a:extLst>
          </p:cNvPr>
          <p:cNvSpPr txBox="1"/>
          <p:nvPr/>
        </p:nvSpPr>
        <p:spPr>
          <a:xfrm>
            <a:off x="4596138" y="5392572"/>
            <a:ext cx="4547862" cy="954107"/>
          </a:xfrm>
          <a:prstGeom prst="rect">
            <a:avLst/>
          </a:prstGeom>
          <a:solidFill>
            <a:srgbClr val="FFFF00"/>
          </a:solidFill>
        </p:spPr>
        <p:txBody>
          <a:bodyPr wrap="square">
            <a:spAutoFit/>
          </a:bodyPr>
          <a:lstStyle/>
          <a:p>
            <a:r>
              <a:rPr lang="en-US" altLang="ja-JP" sz="2800" dirty="0">
                <a:solidFill>
                  <a:srgbClr val="000000"/>
                </a:solidFill>
                <a:effectLst/>
                <a:latin typeface="小塚ゴシック Pro"/>
                <a:ea typeface="Meiryo UI" panose="020B0604030504040204" pitchFamily="34" charset="-128"/>
              </a:rPr>
              <a:t>Excel</a:t>
            </a:r>
            <a:r>
              <a:rPr lang="ja-JP" altLang="en-US" sz="2800" dirty="0">
                <a:solidFill>
                  <a:srgbClr val="000000"/>
                </a:solidFill>
                <a:effectLst/>
                <a:latin typeface="小塚ゴシック Pro"/>
                <a:ea typeface="Meiryo UI" panose="020B0604030504040204" pitchFamily="34" charset="-128"/>
              </a:rPr>
              <a:t>で作成の上、シートごとにプリントアウトしてください。</a:t>
            </a:r>
            <a:endParaRPr lang="ja-JP" altLang="en-US" sz="2800" dirty="0">
              <a:ea typeface="Meiryo UI" panose="020B0604030504040204" pitchFamily="34" charset="-128"/>
            </a:endParaRPr>
          </a:p>
        </p:txBody>
      </p:sp>
      <p:sp>
        <p:nvSpPr>
          <p:cNvPr id="5" name="テキスト ボックス 4">
            <a:extLst>
              <a:ext uri="{FF2B5EF4-FFF2-40B4-BE49-F238E27FC236}">
                <a16:creationId xmlns:a16="http://schemas.microsoft.com/office/drawing/2014/main" id="{F322A2A6-92D3-4ED0-BA63-98C051648C91}"/>
              </a:ext>
            </a:extLst>
          </p:cNvPr>
          <p:cNvSpPr txBox="1"/>
          <p:nvPr/>
        </p:nvSpPr>
        <p:spPr>
          <a:xfrm>
            <a:off x="4559300" y="376836"/>
            <a:ext cx="4572000" cy="1569660"/>
          </a:xfrm>
          <a:prstGeom prst="rect">
            <a:avLst/>
          </a:prstGeom>
          <a:solidFill>
            <a:srgbClr val="FFFF00"/>
          </a:solidFill>
        </p:spPr>
        <p:txBody>
          <a:bodyPr wrap="square">
            <a:spAutoFit/>
          </a:bodyPr>
          <a:lstStyle/>
          <a:p>
            <a:r>
              <a:rPr lang="ja-JP" altLang="ja-JP" sz="2400" dirty="0">
                <a:ea typeface="Meiryo UI" panose="020B0604030504040204" pitchFamily="34" charset="-128"/>
              </a:rPr>
              <a:t>様式</a:t>
            </a:r>
            <a:r>
              <a:rPr lang="ja-JP" altLang="en-US" sz="2400" dirty="0">
                <a:ea typeface="Meiryo UI" panose="020B0604030504040204" pitchFamily="34" charset="-128"/>
              </a:rPr>
              <a:t>２</a:t>
            </a:r>
            <a:r>
              <a:rPr lang="ja-JP" altLang="ja-JP" sz="2400" dirty="0">
                <a:ea typeface="Meiryo UI" panose="020B0604030504040204" pitchFamily="34" charset="-128"/>
              </a:rPr>
              <a:t>に沿って、</a:t>
            </a:r>
            <a:r>
              <a:rPr lang="en-US" altLang="ja-JP" sz="2400" dirty="0">
                <a:ea typeface="Meiryo UI" panose="020B0604030504040204" pitchFamily="34" charset="-128"/>
              </a:rPr>
              <a:t>5</a:t>
            </a:r>
            <a:r>
              <a:rPr lang="ja-JP" altLang="ja-JP" sz="2400" dirty="0">
                <a:ea typeface="Meiryo UI" panose="020B0604030504040204" pitchFamily="34" charset="-128"/>
              </a:rPr>
              <a:t>年間の期間中に</a:t>
            </a:r>
            <a:r>
              <a:rPr lang="ja-JP" altLang="en-US" sz="2400" dirty="0">
                <a:ea typeface="Meiryo UI" panose="020B0604030504040204" pitchFamily="34" charset="-128"/>
              </a:rPr>
              <a:t>おける必須受講項目と選択受講項目</a:t>
            </a:r>
            <a:r>
              <a:rPr lang="ja-JP" altLang="ja-JP" sz="2400" dirty="0">
                <a:ea typeface="Meiryo UI" panose="020B0604030504040204" pitchFamily="34" charset="-128"/>
              </a:rPr>
              <a:t>の</a:t>
            </a:r>
            <a:r>
              <a:rPr lang="ja-JP" altLang="en-US" sz="2400" dirty="0">
                <a:ea typeface="Meiryo UI" panose="020B0604030504040204" pitchFamily="34" charset="-128"/>
              </a:rPr>
              <a:t>講習会名、開催日、単位数</a:t>
            </a:r>
            <a:r>
              <a:rPr lang="ja-JP" altLang="ja-JP" sz="2400" dirty="0">
                <a:ea typeface="Meiryo UI" panose="020B0604030504040204" pitchFamily="34" charset="-128"/>
              </a:rPr>
              <a:t>を記載</a:t>
            </a:r>
            <a:endParaRPr lang="ja-JP" altLang="en-US" sz="2400" dirty="0">
              <a:ea typeface="Meiryo UI" panose="020B0604030504040204" pitchFamily="34" charset="-128"/>
            </a:endParaRPr>
          </a:p>
        </p:txBody>
      </p:sp>
      <p:sp>
        <p:nvSpPr>
          <p:cNvPr id="7" name="テキスト ボックス 6">
            <a:extLst>
              <a:ext uri="{FF2B5EF4-FFF2-40B4-BE49-F238E27FC236}">
                <a16:creationId xmlns:a16="http://schemas.microsoft.com/office/drawing/2014/main" id="{03FE3D3F-167B-4601-BEB7-BC9993BBC044}"/>
              </a:ext>
            </a:extLst>
          </p:cNvPr>
          <p:cNvSpPr txBox="1"/>
          <p:nvPr/>
        </p:nvSpPr>
        <p:spPr>
          <a:xfrm>
            <a:off x="4546600" y="2761593"/>
            <a:ext cx="4597400" cy="1815882"/>
          </a:xfrm>
          <a:prstGeom prst="rect">
            <a:avLst/>
          </a:prstGeom>
          <a:solidFill>
            <a:schemeClr val="accent1">
              <a:lumMod val="60000"/>
              <a:lumOff val="40000"/>
            </a:schemeClr>
          </a:solidFill>
        </p:spPr>
        <p:txBody>
          <a:bodyPr wrap="square">
            <a:spAutoFit/>
          </a:bodyPr>
          <a:lstStyle/>
          <a:p>
            <a:r>
              <a:rPr lang="ja-JP" altLang="en-US" sz="2800" dirty="0">
                <a:solidFill>
                  <a:srgbClr val="000000"/>
                </a:solidFill>
                <a:effectLst/>
                <a:latin typeface="小塚ゴシック Pro"/>
                <a:ea typeface="Meiryo UI" panose="020B0604030504040204" pitchFamily="34" charset="-128"/>
              </a:rPr>
              <a:t>申請時期以降の</a:t>
            </a:r>
            <a:r>
              <a:rPr lang="en-US" altLang="ja-JP" sz="2800" dirty="0">
                <a:solidFill>
                  <a:srgbClr val="000000"/>
                </a:solidFill>
                <a:effectLst/>
                <a:latin typeface="小塚ゴシック Pro"/>
                <a:ea typeface="Meiryo UI" panose="020B0604030504040204" pitchFamily="34" charset="-128"/>
              </a:rPr>
              <a:t>K</a:t>
            </a:r>
            <a:r>
              <a:rPr lang="ja-JP" altLang="en-US" sz="2800" dirty="0">
                <a:solidFill>
                  <a:srgbClr val="000000"/>
                </a:solidFill>
                <a:effectLst/>
                <a:latin typeface="小塚ゴシック Pro"/>
                <a:ea typeface="Meiryo UI" panose="020B0604030504040204" pitchFamily="34" charset="-128"/>
              </a:rPr>
              <a:t>単位の申請につきましては、「開催日」欄に「参加見込み」と記載してください。</a:t>
            </a:r>
            <a:endParaRPr lang="ja-JP" altLang="en-US" sz="2800" dirty="0">
              <a:ea typeface="Meiryo UI" panose="020B0604030504040204" pitchFamily="34" charset="-128"/>
            </a:endParaRPr>
          </a:p>
        </p:txBody>
      </p:sp>
      <p:pic>
        <p:nvPicPr>
          <p:cNvPr id="3" name="図 2">
            <a:extLst>
              <a:ext uri="{FF2B5EF4-FFF2-40B4-BE49-F238E27FC236}">
                <a16:creationId xmlns:a16="http://schemas.microsoft.com/office/drawing/2014/main" id="{50AC4010-DB49-DB89-D7BC-25DD167A810B}"/>
              </a:ext>
            </a:extLst>
          </p:cNvPr>
          <p:cNvPicPr>
            <a:picLocks noChangeAspect="1"/>
          </p:cNvPicPr>
          <p:nvPr/>
        </p:nvPicPr>
        <p:blipFill>
          <a:blip r:embed="rId2"/>
          <a:stretch>
            <a:fillRect/>
          </a:stretch>
        </p:blipFill>
        <p:spPr>
          <a:xfrm>
            <a:off x="12699" y="0"/>
            <a:ext cx="4568451" cy="6858000"/>
          </a:xfrm>
          <a:prstGeom prst="rect">
            <a:avLst/>
          </a:prstGeom>
        </p:spPr>
      </p:pic>
    </p:spTree>
    <p:extLst>
      <p:ext uri="{BB962C8B-B14F-4D97-AF65-F5344CB8AC3E}">
        <p14:creationId xmlns:p14="http://schemas.microsoft.com/office/powerpoint/2010/main" val="121799458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F342CA57-AB15-8F7F-2FD4-20917E9CEF60}"/>
              </a:ext>
            </a:extLst>
          </p:cNvPr>
          <p:cNvPicPr>
            <a:picLocks noChangeAspect="1"/>
          </p:cNvPicPr>
          <p:nvPr/>
        </p:nvPicPr>
        <p:blipFill>
          <a:blip r:embed="rId2"/>
          <a:stretch>
            <a:fillRect/>
          </a:stretch>
        </p:blipFill>
        <p:spPr>
          <a:xfrm>
            <a:off x="0" y="0"/>
            <a:ext cx="4510454" cy="6858000"/>
          </a:xfrm>
          <a:prstGeom prst="rect">
            <a:avLst/>
          </a:prstGeom>
        </p:spPr>
      </p:pic>
      <p:pic>
        <p:nvPicPr>
          <p:cNvPr id="11" name="図 10">
            <a:extLst>
              <a:ext uri="{FF2B5EF4-FFF2-40B4-BE49-F238E27FC236}">
                <a16:creationId xmlns:a16="http://schemas.microsoft.com/office/drawing/2014/main" id="{2506E542-9F59-B1F3-AB0D-61A89AE7EBDA}"/>
              </a:ext>
            </a:extLst>
          </p:cNvPr>
          <p:cNvPicPr>
            <a:picLocks noChangeAspect="1"/>
          </p:cNvPicPr>
          <p:nvPr/>
        </p:nvPicPr>
        <p:blipFill>
          <a:blip r:embed="rId3"/>
          <a:stretch>
            <a:fillRect/>
          </a:stretch>
        </p:blipFill>
        <p:spPr>
          <a:xfrm>
            <a:off x="4729294" y="0"/>
            <a:ext cx="4414706" cy="6858000"/>
          </a:xfrm>
          <a:prstGeom prst="rect">
            <a:avLst/>
          </a:prstGeom>
        </p:spPr>
      </p:pic>
    </p:spTree>
    <p:extLst>
      <p:ext uri="{BB962C8B-B14F-4D97-AF65-F5344CB8AC3E}">
        <p14:creationId xmlns:p14="http://schemas.microsoft.com/office/powerpoint/2010/main" val="126952889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6418" y="420894"/>
            <a:ext cx="8707582" cy="635000"/>
          </a:xfrm>
        </p:spPr>
        <p:txBody>
          <a:bodyPr/>
          <a:lstStyle/>
          <a:p>
            <a:pPr lvl="1"/>
            <a:r>
              <a:rPr lang="en-US" altLang="ja-JP" sz="2800" dirty="0">
                <a:ea typeface="Meiryo UI" panose="020B0604030504040204" pitchFamily="34" charset="-128"/>
              </a:rPr>
              <a:t>(4)</a:t>
            </a:r>
            <a:r>
              <a:rPr lang="ja-JP" altLang="en-US" sz="2800" dirty="0">
                <a:ea typeface="Meiryo UI" panose="020B0604030504040204" pitchFamily="34" charset="-128"/>
              </a:rPr>
              <a:t>社会医学系分野に関連する学会・団体活動の実績等</a:t>
            </a:r>
            <a:endParaRPr lang="en-US" altLang="ja-JP" sz="2800" dirty="0">
              <a:ea typeface="Meiryo UI" panose="020B0604030504040204" pitchFamily="34" charset="-128"/>
            </a:endParaRPr>
          </a:p>
        </p:txBody>
      </p:sp>
      <p:sp>
        <p:nvSpPr>
          <p:cNvPr id="3" name="コンテンツ プレースホルダー 2"/>
          <p:cNvSpPr>
            <a:spLocks noGrp="1"/>
          </p:cNvSpPr>
          <p:nvPr>
            <p:ph idx="1"/>
          </p:nvPr>
        </p:nvSpPr>
        <p:spPr>
          <a:xfrm>
            <a:off x="675449" y="1217544"/>
            <a:ext cx="8006381" cy="5640456"/>
          </a:xfrm>
        </p:spPr>
        <p:txBody>
          <a:bodyPr>
            <a:noAutofit/>
          </a:bodyPr>
          <a:lstStyle/>
          <a:p>
            <a:r>
              <a:rPr lang="ja-JP" altLang="en-US" sz="2400" dirty="0">
                <a:latin typeface="Meiryo UI" panose="020B0604030504040204" pitchFamily="50" charset="-128"/>
                <a:ea typeface="Meiryo UI" panose="020B0604030504040204" pitchFamily="50" charset="-128"/>
              </a:rPr>
              <a:t>社会医学系分野における能動的な貢献を評価するために学会等への参加や発表などを必要とし，次スライドの基準をもとに</a:t>
            </a:r>
            <a:r>
              <a:rPr lang="en-US" altLang="ja-JP" sz="2400" dirty="0">
                <a:latin typeface="Meiryo UI" panose="020B0604030504040204" pitchFamily="50" charset="-128"/>
                <a:ea typeface="Meiryo UI" panose="020B0604030504040204" pitchFamily="50" charset="-128"/>
              </a:rPr>
              <a:t>5</a:t>
            </a:r>
            <a:r>
              <a:rPr lang="ja-JP" altLang="en-US" sz="2400" dirty="0">
                <a:latin typeface="Meiryo UI" panose="020B0604030504040204" pitchFamily="50" charset="-128"/>
                <a:ea typeface="Meiryo UI" panose="020B0604030504040204" pitchFamily="50" charset="-128"/>
              </a:rPr>
              <a:t>年間で</a:t>
            </a:r>
            <a:r>
              <a:rPr lang="en-US" altLang="ja-JP" sz="2400" dirty="0">
                <a:latin typeface="Meiryo UI" panose="020B0604030504040204" pitchFamily="50" charset="-128"/>
                <a:ea typeface="Meiryo UI" panose="020B0604030504040204" pitchFamily="50" charset="-128"/>
              </a:rPr>
              <a:t>10</a:t>
            </a:r>
            <a:r>
              <a:rPr lang="ja-JP" altLang="en-US" sz="2400" dirty="0">
                <a:latin typeface="Meiryo UI" panose="020B0604030504040204" pitchFamily="50" charset="-128"/>
                <a:ea typeface="Meiryo UI" panose="020B0604030504040204" pitchFamily="50" charset="-128"/>
              </a:rPr>
              <a:t>単位以上の取得を必須とする（</a:t>
            </a:r>
            <a:r>
              <a:rPr lang="en-US" altLang="ja-JP" sz="2400" dirty="0">
                <a:latin typeface="Meiryo UI" panose="020B0604030504040204" pitchFamily="50" charset="-128"/>
                <a:ea typeface="Meiryo UI" panose="020B0604030504040204" pitchFamily="50" charset="-128"/>
              </a:rPr>
              <a:t>G</a:t>
            </a:r>
            <a:r>
              <a:rPr lang="ja-JP" altLang="en-US" sz="2400" dirty="0">
                <a:latin typeface="Meiryo UI" panose="020B0604030504040204" pitchFamily="50" charset="-128"/>
                <a:ea typeface="Meiryo UI" panose="020B0604030504040204" pitchFamily="50" charset="-128"/>
              </a:rPr>
              <a:t>単位）</a:t>
            </a:r>
            <a:endParaRPr lang="en-US" altLang="ja-JP" sz="2400" dirty="0">
              <a:latin typeface="Meiryo UI" panose="020B0604030504040204" pitchFamily="50" charset="-128"/>
              <a:ea typeface="Meiryo UI" panose="020B0604030504040204" pitchFamily="50" charset="-128"/>
            </a:endParaRPr>
          </a:p>
          <a:p>
            <a:pPr marL="447675" indent="-266700">
              <a:buNone/>
            </a:pPr>
            <a:r>
              <a:rPr lang="en-US" altLang="ja-JP" sz="2400" dirty="0">
                <a:solidFill>
                  <a:srgbClr val="FF0000"/>
                </a:solidFill>
                <a:latin typeface="Meiryo UI" panose="020B0604030504040204" pitchFamily="50" charset="-128"/>
                <a:ea typeface="Meiryo UI" panose="020B0604030504040204" pitchFamily="50" charset="-128"/>
              </a:rPr>
              <a:t>※</a:t>
            </a:r>
            <a:r>
              <a:rPr lang="ja-JP" altLang="en-US" sz="2400" dirty="0">
                <a:solidFill>
                  <a:srgbClr val="FF0000"/>
                </a:solidFill>
                <a:latin typeface="Meiryo UI" panose="020B0604030504040204" pitchFamily="50" charset="-128"/>
                <a:ea typeface="Meiryo UI" panose="020B0604030504040204" pitchFamily="50" charset="-128"/>
              </a:rPr>
              <a:t>講習の受講（</a:t>
            </a:r>
            <a:r>
              <a:rPr lang="en-US" altLang="ja-JP" sz="2400" dirty="0">
                <a:solidFill>
                  <a:srgbClr val="FF0000"/>
                </a:solidFill>
                <a:latin typeface="Meiryo UI" panose="020B0604030504040204" pitchFamily="50" charset="-128"/>
                <a:ea typeface="Meiryo UI" panose="020B0604030504040204" pitchFamily="50" charset="-128"/>
              </a:rPr>
              <a:t>10</a:t>
            </a:r>
            <a:r>
              <a:rPr lang="ja-JP" altLang="en-US" sz="2400" dirty="0">
                <a:solidFill>
                  <a:srgbClr val="FF0000"/>
                </a:solidFill>
                <a:latin typeface="Meiryo UI" panose="020B0604030504040204" pitchFamily="50" charset="-128"/>
                <a:ea typeface="Meiryo UI" panose="020B0604030504040204" pitchFamily="50" charset="-128"/>
              </a:rPr>
              <a:t>単位）とは別に取得しなければいけないことに留意</a:t>
            </a:r>
            <a:endParaRPr lang="en-US" altLang="ja-JP" sz="2400" dirty="0">
              <a:solidFill>
                <a:srgbClr val="FF0000"/>
              </a:solidFill>
              <a:latin typeface="Meiryo UI" panose="020B0604030504040204" pitchFamily="50" charset="-128"/>
              <a:ea typeface="Meiryo UI" panose="020B0604030504040204" pitchFamily="50" charset="-128"/>
            </a:endParaRPr>
          </a:p>
          <a:p>
            <a:pPr marL="447675" indent="-266700">
              <a:buNone/>
            </a:pPr>
            <a:endParaRPr lang="en-US" altLang="ja-JP" sz="2400" dirty="0">
              <a:solidFill>
                <a:srgbClr val="FF0000"/>
              </a:solidFill>
              <a:latin typeface="Meiryo UI" panose="020B0604030504040204" pitchFamily="50" charset="-128"/>
              <a:ea typeface="Meiryo UI" panose="020B0604030504040204" pitchFamily="50" charset="-128"/>
            </a:endParaRPr>
          </a:p>
          <a:p>
            <a:pPr marL="0" indent="0">
              <a:buNone/>
              <a:tabLst>
                <a:tab pos="268288" algn="l"/>
              </a:tabLst>
            </a:pPr>
            <a:r>
              <a:rPr lang="en-US" altLang="ja-JP" sz="2400" dirty="0">
                <a:solidFill>
                  <a:srgbClr val="0000FF"/>
                </a:solidFill>
                <a:latin typeface="Meiryo UI" panose="020B0604030504040204" pitchFamily="50" charset="-128"/>
                <a:ea typeface="Meiryo UI" panose="020B0604030504040204" pitchFamily="50" charset="-128"/>
              </a:rPr>
              <a:t>【</a:t>
            </a:r>
            <a:r>
              <a:rPr lang="ja-JP" altLang="en-US" sz="2400" dirty="0">
                <a:solidFill>
                  <a:srgbClr val="0000FF"/>
                </a:solidFill>
                <a:latin typeface="Meiryo UI" panose="020B0604030504040204" pitchFamily="50" charset="-128"/>
                <a:ea typeface="Meiryo UI" panose="020B0604030504040204" pitchFamily="50" charset="-128"/>
              </a:rPr>
              <a:t>留意事項</a:t>
            </a:r>
            <a:r>
              <a:rPr lang="en-US" altLang="ja-JP" sz="2400" dirty="0">
                <a:solidFill>
                  <a:srgbClr val="0000FF"/>
                </a:solidFill>
                <a:latin typeface="Meiryo UI" panose="020B0604030504040204" pitchFamily="50" charset="-128"/>
                <a:ea typeface="Meiryo UI" panose="020B0604030504040204" pitchFamily="50" charset="-128"/>
              </a:rPr>
              <a:t>】</a:t>
            </a:r>
          </a:p>
          <a:p>
            <a:pPr marL="268288" indent="-268288">
              <a:buFont typeface="Wingdings" panose="05000000000000000000" pitchFamily="2" charset="2"/>
              <a:buChar char="l"/>
              <a:tabLst>
                <a:tab pos="268288" algn="l"/>
              </a:tabLst>
            </a:pPr>
            <a:r>
              <a:rPr lang="ja-JP" altLang="en-US" sz="2400" dirty="0">
                <a:latin typeface="Meiryo UI" panose="020B0604030504040204" pitchFamily="50" charset="-128"/>
                <a:ea typeface="Meiryo UI" panose="020B0604030504040204" pitchFamily="50" charset="-128"/>
              </a:rPr>
              <a:t>学会等への参加回数については，以下に留意すること</a:t>
            </a:r>
            <a:endParaRPr lang="en-US" altLang="ja-JP" sz="2400" dirty="0">
              <a:latin typeface="Meiryo UI" panose="020B0604030504040204" pitchFamily="50" charset="-128"/>
              <a:ea typeface="Meiryo UI" panose="020B0604030504040204" pitchFamily="50" charset="-128"/>
            </a:endParaRPr>
          </a:p>
          <a:p>
            <a:pPr marL="536575" lvl="1" indent="-179388">
              <a:buFont typeface="Wingdings" panose="05000000000000000000" pitchFamily="2" charset="2"/>
              <a:buChar char="l"/>
              <a:tabLst>
                <a:tab pos="804863" algn="l"/>
              </a:tabLst>
            </a:pPr>
            <a:r>
              <a:rPr lang="ja-JP" altLang="en-US" sz="2400" dirty="0">
                <a:latin typeface="Meiryo UI" panose="020B0604030504040204" pitchFamily="50" charset="-128"/>
                <a:ea typeface="Meiryo UI" panose="020B0604030504040204" pitchFamily="50" charset="-128"/>
              </a:rPr>
              <a:t>協会の構成学会の年次総会や構成団体の研究協議会等に</a:t>
            </a:r>
            <a:r>
              <a:rPr lang="en-US" altLang="ja-JP" sz="2400" dirty="0">
                <a:solidFill>
                  <a:srgbClr val="FF0000"/>
                </a:solidFill>
                <a:latin typeface="Meiryo UI" panose="020B0604030504040204" pitchFamily="50" charset="-128"/>
                <a:ea typeface="Meiryo UI" panose="020B0604030504040204" pitchFamily="50" charset="-128"/>
              </a:rPr>
              <a:t>5</a:t>
            </a:r>
            <a:r>
              <a:rPr lang="ja-JP" altLang="en-US" sz="2400" dirty="0">
                <a:solidFill>
                  <a:srgbClr val="FF0000"/>
                </a:solidFill>
                <a:latin typeface="Meiryo UI" panose="020B0604030504040204" pitchFamily="50" charset="-128"/>
                <a:ea typeface="Meiryo UI" panose="020B0604030504040204" pitchFamily="50" charset="-128"/>
              </a:rPr>
              <a:t>年間で</a:t>
            </a:r>
            <a:r>
              <a:rPr lang="en-US" altLang="ja-JP" sz="2400" dirty="0">
                <a:solidFill>
                  <a:srgbClr val="FF0000"/>
                </a:solidFill>
                <a:latin typeface="Meiryo UI" panose="020B0604030504040204" pitchFamily="50" charset="-128"/>
                <a:ea typeface="Meiryo UI" panose="020B0604030504040204" pitchFamily="50" charset="-128"/>
              </a:rPr>
              <a:t>3</a:t>
            </a:r>
            <a:r>
              <a:rPr lang="ja-JP" altLang="en-US" sz="2400" dirty="0">
                <a:solidFill>
                  <a:srgbClr val="FF0000"/>
                </a:solidFill>
                <a:latin typeface="Meiryo UI" panose="020B0604030504040204" pitchFamily="50" charset="-128"/>
                <a:ea typeface="Meiryo UI" panose="020B0604030504040204" pitchFamily="50" charset="-128"/>
              </a:rPr>
              <a:t>回以上</a:t>
            </a:r>
            <a:r>
              <a:rPr lang="ja-JP" altLang="en-US" sz="2400" dirty="0">
                <a:latin typeface="Meiryo UI" panose="020B0604030504040204" pitchFamily="50" charset="-128"/>
                <a:ea typeface="Meiryo UI" panose="020B0604030504040204" pitchFamily="50" charset="-128"/>
              </a:rPr>
              <a:t>の参加が必須</a:t>
            </a:r>
            <a:endParaRPr lang="en-US" altLang="ja-JP" sz="2400" dirty="0">
              <a:latin typeface="Meiryo UI" panose="020B0604030504040204" pitchFamily="50" charset="-128"/>
              <a:ea typeface="Meiryo UI" panose="020B0604030504040204" pitchFamily="50" charset="-128"/>
            </a:endParaRPr>
          </a:p>
          <a:p>
            <a:pPr marL="536575" lvl="1" indent="-179388">
              <a:buFont typeface="Wingdings" panose="05000000000000000000" pitchFamily="2" charset="2"/>
              <a:buChar char="l"/>
              <a:tabLst>
                <a:tab pos="804863" algn="l"/>
              </a:tabLst>
            </a:pPr>
            <a:r>
              <a:rPr lang="ja-JP" altLang="en-US" sz="2400" dirty="0">
                <a:latin typeface="Meiryo UI" panose="020B0604030504040204" pitchFamily="50" charset="-128"/>
                <a:ea typeface="Meiryo UI" panose="020B0604030504040204" pitchFamily="50" charset="-128"/>
              </a:rPr>
              <a:t>うち，</a:t>
            </a:r>
            <a:r>
              <a:rPr lang="ja-JP" altLang="en-US" sz="2400" dirty="0">
                <a:solidFill>
                  <a:srgbClr val="FF0000"/>
                </a:solidFill>
                <a:latin typeface="Meiryo UI" panose="020B0604030504040204" pitchFamily="50" charset="-128"/>
                <a:ea typeface="Meiryo UI" panose="020B0604030504040204" pitchFamily="50" charset="-128"/>
              </a:rPr>
              <a:t>鍵となる協会構成学会の年次総会には</a:t>
            </a:r>
            <a:r>
              <a:rPr lang="en-US" altLang="ja-JP" sz="2400" dirty="0">
                <a:solidFill>
                  <a:srgbClr val="FF0000"/>
                </a:solidFill>
                <a:latin typeface="Meiryo UI" panose="020B0604030504040204" pitchFamily="50" charset="-128"/>
                <a:ea typeface="Meiryo UI" panose="020B0604030504040204" pitchFamily="50" charset="-128"/>
              </a:rPr>
              <a:t>2</a:t>
            </a:r>
            <a:r>
              <a:rPr lang="ja-JP" altLang="en-US" sz="2400" dirty="0">
                <a:solidFill>
                  <a:srgbClr val="FF0000"/>
                </a:solidFill>
                <a:latin typeface="Meiryo UI" panose="020B0604030504040204" pitchFamily="50" charset="-128"/>
                <a:ea typeface="Meiryo UI" panose="020B0604030504040204" pitchFamily="50" charset="-128"/>
              </a:rPr>
              <a:t>回以上</a:t>
            </a:r>
            <a:r>
              <a:rPr lang="ja-JP" altLang="en-US" sz="2400" dirty="0">
                <a:latin typeface="Meiryo UI" panose="020B0604030504040204" pitchFamily="50" charset="-128"/>
                <a:ea typeface="Meiryo UI" panose="020B0604030504040204" pitchFamily="50" charset="-128"/>
              </a:rPr>
              <a:t>の参加が必須</a:t>
            </a:r>
            <a:endParaRPr lang="en-US" altLang="ja-JP" sz="2400" dirty="0">
              <a:latin typeface="Meiryo UI" panose="020B0604030504040204" pitchFamily="50" charset="-128"/>
              <a:ea typeface="Meiryo UI" panose="020B0604030504040204" pitchFamily="50" charset="-128"/>
            </a:endParaRPr>
          </a:p>
          <a:p>
            <a:pPr marL="268288" indent="-268288">
              <a:buNone/>
              <a:tabLst>
                <a:tab pos="268288" algn="l"/>
              </a:tabLst>
            </a:pPr>
            <a:endParaRPr lang="ja-JP" altLang="ja-JP" sz="600" dirty="0"/>
          </a:p>
        </p:txBody>
      </p:sp>
      <p:sp>
        <p:nvSpPr>
          <p:cNvPr id="4" name="角丸四角形 3"/>
          <p:cNvSpPr/>
          <p:nvPr/>
        </p:nvSpPr>
        <p:spPr bwMode="auto">
          <a:xfrm>
            <a:off x="7553739" y="0"/>
            <a:ext cx="1540566" cy="198783"/>
          </a:xfrm>
          <a:prstGeom prst="roundRect">
            <a:avLst/>
          </a:prstGeom>
          <a:ln>
            <a:solidFill>
              <a:srgbClr val="000099"/>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defTabSz="1001713" eaLnBrk="1" hangingPunct="1"/>
            <a:r>
              <a:rPr lang="ja-JP" altLang="en-US" sz="1200" dirty="0">
                <a:solidFill>
                  <a:srgbClr val="000099"/>
                </a:solidFill>
                <a:ea typeface="Meiryo UI" panose="020B0604030504040204" pitchFamily="34" charset="-128"/>
              </a:rPr>
              <a:t>更新ルールについて</a:t>
            </a:r>
            <a:endParaRPr kumimoji="1" lang="ja-JP" altLang="en-US" sz="1200" u="none" strike="noStrike" cap="none" normalizeH="0" baseline="0" dirty="0">
              <a:ln>
                <a:noFill/>
              </a:ln>
              <a:solidFill>
                <a:srgbClr val="000099"/>
              </a:solidFill>
              <a:effectLst/>
              <a:ea typeface="Meiryo UI" panose="020B0604030504040204" pitchFamily="34" charset="-128"/>
            </a:endParaRPr>
          </a:p>
        </p:txBody>
      </p:sp>
      <p:pic>
        <p:nvPicPr>
          <p:cNvPr id="5" name="図 4"/>
          <p:cNvPicPr>
            <a:picLocks noChangeAspect="1"/>
          </p:cNvPicPr>
          <p:nvPr/>
        </p:nvPicPr>
        <p:blipFill>
          <a:blip r:embed="rId2"/>
          <a:stretch>
            <a:fillRect/>
          </a:stretch>
        </p:blipFill>
        <p:spPr>
          <a:xfrm>
            <a:off x="4699021" y="6536273"/>
            <a:ext cx="4309355" cy="265078"/>
          </a:xfrm>
          <a:prstGeom prst="rect">
            <a:avLst/>
          </a:prstGeom>
        </p:spPr>
      </p:pic>
    </p:spTree>
    <p:extLst>
      <p:ext uri="{BB962C8B-B14F-4D97-AF65-F5344CB8AC3E}">
        <p14:creationId xmlns:p14="http://schemas.microsoft.com/office/powerpoint/2010/main" val="83742775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71500" y="298175"/>
            <a:ext cx="7656858" cy="635000"/>
          </a:xfrm>
        </p:spPr>
        <p:txBody>
          <a:bodyPr/>
          <a:lstStyle/>
          <a:p>
            <a:r>
              <a:rPr lang="ja-JP" altLang="ja-JP" dirty="0"/>
              <a:t>学会・団体活動等の実績の単位</a:t>
            </a:r>
            <a:r>
              <a:rPr lang="en-US" altLang="ja-JP" dirty="0"/>
              <a:t>(</a:t>
            </a:r>
            <a:r>
              <a:rPr lang="ja-JP" altLang="ja-JP" dirty="0"/>
              <a:t>クレジット</a:t>
            </a:r>
            <a:r>
              <a:rPr lang="en-US" altLang="ja-JP" dirty="0"/>
              <a:t>)</a:t>
            </a:r>
            <a:endParaRPr kumimoji="1" lang="ja-JP" altLang="en-US" dirty="0"/>
          </a:p>
        </p:txBody>
      </p:sp>
      <p:graphicFrame>
        <p:nvGraphicFramePr>
          <p:cNvPr id="7" name="表 6"/>
          <p:cNvGraphicFramePr>
            <a:graphicFrameLocks noGrp="1"/>
          </p:cNvGraphicFramePr>
          <p:nvPr>
            <p:extLst>
              <p:ext uri="{D42A27DB-BD31-4B8C-83A1-F6EECF244321}">
                <p14:modId xmlns:p14="http://schemas.microsoft.com/office/powerpoint/2010/main" val="724438922"/>
              </p:ext>
            </p:extLst>
          </p:nvPr>
        </p:nvGraphicFramePr>
        <p:xfrm>
          <a:off x="571500" y="1331843"/>
          <a:ext cx="8011391" cy="4149066"/>
        </p:xfrm>
        <a:graphic>
          <a:graphicData uri="http://schemas.openxmlformats.org/drawingml/2006/table">
            <a:tbl>
              <a:tblPr firstRow="1" bandRow="1">
                <a:tableStyleId>{5C22544A-7EE6-4342-B048-85BDC9FD1C3A}</a:tableStyleId>
              </a:tblPr>
              <a:tblGrid>
                <a:gridCol w="5953991">
                  <a:extLst>
                    <a:ext uri="{9D8B030D-6E8A-4147-A177-3AD203B41FA5}">
                      <a16:colId xmlns:a16="http://schemas.microsoft.com/office/drawing/2014/main" val="3864110331"/>
                    </a:ext>
                  </a:extLst>
                </a:gridCol>
                <a:gridCol w="2057400">
                  <a:extLst>
                    <a:ext uri="{9D8B030D-6E8A-4147-A177-3AD203B41FA5}">
                      <a16:colId xmlns:a16="http://schemas.microsoft.com/office/drawing/2014/main" val="1072056004"/>
                    </a:ext>
                  </a:extLst>
                </a:gridCol>
              </a:tblGrid>
              <a:tr h="268356">
                <a:tc>
                  <a:txBody>
                    <a:bodyPr/>
                    <a:lstStyle/>
                    <a:p>
                      <a:pPr algn="ctr"/>
                      <a:r>
                        <a:rPr kumimoji="1" lang="ja-JP" altLang="ja-JP" sz="1800" b="0" i="0" kern="1200" dirty="0">
                          <a:solidFill>
                            <a:schemeClr val="lt1"/>
                          </a:solidFill>
                          <a:effectLst/>
                          <a:latin typeface="+mn-lt"/>
                          <a:ea typeface="Meiryo UI" panose="020B0604030504040204" pitchFamily="34" charset="-128"/>
                          <a:cs typeface="+mn-cs"/>
                        </a:rPr>
                        <a:t>学会・団体活動等</a:t>
                      </a:r>
                      <a:r>
                        <a:rPr kumimoji="1" lang="ja-JP" altLang="en-US" sz="1800" b="0" i="0" kern="1200" dirty="0">
                          <a:solidFill>
                            <a:schemeClr val="lt1"/>
                          </a:solidFill>
                          <a:effectLst/>
                          <a:latin typeface="+mn-lt"/>
                          <a:ea typeface="Meiryo UI" panose="020B0604030504040204" pitchFamily="34" charset="-128"/>
                          <a:cs typeface="+mn-cs"/>
                        </a:rPr>
                        <a:t>の内容</a:t>
                      </a:r>
                      <a:endParaRPr kumimoji="1" lang="ja-JP" altLang="en-US" sz="1800" dirty="0"/>
                    </a:p>
                  </a:txBody>
                  <a:tcPr/>
                </a:tc>
                <a:tc>
                  <a:txBody>
                    <a:bodyPr/>
                    <a:lstStyle/>
                    <a:p>
                      <a:pPr algn="ctr"/>
                      <a:r>
                        <a:rPr kumimoji="1" lang="ja-JP" altLang="en-US" sz="1800" b="0" i="0" dirty="0">
                          <a:ea typeface="Meiryo UI" panose="020B0604030504040204" pitchFamily="34" charset="-128"/>
                        </a:rPr>
                        <a:t>付与される単位</a:t>
                      </a:r>
                    </a:p>
                  </a:txBody>
                  <a:tcPr/>
                </a:tc>
                <a:extLst>
                  <a:ext uri="{0D108BD9-81ED-4DB2-BD59-A6C34878D82A}">
                    <a16:rowId xmlns:a16="http://schemas.microsoft.com/office/drawing/2014/main" val="1810672851"/>
                  </a:ext>
                </a:extLst>
              </a:tr>
              <a:tr h="0">
                <a:tc>
                  <a:txBody>
                    <a:bodyPr/>
                    <a:lstStyle/>
                    <a:p>
                      <a:r>
                        <a:rPr kumimoji="1" lang="ja-JP" altLang="ja-JP" sz="1800" b="0" i="0" kern="1200" dirty="0">
                          <a:solidFill>
                            <a:schemeClr val="dk1"/>
                          </a:solidFill>
                          <a:effectLst/>
                          <a:latin typeface="Meiryo UI" panose="020B0604030504040204" pitchFamily="50" charset="-128"/>
                          <a:ea typeface="Meiryo UI" panose="020B0604030504040204" pitchFamily="50" charset="-128"/>
                          <a:cs typeface="+mn-cs"/>
                        </a:rPr>
                        <a:t>鍵となる協会の構成学会の年次総会への参加</a:t>
                      </a:r>
                      <a:endParaRPr kumimoji="1" lang="ja-JP" altLang="en-US" dirty="0">
                        <a:latin typeface="Meiryo UI" panose="020B0604030504040204" pitchFamily="50" charset="-128"/>
                        <a:ea typeface="Meiryo UI" panose="020B0604030504040204" pitchFamily="50" charset="-128"/>
                      </a:endParaRPr>
                    </a:p>
                  </a:txBody>
                  <a:tcPr/>
                </a:tc>
                <a:tc>
                  <a:txBody>
                    <a:bodyPr/>
                    <a:lstStyle/>
                    <a:p>
                      <a:pPr algn="ctr"/>
                      <a:r>
                        <a:rPr kumimoji="1" lang="en-US" altLang="ja-JP" b="0" i="0" dirty="0">
                          <a:latin typeface="Meiryo UI" panose="020B0604030504040204" pitchFamily="50" charset="-128"/>
                          <a:ea typeface="Meiryo UI" panose="020B0604030504040204" pitchFamily="50" charset="-128"/>
                        </a:rPr>
                        <a:t>   2</a:t>
                      </a:r>
                      <a:r>
                        <a:rPr kumimoji="1" lang="ja-JP" altLang="en-US" dirty="0">
                          <a:latin typeface="Meiryo UI" panose="020B0604030504040204" pitchFamily="50" charset="-128"/>
                          <a:ea typeface="Meiryo UI" panose="020B0604030504040204" pitchFamily="50" charset="-128"/>
                        </a:rPr>
                        <a:t>単位／回</a:t>
                      </a:r>
                      <a:endParaRPr kumimoji="1" lang="en-US" altLang="ja-JP" dirty="0">
                        <a:latin typeface="Meiryo UI" panose="020B0604030504040204" pitchFamily="50" charset="-128"/>
                        <a:ea typeface="Meiryo UI" panose="020B0604030504040204" pitchFamily="50" charset="-128"/>
                      </a:endParaRPr>
                    </a:p>
                    <a:p>
                      <a:pPr algn="ctr"/>
                      <a:r>
                        <a:rPr kumimoji="1" lang="ja-JP" altLang="en-US" sz="1800" b="0" i="0" kern="1200" dirty="0">
                          <a:solidFill>
                            <a:schemeClr val="dk1"/>
                          </a:solidFill>
                          <a:effectLst/>
                          <a:latin typeface="Meiryo UI" panose="020B0604030504040204" pitchFamily="50" charset="-128"/>
                          <a:ea typeface="Meiryo UI" panose="020B0604030504040204" pitchFamily="50" charset="-128"/>
                          <a:cs typeface="+mn-cs"/>
                        </a:rPr>
                        <a:t> </a:t>
                      </a:r>
                      <a:r>
                        <a:rPr kumimoji="1" lang="en-US" altLang="ja-JP" sz="1800" b="0" i="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en-US" sz="1800" b="0" i="0" kern="1200" dirty="0">
                          <a:solidFill>
                            <a:schemeClr val="dk1"/>
                          </a:solidFill>
                          <a:effectLst/>
                          <a:latin typeface="Meiryo UI" panose="020B0604030504040204" pitchFamily="50" charset="-128"/>
                          <a:ea typeface="Meiryo UI" panose="020B0604030504040204" pitchFamily="50" charset="-128"/>
                          <a:cs typeface="+mn-cs"/>
                        </a:rPr>
                        <a:t>年 </a:t>
                      </a:r>
                      <a:r>
                        <a:rPr kumimoji="1" lang="en-US" altLang="ja-JP" sz="1800" b="0" i="0" kern="1200" dirty="0">
                          <a:solidFill>
                            <a:schemeClr val="dk1"/>
                          </a:solidFill>
                          <a:effectLst/>
                          <a:latin typeface="Meiryo UI" panose="020B0604030504040204" pitchFamily="50" charset="-128"/>
                          <a:ea typeface="Meiryo UI" panose="020B0604030504040204" pitchFamily="50" charset="-128"/>
                          <a:cs typeface="+mn-cs"/>
                        </a:rPr>
                        <a:t>1 </a:t>
                      </a:r>
                      <a:r>
                        <a:rPr kumimoji="1" lang="ja-JP" altLang="en-US" sz="1800" b="0" i="0" kern="1200" dirty="0">
                          <a:solidFill>
                            <a:schemeClr val="dk1"/>
                          </a:solidFill>
                          <a:effectLst/>
                          <a:latin typeface="Meiryo UI" panose="020B0604030504040204" pitchFamily="50" charset="-128"/>
                          <a:ea typeface="Meiryo UI" panose="020B0604030504040204" pitchFamily="50" charset="-128"/>
                          <a:cs typeface="+mn-cs"/>
                        </a:rPr>
                        <a:t>回まで</a:t>
                      </a:r>
                      <a:r>
                        <a:rPr kumimoji="1" lang="en-US" altLang="ja-JP" sz="1800" b="0" i="0" kern="1200" dirty="0">
                          <a:solidFill>
                            <a:schemeClr val="dk1"/>
                          </a:solidFill>
                          <a:effectLst/>
                          <a:latin typeface="Meiryo UI" panose="020B0604030504040204" pitchFamily="50" charset="-128"/>
                          <a:ea typeface="Meiryo UI" panose="020B0604030504040204" pitchFamily="50" charset="-128"/>
                          <a:cs typeface="+mn-cs"/>
                        </a:rPr>
                        <a:t>)</a:t>
                      </a:r>
                      <a:endParaRPr kumimoji="1" lang="en-US" altLang="ja-JP"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104848885"/>
                  </a:ext>
                </a:extLst>
              </a:tr>
              <a:tr h="367022">
                <a:tc>
                  <a:txBody>
                    <a:bodyPr/>
                    <a:lstStyle/>
                    <a:p>
                      <a:r>
                        <a:rPr kumimoji="1" lang="ja-JP" altLang="en-US" sz="1800" b="0" i="0" kern="1200" dirty="0">
                          <a:solidFill>
                            <a:schemeClr val="dk1"/>
                          </a:solidFill>
                          <a:effectLst/>
                          <a:latin typeface="Meiryo UI" panose="020B0604030504040204" pitchFamily="50" charset="-128"/>
                          <a:ea typeface="Meiryo UI" panose="020B0604030504040204" pitchFamily="50" charset="-128"/>
                          <a:cs typeface="+mn-cs"/>
                        </a:rPr>
                        <a:t>構成学会の地方会への参加</a:t>
                      </a:r>
                      <a:endParaRPr kumimoji="1" lang="en-US" altLang="ja-JP" sz="1800" b="0" i="0" kern="1200" dirty="0">
                        <a:solidFill>
                          <a:schemeClr val="dk1"/>
                        </a:solidFill>
                        <a:effectLst/>
                        <a:latin typeface="Meiryo UI" panose="020B0604030504040204" pitchFamily="50" charset="-128"/>
                        <a:ea typeface="Meiryo UI" panose="020B0604030504040204" pitchFamily="50" charset="-128"/>
                        <a:cs typeface="+mn-cs"/>
                      </a:endParaRPr>
                    </a:p>
                    <a:p>
                      <a:r>
                        <a:rPr kumimoji="1" lang="ja-JP" altLang="en-US" sz="1800" b="0" i="0" kern="1200" dirty="0">
                          <a:solidFill>
                            <a:schemeClr val="dk1"/>
                          </a:solidFill>
                          <a:effectLst/>
                          <a:latin typeface="Meiryo UI" panose="020B0604030504040204" pitchFamily="50" charset="-128"/>
                          <a:ea typeface="Meiryo UI" panose="020B0604030504040204" pitchFamily="50" charset="-128"/>
                          <a:cs typeface="+mn-cs"/>
                        </a:rPr>
                        <a:t> </a:t>
                      </a:r>
                      <a:r>
                        <a:rPr kumimoji="1" lang="en-US" altLang="ja-JP" sz="1800" b="0" i="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en-US" sz="1800" b="0" i="0" kern="1200" dirty="0">
                          <a:solidFill>
                            <a:schemeClr val="dk1"/>
                          </a:solidFill>
                          <a:effectLst/>
                          <a:latin typeface="Meiryo UI" panose="020B0604030504040204" pitchFamily="50" charset="-128"/>
                          <a:ea typeface="Meiryo UI" panose="020B0604030504040204" pitchFamily="50" charset="-128"/>
                          <a:cs typeface="+mn-cs"/>
                        </a:rPr>
                        <a:t>日本産業衛生学会地方会、日本医療情報学会支部会、</a:t>
                      </a:r>
                      <a:endParaRPr kumimoji="1" lang="en-US" altLang="ja-JP" sz="1800" b="0" i="0" kern="1200" dirty="0">
                        <a:solidFill>
                          <a:schemeClr val="dk1"/>
                        </a:solidFill>
                        <a:effectLst/>
                        <a:latin typeface="Meiryo UI" panose="020B0604030504040204" pitchFamily="50" charset="-128"/>
                        <a:ea typeface="Meiryo UI" panose="020B0604030504040204" pitchFamily="50" charset="-128"/>
                        <a:cs typeface="+mn-cs"/>
                      </a:endParaRPr>
                    </a:p>
                    <a:p>
                      <a:pPr marL="0" indent="176213"/>
                      <a:r>
                        <a:rPr kumimoji="1" lang="ja-JP" altLang="en-US" sz="1800" b="0" i="0" kern="1200" dirty="0">
                          <a:solidFill>
                            <a:schemeClr val="dk1"/>
                          </a:solidFill>
                          <a:effectLst/>
                          <a:latin typeface="Meiryo UI" panose="020B0604030504040204" pitchFamily="50" charset="-128"/>
                          <a:ea typeface="Meiryo UI" panose="020B0604030504040204" pitchFamily="50" charset="-128"/>
                          <a:cs typeface="+mn-cs"/>
                        </a:rPr>
                        <a:t>日本医療・病院管理学会例会</a:t>
                      </a:r>
                      <a:r>
                        <a:rPr kumimoji="1" lang="en-US" altLang="ja-JP" sz="1800" b="0" i="0" kern="1200" dirty="0">
                          <a:solidFill>
                            <a:schemeClr val="dk1"/>
                          </a:solidFill>
                          <a:effectLst/>
                          <a:latin typeface="Meiryo UI" panose="020B0604030504040204" pitchFamily="50" charset="-128"/>
                          <a:ea typeface="Meiryo UI" panose="020B0604030504040204" pitchFamily="50" charset="-128"/>
                          <a:cs typeface="+mn-cs"/>
                        </a:rPr>
                        <a:t>)</a:t>
                      </a:r>
                      <a:endParaRPr kumimoji="1" lang="ja-JP" altLang="en-US" dirty="0">
                        <a:latin typeface="Meiryo UI" panose="020B0604030504040204" pitchFamily="50" charset="-128"/>
                        <a:ea typeface="Meiryo UI" panose="020B0604030504040204" pitchFamily="50" charset="-128"/>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   0.5</a:t>
                      </a:r>
                      <a:r>
                        <a:rPr kumimoji="1" lang="ja-JP" altLang="en-US" sz="1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単位／回</a:t>
                      </a:r>
                      <a:endParaRPr kumimoji="1" lang="en-US" altLang="ja-JP" sz="1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txBody>
                  <a:tcPr/>
                </a:tc>
                <a:extLst>
                  <a:ext uri="{0D108BD9-81ED-4DB2-BD59-A6C34878D82A}">
                    <a16:rowId xmlns:a16="http://schemas.microsoft.com/office/drawing/2014/main" val="2032499180"/>
                  </a:ext>
                </a:extLst>
              </a:tr>
              <a:tr h="367022">
                <a:tc>
                  <a:txBody>
                    <a:bodyPr/>
                    <a:lstStyle/>
                    <a:p>
                      <a:pPr fontAlgn="ctr"/>
                      <a:r>
                        <a:rPr lang="ja-JP" altLang="en-US" b="0" i="0" dirty="0">
                          <a:effectLst/>
                          <a:latin typeface="Meiryo UI" panose="020B0604030504040204" pitchFamily="50" charset="-128"/>
                          <a:ea typeface="Meiryo UI" panose="020B0604030504040204" pitchFamily="50" charset="-128"/>
                        </a:rPr>
                        <a:t>協会の構成団体の研究協議会等への参加</a:t>
                      </a:r>
                    </a:p>
                  </a:txBody>
                  <a:tcPr marL="190500" marR="190500" marT="76200" marB="76200" anchor="ctr"/>
                </a:tc>
                <a:tc>
                  <a:txBody>
                    <a:bodyPr/>
                    <a:lstStyle/>
                    <a:p>
                      <a:pPr algn="ctr" fontAlgn="ctr"/>
                      <a:r>
                        <a:rPr lang="en-US" altLang="ja-JP" b="0" i="0" dirty="0">
                          <a:effectLst/>
                          <a:latin typeface="Meiryo UI" panose="020B0604030504040204" pitchFamily="50" charset="-128"/>
                          <a:ea typeface="Meiryo UI" panose="020B0604030504040204" pitchFamily="50" charset="-128"/>
                        </a:rPr>
                        <a:t>1</a:t>
                      </a:r>
                      <a:r>
                        <a:rPr lang="ja-JP" altLang="en-US" dirty="0">
                          <a:effectLst/>
                          <a:latin typeface="Meiryo UI" panose="020B0604030504040204" pitchFamily="50" charset="-128"/>
                          <a:ea typeface="Meiryo UI" panose="020B0604030504040204" pitchFamily="50" charset="-128"/>
                        </a:rPr>
                        <a:t>単位／回</a:t>
                      </a:r>
                    </a:p>
                  </a:txBody>
                  <a:tcPr marL="190500" marR="190500" marT="76200" marB="76200" anchor="ctr"/>
                </a:tc>
                <a:extLst>
                  <a:ext uri="{0D108BD9-81ED-4DB2-BD59-A6C34878D82A}">
                    <a16:rowId xmlns:a16="http://schemas.microsoft.com/office/drawing/2014/main" val="723580143"/>
                  </a:ext>
                </a:extLst>
              </a:tr>
              <a:tr h="367022">
                <a:tc>
                  <a:txBody>
                    <a:bodyPr/>
                    <a:lstStyle/>
                    <a:p>
                      <a:pPr fontAlgn="ctr"/>
                      <a:r>
                        <a:rPr lang="ja-JP" altLang="en-US" b="0" i="0" dirty="0">
                          <a:effectLst/>
                          <a:latin typeface="Meiryo UI" panose="020B0604030504040204" pitchFamily="50" charset="-128"/>
                          <a:ea typeface="Meiryo UI" panose="020B0604030504040204" pitchFamily="50" charset="-128"/>
                        </a:rPr>
                        <a:t>協会の構成団体の研究協議会地方会への参加</a:t>
                      </a:r>
                      <a:endParaRPr lang="en-US" altLang="ja-JP" dirty="0">
                        <a:effectLst/>
                        <a:latin typeface="Meiryo UI" panose="020B0604030504040204" pitchFamily="50" charset="-128"/>
                        <a:ea typeface="Meiryo UI" panose="020B0604030504040204" pitchFamily="50" charset="-128"/>
                      </a:endParaRPr>
                    </a:p>
                    <a:p>
                      <a:pPr fontAlgn="ctr"/>
                      <a:r>
                        <a:rPr lang="ja-JP" altLang="en-US" dirty="0">
                          <a:effectLst/>
                          <a:latin typeface="Meiryo UI" panose="020B0604030504040204" pitchFamily="50" charset="-128"/>
                          <a:ea typeface="Meiryo UI" panose="020B0604030504040204" pitchFamily="50" charset="-128"/>
                        </a:rPr>
                        <a:t> </a:t>
                      </a:r>
                      <a:r>
                        <a:rPr lang="en-US" altLang="ja-JP" dirty="0">
                          <a:effectLst/>
                          <a:latin typeface="Meiryo UI" panose="020B0604030504040204" pitchFamily="50" charset="-128"/>
                          <a:ea typeface="Meiryo UI" panose="020B0604030504040204" pitchFamily="50" charset="-128"/>
                        </a:rPr>
                        <a:t>(</a:t>
                      </a:r>
                      <a:r>
                        <a:rPr lang="ja-JP" altLang="en-US" dirty="0">
                          <a:effectLst/>
                          <a:latin typeface="Meiryo UI" panose="020B0604030504040204" pitchFamily="50" charset="-128"/>
                          <a:ea typeface="Meiryo UI" panose="020B0604030504040204" pitchFamily="50" charset="-128"/>
                        </a:rPr>
                        <a:t>地方衛生研究所全国協議会地方会）</a:t>
                      </a:r>
                    </a:p>
                  </a:txBody>
                  <a:tcPr marL="190500" marR="190500" marT="76200" marB="76200" anchor="ctr"/>
                </a:tc>
                <a:tc>
                  <a:txBody>
                    <a:bodyPr/>
                    <a:lstStyle/>
                    <a:p>
                      <a:pPr algn="ctr" fontAlgn="ctr"/>
                      <a:r>
                        <a:rPr lang="en-US" altLang="ja-JP" b="0" i="0" dirty="0">
                          <a:effectLst/>
                          <a:latin typeface="Meiryo UI" panose="020B0604030504040204" pitchFamily="50" charset="-128"/>
                          <a:ea typeface="Meiryo UI" panose="020B0604030504040204" pitchFamily="50" charset="-128"/>
                        </a:rPr>
                        <a:t>0.5</a:t>
                      </a:r>
                      <a:r>
                        <a:rPr lang="ja-JP" altLang="en-US" dirty="0">
                          <a:effectLst/>
                          <a:latin typeface="Meiryo UI" panose="020B0604030504040204" pitchFamily="50" charset="-128"/>
                          <a:ea typeface="Meiryo UI" panose="020B0604030504040204" pitchFamily="50" charset="-128"/>
                        </a:rPr>
                        <a:t>単位／回</a:t>
                      </a:r>
                    </a:p>
                  </a:txBody>
                  <a:tcPr marL="190500" marR="190500" marT="76200" marB="76200" anchor="ctr"/>
                </a:tc>
                <a:extLst>
                  <a:ext uri="{0D108BD9-81ED-4DB2-BD59-A6C34878D82A}">
                    <a16:rowId xmlns:a16="http://schemas.microsoft.com/office/drawing/2014/main" val="2172407976"/>
                  </a:ext>
                </a:extLst>
              </a:tr>
              <a:tr h="367022">
                <a:tc>
                  <a:txBody>
                    <a:bodyPr/>
                    <a:lstStyle/>
                    <a:p>
                      <a:r>
                        <a:rPr kumimoji="1" lang="ja-JP" altLang="ja-JP" sz="1800" b="0" i="0" kern="1200" dirty="0">
                          <a:solidFill>
                            <a:schemeClr val="dk1"/>
                          </a:solidFill>
                          <a:effectLst/>
                          <a:latin typeface="Meiryo UI" panose="020B0604030504040204" pitchFamily="50" charset="-128"/>
                          <a:ea typeface="Meiryo UI" panose="020B0604030504040204" pitchFamily="50" charset="-128"/>
                          <a:cs typeface="+mn-cs"/>
                        </a:rPr>
                        <a:t>鍵でない協会の構成学会の年次総会への参加</a:t>
                      </a:r>
                      <a:endParaRPr kumimoji="1" lang="ja-JP" altLang="en-US" dirty="0">
                        <a:latin typeface="Meiryo UI" panose="020B0604030504040204" pitchFamily="50" charset="-128"/>
                        <a:ea typeface="Meiryo UI" panose="020B0604030504040204" pitchFamily="50" charset="-128"/>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   1</a:t>
                      </a:r>
                      <a:r>
                        <a:rPr kumimoji="1" lang="ja-JP" altLang="en-US" sz="1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単位／回</a:t>
                      </a:r>
                      <a:endParaRPr kumimoji="1" lang="en-US" altLang="ja-JP" sz="1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txBody>
                  <a:tcPr/>
                </a:tc>
                <a:extLst>
                  <a:ext uri="{0D108BD9-81ED-4DB2-BD59-A6C34878D82A}">
                    <a16:rowId xmlns:a16="http://schemas.microsoft.com/office/drawing/2014/main" val="4086514673"/>
                  </a:ext>
                </a:extLst>
              </a:tr>
              <a:tr h="367022">
                <a:tc>
                  <a:txBody>
                    <a:bodyPr/>
                    <a:lstStyle/>
                    <a:p>
                      <a:r>
                        <a:rPr kumimoji="1" lang="ja-JP" altLang="ja-JP" sz="1800" b="0" i="0" kern="1200" dirty="0">
                          <a:solidFill>
                            <a:schemeClr val="dk1"/>
                          </a:solidFill>
                          <a:effectLst/>
                          <a:latin typeface="Meiryo UI" panose="020B0604030504040204" pitchFamily="50" charset="-128"/>
                          <a:ea typeface="Meiryo UI" panose="020B0604030504040204" pitchFamily="50" charset="-128"/>
                          <a:cs typeface="+mn-cs"/>
                        </a:rPr>
                        <a:t>協会の構成学会の論文筆頭著者</a:t>
                      </a:r>
                      <a:endParaRPr kumimoji="1" lang="ja-JP" altLang="en-US" dirty="0">
                        <a:latin typeface="Meiryo UI" panose="020B0604030504040204" pitchFamily="50" charset="-128"/>
                        <a:ea typeface="Meiryo UI" panose="020B0604030504040204" pitchFamily="50" charset="-128"/>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   3</a:t>
                      </a:r>
                      <a:r>
                        <a:rPr kumimoji="1" lang="ja-JP" altLang="en-US" sz="1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単位／件</a:t>
                      </a:r>
                      <a:endParaRPr kumimoji="1" lang="en-US" altLang="ja-JP" sz="1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txBody>
                  <a:tcPr/>
                </a:tc>
                <a:extLst>
                  <a:ext uri="{0D108BD9-81ED-4DB2-BD59-A6C34878D82A}">
                    <a16:rowId xmlns:a16="http://schemas.microsoft.com/office/drawing/2014/main" val="2148868341"/>
                  </a:ext>
                </a:extLst>
              </a:tr>
              <a:tr h="367022">
                <a:tc>
                  <a:txBody>
                    <a:bodyPr/>
                    <a:lstStyle/>
                    <a:p>
                      <a:r>
                        <a:rPr kumimoji="1" lang="ja-JP" altLang="ja-JP" sz="1800" b="0" i="0" kern="1200" dirty="0">
                          <a:solidFill>
                            <a:schemeClr val="dk1"/>
                          </a:solidFill>
                          <a:effectLst/>
                          <a:latin typeface="Meiryo UI" panose="020B0604030504040204" pitchFamily="50" charset="-128"/>
                          <a:ea typeface="Meiryo UI" panose="020B0604030504040204" pitchFamily="50" charset="-128"/>
                          <a:cs typeface="+mn-cs"/>
                        </a:rPr>
                        <a:t>協会の構成学会の論文共同著者</a:t>
                      </a:r>
                      <a:endParaRPr kumimoji="1" lang="ja-JP" altLang="en-US" dirty="0">
                        <a:latin typeface="Meiryo UI" panose="020B0604030504040204" pitchFamily="50" charset="-128"/>
                        <a:ea typeface="Meiryo UI" panose="020B0604030504040204" pitchFamily="50" charset="-128"/>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   1</a:t>
                      </a:r>
                      <a:r>
                        <a:rPr kumimoji="1" lang="ja-JP" altLang="en-US" sz="1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単位／件</a:t>
                      </a:r>
                      <a:endParaRPr kumimoji="1" lang="en-US" altLang="ja-JP" sz="18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txBody>
                  <a:tcPr/>
                </a:tc>
                <a:extLst>
                  <a:ext uri="{0D108BD9-81ED-4DB2-BD59-A6C34878D82A}">
                    <a16:rowId xmlns:a16="http://schemas.microsoft.com/office/drawing/2014/main" val="4231875258"/>
                  </a:ext>
                </a:extLst>
              </a:tr>
            </a:tbl>
          </a:graphicData>
        </a:graphic>
      </p:graphicFrame>
      <p:sp>
        <p:nvSpPr>
          <p:cNvPr id="8" name="角丸四角形 7"/>
          <p:cNvSpPr/>
          <p:nvPr/>
        </p:nvSpPr>
        <p:spPr bwMode="auto">
          <a:xfrm>
            <a:off x="7335079" y="59635"/>
            <a:ext cx="1769165" cy="238540"/>
          </a:xfrm>
          <a:prstGeom prst="roundRect">
            <a:avLst/>
          </a:prstGeom>
          <a:ln>
            <a:solidFill>
              <a:srgbClr val="000099"/>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defTabSz="1001713" eaLnBrk="1" hangingPunct="1"/>
            <a:r>
              <a:rPr lang="ja-JP" altLang="en-US" sz="1400" dirty="0">
                <a:solidFill>
                  <a:srgbClr val="000099"/>
                </a:solidFill>
                <a:ea typeface="Meiryo UI" panose="020B0604030504040204" pitchFamily="34" charset="-128"/>
              </a:rPr>
              <a:t>更新ルールについて</a:t>
            </a:r>
            <a:endParaRPr kumimoji="1" lang="ja-JP" altLang="en-US" sz="1400" u="none" strike="noStrike" cap="none" normalizeH="0" baseline="0" dirty="0">
              <a:ln>
                <a:noFill/>
              </a:ln>
              <a:solidFill>
                <a:srgbClr val="000099"/>
              </a:solidFill>
              <a:effectLst/>
              <a:ea typeface="Meiryo UI" panose="020B0604030504040204" pitchFamily="34" charset="-128"/>
            </a:endParaRPr>
          </a:p>
        </p:txBody>
      </p:sp>
    </p:spTree>
    <p:extLst>
      <p:ext uri="{BB962C8B-B14F-4D97-AF65-F5344CB8AC3E}">
        <p14:creationId xmlns:p14="http://schemas.microsoft.com/office/powerpoint/2010/main" val="201565156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94830" y="438006"/>
            <a:ext cx="7656858" cy="531023"/>
          </a:xfrm>
        </p:spPr>
        <p:txBody>
          <a:bodyPr/>
          <a:lstStyle/>
          <a:p>
            <a:r>
              <a:rPr lang="ja-JP" altLang="ja-JP" dirty="0"/>
              <a:t>学会・団体活動等の実績の単位</a:t>
            </a:r>
            <a:r>
              <a:rPr lang="en-US" altLang="ja-JP" dirty="0"/>
              <a:t>(</a:t>
            </a:r>
            <a:r>
              <a:rPr lang="ja-JP" altLang="ja-JP" dirty="0"/>
              <a:t>クレジット</a:t>
            </a:r>
            <a:r>
              <a:rPr lang="en-US" altLang="ja-JP" dirty="0"/>
              <a:t>)</a:t>
            </a:r>
            <a:endParaRPr kumimoji="1" lang="ja-JP" altLang="en-US" dirty="0">
              <a:solidFill>
                <a:srgbClr val="FF0000"/>
              </a:solidFill>
            </a:endParaRPr>
          </a:p>
        </p:txBody>
      </p:sp>
      <p:graphicFrame>
        <p:nvGraphicFramePr>
          <p:cNvPr id="7" name="表 6"/>
          <p:cNvGraphicFramePr>
            <a:graphicFrameLocks noGrp="1"/>
          </p:cNvGraphicFramePr>
          <p:nvPr>
            <p:extLst>
              <p:ext uri="{D42A27DB-BD31-4B8C-83A1-F6EECF244321}">
                <p14:modId xmlns:p14="http://schemas.microsoft.com/office/powerpoint/2010/main" val="2090659723"/>
              </p:ext>
            </p:extLst>
          </p:nvPr>
        </p:nvGraphicFramePr>
        <p:xfrm>
          <a:off x="694830" y="1167525"/>
          <a:ext cx="7991969" cy="3667696"/>
        </p:xfrm>
        <a:graphic>
          <a:graphicData uri="http://schemas.openxmlformats.org/drawingml/2006/table">
            <a:tbl>
              <a:tblPr firstRow="1" bandRow="1">
                <a:tableStyleId>{5C22544A-7EE6-4342-B048-85BDC9FD1C3A}</a:tableStyleId>
              </a:tblPr>
              <a:tblGrid>
                <a:gridCol w="6277470">
                  <a:extLst>
                    <a:ext uri="{9D8B030D-6E8A-4147-A177-3AD203B41FA5}">
                      <a16:colId xmlns:a16="http://schemas.microsoft.com/office/drawing/2014/main" val="3864110331"/>
                    </a:ext>
                  </a:extLst>
                </a:gridCol>
                <a:gridCol w="1714499">
                  <a:extLst>
                    <a:ext uri="{9D8B030D-6E8A-4147-A177-3AD203B41FA5}">
                      <a16:colId xmlns:a16="http://schemas.microsoft.com/office/drawing/2014/main" val="1072056004"/>
                    </a:ext>
                  </a:extLst>
                </a:gridCol>
              </a:tblGrid>
              <a:tr h="268356">
                <a:tc>
                  <a:txBody>
                    <a:bodyPr/>
                    <a:lstStyle/>
                    <a:p>
                      <a:pPr algn="ctr"/>
                      <a:r>
                        <a:rPr kumimoji="1" lang="ja-JP" altLang="ja-JP" sz="1800" b="0" i="0" kern="1200" dirty="0">
                          <a:solidFill>
                            <a:schemeClr val="lt1"/>
                          </a:solidFill>
                          <a:effectLst/>
                          <a:latin typeface="+mn-lt"/>
                          <a:ea typeface="Meiryo UI" panose="020B0604030504040204" pitchFamily="34" charset="-128"/>
                          <a:cs typeface="+mn-cs"/>
                        </a:rPr>
                        <a:t>学会・団体活動等</a:t>
                      </a:r>
                      <a:r>
                        <a:rPr kumimoji="1" lang="ja-JP" altLang="en-US" sz="1800" b="0" i="0" kern="1200" dirty="0">
                          <a:solidFill>
                            <a:schemeClr val="lt1"/>
                          </a:solidFill>
                          <a:effectLst/>
                          <a:latin typeface="+mn-lt"/>
                          <a:ea typeface="Meiryo UI" panose="020B0604030504040204" pitchFamily="34" charset="-128"/>
                          <a:cs typeface="+mn-cs"/>
                        </a:rPr>
                        <a:t>の内容</a:t>
                      </a:r>
                      <a:endParaRPr kumimoji="1" lang="ja-JP" altLang="en-US" sz="1800" dirty="0"/>
                    </a:p>
                  </a:txBody>
                  <a:tcPr/>
                </a:tc>
                <a:tc>
                  <a:txBody>
                    <a:bodyPr/>
                    <a:lstStyle/>
                    <a:p>
                      <a:r>
                        <a:rPr kumimoji="1" lang="ja-JP" altLang="en-US" sz="1800" b="0" i="0" dirty="0">
                          <a:ea typeface="Meiryo UI" panose="020B0604030504040204" pitchFamily="34" charset="-128"/>
                        </a:rPr>
                        <a:t>付与される単位</a:t>
                      </a:r>
                    </a:p>
                  </a:txBody>
                  <a:tcPr/>
                </a:tc>
                <a:extLst>
                  <a:ext uri="{0D108BD9-81ED-4DB2-BD59-A6C34878D82A}">
                    <a16:rowId xmlns:a16="http://schemas.microsoft.com/office/drawing/2014/main" val="1810672851"/>
                  </a:ext>
                </a:extLst>
              </a:tr>
              <a:tr h="0">
                <a:tc>
                  <a:txBody>
                    <a:bodyPr/>
                    <a:lstStyle/>
                    <a:p>
                      <a:r>
                        <a:rPr kumimoji="1" lang="ja-JP" altLang="ja-JP" sz="1800" b="0" i="0" kern="1200" dirty="0">
                          <a:solidFill>
                            <a:schemeClr val="dk1"/>
                          </a:solidFill>
                          <a:effectLst/>
                          <a:latin typeface="+mn-lt"/>
                          <a:ea typeface="Meiryo UI" panose="020B0604030504040204" pitchFamily="34" charset="-128"/>
                          <a:cs typeface="+mn-cs"/>
                        </a:rPr>
                        <a:t>協会の構成学会の年次総会特別講演・教育講演等</a:t>
                      </a:r>
                      <a:endParaRPr kumimoji="1" lang="ja-JP" alt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srgbClr val="000000"/>
                          </a:solidFill>
                          <a:effectLst/>
                          <a:uLnTx/>
                          <a:uFillTx/>
                          <a:latin typeface="Tahoma"/>
                          <a:ea typeface="Meiryo UI" panose="020B0604030504040204" pitchFamily="34" charset="-128"/>
                          <a:cs typeface="+mn-cs"/>
                        </a:rPr>
                        <a:t>   1</a:t>
                      </a:r>
                      <a:r>
                        <a:rPr kumimoji="1" lang="ja-JP" altLang="en-US" sz="1800" b="0" i="0" u="none" strike="noStrike" kern="1200" cap="none" spc="0" normalizeH="0" baseline="0" noProof="0" dirty="0">
                          <a:ln>
                            <a:noFill/>
                          </a:ln>
                          <a:solidFill>
                            <a:srgbClr val="000000"/>
                          </a:solidFill>
                          <a:effectLst/>
                          <a:uLnTx/>
                          <a:uFillTx/>
                          <a:latin typeface="Tahoma"/>
                          <a:ea typeface="Meiryo UI" panose="020B0604030504040204" pitchFamily="34" charset="-128"/>
                          <a:cs typeface="+mn-cs"/>
                        </a:rPr>
                        <a:t>単位／回</a:t>
                      </a:r>
                      <a:endParaRPr kumimoji="1" lang="en-US" altLang="ja-JP" sz="1800" b="0" i="0" u="none" strike="noStrike" kern="1200" cap="none" spc="0" normalizeH="0" baseline="0" noProof="0" dirty="0">
                        <a:ln>
                          <a:noFill/>
                        </a:ln>
                        <a:solidFill>
                          <a:srgbClr val="000000"/>
                        </a:solidFill>
                        <a:effectLst/>
                        <a:uLnTx/>
                        <a:uFillTx/>
                        <a:latin typeface="Tahoma"/>
                        <a:ea typeface="Meiryo UI" panose="020B0604030504040204" pitchFamily="34" charset="-128"/>
                        <a:cs typeface="+mn-cs"/>
                      </a:endParaRPr>
                    </a:p>
                  </a:txBody>
                  <a:tcPr/>
                </a:tc>
                <a:extLst>
                  <a:ext uri="{0D108BD9-81ED-4DB2-BD59-A6C34878D82A}">
                    <a16:rowId xmlns:a16="http://schemas.microsoft.com/office/drawing/2014/main" val="1104848885"/>
                  </a:ext>
                </a:extLst>
              </a:tr>
              <a:tr h="367022">
                <a:tc>
                  <a:txBody>
                    <a:bodyPr/>
                    <a:lstStyle/>
                    <a:p>
                      <a:r>
                        <a:rPr kumimoji="1" lang="ja-JP" altLang="ja-JP" sz="1800" b="0" i="0" kern="1200" dirty="0">
                          <a:solidFill>
                            <a:schemeClr val="dk1"/>
                          </a:solidFill>
                          <a:effectLst/>
                          <a:latin typeface="+mn-lt"/>
                          <a:ea typeface="Meiryo UI" panose="020B0604030504040204" pitchFamily="34" charset="-128"/>
                          <a:cs typeface="+mn-cs"/>
                        </a:rPr>
                        <a:t>協会の構成学会の年次総会シンポジスト・座長</a:t>
                      </a:r>
                      <a:endParaRPr kumimoji="1" lang="ja-JP" alt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srgbClr val="000000"/>
                          </a:solidFill>
                          <a:effectLst/>
                          <a:uLnTx/>
                          <a:uFillTx/>
                          <a:latin typeface="Tahoma"/>
                          <a:ea typeface="Meiryo UI" panose="020B0604030504040204" pitchFamily="34" charset="-128"/>
                          <a:cs typeface="+mn-cs"/>
                        </a:rPr>
                        <a:t>   1</a:t>
                      </a:r>
                      <a:r>
                        <a:rPr kumimoji="1" lang="ja-JP" altLang="en-US" sz="1800" b="0" i="0" u="none" strike="noStrike" kern="1200" cap="none" spc="0" normalizeH="0" baseline="0" noProof="0" dirty="0">
                          <a:ln>
                            <a:noFill/>
                          </a:ln>
                          <a:solidFill>
                            <a:srgbClr val="000000"/>
                          </a:solidFill>
                          <a:effectLst/>
                          <a:uLnTx/>
                          <a:uFillTx/>
                          <a:latin typeface="Tahoma"/>
                          <a:ea typeface="Meiryo UI" panose="020B0604030504040204" pitchFamily="34" charset="-128"/>
                          <a:cs typeface="+mn-cs"/>
                        </a:rPr>
                        <a:t>単位／回</a:t>
                      </a:r>
                      <a:endParaRPr kumimoji="1" lang="en-US" altLang="ja-JP" sz="1800" b="0" i="0" u="none" strike="noStrike" kern="1200" cap="none" spc="0" normalizeH="0" baseline="0" noProof="0" dirty="0">
                        <a:ln>
                          <a:noFill/>
                        </a:ln>
                        <a:solidFill>
                          <a:srgbClr val="000000"/>
                        </a:solidFill>
                        <a:effectLst/>
                        <a:uLnTx/>
                        <a:uFillTx/>
                        <a:latin typeface="Tahoma"/>
                        <a:ea typeface="Meiryo UI" panose="020B0604030504040204" pitchFamily="34" charset="-128"/>
                        <a:cs typeface="+mn-cs"/>
                      </a:endParaRPr>
                    </a:p>
                  </a:txBody>
                  <a:tcPr/>
                </a:tc>
                <a:extLst>
                  <a:ext uri="{0D108BD9-81ED-4DB2-BD59-A6C34878D82A}">
                    <a16:rowId xmlns:a16="http://schemas.microsoft.com/office/drawing/2014/main" val="4086514673"/>
                  </a:ext>
                </a:extLst>
              </a:tr>
              <a:tr h="367022">
                <a:tc>
                  <a:txBody>
                    <a:bodyPr/>
                    <a:lstStyle/>
                    <a:p>
                      <a:r>
                        <a:rPr kumimoji="1" lang="ja-JP" altLang="ja-JP" sz="1800" b="0" i="0" kern="1200" dirty="0">
                          <a:solidFill>
                            <a:schemeClr val="dk1"/>
                          </a:solidFill>
                          <a:effectLst/>
                          <a:latin typeface="+mn-lt"/>
                          <a:ea typeface="Meiryo UI" panose="020B0604030504040204" pitchFamily="34" charset="-128"/>
                          <a:cs typeface="+mn-cs"/>
                        </a:rPr>
                        <a:t>協会の構成学会の年次総会一般演題筆頭演者</a:t>
                      </a:r>
                      <a:endParaRPr kumimoji="1" lang="ja-JP" alt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srgbClr val="000000"/>
                          </a:solidFill>
                          <a:effectLst/>
                          <a:uLnTx/>
                          <a:uFillTx/>
                          <a:latin typeface="Tahoma"/>
                          <a:ea typeface="Meiryo UI" panose="020B0604030504040204" pitchFamily="34" charset="-128"/>
                          <a:cs typeface="+mn-cs"/>
                        </a:rPr>
                        <a:t>   1</a:t>
                      </a:r>
                      <a:r>
                        <a:rPr kumimoji="1" lang="ja-JP" altLang="en-US" sz="1800" b="0" i="0" u="none" strike="noStrike" kern="1200" cap="none" spc="0" normalizeH="0" baseline="0" noProof="0" dirty="0">
                          <a:ln>
                            <a:noFill/>
                          </a:ln>
                          <a:solidFill>
                            <a:srgbClr val="000000"/>
                          </a:solidFill>
                          <a:effectLst/>
                          <a:uLnTx/>
                          <a:uFillTx/>
                          <a:latin typeface="Tahoma"/>
                          <a:ea typeface="Meiryo UI" panose="020B0604030504040204" pitchFamily="34" charset="-128"/>
                          <a:cs typeface="+mn-cs"/>
                        </a:rPr>
                        <a:t>単位／回</a:t>
                      </a:r>
                      <a:endParaRPr kumimoji="1" lang="en-US" altLang="ja-JP" sz="1800" b="0" i="0" u="none" strike="noStrike" kern="1200" cap="none" spc="0" normalizeH="0" baseline="0" noProof="0" dirty="0">
                        <a:ln>
                          <a:noFill/>
                        </a:ln>
                        <a:solidFill>
                          <a:srgbClr val="000000"/>
                        </a:solidFill>
                        <a:effectLst/>
                        <a:uLnTx/>
                        <a:uFillTx/>
                        <a:latin typeface="Tahoma"/>
                        <a:ea typeface="Meiryo UI" panose="020B0604030504040204" pitchFamily="34" charset="-128"/>
                        <a:cs typeface="+mn-cs"/>
                      </a:endParaRPr>
                    </a:p>
                  </a:txBody>
                  <a:tcPr/>
                </a:tc>
                <a:extLst>
                  <a:ext uri="{0D108BD9-81ED-4DB2-BD59-A6C34878D82A}">
                    <a16:rowId xmlns:a16="http://schemas.microsoft.com/office/drawing/2014/main" val="2148868341"/>
                  </a:ext>
                </a:extLst>
              </a:tr>
              <a:tr h="367022">
                <a:tc>
                  <a:txBody>
                    <a:bodyPr/>
                    <a:lstStyle/>
                    <a:p>
                      <a:r>
                        <a:rPr kumimoji="1" lang="ja-JP" altLang="ja-JP" sz="1800" b="0" i="0" kern="1200" dirty="0">
                          <a:solidFill>
                            <a:schemeClr val="dk1"/>
                          </a:solidFill>
                          <a:effectLst/>
                          <a:latin typeface="+mn-lt"/>
                          <a:ea typeface="Meiryo UI" panose="020B0604030504040204" pitchFamily="34" charset="-128"/>
                          <a:cs typeface="+mn-cs"/>
                        </a:rPr>
                        <a:t>協会の構成学会の年次総会一般演題共同演者</a:t>
                      </a:r>
                      <a:endParaRPr kumimoji="1" lang="ja-JP" alt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srgbClr val="000000"/>
                          </a:solidFill>
                          <a:effectLst/>
                          <a:uLnTx/>
                          <a:uFillTx/>
                          <a:latin typeface="Tahoma"/>
                          <a:ea typeface="Meiryo UI" panose="020B0604030504040204" pitchFamily="34" charset="-128"/>
                          <a:cs typeface="+mn-cs"/>
                        </a:rPr>
                        <a:t>0.5</a:t>
                      </a:r>
                      <a:r>
                        <a:rPr kumimoji="1" lang="ja-JP" altLang="en-US" sz="1800" b="0" i="0" u="none" strike="noStrike" kern="1200" cap="none" spc="0" normalizeH="0" baseline="0" noProof="0" dirty="0">
                          <a:ln>
                            <a:noFill/>
                          </a:ln>
                          <a:solidFill>
                            <a:srgbClr val="000000"/>
                          </a:solidFill>
                          <a:effectLst/>
                          <a:uLnTx/>
                          <a:uFillTx/>
                          <a:latin typeface="Tahoma"/>
                          <a:ea typeface="Meiryo UI" panose="020B0604030504040204" pitchFamily="34" charset="-128"/>
                          <a:cs typeface="+mn-cs"/>
                        </a:rPr>
                        <a:t>単位／回</a:t>
                      </a:r>
                      <a:endParaRPr kumimoji="1" lang="en-US" altLang="ja-JP" sz="1800" b="0" i="0" u="none" strike="noStrike" kern="1200" cap="none" spc="0" normalizeH="0" baseline="0" noProof="0" dirty="0">
                        <a:ln>
                          <a:noFill/>
                        </a:ln>
                        <a:solidFill>
                          <a:srgbClr val="000000"/>
                        </a:solidFill>
                        <a:effectLst/>
                        <a:uLnTx/>
                        <a:uFillTx/>
                        <a:latin typeface="Tahoma"/>
                        <a:ea typeface="Meiryo UI" panose="020B0604030504040204" pitchFamily="34" charset="-128"/>
                        <a:cs typeface="+mn-cs"/>
                      </a:endParaRPr>
                    </a:p>
                  </a:txBody>
                  <a:tcPr/>
                </a:tc>
                <a:extLst>
                  <a:ext uri="{0D108BD9-81ED-4DB2-BD59-A6C34878D82A}">
                    <a16:rowId xmlns:a16="http://schemas.microsoft.com/office/drawing/2014/main" val="4231875258"/>
                  </a:ext>
                </a:extLst>
              </a:tr>
              <a:tr h="367022">
                <a:tc>
                  <a:txBody>
                    <a:bodyPr/>
                    <a:lstStyle/>
                    <a:p>
                      <a:r>
                        <a:rPr kumimoji="1" lang="ja-JP" altLang="ja-JP" sz="1800" b="0" i="0" kern="1200" dirty="0">
                          <a:solidFill>
                            <a:schemeClr val="dk1"/>
                          </a:solidFill>
                          <a:effectLst/>
                          <a:latin typeface="+mn-lt"/>
                          <a:ea typeface="Meiryo UI" panose="020B0604030504040204" pitchFamily="34" charset="-128"/>
                          <a:cs typeface="+mn-cs"/>
                        </a:rPr>
                        <a:t>協会の構成学会や団体の役員、委員会委員等</a:t>
                      </a:r>
                      <a:endParaRPr kumimoji="1" lang="ja-JP" alt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srgbClr val="000000"/>
                          </a:solidFill>
                          <a:effectLst/>
                          <a:uLnTx/>
                          <a:uFillTx/>
                          <a:latin typeface="Tahoma"/>
                          <a:ea typeface="Meiryo UI" panose="020B0604030504040204" pitchFamily="34" charset="-128"/>
                          <a:cs typeface="+mn-cs"/>
                        </a:rPr>
                        <a:t>   1</a:t>
                      </a:r>
                      <a:r>
                        <a:rPr kumimoji="1" lang="ja-JP" altLang="en-US" sz="1800" b="0" i="0" u="none" strike="noStrike" kern="1200" cap="none" spc="0" normalizeH="0" baseline="0" noProof="0" dirty="0">
                          <a:ln>
                            <a:noFill/>
                          </a:ln>
                          <a:solidFill>
                            <a:srgbClr val="000000"/>
                          </a:solidFill>
                          <a:effectLst/>
                          <a:uLnTx/>
                          <a:uFillTx/>
                          <a:latin typeface="Tahoma"/>
                          <a:ea typeface="Meiryo UI" panose="020B0604030504040204" pitchFamily="34" charset="-128"/>
                          <a:cs typeface="+mn-cs"/>
                        </a:rPr>
                        <a:t>単位／年</a:t>
                      </a:r>
                      <a:endParaRPr kumimoji="1" lang="en-US" altLang="ja-JP" sz="1800" b="0" i="0" u="none" strike="noStrike" kern="1200" cap="none" spc="0" normalizeH="0" baseline="0" noProof="0" dirty="0">
                        <a:ln>
                          <a:noFill/>
                        </a:ln>
                        <a:solidFill>
                          <a:srgbClr val="000000"/>
                        </a:solidFill>
                        <a:effectLst/>
                        <a:uLnTx/>
                        <a:uFillTx/>
                        <a:latin typeface="Tahoma"/>
                        <a:ea typeface="Meiryo UI" panose="020B0604030504040204" pitchFamily="34" charset="-128"/>
                        <a:cs typeface="+mn-cs"/>
                      </a:endParaRPr>
                    </a:p>
                  </a:txBody>
                  <a:tcPr/>
                </a:tc>
                <a:extLst>
                  <a:ext uri="{0D108BD9-81ED-4DB2-BD59-A6C34878D82A}">
                    <a16:rowId xmlns:a16="http://schemas.microsoft.com/office/drawing/2014/main" val="3043031739"/>
                  </a:ext>
                </a:extLst>
              </a:tr>
              <a:tr h="367022">
                <a:tc>
                  <a:txBody>
                    <a:bodyPr/>
                    <a:lstStyle/>
                    <a:p>
                      <a:r>
                        <a:rPr kumimoji="1" lang="ja-JP" altLang="ja-JP" sz="1800" b="0" i="0" kern="1200" dirty="0">
                          <a:solidFill>
                            <a:schemeClr val="dk1"/>
                          </a:solidFill>
                          <a:effectLst/>
                          <a:latin typeface="+mn-lt"/>
                          <a:ea typeface="Meiryo UI" panose="020B0604030504040204" pitchFamily="34" charset="-128"/>
                          <a:cs typeface="+mn-cs"/>
                        </a:rPr>
                        <a:t>行政機関設置の審議会、検討会等の委員等</a:t>
                      </a:r>
                      <a:endParaRPr kumimoji="1" lang="ja-JP" alt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srgbClr val="000000"/>
                          </a:solidFill>
                          <a:effectLst/>
                          <a:uLnTx/>
                          <a:uFillTx/>
                          <a:latin typeface="Tahoma"/>
                          <a:ea typeface="Meiryo UI" panose="020B0604030504040204" pitchFamily="34" charset="-128"/>
                          <a:cs typeface="+mn-cs"/>
                        </a:rPr>
                        <a:t>   2</a:t>
                      </a:r>
                      <a:r>
                        <a:rPr kumimoji="1" lang="ja-JP" altLang="en-US" sz="1800" b="0" i="0" u="none" strike="noStrike" kern="1200" cap="none" spc="0" normalizeH="0" baseline="0" noProof="0" dirty="0">
                          <a:ln>
                            <a:noFill/>
                          </a:ln>
                          <a:solidFill>
                            <a:srgbClr val="000000"/>
                          </a:solidFill>
                          <a:effectLst/>
                          <a:uLnTx/>
                          <a:uFillTx/>
                          <a:latin typeface="Tahoma"/>
                          <a:ea typeface="Meiryo UI" panose="020B0604030504040204" pitchFamily="34" charset="-128"/>
                          <a:cs typeface="+mn-cs"/>
                        </a:rPr>
                        <a:t>単位／年</a:t>
                      </a:r>
                      <a:endParaRPr kumimoji="1" lang="en-US" altLang="ja-JP" sz="1800" b="0" i="0" u="none" strike="noStrike" kern="1200" cap="none" spc="0" normalizeH="0" baseline="0" noProof="0" dirty="0">
                        <a:ln>
                          <a:noFill/>
                        </a:ln>
                        <a:solidFill>
                          <a:srgbClr val="000000"/>
                        </a:solidFill>
                        <a:effectLst/>
                        <a:uLnTx/>
                        <a:uFillTx/>
                        <a:latin typeface="Tahoma"/>
                        <a:ea typeface="Meiryo UI" panose="020B0604030504040204" pitchFamily="34" charset="-128"/>
                        <a:cs typeface="+mn-cs"/>
                      </a:endParaRPr>
                    </a:p>
                  </a:txBody>
                  <a:tcPr/>
                </a:tc>
                <a:extLst>
                  <a:ext uri="{0D108BD9-81ED-4DB2-BD59-A6C34878D82A}">
                    <a16:rowId xmlns:a16="http://schemas.microsoft.com/office/drawing/2014/main" val="3951931969"/>
                  </a:ext>
                </a:extLst>
              </a:tr>
              <a:tr h="367022">
                <a:tc>
                  <a:txBody>
                    <a:bodyPr/>
                    <a:lstStyle/>
                    <a:p>
                      <a:r>
                        <a:rPr kumimoji="1" lang="ja-JP" altLang="ja-JP" sz="1800" b="0" i="0" kern="1200" dirty="0">
                          <a:solidFill>
                            <a:schemeClr val="dk1"/>
                          </a:solidFill>
                          <a:effectLst/>
                          <a:latin typeface="+mn-lt"/>
                          <a:ea typeface="Meiryo UI" panose="020B0604030504040204" pitchFamily="34" charset="-128"/>
                          <a:cs typeface="+mn-cs"/>
                        </a:rPr>
                        <a:t>行政機関主催の会議等への説明担当等の役割を有する参加</a:t>
                      </a:r>
                      <a:endParaRPr kumimoji="1" lang="ja-JP" alt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srgbClr val="000000"/>
                          </a:solidFill>
                          <a:effectLst/>
                          <a:uLnTx/>
                          <a:uFillTx/>
                          <a:latin typeface="Tahoma"/>
                          <a:ea typeface="Meiryo UI" panose="020B0604030504040204" pitchFamily="34" charset="-128"/>
                          <a:cs typeface="+mn-cs"/>
                        </a:rPr>
                        <a:t>   1</a:t>
                      </a:r>
                      <a:r>
                        <a:rPr kumimoji="1" lang="ja-JP" altLang="en-US" sz="1800" b="0" i="0" u="none" strike="noStrike" kern="1200" cap="none" spc="0" normalizeH="0" baseline="0" noProof="0" dirty="0">
                          <a:ln>
                            <a:noFill/>
                          </a:ln>
                          <a:solidFill>
                            <a:srgbClr val="000000"/>
                          </a:solidFill>
                          <a:effectLst/>
                          <a:uLnTx/>
                          <a:uFillTx/>
                          <a:latin typeface="Tahoma"/>
                          <a:ea typeface="Meiryo UI" panose="020B0604030504040204" pitchFamily="34" charset="-128"/>
                          <a:cs typeface="+mn-cs"/>
                        </a:rPr>
                        <a:t>単位／回</a:t>
                      </a:r>
                      <a:endParaRPr kumimoji="1" lang="en-US" altLang="ja-JP" sz="1800" b="0" i="0" u="none" strike="noStrike" kern="1200" cap="none" spc="0" normalizeH="0" baseline="0" noProof="0" dirty="0">
                        <a:ln>
                          <a:noFill/>
                        </a:ln>
                        <a:solidFill>
                          <a:srgbClr val="000000"/>
                        </a:solidFill>
                        <a:effectLst/>
                        <a:uLnTx/>
                        <a:uFillTx/>
                        <a:latin typeface="Tahoma"/>
                        <a:ea typeface="Meiryo UI" panose="020B0604030504040204" pitchFamily="34" charset="-128"/>
                        <a:cs typeface="+mn-cs"/>
                      </a:endParaRPr>
                    </a:p>
                  </a:txBody>
                  <a:tcPr/>
                </a:tc>
                <a:extLst>
                  <a:ext uri="{0D108BD9-81ED-4DB2-BD59-A6C34878D82A}">
                    <a16:rowId xmlns:a16="http://schemas.microsoft.com/office/drawing/2014/main" val="2514428347"/>
                  </a:ext>
                </a:extLst>
              </a:tr>
              <a:tr h="367022">
                <a:tc>
                  <a:txBody>
                    <a:bodyPr/>
                    <a:lstStyle/>
                    <a:p>
                      <a:r>
                        <a:rPr kumimoji="1" lang="ja-JP" altLang="ja-JP" sz="1800" b="0" i="0" kern="1200" dirty="0">
                          <a:solidFill>
                            <a:schemeClr val="dk1"/>
                          </a:solidFill>
                          <a:effectLst/>
                          <a:latin typeface="+mn-lt"/>
                          <a:ea typeface="Meiryo UI" panose="020B0604030504040204" pitchFamily="34" charset="-128"/>
                          <a:cs typeface="+mn-cs"/>
                        </a:rPr>
                        <a:t>社会医学系の論文筆頭著者</a:t>
                      </a:r>
                      <a:endParaRPr kumimoji="1" lang="ja-JP" alt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srgbClr val="000000"/>
                          </a:solidFill>
                          <a:effectLst/>
                          <a:uLnTx/>
                          <a:uFillTx/>
                          <a:latin typeface="Tahoma"/>
                          <a:ea typeface="Meiryo UI" panose="020B0604030504040204" pitchFamily="34" charset="-128"/>
                          <a:cs typeface="+mn-cs"/>
                        </a:rPr>
                        <a:t>   1</a:t>
                      </a:r>
                      <a:r>
                        <a:rPr kumimoji="1" lang="ja-JP" altLang="en-US" sz="1800" b="0" i="0" u="none" strike="noStrike" kern="1200" cap="none" spc="0" normalizeH="0" baseline="0" noProof="0" dirty="0">
                          <a:ln>
                            <a:noFill/>
                          </a:ln>
                          <a:solidFill>
                            <a:srgbClr val="000000"/>
                          </a:solidFill>
                          <a:effectLst/>
                          <a:uLnTx/>
                          <a:uFillTx/>
                          <a:latin typeface="Tahoma"/>
                          <a:ea typeface="Meiryo UI" panose="020B0604030504040204" pitchFamily="34" charset="-128"/>
                          <a:cs typeface="+mn-cs"/>
                        </a:rPr>
                        <a:t>単位／件</a:t>
                      </a:r>
                      <a:endParaRPr kumimoji="1" lang="en-US" altLang="ja-JP" sz="1800" b="0" i="0" u="none" strike="noStrike" kern="1200" cap="none" spc="0" normalizeH="0" baseline="0" noProof="0" dirty="0">
                        <a:ln>
                          <a:noFill/>
                        </a:ln>
                        <a:solidFill>
                          <a:srgbClr val="000000"/>
                        </a:solidFill>
                        <a:effectLst/>
                        <a:uLnTx/>
                        <a:uFillTx/>
                        <a:latin typeface="Tahoma"/>
                        <a:ea typeface="Meiryo UI" panose="020B0604030504040204" pitchFamily="34" charset="-128"/>
                        <a:cs typeface="+mn-cs"/>
                      </a:endParaRPr>
                    </a:p>
                  </a:txBody>
                  <a:tcPr/>
                </a:tc>
                <a:extLst>
                  <a:ext uri="{0D108BD9-81ED-4DB2-BD59-A6C34878D82A}">
                    <a16:rowId xmlns:a16="http://schemas.microsoft.com/office/drawing/2014/main" val="1932529089"/>
                  </a:ext>
                </a:extLst>
              </a:tr>
              <a:tr h="367022">
                <a:tc>
                  <a:txBody>
                    <a:bodyPr/>
                    <a:lstStyle/>
                    <a:p>
                      <a:r>
                        <a:rPr kumimoji="1" lang="ja-JP" altLang="ja-JP" sz="1800" b="0" i="0" kern="1200" dirty="0">
                          <a:solidFill>
                            <a:schemeClr val="dk1"/>
                          </a:solidFill>
                          <a:effectLst/>
                          <a:latin typeface="+mn-lt"/>
                          <a:ea typeface="Meiryo UI" panose="020B0604030504040204" pitchFamily="34" charset="-128"/>
                          <a:cs typeface="+mn-cs"/>
                        </a:rPr>
                        <a:t>社会医学系の論文共同著者</a:t>
                      </a:r>
                      <a:endParaRPr kumimoji="1" lang="ja-JP" alt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0" i="0" u="none" strike="noStrike" kern="1200" cap="none" spc="0" normalizeH="0" baseline="0" noProof="0" dirty="0">
                          <a:ln>
                            <a:noFill/>
                          </a:ln>
                          <a:solidFill>
                            <a:srgbClr val="000000"/>
                          </a:solidFill>
                          <a:effectLst/>
                          <a:uLnTx/>
                          <a:uFillTx/>
                          <a:latin typeface="Tahoma"/>
                          <a:ea typeface="Meiryo UI" panose="020B0604030504040204" pitchFamily="34" charset="-128"/>
                          <a:cs typeface="+mn-cs"/>
                        </a:rPr>
                        <a:t>0.5</a:t>
                      </a:r>
                      <a:r>
                        <a:rPr kumimoji="1" lang="ja-JP" altLang="en-US" sz="1800" b="0" i="0" u="none" strike="noStrike" kern="1200" cap="none" spc="0" normalizeH="0" baseline="0" noProof="0" dirty="0">
                          <a:ln>
                            <a:noFill/>
                          </a:ln>
                          <a:solidFill>
                            <a:srgbClr val="000000"/>
                          </a:solidFill>
                          <a:effectLst/>
                          <a:uLnTx/>
                          <a:uFillTx/>
                          <a:latin typeface="Tahoma"/>
                          <a:ea typeface="Meiryo UI" panose="020B0604030504040204" pitchFamily="34" charset="-128"/>
                          <a:cs typeface="+mn-cs"/>
                        </a:rPr>
                        <a:t>単位／件</a:t>
                      </a:r>
                      <a:endParaRPr kumimoji="1" lang="en-US" altLang="ja-JP" sz="1800" b="0" i="0" u="none" strike="noStrike" kern="1200" cap="none" spc="0" normalizeH="0" baseline="0" noProof="0" dirty="0">
                        <a:ln>
                          <a:noFill/>
                        </a:ln>
                        <a:solidFill>
                          <a:srgbClr val="000000"/>
                        </a:solidFill>
                        <a:effectLst/>
                        <a:uLnTx/>
                        <a:uFillTx/>
                        <a:latin typeface="Tahoma"/>
                        <a:ea typeface="Meiryo UI" panose="020B0604030504040204" pitchFamily="34" charset="-128"/>
                        <a:cs typeface="+mn-cs"/>
                      </a:endParaRPr>
                    </a:p>
                  </a:txBody>
                  <a:tcPr/>
                </a:tc>
                <a:extLst>
                  <a:ext uri="{0D108BD9-81ED-4DB2-BD59-A6C34878D82A}">
                    <a16:rowId xmlns:a16="http://schemas.microsoft.com/office/drawing/2014/main" val="4123865617"/>
                  </a:ext>
                </a:extLst>
              </a:tr>
            </a:tbl>
          </a:graphicData>
        </a:graphic>
      </p:graphicFrame>
      <p:sp>
        <p:nvSpPr>
          <p:cNvPr id="8" name="角丸四角形 7"/>
          <p:cNvSpPr/>
          <p:nvPr/>
        </p:nvSpPr>
        <p:spPr bwMode="auto">
          <a:xfrm>
            <a:off x="7335079" y="59635"/>
            <a:ext cx="1769165" cy="238540"/>
          </a:xfrm>
          <a:prstGeom prst="roundRect">
            <a:avLst/>
          </a:prstGeom>
          <a:ln>
            <a:solidFill>
              <a:srgbClr val="000099"/>
            </a:solid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ctr" anchorCtr="0" compatLnSpc="1">
            <a:prstTxWarp prst="textNoShape">
              <a:avLst/>
            </a:prstTxWarp>
          </a:bodyPr>
          <a:lstStyle/>
          <a:p>
            <a:pPr defTabSz="1001713" eaLnBrk="1" hangingPunct="1"/>
            <a:r>
              <a:rPr lang="ja-JP" altLang="en-US" sz="1400" dirty="0">
                <a:solidFill>
                  <a:srgbClr val="000099"/>
                </a:solidFill>
                <a:ea typeface="Meiryo UI" panose="020B0604030504040204" pitchFamily="34" charset="-128"/>
              </a:rPr>
              <a:t>更新ルールについて</a:t>
            </a:r>
            <a:endParaRPr kumimoji="1" lang="ja-JP" altLang="en-US" sz="1400" u="none" strike="noStrike" cap="none" normalizeH="0" baseline="0" dirty="0">
              <a:ln>
                <a:noFill/>
              </a:ln>
              <a:solidFill>
                <a:srgbClr val="000099"/>
              </a:solidFill>
              <a:effectLst/>
              <a:ea typeface="Meiryo UI" panose="020B0604030504040204" pitchFamily="34" charset="-128"/>
            </a:endParaRPr>
          </a:p>
        </p:txBody>
      </p:sp>
      <p:sp>
        <p:nvSpPr>
          <p:cNvPr id="3" name="テキスト ボックス 2"/>
          <p:cNvSpPr txBox="1"/>
          <p:nvPr/>
        </p:nvSpPr>
        <p:spPr>
          <a:xfrm>
            <a:off x="260962" y="5033717"/>
            <a:ext cx="8303876" cy="830997"/>
          </a:xfrm>
          <a:prstGeom prst="rect">
            <a:avLst/>
          </a:prstGeom>
          <a:solidFill>
            <a:srgbClr val="FFFF00"/>
          </a:solidFill>
        </p:spPr>
        <p:txBody>
          <a:bodyPr wrap="none" rtlCol="0">
            <a:spAutoFit/>
          </a:bodyPr>
          <a:lstStyle/>
          <a:p>
            <a:r>
              <a:rPr kumimoji="1" lang="ja-JP" altLang="en-US" sz="2400" dirty="0">
                <a:solidFill>
                  <a:srgbClr val="FF0000"/>
                </a:solidFill>
                <a:latin typeface="Meiryo UI" panose="020B0604030504040204" pitchFamily="50" charset="-128"/>
                <a:ea typeface="Meiryo UI" panose="020B0604030504040204" pitchFamily="50" charset="-128"/>
              </a:rPr>
              <a:t>協会構成学会・団体で更新単位を指定する講習会等については、</a:t>
            </a:r>
            <a:endParaRPr kumimoji="1" lang="en-US" altLang="ja-JP" sz="2400" dirty="0">
              <a:solidFill>
                <a:srgbClr val="FF0000"/>
              </a:solidFill>
              <a:latin typeface="Meiryo UI" panose="020B0604030504040204" pitchFamily="50" charset="-128"/>
              <a:ea typeface="Meiryo UI" panose="020B0604030504040204" pitchFamily="50" charset="-128"/>
            </a:endParaRPr>
          </a:p>
          <a:p>
            <a:r>
              <a:rPr lang="ja-JP" altLang="en-US" sz="2400" dirty="0">
                <a:solidFill>
                  <a:srgbClr val="FF0000"/>
                </a:solidFill>
                <a:latin typeface="Meiryo UI" panose="020B0604030504040204" pitchFamily="50" charset="-128"/>
                <a:ea typeface="Meiryo UI" panose="020B0604030504040204" pitchFamily="50" charset="-128"/>
              </a:rPr>
              <a:t>社会医学系専門医協会</a:t>
            </a:r>
            <a:r>
              <a:rPr lang="en-US" altLang="ja-JP" sz="2400" dirty="0">
                <a:solidFill>
                  <a:srgbClr val="FF0000"/>
                </a:solidFill>
                <a:latin typeface="Meiryo UI" panose="020B0604030504040204" pitchFamily="50" charset="-128"/>
                <a:ea typeface="Meiryo UI" panose="020B0604030504040204" pitchFamily="50" charset="-128"/>
              </a:rPr>
              <a:t>Web</a:t>
            </a:r>
            <a:r>
              <a:rPr lang="ja-JP" altLang="en-US" sz="2400" dirty="0">
                <a:solidFill>
                  <a:srgbClr val="FF0000"/>
                </a:solidFill>
                <a:latin typeface="Meiryo UI" panose="020B0604030504040204" pitchFamily="50" charset="-128"/>
                <a:ea typeface="Meiryo UI" panose="020B0604030504040204" pitchFamily="50" charset="-128"/>
              </a:rPr>
              <a:t>ページに順次掲載されます。</a:t>
            </a:r>
            <a:endParaRPr kumimoji="1" lang="ja-JP" altLang="en-US" sz="2400" dirty="0">
              <a:solidFill>
                <a:srgbClr val="FF0000"/>
              </a:solidFill>
              <a:latin typeface="Meiryo UI" panose="020B0604030504040204" pitchFamily="50" charset="-128"/>
              <a:ea typeface="Meiryo UI" panose="020B0604030504040204" pitchFamily="50" charset="-128"/>
            </a:endParaRPr>
          </a:p>
        </p:txBody>
      </p:sp>
      <p:sp>
        <p:nvSpPr>
          <p:cNvPr id="4" name="テキスト ボックス 3"/>
          <p:cNvSpPr txBox="1"/>
          <p:nvPr/>
        </p:nvSpPr>
        <p:spPr>
          <a:xfrm>
            <a:off x="954579" y="5906366"/>
            <a:ext cx="6453626" cy="830997"/>
          </a:xfrm>
          <a:prstGeom prst="rect">
            <a:avLst/>
          </a:prstGeom>
          <a:noFill/>
        </p:spPr>
        <p:txBody>
          <a:bodyPr wrap="none" rtlCol="0">
            <a:spAutoFit/>
          </a:bodyPr>
          <a:lstStyle/>
          <a:p>
            <a:r>
              <a:rPr lang="ja-JP" altLang="en-US" sz="2400" dirty="0">
                <a:latin typeface="Meiryo UI" panose="020B0604030504040204" pitchFamily="34" charset="-128"/>
                <a:ea typeface="Meiryo UI" panose="020B0604030504040204" pitchFamily="34" charset="-128"/>
              </a:rPr>
              <a:t>説明会・講習会</a:t>
            </a:r>
            <a:endParaRPr lang="en-US" altLang="ja-JP" sz="2400" dirty="0">
              <a:latin typeface="Meiryo UI" panose="020B0604030504040204" pitchFamily="34" charset="-128"/>
              <a:ea typeface="Meiryo UI" panose="020B0604030504040204" pitchFamily="34" charset="-128"/>
            </a:endParaRPr>
          </a:p>
          <a:p>
            <a:r>
              <a:rPr lang="en-US" altLang="ja-JP" sz="2400" dirty="0">
                <a:latin typeface="Meiryo UI" panose="020B0604030504040204" pitchFamily="34" charset="-128"/>
                <a:ea typeface="Meiryo UI" panose="020B0604030504040204" pitchFamily="34" charset="-128"/>
              </a:rPr>
              <a:t>http://shakai-senmon-i.umin.jp/seminar/</a:t>
            </a:r>
            <a:endParaRPr lang="ja-JP" altLang="en-US" sz="2400" dirty="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195950617"/>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65495645-C7A5-451B-952F-824DC61A8A86}"/>
              </a:ext>
            </a:extLst>
          </p:cNvPr>
          <p:cNvSpPr txBox="1"/>
          <p:nvPr/>
        </p:nvSpPr>
        <p:spPr>
          <a:xfrm>
            <a:off x="4187536" y="354654"/>
            <a:ext cx="4882788" cy="1200329"/>
          </a:xfrm>
          <a:prstGeom prst="rect">
            <a:avLst/>
          </a:prstGeom>
          <a:solidFill>
            <a:srgbClr val="FFFF00"/>
          </a:solidFill>
        </p:spPr>
        <p:txBody>
          <a:bodyPr wrap="square">
            <a:spAutoFit/>
          </a:bodyPr>
          <a:lstStyle/>
          <a:p>
            <a:r>
              <a:rPr lang="ja-JP" altLang="ja-JP" sz="2400" dirty="0">
                <a:ea typeface="Meiryo UI" panose="020B0604030504040204" pitchFamily="34" charset="-128"/>
              </a:rPr>
              <a:t>様式</a:t>
            </a:r>
            <a:r>
              <a:rPr lang="ja-JP" altLang="en-US" sz="2400" dirty="0">
                <a:ea typeface="Meiryo UI" panose="020B0604030504040204" pitchFamily="34" charset="-128"/>
              </a:rPr>
              <a:t>３</a:t>
            </a:r>
            <a:r>
              <a:rPr lang="ja-JP" altLang="ja-JP" sz="2400" dirty="0">
                <a:ea typeface="Meiryo UI" panose="020B0604030504040204" pitchFamily="34" charset="-128"/>
              </a:rPr>
              <a:t>に沿って、</a:t>
            </a:r>
            <a:r>
              <a:rPr lang="en-US" altLang="ja-JP" sz="2400" dirty="0">
                <a:ea typeface="Meiryo UI" panose="020B0604030504040204" pitchFamily="34" charset="-128"/>
              </a:rPr>
              <a:t>5</a:t>
            </a:r>
            <a:r>
              <a:rPr lang="ja-JP" altLang="ja-JP" sz="2400" dirty="0">
                <a:ea typeface="Meiryo UI" panose="020B0604030504040204" pitchFamily="34" charset="-128"/>
              </a:rPr>
              <a:t>年間の期間中に</a:t>
            </a:r>
            <a:r>
              <a:rPr lang="ja-JP" altLang="en-US" sz="2400" dirty="0">
                <a:ea typeface="Meiryo UI" panose="020B0604030504040204" pitchFamily="34" charset="-128"/>
              </a:rPr>
              <a:t>おける参加学会名、活動実績、開催日、単位数</a:t>
            </a:r>
            <a:r>
              <a:rPr lang="ja-JP" altLang="ja-JP" sz="2400" dirty="0">
                <a:ea typeface="Meiryo UI" panose="020B0604030504040204" pitchFamily="34" charset="-128"/>
              </a:rPr>
              <a:t>を記載</a:t>
            </a:r>
            <a:endParaRPr lang="ja-JP" altLang="en-US" sz="2400" dirty="0">
              <a:ea typeface="Meiryo UI" panose="020B0604030504040204" pitchFamily="34" charset="-128"/>
            </a:endParaRPr>
          </a:p>
        </p:txBody>
      </p:sp>
      <p:sp>
        <p:nvSpPr>
          <p:cNvPr id="7" name="テキスト ボックス 6">
            <a:extLst>
              <a:ext uri="{FF2B5EF4-FFF2-40B4-BE49-F238E27FC236}">
                <a16:creationId xmlns:a16="http://schemas.microsoft.com/office/drawing/2014/main" id="{F6B80990-B9DF-462C-8DF5-3DED52B12CD3}"/>
              </a:ext>
            </a:extLst>
          </p:cNvPr>
          <p:cNvSpPr txBox="1"/>
          <p:nvPr/>
        </p:nvSpPr>
        <p:spPr>
          <a:xfrm>
            <a:off x="4187536" y="2088952"/>
            <a:ext cx="4882788" cy="1815882"/>
          </a:xfrm>
          <a:prstGeom prst="rect">
            <a:avLst/>
          </a:prstGeom>
          <a:solidFill>
            <a:schemeClr val="accent1">
              <a:lumMod val="60000"/>
              <a:lumOff val="40000"/>
            </a:schemeClr>
          </a:solidFill>
        </p:spPr>
        <p:txBody>
          <a:bodyPr wrap="square">
            <a:spAutoFit/>
          </a:bodyPr>
          <a:lstStyle/>
          <a:p>
            <a:r>
              <a:rPr lang="ja-JP" altLang="en-US" sz="2800" dirty="0">
                <a:solidFill>
                  <a:srgbClr val="000000"/>
                </a:solidFill>
                <a:effectLst/>
                <a:latin typeface="小塚ゴシック Pro"/>
                <a:ea typeface="Meiryo UI" panose="020B0604030504040204" pitchFamily="34" charset="-128"/>
              </a:rPr>
              <a:t>申請時期以降の学会・講習会の</a:t>
            </a:r>
            <a:r>
              <a:rPr lang="en-US" altLang="ja-JP" sz="2800" dirty="0">
                <a:solidFill>
                  <a:srgbClr val="000000"/>
                </a:solidFill>
                <a:effectLst/>
                <a:latin typeface="小塚ゴシック Pro"/>
                <a:ea typeface="Meiryo UI" panose="020B0604030504040204" pitchFamily="34" charset="-128"/>
              </a:rPr>
              <a:t>G</a:t>
            </a:r>
            <a:r>
              <a:rPr lang="ja-JP" altLang="en-US" sz="2800" dirty="0">
                <a:solidFill>
                  <a:srgbClr val="000000"/>
                </a:solidFill>
                <a:effectLst/>
                <a:latin typeface="小塚ゴシック Pro"/>
                <a:ea typeface="Meiryo UI" panose="020B0604030504040204" pitchFamily="34" charset="-128"/>
              </a:rPr>
              <a:t>単位の申請につきましては、「開催日」欄に「参加見込み」と記載してください。</a:t>
            </a:r>
            <a:endParaRPr lang="ja-JP" altLang="en-US" sz="2800" dirty="0">
              <a:ea typeface="Meiryo UI" panose="020B0604030504040204" pitchFamily="34" charset="-128"/>
            </a:endParaRPr>
          </a:p>
        </p:txBody>
      </p:sp>
      <p:sp>
        <p:nvSpPr>
          <p:cNvPr id="9" name="テキスト ボックス 8">
            <a:extLst>
              <a:ext uri="{FF2B5EF4-FFF2-40B4-BE49-F238E27FC236}">
                <a16:creationId xmlns:a16="http://schemas.microsoft.com/office/drawing/2014/main" id="{DD6717D1-0CF3-4732-A3E0-79E9554FAF5E}"/>
              </a:ext>
            </a:extLst>
          </p:cNvPr>
          <p:cNvSpPr txBox="1"/>
          <p:nvPr/>
        </p:nvSpPr>
        <p:spPr>
          <a:xfrm>
            <a:off x="4187536" y="4438803"/>
            <a:ext cx="4882788" cy="954107"/>
          </a:xfrm>
          <a:prstGeom prst="rect">
            <a:avLst/>
          </a:prstGeom>
          <a:solidFill>
            <a:srgbClr val="FFFF00"/>
          </a:solidFill>
        </p:spPr>
        <p:txBody>
          <a:bodyPr wrap="square">
            <a:spAutoFit/>
          </a:bodyPr>
          <a:lstStyle/>
          <a:p>
            <a:r>
              <a:rPr lang="en-US" altLang="ja-JP" sz="2800" dirty="0">
                <a:solidFill>
                  <a:srgbClr val="000000"/>
                </a:solidFill>
                <a:effectLst/>
                <a:latin typeface="小塚ゴシック Pro"/>
                <a:ea typeface="Meiryo UI" panose="020B0604030504040204" pitchFamily="34" charset="-128"/>
              </a:rPr>
              <a:t>Excel</a:t>
            </a:r>
            <a:r>
              <a:rPr lang="ja-JP" altLang="en-US" sz="2800" dirty="0">
                <a:solidFill>
                  <a:srgbClr val="000000"/>
                </a:solidFill>
                <a:effectLst/>
                <a:latin typeface="小塚ゴシック Pro"/>
                <a:ea typeface="Meiryo UI" panose="020B0604030504040204" pitchFamily="34" charset="-128"/>
              </a:rPr>
              <a:t>で作成の上、シートごとにプリントアウトしてください。</a:t>
            </a:r>
            <a:endParaRPr lang="ja-JP" altLang="en-US" sz="2800" dirty="0">
              <a:ea typeface="Meiryo UI" panose="020B0604030504040204" pitchFamily="34" charset="-128"/>
            </a:endParaRPr>
          </a:p>
        </p:txBody>
      </p:sp>
      <p:sp>
        <p:nvSpPr>
          <p:cNvPr id="10" name="テキスト ボックス 9">
            <a:extLst>
              <a:ext uri="{FF2B5EF4-FFF2-40B4-BE49-F238E27FC236}">
                <a16:creationId xmlns:a16="http://schemas.microsoft.com/office/drawing/2014/main" id="{CD09374F-F04A-47CD-B884-FB7251E51404}"/>
              </a:ext>
            </a:extLst>
          </p:cNvPr>
          <p:cNvSpPr txBox="1"/>
          <p:nvPr/>
        </p:nvSpPr>
        <p:spPr>
          <a:xfrm>
            <a:off x="355599" y="6112498"/>
            <a:ext cx="8595359" cy="707886"/>
          </a:xfrm>
          <a:prstGeom prst="rect">
            <a:avLst/>
          </a:prstGeom>
          <a:solidFill>
            <a:srgbClr val="66FF66"/>
          </a:solidFill>
        </p:spPr>
        <p:txBody>
          <a:bodyPr wrap="square">
            <a:spAutoFit/>
          </a:bodyPr>
          <a:lstStyle/>
          <a:p>
            <a:r>
              <a:rPr lang="ja-JP" altLang="en-US" u="sng" dirty="0">
                <a:solidFill>
                  <a:srgbClr val="FF0000"/>
                </a:solidFill>
                <a:effectLst/>
                <a:latin typeface="小塚ゴシック Pro"/>
                <a:ea typeface="Meiryo UI" panose="020B0604030504040204" pitchFamily="34" charset="-128"/>
              </a:rPr>
              <a:t>提出いただいた書類は返却いたしません。</a:t>
            </a:r>
            <a:endParaRPr lang="en-US" altLang="ja-JP" u="sng" dirty="0">
              <a:solidFill>
                <a:srgbClr val="FF0000"/>
              </a:solidFill>
              <a:effectLst/>
              <a:latin typeface="小塚ゴシック Pro"/>
              <a:ea typeface="Meiryo UI" panose="020B0604030504040204" pitchFamily="34" charset="-128"/>
            </a:endParaRPr>
          </a:p>
          <a:p>
            <a:r>
              <a:rPr lang="ja-JP" altLang="en-US" dirty="0">
                <a:solidFill>
                  <a:srgbClr val="000000"/>
                </a:solidFill>
                <a:effectLst/>
                <a:latin typeface="小塚ゴシック Pro"/>
                <a:ea typeface="Meiryo UI" panose="020B0604030504040204" pitchFamily="34" charset="-128"/>
              </a:rPr>
              <a:t>一定期間経過後に社会医学系専門医協会事務局において処分いたします。</a:t>
            </a:r>
            <a:endParaRPr lang="ja-JP" altLang="en-US" dirty="0">
              <a:ea typeface="Meiryo UI" panose="020B0604030504040204" pitchFamily="34" charset="-128"/>
            </a:endParaRPr>
          </a:p>
        </p:txBody>
      </p:sp>
      <p:pic>
        <p:nvPicPr>
          <p:cNvPr id="2" name="図 1">
            <a:extLst>
              <a:ext uri="{FF2B5EF4-FFF2-40B4-BE49-F238E27FC236}">
                <a16:creationId xmlns:a16="http://schemas.microsoft.com/office/drawing/2014/main" id="{C61F12D9-655A-17F6-F64F-4AF3FA740010}"/>
              </a:ext>
            </a:extLst>
          </p:cNvPr>
          <p:cNvPicPr>
            <a:picLocks noChangeAspect="1"/>
          </p:cNvPicPr>
          <p:nvPr/>
        </p:nvPicPr>
        <p:blipFill>
          <a:blip r:embed="rId2"/>
          <a:stretch>
            <a:fillRect/>
          </a:stretch>
        </p:blipFill>
        <p:spPr>
          <a:xfrm>
            <a:off x="73676" y="37616"/>
            <a:ext cx="3995703" cy="6074882"/>
          </a:xfrm>
          <a:prstGeom prst="rect">
            <a:avLst/>
          </a:prstGeom>
        </p:spPr>
      </p:pic>
    </p:spTree>
    <p:extLst>
      <p:ext uri="{BB962C8B-B14F-4D97-AF65-F5344CB8AC3E}">
        <p14:creationId xmlns:p14="http://schemas.microsoft.com/office/powerpoint/2010/main" val="15424316"/>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30D6E924-1603-B18D-60D2-6B24FC526B08}"/>
              </a:ext>
            </a:extLst>
          </p:cNvPr>
          <p:cNvPicPr>
            <a:picLocks noChangeAspect="1"/>
          </p:cNvPicPr>
          <p:nvPr/>
        </p:nvPicPr>
        <p:blipFill>
          <a:blip r:embed="rId2"/>
          <a:stretch>
            <a:fillRect/>
          </a:stretch>
        </p:blipFill>
        <p:spPr>
          <a:xfrm>
            <a:off x="0" y="0"/>
            <a:ext cx="4560870" cy="6858000"/>
          </a:xfrm>
          <a:prstGeom prst="rect">
            <a:avLst/>
          </a:prstGeom>
        </p:spPr>
      </p:pic>
      <p:pic>
        <p:nvPicPr>
          <p:cNvPr id="6" name="図 5">
            <a:extLst>
              <a:ext uri="{FF2B5EF4-FFF2-40B4-BE49-F238E27FC236}">
                <a16:creationId xmlns:a16="http://schemas.microsoft.com/office/drawing/2014/main" id="{8AD56B52-393A-6D83-13D6-87DA4A2F3B3A}"/>
              </a:ext>
            </a:extLst>
          </p:cNvPr>
          <p:cNvPicPr>
            <a:picLocks noChangeAspect="1"/>
          </p:cNvPicPr>
          <p:nvPr/>
        </p:nvPicPr>
        <p:blipFill>
          <a:blip r:embed="rId3"/>
          <a:stretch>
            <a:fillRect/>
          </a:stretch>
        </p:blipFill>
        <p:spPr>
          <a:xfrm>
            <a:off x="4729294" y="0"/>
            <a:ext cx="4414706" cy="6858000"/>
          </a:xfrm>
          <a:prstGeom prst="rect">
            <a:avLst/>
          </a:prstGeom>
        </p:spPr>
      </p:pic>
    </p:spTree>
    <p:extLst>
      <p:ext uri="{BB962C8B-B14F-4D97-AF65-F5344CB8AC3E}">
        <p14:creationId xmlns:p14="http://schemas.microsoft.com/office/powerpoint/2010/main" val="199889811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 name="表 5">
            <a:extLst>
              <a:ext uri="{FF2B5EF4-FFF2-40B4-BE49-F238E27FC236}">
                <a16:creationId xmlns:a16="http://schemas.microsoft.com/office/drawing/2014/main" id="{78E56A69-A14A-412D-9E97-55F33FDB0794}"/>
              </a:ext>
            </a:extLst>
          </p:cNvPr>
          <p:cNvGraphicFramePr>
            <a:graphicFrameLocks noGrp="1"/>
          </p:cNvGraphicFramePr>
          <p:nvPr>
            <p:extLst>
              <p:ext uri="{D42A27DB-BD31-4B8C-83A1-F6EECF244321}">
                <p14:modId xmlns:p14="http://schemas.microsoft.com/office/powerpoint/2010/main" val="2250657895"/>
              </p:ext>
            </p:extLst>
          </p:nvPr>
        </p:nvGraphicFramePr>
        <p:xfrm>
          <a:off x="187036" y="716147"/>
          <a:ext cx="8769927" cy="5999008"/>
        </p:xfrm>
        <a:graphic>
          <a:graphicData uri="http://schemas.openxmlformats.org/drawingml/2006/table">
            <a:tbl>
              <a:tblPr firstRow="1" firstCol="1" bandRow="1">
                <a:tableStyleId>{5C22544A-7EE6-4342-B048-85BDC9FD1C3A}</a:tableStyleId>
              </a:tblPr>
              <a:tblGrid>
                <a:gridCol w="2110135">
                  <a:extLst>
                    <a:ext uri="{9D8B030D-6E8A-4147-A177-3AD203B41FA5}">
                      <a16:colId xmlns:a16="http://schemas.microsoft.com/office/drawing/2014/main" val="159248455"/>
                    </a:ext>
                  </a:extLst>
                </a:gridCol>
                <a:gridCol w="3329896">
                  <a:extLst>
                    <a:ext uri="{9D8B030D-6E8A-4147-A177-3AD203B41FA5}">
                      <a16:colId xmlns:a16="http://schemas.microsoft.com/office/drawing/2014/main" val="164464278"/>
                    </a:ext>
                  </a:extLst>
                </a:gridCol>
                <a:gridCol w="3329896">
                  <a:extLst>
                    <a:ext uri="{9D8B030D-6E8A-4147-A177-3AD203B41FA5}">
                      <a16:colId xmlns:a16="http://schemas.microsoft.com/office/drawing/2014/main" val="2034687199"/>
                    </a:ext>
                  </a:extLst>
                </a:gridCol>
              </a:tblGrid>
              <a:tr h="348498">
                <a:tc>
                  <a:txBody>
                    <a:bodyPr/>
                    <a:lstStyle/>
                    <a:p>
                      <a:pPr algn="ctr"/>
                      <a:r>
                        <a:rPr lang="ja-JP" altLang="en-US" sz="1400" b="0" i="0" dirty="0">
                          <a:solidFill>
                            <a:schemeClr val="tx1"/>
                          </a:solidFill>
                          <a:latin typeface="Meiryo UI" panose="020B0604030504040204" pitchFamily="34" charset="-128"/>
                          <a:ea typeface="Meiryo UI" panose="020B0604030504040204" pitchFamily="34" charset="-128"/>
                        </a:rPr>
                        <a:t>学会名</a:t>
                      </a:r>
                    </a:p>
                  </a:txBody>
                  <a:tcPr marL="51435" marR="51435" marT="0" marB="0" anchor="ctr">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400" b="0" i="0" dirty="0">
                          <a:solidFill>
                            <a:schemeClr val="tx1"/>
                          </a:solidFill>
                          <a:latin typeface="Meiryo UI" panose="020B0604030504040204" pitchFamily="34" charset="-128"/>
                          <a:ea typeface="Meiryo UI" panose="020B0604030504040204" pitchFamily="34" charset="-128"/>
                        </a:rPr>
                        <a:t>2026</a:t>
                      </a:r>
                      <a:r>
                        <a:rPr lang="ja-JP" altLang="en-US" sz="1400" b="0" i="0" dirty="0">
                          <a:solidFill>
                            <a:schemeClr val="tx1"/>
                          </a:solidFill>
                          <a:latin typeface="Meiryo UI" panose="020B0604030504040204" pitchFamily="34" charset="-128"/>
                          <a:ea typeface="Meiryo UI" panose="020B0604030504040204" pitchFamily="34" charset="-128"/>
                        </a:rPr>
                        <a:t>年度</a:t>
                      </a:r>
                    </a:p>
                  </a:txBody>
                  <a:tcPr marL="51435" marR="51435" marT="0" marB="0" anchor="ctr">
                    <a:solidFill>
                      <a:schemeClr val="accent1">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400" b="0" i="0" dirty="0">
                          <a:solidFill>
                            <a:schemeClr val="tx1"/>
                          </a:solidFill>
                          <a:latin typeface="Meiryo UI" panose="020B0604030504040204" pitchFamily="34" charset="-128"/>
                          <a:ea typeface="Meiryo UI" panose="020B0604030504040204" pitchFamily="34" charset="-128"/>
                        </a:rPr>
                        <a:t>2027</a:t>
                      </a:r>
                      <a:r>
                        <a:rPr lang="ja-JP" altLang="en-US" sz="1400" b="0" i="0">
                          <a:solidFill>
                            <a:schemeClr val="tx1"/>
                          </a:solidFill>
                          <a:latin typeface="Meiryo UI" panose="020B0604030504040204" pitchFamily="34" charset="-128"/>
                          <a:ea typeface="Meiryo UI" panose="020B0604030504040204" pitchFamily="34" charset="-128"/>
                        </a:rPr>
                        <a:t>年度</a:t>
                      </a:r>
                      <a:endParaRPr lang="ja-JP" altLang="en-US" sz="1400" b="0" i="0" dirty="0">
                        <a:solidFill>
                          <a:schemeClr val="tx1"/>
                        </a:solidFill>
                        <a:latin typeface="Meiryo UI" panose="020B0604030504040204" pitchFamily="34" charset="-128"/>
                        <a:ea typeface="Meiryo UI" panose="020B0604030504040204" pitchFamily="34" charset="-128"/>
                      </a:endParaRPr>
                    </a:p>
                  </a:txBody>
                  <a:tcPr marL="51435" marR="51435" marT="0" marB="0" anchor="ctr">
                    <a:solidFill>
                      <a:schemeClr val="accent1">
                        <a:lumMod val="40000"/>
                        <a:lumOff val="60000"/>
                      </a:schemeClr>
                    </a:solidFill>
                  </a:tcPr>
                </a:tc>
                <a:extLst>
                  <a:ext uri="{0D108BD9-81ED-4DB2-BD59-A6C34878D82A}">
                    <a16:rowId xmlns:a16="http://schemas.microsoft.com/office/drawing/2014/main" val="3240962594"/>
                  </a:ext>
                </a:extLst>
              </a:tr>
              <a:tr h="426278">
                <a:tc>
                  <a:txBody>
                    <a:bodyPr/>
                    <a:lstStyle/>
                    <a:p>
                      <a:pPr algn="l"/>
                      <a:r>
                        <a:rPr lang="ja-JP" altLang="en-US" sz="1400" b="0" i="0" dirty="0">
                          <a:solidFill>
                            <a:schemeClr val="tx1"/>
                          </a:solidFill>
                          <a:latin typeface="Meiryo UI" panose="020B0604030504040204" pitchFamily="34" charset="-128"/>
                          <a:ea typeface="Meiryo UI" panose="020B0604030504040204" pitchFamily="34" charset="-128"/>
                        </a:rPr>
                        <a:t>日本衛生学会</a:t>
                      </a:r>
                    </a:p>
                  </a:txBody>
                  <a:tcPr marL="51435" marR="51435" marT="0" marB="0" anchor="ctr">
                    <a:solidFill>
                      <a:schemeClr val="accent2">
                        <a:lumMod val="20000"/>
                        <a:lumOff val="80000"/>
                      </a:schemeClr>
                    </a:solidFill>
                  </a:tcPr>
                </a:tc>
                <a:tc>
                  <a:txBody>
                    <a:bodyPr/>
                    <a:lstStyle/>
                    <a:p>
                      <a:pPr algn="l"/>
                      <a:r>
                        <a:rPr lang="en-US" altLang="ja-JP" sz="1400" b="0" i="0" dirty="0">
                          <a:latin typeface="Meiryo UI" panose="020B0604030504040204" pitchFamily="34" charset="-128"/>
                          <a:ea typeface="Meiryo UI" panose="020B0604030504040204" pitchFamily="34" charset="-128"/>
                        </a:rPr>
                        <a:t>2027</a:t>
                      </a:r>
                      <a:r>
                        <a:rPr lang="ja-JP" altLang="en-US" sz="1400" b="0" i="0" dirty="0">
                          <a:latin typeface="Meiryo UI" panose="020B0604030504040204" pitchFamily="34" charset="-128"/>
                          <a:ea typeface="Meiryo UI" panose="020B0604030504040204" pitchFamily="34" charset="-128"/>
                        </a:rPr>
                        <a:t>年</a:t>
                      </a:r>
                      <a:r>
                        <a:rPr lang="en-US" altLang="ja-JP" sz="1400" b="0" i="0" dirty="0">
                          <a:latin typeface="Meiryo UI" panose="020B0604030504040204" pitchFamily="34" charset="-128"/>
                          <a:ea typeface="Meiryo UI" panose="020B0604030504040204" pitchFamily="34" charset="-128"/>
                        </a:rPr>
                        <a:t>3</a:t>
                      </a:r>
                      <a:r>
                        <a:rPr lang="ja-JP" altLang="en-US" sz="1400" b="0" i="0" dirty="0">
                          <a:latin typeface="Meiryo UI" panose="020B0604030504040204" pitchFamily="34" charset="-128"/>
                          <a:ea typeface="Meiryo UI" panose="020B0604030504040204" pitchFamily="34" charset="-128"/>
                        </a:rPr>
                        <a:t>月</a:t>
                      </a:r>
                      <a:r>
                        <a:rPr lang="en-US" altLang="ja-JP" sz="1400" b="0" i="0" dirty="0">
                          <a:latin typeface="Meiryo UI" panose="020B0604030504040204" pitchFamily="34" charset="-128"/>
                          <a:ea typeface="Meiryo UI" panose="020B0604030504040204" pitchFamily="34" charset="-128"/>
                        </a:rPr>
                        <a:t>10</a:t>
                      </a:r>
                      <a:r>
                        <a:rPr lang="ja-JP" altLang="en-US" sz="1400" b="0" i="0" dirty="0">
                          <a:latin typeface="Meiryo UI" panose="020B0604030504040204" pitchFamily="34" charset="-128"/>
                          <a:ea typeface="Meiryo UI" panose="020B0604030504040204" pitchFamily="34" charset="-128"/>
                        </a:rPr>
                        <a:t>日</a:t>
                      </a:r>
                      <a:r>
                        <a:rPr lang="en-US" altLang="ja-JP" sz="1400" b="0" i="0" dirty="0">
                          <a:latin typeface="Meiryo UI" panose="020B0604030504040204" pitchFamily="34" charset="-128"/>
                          <a:ea typeface="Meiryo UI" panose="020B0604030504040204" pitchFamily="34" charset="-128"/>
                        </a:rPr>
                        <a:t>〜12</a:t>
                      </a:r>
                      <a:r>
                        <a:rPr lang="ja-JP" altLang="en-US" sz="1400" b="0" i="0" dirty="0">
                          <a:latin typeface="Meiryo UI" panose="020B0604030504040204" pitchFamily="34" charset="-128"/>
                          <a:ea typeface="Meiryo UI" panose="020B0604030504040204" pitchFamily="34" charset="-128"/>
                        </a:rPr>
                        <a:t>日（大阪）</a:t>
                      </a:r>
                    </a:p>
                  </a:txBody>
                  <a:tcPr marL="51435" marR="51435" marT="0" marB="0" anchor="ctr">
                    <a:solidFill>
                      <a:schemeClr val="accent2">
                        <a:lumMod val="20000"/>
                        <a:lumOff val="80000"/>
                      </a:schemeClr>
                    </a:solidFill>
                  </a:tcPr>
                </a:tc>
                <a:tc>
                  <a:txBody>
                    <a:bodyPr/>
                    <a:lstStyle/>
                    <a:p>
                      <a:pPr algn="l"/>
                      <a:r>
                        <a:rPr lang="en-US" altLang="ja-JP" sz="1400" b="0" i="0" dirty="0">
                          <a:latin typeface="Meiryo UI" panose="020B0604030504040204" pitchFamily="34" charset="-128"/>
                          <a:ea typeface="Meiryo UI" panose="020B0604030504040204" pitchFamily="34" charset="-128"/>
                        </a:rPr>
                        <a:t>2027</a:t>
                      </a:r>
                      <a:r>
                        <a:rPr lang="ja-JP" altLang="en-US" sz="1400" b="0" i="0">
                          <a:latin typeface="Meiryo UI" panose="020B0604030504040204" pitchFamily="34" charset="-128"/>
                          <a:ea typeface="Meiryo UI" panose="020B0604030504040204" pitchFamily="34" charset="-128"/>
                        </a:rPr>
                        <a:t>年</a:t>
                      </a:r>
                      <a:r>
                        <a:rPr lang="en-US" altLang="ja-JP" sz="1400" b="0" i="0" dirty="0">
                          <a:latin typeface="Meiryo UI" panose="020B0604030504040204" pitchFamily="34" charset="-128"/>
                          <a:ea typeface="Meiryo UI" panose="020B0604030504040204" pitchFamily="34" charset="-128"/>
                        </a:rPr>
                        <a:t>3</a:t>
                      </a:r>
                      <a:r>
                        <a:rPr lang="ja-JP" altLang="en-US" sz="1400" b="0" i="0">
                          <a:latin typeface="Meiryo UI" panose="020B0604030504040204" pitchFamily="34" charset="-128"/>
                          <a:ea typeface="Meiryo UI" panose="020B0604030504040204" pitchFamily="34" charset="-128"/>
                        </a:rPr>
                        <a:t>月</a:t>
                      </a:r>
                      <a:r>
                        <a:rPr lang="en-US" altLang="ja-JP" sz="1400" b="0" i="0" dirty="0">
                          <a:latin typeface="Meiryo UI" panose="020B0604030504040204" pitchFamily="34" charset="-128"/>
                          <a:ea typeface="Meiryo UI" panose="020B0604030504040204" pitchFamily="34" charset="-128"/>
                        </a:rPr>
                        <a:t>10</a:t>
                      </a:r>
                      <a:r>
                        <a:rPr lang="ja-JP" altLang="en-US" sz="1400" b="0" i="0">
                          <a:latin typeface="Meiryo UI" panose="020B0604030504040204" pitchFamily="34" charset="-128"/>
                          <a:ea typeface="Meiryo UI" panose="020B0604030504040204" pitchFamily="34" charset="-128"/>
                        </a:rPr>
                        <a:t>日</a:t>
                      </a:r>
                      <a:r>
                        <a:rPr lang="en-US" altLang="ja-JP" sz="1400" b="0" i="0" dirty="0">
                          <a:latin typeface="Meiryo UI" panose="020B0604030504040204" pitchFamily="34" charset="-128"/>
                          <a:ea typeface="Meiryo UI" panose="020B0604030504040204" pitchFamily="34" charset="-128"/>
                        </a:rPr>
                        <a:t>〜12</a:t>
                      </a:r>
                      <a:r>
                        <a:rPr lang="ja-JP" altLang="en-US" sz="1400" b="0" i="0">
                          <a:latin typeface="Meiryo UI" panose="020B0604030504040204" pitchFamily="34" charset="-128"/>
                          <a:ea typeface="Meiryo UI" panose="020B0604030504040204" pitchFamily="34" charset="-128"/>
                        </a:rPr>
                        <a:t>日（</a:t>
                      </a:r>
                      <a:r>
                        <a:rPr lang="ja-JP" altLang="en-US" sz="1400" b="0" i="0" dirty="0">
                          <a:latin typeface="Meiryo UI" panose="020B0604030504040204" pitchFamily="34" charset="-128"/>
                          <a:ea typeface="Meiryo UI" panose="020B0604030504040204" pitchFamily="34" charset="-128"/>
                        </a:rPr>
                        <a:t>大阪）</a:t>
                      </a:r>
                    </a:p>
                  </a:txBody>
                  <a:tcPr marL="51435" marR="51435" marT="0" marB="0" anchor="ctr">
                    <a:solidFill>
                      <a:schemeClr val="accent2">
                        <a:lumMod val="20000"/>
                        <a:lumOff val="80000"/>
                      </a:schemeClr>
                    </a:solidFill>
                  </a:tcPr>
                </a:tc>
                <a:extLst>
                  <a:ext uri="{0D108BD9-81ED-4DB2-BD59-A6C34878D82A}">
                    <a16:rowId xmlns:a16="http://schemas.microsoft.com/office/drawing/2014/main" val="2091532923"/>
                  </a:ext>
                </a:extLst>
              </a:tr>
              <a:tr h="426278">
                <a:tc>
                  <a:txBody>
                    <a:bodyPr/>
                    <a:lstStyle/>
                    <a:p>
                      <a:pPr algn="l"/>
                      <a:r>
                        <a:rPr lang="ja-JP" altLang="en-US" sz="1400" b="0" i="0" dirty="0">
                          <a:solidFill>
                            <a:schemeClr val="tx1"/>
                          </a:solidFill>
                          <a:latin typeface="Meiryo UI" panose="020B0604030504040204" pitchFamily="34" charset="-128"/>
                          <a:ea typeface="Meiryo UI" panose="020B0604030504040204" pitchFamily="34" charset="-128"/>
                        </a:rPr>
                        <a:t>日本医療情報学会</a:t>
                      </a:r>
                    </a:p>
                  </a:txBody>
                  <a:tcPr marL="51435" marR="51435" marT="0" marB="0" anchor="ctr">
                    <a:solidFill>
                      <a:schemeClr val="accent2">
                        <a:lumMod val="20000"/>
                        <a:lumOff val="80000"/>
                      </a:schemeClr>
                    </a:solidFill>
                  </a:tcPr>
                </a:tc>
                <a:tc>
                  <a:txBody>
                    <a:bodyPr/>
                    <a:lstStyle/>
                    <a:p>
                      <a:pPr algn="l"/>
                      <a:r>
                        <a:rPr lang="en-US" altLang="ja-JP" sz="1400" b="0" i="0" dirty="0">
                          <a:latin typeface="Meiryo UI" panose="020B0604030504040204" pitchFamily="34" charset="-128"/>
                          <a:ea typeface="Meiryo UI" panose="020B0604030504040204" pitchFamily="34" charset="-128"/>
                        </a:rPr>
                        <a:t>2026</a:t>
                      </a:r>
                      <a:r>
                        <a:rPr lang="ja-JP" altLang="en-US" sz="1400" b="0" i="0" dirty="0">
                          <a:latin typeface="Meiryo UI" panose="020B0604030504040204" pitchFamily="34" charset="-128"/>
                          <a:ea typeface="Meiryo UI" panose="020B0604030504040204" pitchFamily="34" charset="-128"/>
                        </a:rPr>
                        <a:t>年</a:t>
                      </a:r>
                      <a:r>
                        <a:rPr lang="en-US" altLang="ja-JP" sz="1400" b="0" i="0" dirty="0">
                          <a:latin typeface="Meiryo UI" panose="020B0604030504040204" pitchFamily="34" charset="-128"/>
                          <a:ea typeface="Meiryo UI" panose="020B0604030504040204" pitchFamily="34" charset="-128"/>
                        </a:rPr>
                        <a:t>11</a:t>
                      </a:r>
                      <a:r>
                        <a:rPr lang="ja-JP" altLang="en-US" sz="1400" b="0" i="0" dirty="0">
                          <a:latin typeface="Meiryo UI" panose="020B0604030504040204" pitchFamily="34" charset="-128"/>
                          <a:ea typeface="Meiryo UI" panose="020B0604030504040204" pitchFamily="34" charset="-128"/>
                        </a:rPr>
                        <a:t>月</a:t>
                      </a:r>
                      <a:r>
                        <a:rPr lang="en-US" altLang="ja-JP" sz="1400" b="0" i="0" dirty="0">
                          <a:latin typeface="Meiryo UI" panose="020B0604030504040204" pitchFamily="34" charset="-128"/>
                          <a:ea typeface="Meiryo UI" panose="020B0604030504040204" pitchFamily="34" charset="-128"/>
                        </a:rPr>
                        <a:t>12</a:t>
                      </a:r>
                      <a:r>
                        <a:rPr lang="ja-JP" altLang="en-US" sz="1400" b="0" i="0" dirty="0">
                          <a:latin typeface="Meiryo UI" panose="020B0604030504040204" pitchFamily="34" charset="-128"/>
                          <a:ea typeface="Meiryo UI" panose="020B0604030504040204" pitchFamily="34" charset="-128"/>
                        </a:rPr>
                        <a:t>日～</a:t>
                      </a:r>
                      <a:r>
                        <a:rPr lang="en-US" altLang="ja-JP" sz="1400" b="0" i="0" dirty="0">
                          <a:latin typeface="Meiryo UI" panose="020B0604030504040204" pitchFamily="34" charset="-128"/>
                          <a:ea typeface="Meiryo UI" panose="020B0604030504040204" pitchFamily="34" charset="-128"/>
                        </a:rPr>
                        <a:t>15</a:t>
                      </a:r>
                      <a:r>
                        <a:rPr lang="ja-JP" altLang="en-US" sz="1400" b="0" i="0" dirty="0">
                          <a:latin typeface="Meiryo UI" panose="020B0604030504040204" pitchFamily="34" charset="-128"/>
                          <a:ea typeface="Meiryo UI" panose="020B0604030504040204" pitchFamily="34" charset="-128"/>
                        </a:rPr>
                        <a:t>日（札幌）</a:t>
                      </a:r>
                    </a:p>
                  </a:txBody>
                  <a:tcPr marL="51435" marR="51435" marT="0" marB="0" anchor="ctr">
                    <a:solidFill>
                      <a:schemeClr val="accent2">
                        <a:lumMod val="20000"/>
                        <a:lumOff val="80000"/>
                      </a:schemeClr>
                    </a:solidFill>
                  </a:tcPr>
                </a:tc>
                <a:tc>
                  <a:txBody>
                    <a:bodyPr/>
                    <a:lstStyle/>
                    <a:p>
                      <a:pPr algn="l"/>
                      <a:r>
                        <a:rPr lang="en-US" altLang="ja-JP" sz="1400" b="0" i="0" dirty="0">
                          <a:latin typeface="Meiryo UI" panose="020B0604030504040204" pitchFamily="34" charset="-128"/>
                          <a:ea typeface="Meiryo UI" panose="020B0604030504040204" pitchFamily="34" charset="-128"/>
                        </a:rPr>
                        <a:t>2027</a:t>
                      </a:r>
                      <a:r>
                        <a:rPr lang="ja-JP" altLang="en-US" sz="1400" b="0" i="0">
                          <a:latin typeface="Meiryo UI" panose="020B0604030504040204" pitchFamily="34" charset="-128"/>
                          <a:ea typeface="Meiryo UI" panose="020B0604030504040204" pitchFamily="34" charset="-128"/>
                        </a:rPr>
                        <a:t>年</a:t>
                      </a:r>
                      <a:r>
                        <a:rPr lang="en-US" altLang="ja-JP" sz="1400" b="0" i="0" dirty="0">
                          <a:latin typeface="Meiryo UI" panose="020B0604030504040204" pitchFamily="34" charset="-128"/>
                          <a:ea typeface="Meiryo UI" panose="020B0604030504040204" pitchFamily="34" charset="-128"/>
                        </a:rPr>
                        <a:t>11</a:t>
                      </a:r>
                      <a:r>
                        <a:rPr lang="ja-JP" altLang="en-US" sz="1400" b="0" i="0">
                          <a:latin typeface="Meiryo UI" panose="020B0604030504040204" pitchFamily="34" charset="-128"/>
                          <a:ea typeface="Meiryo UI" panose="020B0604030504040204" pitchFamily="34" charset="-128"/>
                        </a:rPr>
                        <a:t>月</a:t>
                      </a:r>
                      <a:r>
                        <a:rPr lang="en-US" altLang="ja-JP" sz="1400" b="0" i="0" dirty="0">
                          <a:latin typeface="Meiryo UI" panose="020B0604030504040204" pitchFamily="34" charset="-128"/>
                          <a:ea typeface="Meiryo UI" panose="020B0604030504040204" pitchFamily="34" charset="-128"/>
                        </a:rPr>
                        <a:t>18</a:t>
                      </a:r>
                      <a:r>
                        <a:rPr lang="ja-JP" altLang="en-US" sz="1400" b="0" i="0">
                          <a:latin typeface="Meiryo UI" panose="020B0604030504040204" pitchFamily="34" charset="-128"/>
                          <a:ea typeface="Meiryo UI" panose="020B0604030504040204" pitchFamily="34" charset="-128"/>
                        </a:rPr>
                        <a:t>日～</a:t>
                      </a:r>
                      <a:r>
                        <a:rPr lang="en-US" altLang="ja-JP" sz="1400" b="0" i="0" dirty="0">
                          <a:latin typeface="Meiryo UI" panose="020B0604030504040204" pitchFamily="34" charset="-128"/>
                          <a:ea typeface="Meiryo UI" panose="020B0604030504040204" pitchFamily="34" charset="-128"/>
                        </a:rPr>
                        <a:t>21</a:t>
                      </a:r>
                      <a:r>
                        <a:rPr lang="ja-JP" altLang="en-US" sz="1400" b="0" i="0">
                          <a:latin typeface="Meiryo UI" panose="020B0604030504040204" pitchFamily="34" charset="-128"/>
                          <a:ea typeface="Meiryo UI" panose="020B0604030504040204" pitchFamily="34" charset="-128"/>
                        </a:rPr>
                        <a:t>日（香川）</a:t>
                      </a:r>
                      <a:endParaRPr lang="ja-JP" altLang="en-US" sz="1400" b="0" i="0" dirty="0">
                        <a:latin typeface="Meiryo UI" panose="020B0604030504040204" pitchFamily="34" charset="-128"/>
                        <a:ea typeface="Meiryo UI" panose="020B0604030504040204" pitchFamily="34" charset="-128"/>
                      </a:endParaRPr>
                    </a:p>
                  </a:txBody>
                  <a:tcPr marL="51435" marR="51435" marT="0" marB="0" anchor="ctr">
                    <a:solidFill>
                      <a:schemeClr val="accent2">
                        <a:lumMod val="20000"/>
                        <a:lumOff val="80000"/>
                      </a:schemeClr>
                    </a:solidFill>
                  </a:tcPr>
                </a:tc>
                <a:extLst>
                  <a:ext uri="{0D108BD9-81ED-4DB2-BD59-A6C34878D82A}">
                    <a16:rowId xmlns:a16="http://schemas.microsoft.com/office/drawing/2014/main" val="3909456806"/>
                  </a:ext>
                </a:extLst>
              </a:tr>
              <a:tr h="42627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400" b="0" i="0" dirty="0">
                          <a:solidFill>
                            <a:schemeClr val="tx1"/>
                          </a:solidFill>
                          <a:latin typeface="Meiryo UI" panose="020B0604030504040204" pitchFamily="34" charset="-128"/>
                          <a:ea typeface="Meiryo UI" panose="020B0604030504040204" pitchFamily="34" charset="-128"/>
                        </a:rPr>
                        <a:t>日本医療情報学会</a:t>
                      </a:r>
                      <a:endParaRPr lang="en-US" altLang="zh-CN" sz="1400" b="0" i="0" dirty="0">
                        <a:solidFill>
                          <a:schemeClr val="tx1"/>
                        </a:solidFill>
                        <a:latin typeface="Meiryo UI" panose="020B0604030504040204" pitchFamily="34" charset="-128"/>
                        <a:ea typeface="Meiryo UI" panose="020B0604030504040204"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400" b="0" i="0" dirty="0">
                          <a:solidFill>
                            <a:schemeClr val="tx1"/>
                          </a:solidFill>
                          <a:latin typeface="Meiryo UI" panose="020B0604030504040204" pitchFamily="34" charset="-128"/>
                          <a:ea typeface="Meiryo UI" panose="020B0604030504040204" pitchFamily="34" charset="-128"/>
                        </a:rPr>
                        <a:t>春季学術大会</a:t>
                      </a:r>
                    </a:p>
                  </a:txBody>
                  <a:tcPr marL="51435" marR="51435" marT="0" marB="0" anchor="ctr">
                    <a:solidFill>
                      <a:schemeClr val="accent2">
                        <a:lumMod val="20000"/>
                        <a:lumOff val="80000"/>
                      </a:schemeClr>
                    </a:solidFill>
                  </a:tcPr>
                </a:tc>
                <a:tc>
                  <a:txBody>
                    <a:bodyPr/>
                    <a:lstStyle/>
                    <a:p>
                      <a:pPr algn="l"/>
                      <a:r>
                        <a:rPr lang="en-US" altLang="ja-JP" sz="1400" b="0" i="0" dirty="0">
                          <a:latin typeface="Meiryo UI" panose="020B0604030504040204" pitchFamily="34" charset="-128"/>
                          <a:ea typeface="Meiryo UI" panose="020B0604030504040204" pitchFamily="34" charset="-128"/>
                        </a:rPr>
                        <a:t>2026</a:t>
                      </a:r>
                      <a:r>
                        <a:rPr lang="ja-JP" altLang="en-US" sz="1400" b="0" i="0" dirty="0">
                          <a:latin typeface="Meiryo UI" panose="020B0604030504040204" pitchFamily="34" charset="-128"/>
                          <a:ea typeface="Meiryo UI" panose="020B0604030504040204" pitchFamily="34" charset="-128"/>
                        </a:rPr>
                        <a:t>年</a:t>
                      </a:r>
                      <a:r>
                        <a:rPr lang="en-US" altLang="ja-JP" sz="1400" b="0" i="0" dirty="0">
                          <a:latin typeface="Meiryo UI" panose="020B0604030504040204" pitchFamily="34" charset="-128"/>
                          <a:ea typeface="Meiryo UI" panose="020B0604030504040204" pitchFamily="34" charset="-128"/>
                        </a:rPr>
                        <a:t>6</a:t>
                      </a:r>
                      <a:r>
                        <a:rPr lang="ja-JP" altLang="en-US" sz="1400" b="0" i="0" dirty="0">
                          <a:latin typeface="Meiryo UI" panose="020B0604030504040204" pitchFamily="34" charset="-128"/>
                          <a:ea typeface="Meiryo UI" panose="020B0604030504040204" pitchFamily="34" charset="-128"/>
                        </a:rPr>
                        <a:t>月</a:t>
                      </a:r>
                      <a:r>
                        <a:rPr lang="en-US" altLang="ja-JP" sz="1400" b="0" i="0" dirty="0">
                          <a:latin typeface="Meiryo UI" panose="020B0604030504040204" pitchFamily="34" charset="-128"/>
                          <a:ea typeface="Meiryo UI" panose="020B0604030504040204" pitchFamily="34" charset="-128"/>
                        </a:rPr>
                        <a:t>10</a:t>
                      </a:r>
                      <a:r>
                        <a:rPr lang="ja-JP" altLang="en-US" sz="1400" b="0" i="0" dirty="0">
                          <a:latin typeface="Meiryo UI" panose="020B0604030504040204" pitchFamily="34" charset="-128"/>
                          <a:ea typeface="Meiryo UI" panose="020B0604030504040204" pitchFamily="34" charset="-128"/>
                        </a:rPr>
                        <a:t>日～</a:t>
                      </a:r>
                      <a:r>
                        <a:rPr lang="en-US" altLang="ja-JP" sz="1400" b="0" i="0" dirty="0">
                          <a:latin typeface="Meiryo UI" panose="020B0604030504040204" pitchFamily="34" charset="-128"/>
                          <a:ea typeface="Meiryo UI" panose="020B0604030504040204" pitchFamily="34" charset="-128"/>
                        </a:rPr>
                        <a:t>13</a:t>
                      </a:r>
                      <a:r>
                        <a:rPr lang="ja-JP" altLang="en-US" sz="1400" b="0" i="0" dirty="0">
                          <a:latin typeface="Meiryo UI" panose="020B0604030504040204" pitchFamily="34" charset="-128"/>
                          <a:ea typeface="Meiryo UI" panose="020B0604030504040204" pitchFamily="34" charset="-128"/>
                        </a:rPr>
                        <a:t>日（宇都宮）</a:t>
                      </a:r>
                    </a:p>
                  </a:txBody>
                  <a:tcPr marL="51435" marR="51435" marT="0" marB="0" anchor="ctr">
                    <a:solidFill>
                      <a:schemeClr val="accent2">
                        <a:lumMod val="20000"/>
                        <a:lumOff val="80000"/>
                      </a:schemeClr>
                    </a:solidFill>
                  </a:tcPr>
                </a:tc>
                <a:tc>
                  <a:txBody>
                    <a:bodyPr/>
                    <a:lstStyle/>
                    <a:p>
                      <a:pPr algn="l"/>
                      <a:r>
                        <a:rPr lang="en-US" altLang="ja-JP" sz="1400" b="0" i="0" dirty="0">
                          <a:latin typeface="Meiryo UI" panose="020B0604030504040204" pitchFamily="34" charset="-128"/>
                          <a:ea typeface="Meiryo UI" panose="020B0604030504040204" pitchFamily="34" charset="-128"/>
                        </a:rPr>
                        <a:t>2027</a:t>
                      </a:r>
                      <a:r>
                        <a:rPr lang="ja-JP" altLang="en-US" sz="1400" b="0" i="0">
                          <a:latin typeface="Meiryo UI" panose="020B0604030504040204" pitchFamily="34" charset="-128"/>
                          <a:ea typeface="Meiryo UI" panose="020B0604030504040204" pitchFamily="34" charset="-128"/>
                        </a:rPr>
                        <a:t>年</a:t>
                      </a:r>
                      <a:r>
                        <a:rPr lang="en-US" altLang="ja-JP" sz="1400" b="0" i="0" dirty="0">
                          <a:latin typeface="Meiryo UI" panose="020B0604030504040204" pitchFamily="34" charset="-128"/>
                          <a:ea typeface="Meiryo UI" panose="020B0604030504040204" pitchFamily="34" charset="-128"/>
                        </a:rPr>
                        <a:t>6</a:t>
                      </a:r>
                      <a:r>
                        <a:rPr lang="ja-JP" altLang="en-US" sz="1400" b="0" i="0">
                          <a:latin typeface="Meiryo UI" panose="020B0604030504040204" pitchFamily="34" charset="-128"/>
                          <a:ea typeface="Meiryo UI" panose="020B0604030504040204" pitchFamily="34" charset="-128"/>
                        </a:rPr>
                        <a:t>月</a:t>
                      </a:r>
                      <a:r>
                        <a:rPr lang="en-US" altLang="ja-JP" sz="1400" b="0" i="0" dirty="0">
                          <a:latin typeface="Meiryo UI" panose="020B0604030504040204" pitchFamily="34" charset="-128"/>
                          <a:ea typeface="Meiryo UI" panose="020B0604030504040204" pitchFamily="34" charset="-128"/>
                        </a:rPr>
                        <a:t>17</a:t>
                      </a:r>
                      <a:r>
                        <a:rPr lang="ja-JP" altLang="en-US" sz="1400" b="0" i="0">
                          <a:latin typeface="Meiryo UI" panose="020B0604030504040204" pitchFamily="34" charset="-128"/>
                          <a:ea typeface="Meiryo UI" panose="020B0604030504040204" pitchFamily="34" charset="-128"/>
                        </a:rPr>
                        <a:t>日～</a:t>
                      </a:r>
                      <a:r>
                        <a:rPr lang="en-US" altLang="ja-JP" sz="1400" b="0" i="0" dirty="0">
                          <a:latin typeface="Meiryo UI" panose="020B0604030504040204" pitchFamily="34" charset="-128"/>
                          <a:ea typeface="Meiryo UI" panose="020B0604030504040204" pitchFamily="34" charset="-128"/>
                        </a:rPr>
                        <a:t>19</a:t>
                      </a:r>
                      <a:r>
                        <a:rPr lang="ja-JP" altLang="en-US" sz="1400" b="0" i="0">
                          <a:latin typeface="Meiryo UI" panose="020B0604030504040204" pitchFamily="34" charset="-128"/>
                          <a:ea typeface="Meiryo UI" panose="020B0604030504040204" pitchFamily="34" charset="-128"/>
                        </a:rPr>
                        <a:t>日（奈良）</a:t>
                      </a:r>
                      <a:endParaRPr lang="ja-JP" altLang="en-US" sz="1400" b="0" i="0" dirty="0">
                        <a:latin typeface="Meiryo UI" panose="020B0604030504040204" pitchFamily="34" charset="-128"/>
                        <a:ea typeface="Meiryo UI" panose="020B0604030504040204" pitchFamily="34" charset="-128"/>
                      </a:endParaRPr>
                    </a:p>
                  </a:txBody>
                  <a:tcPr marL="51435" marR="51435" marT="0" marB="0" anchor="ctr">
                    <a:solidFill>
                      <a:schemeClr val="accent2">
                        <a:lumMod val="20000"/>
                        <a:lumOff val="80000"/>
                      </a:schemeClr>
                    </a:solidFill>
                  </a:tcPr>
                </a:tc>
                <a:extLst>
                  <a:ext uri="{0D108BD9-81ED-4DB2-BD59-A6C34878D82A}">
                    <a16:rowId xmlns:a16="http://schemas.microsoft.com/office/drawing/2014/main" val="3992073422"/>
                  </a:ext>
                </a:extLst>
              </a:tr>
              <a:tr h="426278">
                <a:tc>
                  <a:txBody>
                    <a:bodyPr/>
                    <a:lstStyle/>
                    <a:p>
                      <a:pPr algn="l"/>
                      <a:r>
                        <a:rPr lang="ja-JP" altLang="en-US" sz="1400" b="0" i="0" dirty="0">
                          <a:solidFill>
                            <a:schemeClr val="tx1"/>
                          </a:solidFill>
                          <a:latin typeface="Meiryo UI" panose="020B0604030504040204" pitchFamily="34" charset="-128"/>
                          <a:ea typeface="Meiryo UI" panose="020B0604030504040204" pitchFamily="34" charset="-128"/>
                        </a:rPr>
                        <a:t>日本産業衛生学会</a:t>
                      </a:r>
                    </a:p>
                  </a:txBody>
                  <a:tcPr marL="51435" marR="51435" marT="0" marB="0" anchor="ctr">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400" b="0" i="0" dirty="0">
                          <a:latin typeface="Meiryo UI" panose="020B0604030504040204" pitchFamily="34" charset="-128"/>
                          <a:ea typeface="Meiryo UI" panose="020B0604030504040204" pitchFamily="34" charset="-128"/>
                        </a:rPr>
                        <a:t>2026</a:t>
                      </a:r>
                      <a:r>
                        <a:rPr lang="ja-JP" altLang="en-US" sz="1400" b="0" i="0" dirty="0">
                          <a:latin typeface="Meiryo UI" panose="020B0604030504040204" pitchFamily="34" charset="-128"/>
                          <a:ea typeface="Meiryo UI" panose="020B0604030504040204" pitchFamily="34" charset="-128"/>
                        </a:rPr>
                        <a:t>年</a:t>
                      </a:r>
                      <a:r>
                        <a:rPr lang="en-US" altLang="ja-JP" sz="1400" b="0" i="0" dirty="0">
                          <a:latin typeface="Meiryo UI" panose="020B0604030504040204" pitchFamily="34" charset="-128"/>
                          <a:ea typeface="Meiryo UI" panose="020B0604030504040204" pitchFamily="34" charset="-128"/>
                        </a:rPr>
                        <a:t>5</a:t>
                      </a:r>
                      <a:r>
                        <a:rPr lang="ja-JP" altLang="en-US" sz="1400" b="0" i="0" dirty="0">
                          <a:latin typeface="Meiryo UI" panose="020B0604030504040204" pitchFamily="34" charset="-128"/>
                          <a:ea typeface="Meiryo UI" panose="020B0604030504040204" pitchFamily="34" charset="-128"/>
                        </a:rPr>
                        <a:t>月</a:t>
                      </a:r>
                      <a:r>
                        <a:rPr lang="en-US" altLang="ja-JP" sz="1400" b="0" i="0" dirty="0">
                          <a:latin typeface="Meiryo UI" panose="020B0604030504040204" pitchFamily="34" charset="-128"/>
                          <a:ea typeface="Meiryo UI" panose="020B0604030504040204" pitchFamily="34" charset="-128"/>
                        </a:rPr>
                        <a:t>27</a:t>
                      </a:r>
                      <a:r>
                        <a:rPr lang="ja-JP" altLang="en-US" sz="1400" b="0" i="0" dirty="0">
                          <a:latin typeface="Meiryo UI" panose="020B0604030504040204" pitchFamily="34" charset="-128"/>
                          <a:ea typeface="Meiryo UI" panose="020B0604030504040204" pitchFamily="34" charset="-128"/>
                        </a:rPr>
                        <a:t>日～</a:t>
                      </a:r>
                      <a:r>
                        <a:rPr lang="en-US" altLang="ja-JP" sz="1400" b="0" i="0" dirty="0">
                          <a:latin typeface="Meiryo UI" panose="020B0604030504040204" pitchFamily="34" charset="-128"/>
                          <a:ea typeface="Meiryo UI" panose="020B0604030504040204" pitchFamily="34" charset="-128"/>
                        </a:rPr>
                        <a:t>30</a:t>
                      </a:r>
                      <a:r>
                        <a:rPr lang="ja-JP" altLang="en-US" sz="1400" b="0" i="0" dirty="0">
                          <a:latin typeface="Meiryo UI" panose="020B0604030504040204" pitchFamily="34" charset="-128"/>
                          <a:ea typeface="Meiryo UI" panose="020B0604030504040204" pitchFamily="34" charset="-128"/>
                        </a:rPr>
                        <a:t>日（大阪）</a:t>
                      </a:r>
                      <a:endParaRPr lang="en-US" altLang="ja-JP" sz="1400" b="0" i="0" dirty="0">
                        <a:latin typeface="Meiryo UI" panose="020B0604030504040204" pitchFamily="34" charset="-128"/>
                        <a:ea typeface="Meiryo UI" panose="020B0604030504040204" pitchFamily="34" charset="-128"/>
                      </a:endParaRPr>
                    </a:p>
                  </a:txBody>
                  <a:tcPr marL="51435" marR="51435" marT="0" marB="0" anchor="ctr">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400" b="0" i="0" dirty="0">
                          <a:latin typeface="Meiryo UI" panose="020B0604030504040204" pitchFamily="34" charset="-128"/>
                          <a:ea typeface="Meiryo UI" panose="020B0604030504040204" pitchFamily="34" charset="-128"/>
                        </a:rPr>
                        <a:t>2027</a:t>
                      </a:r>
                      <a:r>
                        <a:rPr lang="ja-JP" altLang="en-US" sz="1400" b="0" i="0">
                          <a:latin typeface="Meiryo UI" panose="020B0604030504040204" pitchFamily="34" charset="-128"/>
                          <a:ea typeface="Meiryo UI" panose="020B0604030504040204" pitchFamily="34" charset="-128"/>
                        </a:rPr>
                        <a:t>年</a:t>
                      </a:r>
                      <a:r>
                        <a:rPr lang="en-US" altLang="ja-JP" sz="1400" b="0" i="0" dirty="0">
                          <a:latin typeface="Meiryo UI" panose="020B0604030504040204" pitchFamily="34" charset="-128"/>
                          <a:ea typeface="Meiryo UI" panose="020B0604030504040204" pitchFamily="34" charset="-128"/>
                        </a:rPr>
                        <a:t>5</a:t>
                      </a:r>
                      <a:r>
                        <a:rPr lang="ja-JP" altLang="en-US" sz="1400" b="0" i="0">
                          <a:latin typeface="Meiryo UI" panose="020B0604030504040204" pitchFamily="34" charset="-128"/>
                          <a:ea typeface="Meiryo UI" panose="020B0604030504040204" pitchFamily="34" charset="-128"/>
                        </a:rPr>
                        <a:t>月</a:t>
                      </a:r>
                      <a:r>
                        <a:rPr lang="en-US" altLang="ja-JP" sz="1400" b="0" i="0" dirty="0">
                          <a:latin typeface="Meiryo UI" panose="020B0604030504040204" pitchFamily="34" charset="-128"/>
                          <a:ea typeface="Meiryo UI" panose="020B0604030504040204" pitchFamily="34" charset="-128"/>
                        </a:rPr>
                        <a:t>26</a:t>
                      </a:r>
                      <a:r>
                        <a:rPr lang="ja-JP" altLang="en-US" sz="1400" b="0" i="0">
                          <a:latin typeface="Meiryo UI" panose="020B0604030504040204" pitchFamily="34" charset="-128"/>
                          <a:ea typeface="Meiryo UI" panose="020B0604030504040204" pitchFamily="34" charset="-128"/>
                        </a:rPr>
                        <a:t>日～</a:t>
                      </a:r>
                      <a:r>
                        <a:rPr lang="en-US" altLang="ja-JP" sz="1400" b="0" i="0" dirty="0">
                          <a:latin typeface="Meiryo UI" panose="020B0604030504040204" pitchFamily="34" charset="-128"/>
                          <a:ea typeface="Meiryo UI" panose="020B0604030504040204" pitchFamily="34" charset="-128"/>
                        </a:rPr>
                        <a:t>29</a:t>
                      </a:r>
                      <a:r>
                        <a:rPr lang="ja-JP" altLang="en-US" sz="1400" b="0" i="0">
                          <a:latin typeface="Meiryo UI" panose="020B0604030504040204" pitchFamily="34" charset="-128"/>
                          <a:ea typeface="Meiryo UI" panose="020B0604030504040204" pitchFamily="34" charset="-128"/>
                        </a:rPr>
                        <a:t>日（北九州）</a:t>
                      </a:r>
                      <a:endParaRPr lang="en-US" altLang="ja-JP" sz="1400" b="0" i="0" dirty="0">
                        <a:latin typeface="Meiryo UI" panose="020B0604030504040204" pitchFamily="34" charset="-128"/>
                        <a:ea typeface="Meiryo UI" panose="020B0604030504040204" pitchFamily="34" charset="-128"/>
                      </a:endParaRPr>
                    </a:p>
                  </a:txBody>
                  <a:tcPr marL="51435" marR="51435" marT="0" marB="0" anchor="ctr">
                    <a:solidFill>
                      <a:schemeClr val="accent2">
                        <a:lumMod val="20000"/>
                        <a:lumOff val="80000"/>
                      </a:schemeClr>
                    </a:solidFill>
                  </a:tcPr>
                </a:tc>
                <a:extLst>
                  <a:ext uri="{0D108BD9-81ED-4DB2-BD59-A6C34878D82A}">
                    <a16:rowId xmlns:a16="http://schemas.microsoft.com/office/drawing/2014/main" val="1679001109"/>
                  </a:ext>
                </a:extLst>
              </a:tr>
              <a:tr h="426278">
                <a:tc>
                  <a:txBody>
                    <a:bodyPr/>
                    <a:lstStyle/>
                    <a:p>
                      <a:pPr algn="l"/>
                      <a:r>
                        <a:rPr lang="ja-JP" altLang="en-US" sz="1400" b="0" i="0" dirty="0">
                          <a:solidFill>
                            <a:schemeClr val="tx1"/>
                          </a:solidFill>
                          <a:latin typeface="Meiryo UI" panose="020B0604030504040204" pitchFamily="34" charset="-128"/>
                          <a:ea typeface="Meiryo UI" panose="020B0604030504040204" pitchFamily="34" charset="-128"/>
                        </a:rPr>
                        <a:t>日本産業衛生学会</a:t>
                      </a:r>
                    </a:p>
                    <a:p>
                      <a:pPr algn="l"/>
                      <a:r>
                        <a:rPr lang="ja-JP" altLang="en-US" sz="1400" b="0" i="0" dirty="0">
                          <a:solidFill>
                            <a:schemeClr val="tx1"/>
                          </a:solidFill>
                          <a:latin typeface="Meiryo UI" panose="020B0604030504040204" pitchFamily="34" charset="-128"/>
                          <a:ea typeface="Meiryo UI" panose="020B0604030504040204" pitchFamily="34" charset="-128"/>
                        </a:rPr>
                        <a:t>全国協議会</a:t>
                      </a:r>
                    </a:p>
                  </a:txBody>
                  <a:tcPr marL="51435" marR="51435" marT="0" marB="0" anchor="ctr">
                    <a:solidFill>
                      <a:schemeClr val="accent2">
                        <a:lumMod val="20000"/>
                        <a:lumOff val="80000"/>
                      </a:schemeClr>
                    </a:solidFill>
                  </a:tcPr>
                </a:tc>
                <a:tc>
                  <a:txBody>
                    <a:bodyPr/>
                    <a:lstStyle/>
                    <a:p>
                      <a:pPr algn="l"/>
                      <a:r>
                        <a:rPr lang="en-US" altLang="ja-JP" sz="1400" b="0" i="0" dirty="0">
                          <a:latin typeface="Meiryo UI" panose="020B0604030504040204" pitchFamily="34" charset="-128"/>
                          <a:ea typeface="Meiryo UI" panose="020B0604030504040204" pitchFamily="34" charset="-128"/>
                        </a:rPr>
                        <a:t>2026</a:t>
                      </a:r>
                      <a:r>
                        <a:rPr lang="ja-JP" altLang="en-US" sz="1400" b="0" i="0" dirty="0">
                          <a:latin typeface="Meiryo UI" panose="020B0604030504040204" pitchFamily="34" charset="-128"/>
                          <a:ea typeface="Meiryo UI" panose="020B0604030504040204" pitchFamily="34" charset="-128"/>
                        </a:rPr>
                        <a:t>年</a:t>
                      </a:r>
                      <a:r>
                        <a:rPr lang="en-US" altLang="ja-JP" sz="1400" b="0" i="0" dirty="0">
                          <a:latin typeface="Meiryo UI" panose="020B0604030504040204" pitchFamily="34" charset="-128"/>
                          <a:ea typeface="Meiryo UI" panose="020B0604030504040204" pitchFamily="34" charset="-128"/>
                        </a:rPr>
                        <a:t>11</a:t>
                      </a:r>
                      <a:r>
                        <a:rPr lang="ja-JP" altLang="en-US" sz="1400" b="0" i="0" dirty="0">
                          <a:latin typeface="Meiryo UI" panose="020B0604030504040204" pitchFamily="34" charset="-128"/>
                          <a:ea typeface="Meiryo UI" panose="020B0604030504040204" pitchFamily="34" charset="-128"/>
                        </a:rPr>
                        <a:t>月</a:t>
                      </a:r>
                      <a:r>
                        <a:rPr lang="en-US" altLang="ja-JP" sz="1400" b="0" i="0" dirty="0">
                          <a:latin typeface="Meiryo UI" panose="020B0604030504040204" pitchFamily="34" charset="-128"/>
                          <a:ea typeface="Meiryo UI" panose="020B0604030504040204" pitchFamily="34" charset="-128"/>
                        </a:rPr>
                        <a:t>5</a:t>
                      </a:r>
                      <a:r>
                        <a:rPr lang="ja-JP" altLang="en-US" sz="1400" b="0" i="0" dirty="0">
                          <a:latin typeface="Meiryo UI" panose="020B0604030504040204" pitchFamily="34" charset="-128"/>
                          <a:ea typeface="Meiryo UI" panose="020B0604030504040204" pitchFamily="34" charset="-128"/>
                        </a:rPr>
                        <a:t>日～</a:t>
                      </a:r>
                      <a:r>
                        <a:rPr lang="en-US" altLang="ja-JP" sz="1400" b="0" i="0" dirty="0">
                          <a:latin typeface="Meiryo UI" panose="020B0604030504040204" pitchFamily="34" charset="-128"/>
                          <a:ea typeface="Meiryo UI" panose="020B0604030504040204" pitchFamily="34" charset="-128"/>
                        </a:rPr>
                        <a:t>7</a:t>
                      </a:r>
                      <a:r>
                        <a:rPr lang="ja-JP" altLang="en-US" sz="1400" b="0" i="0" dirty="0">
                          <a:latin typeface="Meiryo UI" panose="020B0604030504040204" pitchFamily="34" charset="-128"/>
                          <a:ea typeface="Meiryo UI" panose="020B0604030504040204" pitchFamily="34" charset="-128"/>
                        </a:rPr>
                        <a:t>日（岡山・倉敷）</a:t>
                      </a:r>
                    </a:p>
                  </a:txBody>
                  <a:tcPr marL="51435" marR="51435" marT="0" marB="0" anchor="ctr">
                    <a:solidFill>
                      <a:schemeClr val="accent2">
                        <a:lumMod val="20000"/>
                        <a:lumOff val="80000"/>
                      </a:schemeClr>
                    </a:solidFill>
                  </a:tcPr>
                </a:tc>
                <a:tc>
                  <a:txBody>
                    <a:bodyPr/>
                    <a:lstStyle/>
                    <a:p>
                      <a:pPr algn="l"/>
                      <a:r>
                        <a:rPr lang="en-US" altLang="ja-JP" sz="1400" b="0" i="0" dirty="0">
                          <a:latin typeface="Meiryo UI" panose="020B0604030504040204" pitchFamily="34" charset="-128"/>
                          <a:ea typeface="Meiryo UI" panose="020B0604030504040204" pitchFamily="34" charset="-128"/>
                        </a:rPr>
                        <a:t>2026</a:t>
                      </a:r>
                      <a:r>
                        <a:rPr lang="ja-JP" altLang="en-US" sz="1400" b="0" i="0" dirty="0">
                          <a:latin typeface="Meiryo UI" panose="020B0604030504040204" pitchFamily="34" charset="-128"/>
                          <a:ea typeface="Meiryo UI" panose="020B0604030504040204" pitchFamily="34" charset="-128"/>
                        </a:rPr>
                        <a:t>年</a:t>
                      </a:r>
                      <a:r>
                        <a:rPr lang="en-US" altLang="ja-JP" sz="1400" b="0" i="0" dirty="0">
                          <a:latin typeface="Meiryo UI" panose="020B0604030504040204" pitchFamily="34" charset="-128"/>
                          <a:ea typeface="Meiryo UI" panose="020B0604030504040204" pitchFamily="34" charset="-128"/>
                        </a:rPr>
                        <a:t>11</a:t>
                      </a:r>
                      <a:r>
                        <a:rPr lang="ja-JP" altLang="en-US" sz="1400" b="0" i="0">
                          <a:latin typeface="Meiryo UI" panose="020B0604030504040204" pitchFamily="34" charset="-128"/>
                          <a:ea typeface="Meiryo UI" panose="020B0604030504040204" pitchFamily="34" charset="-128"/>
                        </a:rPr>
                        <a:t>月</a:t>
                      </a:r>
                      <a:r>
                        <a:rPr lang="en-US" altLang="ja-JP" sz="1400" b="0" i="0" dirty="0">
                          <a:latin typeface="Meiryo UI" panose="020B0604030504040204" pitchFamily="34" charset="-128"/>
                          <a:ea typeface="Meiryo UI" panose="020B0604030504040204" pitchFamily="34" charset="-128"/>
                        </a:rPr>
                        <a:t>18</a:t>
                      </a:r>
                      <a:r>
                        <a:rPr lang="ja-JP" altLang="en-US" sz="1400" b="0" i="0">
                          <a:latin typeface="Meiryo UI" panose="020B0604030504040204" pitchFamily="34" charset="-128"/>
                          <a:ea typeface="Meiryo UI" panose="020B0604030504040204" pitchFamily="34" charset="-128"/>
                        </a:rPr>
                        <a:t>日～</a:t>
                      </a:r>
                      <a:r>
                        <a:rPr lang="en-US" altLang="ja-JP" sz="1400" b="0" i="0" dirty="0">
                          <a:latin typeface="Meiryo UI" panose="020B0604030504040204" pitchFamily="34" charset="-128"/>
                          <a:ea typeface="Meiryo UI" panose="020B0604030504040204" pitchFamily="34" charset="-128"/>
                        </a:rPr>
                        <a:t>20</a:t>
                      </a:r>
                      <a:r>
                        <a:rPr lang="ja-JP" altLang="en-US" sz="1400" b="0" i="0">
                          <a:latin typeface="Meiryo UI" panose="020B0604030504040204" pitchFamily="34" charset="-128"/>
                          <a:ea typeface="Meiryo UI" panose="020B0604030504040204" pitchFamily="34" charset="-128"/>
                        </a:rPr>
                        <a:t>日（青森）</a:t>
                      </a:r>
                      <a:endParaRPr lang="ja-JP" altLang="en-US" sz="1400" b="0" i="0" dirty="0">
                        <a:latin typeface="Meiryo UI" panose="020B0604030504040204" pitchFamily="34" charset="-128"/>
                        <a:ea typeface="Meiryo UI" panose="020B0604030504040204" pitchFamily="34" charset="-128"/>
                      </a:endParaRPr>
                    </a:p>
                  </a:txBody>
                  <a:tcPr marL="51435" marR="51435" marT="0" marB="0" anchor="ctr">
                    <a:solidFill>
                      <a:schemeClr val="accent2">
                        <a:lumMod val="20000"/>
                        <a:lumOff val="80000"/>
                      </a:schemeClr>
                    </a:solidFill>
                  </a:tcPr>
                </a:tc>
                <a:extLst>
                  <a:ext uri="{0D108BD9-81ED-4DB2-BD59-A6C34878D82A}">
                    <a16:rowId xmlns:a16="http://schemas.microsoft.com/office/drawing/2014/main" val="869519442"/>
                  </a:ext>
                </a:extLst>
              </a:tr>
              <a:tr h="426278">
                <a:tc>
                  <a:txBody>
                    <a:bodyPr/>
                    <a:lstStyle/>
                    <a:p>
                      <a:pPr algn="l"/>
                      <a:r>
                        <a:rPr lang="ja-JP" altLang="en-US" sz="1400" b="0" i="0">
                          <a:solidFill>
                            <a:schemeClr val="tx1"/>
                          </a:solidFill>
                          <a:latin typeface="Meiryo UI" panose="020B0604030504040204" pitchFamily="34" charset="-128"/>
                          <a:ea typeface="Meiryo UI" panose="020B0604030504040204" pitchFamily="34" charset="-128"/>
                        </a:rPr>
                        <a:t>日本疫学会</a:t>
                      </a:r>
                    </a:p>
                  </a:txBody>
                  <a:tcPr marL="51435" marR="51435" marT="0" marB="0" anchor="ctr">
                    <a:solidFill>
                      <a:schemeClr val="accent2">
                        <a:lumMod val="20000"/>
                        <a:lumOff val="80000"/>
                      </a:schemeClr>
                    </a:solidFill>
                  </a:tcPr>
                </a:tc>
                <a:tc>
                  <a:txBody>
                    <a:bodyPr/>
                    <a:lstStyle/>
                    <a:p>
                      <a:pPr algn="l"/>
                      <a:r>
                        <a:rPr lang="en-US" altLang="ja-JP" sz="1400" b="0" i="0" dirty="0">
                          <a:latin typeface="Meiryo UI" panose="020B0604030504040204" pitchFamily="34" charset="-128"/>
                          <a:ea typeface="Meiryo UI" panose="020B0604030504040204" pitchFamily="34" charset="-128"/>
                        </a:rPr>
                        <a:t>2027</a:t>
                      </a:r>
                      <a:r>
                        <a:rPr lang="ja-JP" altLang="en-US" sz="1400" b="0" i="0">
                          <a:latin typeface="Meiryo UI" panose="020B0604030504040204" pitchFamily="34" charset="-128"/>
                          <a:ea typeface="Meiryo UI" panose="020B0604030504040204" pitchFamily="34" charset="-128"/>
                        </a:rPr>
                        <a:t>年２月</a:t>
                      </a:r>
                      <a:r>
                        <a:rPr lang="en-US" altLang="ja-JP" sz="1400" b="0" i="0" dirty="0">
                          <a:latin typeface="Meiryo UI" panose="020B0604030504040204" pitchFamily="34" charset="-128"/>
                          <a:ea typeface="Meiryo UI" panose="020B0604030504040204" pitchFamily="34" charset="-128"/>
                        </a:rPr>
                        <a:t>3</a:t>
                      </a:r>
                      <a:r>
                        <a:rPr lang="ja-JP" altLang="en-US" sz="1400" b="0" i="0">
                          <a:latin typeface="Meiryo UI" panose="020B0604030504040204" pitchFamily="34" charset="-128"/>
                          <a:ea typeface="Meiryo UI" panose="020B0604030504040204" pitchFamily="34" charset="-128"/>
                        </a:rPr>
                        <a:t>日</a:t>
                      </a:r>
                      <a:r>
                        <a:rPr lang="en-US" altLang="ja-JP" sz="1400" b="0" i="0" dirty="0">
                          <a:latin typeface="Meiryo UI" panose="020B0604030504040204" pitchFamily="34" charset="-128"/>
                          <a:ea typeface="Meiryo UI" panose="020B0604030504040204" pitchFamily="34" charset="-128"/>
                        </a:rPr>
                        <a:t>〜5</a:t>
                      </a:r>
                      <a:r>
                        <a:rPr lang="ja-JP" altLang="en-US" sz="1400" b="0" i="0">
                          <a:latin typeface="Meiryo UI" panose="020B0604030504040204" pitchFamily="34" charset="-128"/>
                          <a:ea typeface="Meiryo UI" panose="020B0604030504040204" pitchFamily="34" charset="-128"/>
                        </a:rPr>
                        <a:t>日（</a:t>
                      </a:r>
                      <a:r>
                        <a:rPr lang="ja-JP" altLang="en-US" sz="1400" b="0" i="0" dirty="0">
                          <a:latin typeface="Meiryo UI" panose="020B0604030504040204" pitchFamily="34" charset="-128"/>
                          <a:ea typeface="Meiryo UI" panose="020B0604030504040204" pitchFamily="34" charset="-128"/>
                        </a:rPr>
                        <a:t>東京）</a:t>
                      </a:r>
                      <a:endParaRPr lang="en-US" altLang="ja-JP" sz="1400" b="0" i="0" dirty="0">
                        <a:latin typeface="Meiryo UI" panose="020B0604030504040204" pitchFamily="34" charset="-128"/>
                        <a:ea typeface="Meiryo UI" panose="020B0604030504040204" pitchFamily="34" charset="-128"/>
                      </a:endParaRPr>
                    </a:p>
                  </a:txBody>
                  <a:tcPr marL="51435" marR="51435" marT="0" marB="0" anchor="ctr">
                    <a:solidFill>
                      <a:schemeClr val="accent2">
                        <a:lumMod val="20000"/>
                        <a:lumOff val="80000"/>
                      </a:schemeClr>
                    </a:solidFill>
                  </a:tcPr>
                </a:tc>
                <a:tc>
                  <a:txBody>
                    <a:bodyPr/>
                    <a:lstStyle/>
                    <a:p>
                      <a:pPr algn="l"/>
                      <a:r>
                        <a:rPr lang="en-US" altLang="ja-JP" sz="1400" b="0" i="0" dirty="0">
                          <a:latin typeface="Meiryo UI" panose="020B0604030504040204" pitchFamily="34" charset="-128"/>
                          <a:ea typeface="Meiryo UI" panose="020B0604030504040204" pitchFamily="34" charset="-128"/>
                        </a:rPr>
                        <a:t>2028</a:t>
                      </a:r>
                      <a:r>
                        <a:rPr lang="ja-JP" altLang="en-US" sz="1400" b="0" i="0">
                          <a:latin typeface="Meiryo UI" panose="020B0604030504040204" pitchFamily="34" charset="-128"/>
                          <a:ea typeface="Meiryo UI" panose="020B0604030504040204" pitchFamily="34" charset="-128"/>
                        </a:rPr>
                        <a:t>年２月（</a:t>
                      </a:r>
                      <a:r>
                        <a:rPr lang="ja-JP" altLang="en-US" sz="1400" b="0" i="0" dirty="0">
                          <a:latin typeface="Meiryo UI" panose="020B0604030504040204" pitchFamily="34" charset="-128"/>
                          <a:ea typeface="Meiryo UI" panose="020B0604030504040204" pitchFamily="34" charset="-128"/>
                        </a:rPr>
                        <a:t>東京）</a:t>
                      </a:r>
                      <a:endParaRPr lang="en-US" altLang="ja-JP" sz="1400" b="0" i="0" dirty="0">
                        <a:latin typeface="Meiryo UI" panose="020B0604030504040204" pitchFamily="34" charset="-128"/>
                        <a:ea typeface="Meiryo UI" panose="020B0604030504040204" pitchFamily="34" charset="-128"/>
                      </a:endParaRPr>
                    </a:p>
                  </a:txBody>
                  <a:tcPr marL="51435" marR="51435" marT="0" marB="0" anchor="ctr">
                    <a:solidFill>
                      <a:schemeClr val="accent2">
                        <a:lumMod val="20000"/>
                        <a:lumOff val="80000"/>
                      </a:schemeClr>
                    </a:solidFill>
                  </a:tcPr>
                </a:tc>
                <a:extLst>
                  <a:ext uri="{0D108BD9-81ED-4DB2-BD59-A6C34878D82A}">
                    <a16:rowId xmlns:a16="http://schemas.microsoft.com/office/drawing/2014/main" val="4021712172"/>
                  </a:ext>
                </a:extLst>
              </a:tr>
              <a:tr h="426278">
                <a:tc>
                  <a:txBody>
                    <a:bodyPr/>
                    <a:lstStyle/>
                    <a:p>
                      <a:pPr algn="l"/>
                      <a:r>
                        <a:rPr lang="ja-JP" altLang="en-US" sz="1400" b="0" i="0">
                          <a:solidFill>
                            <a:schemeClr val="tx1"/>
                          </a:solidFill>
                          <a:latin typeface="Meiryo UI" panose="020B0604030504040204" pitchFamily="34" charset="-128"/>
                          <a:ea typeface="Meiryo UI" panose="020B0604030504040204" pitchFamily="34" charset="-128"/>
                        </a:rPr>
                        <a:t>日本公衆衛生学会</a:t>
                      </a:r>
                    </a:p>
                  </a:txBody>
                  <a:tcPr marL="51435" marR="51435" marT="0" marB="0" anchor="ctr">
                    <a:solidFill>
                      <a:schemeClr val="accent2">
                        <a:lumMod val="20000"/>
                        <a:lumOff val="80000"/>
                      </a:schemeClr>
                    </a:solidFill>
                  </a:tcPr>
                </a:tc>
                <a:tc>
                  <a:txBody>
                    <a:bodyPr/>
                    <a:lstStyle/>
                    <a:p>
                      <a:pPr algn="l"/>
                      <a:r>
                        <a:rPr lang="en-US" altLang="ja-JP" sz="1400" b="0" i="0" dirty="0">
                          <a:latin typeface="Meiryo UI" panose="020B0604030504040204" pitchFamily="34" charset="-128"/>
                          <a:ea typeface="Meiryo UI" panose="020B0604030504040204" pitchFamily="34" charset="-128"/>
                        </a:rPr>
                        <a:t>2026</a:t>
                      </a:r>
                      <a:r>
                        <a:rPr lang="ja-JP" altLang="en-US" sz="1400" b="0" i="0" dirty="0">
                          <a:latin typeface="Meiryo UI" panose="020B0604030504040204" pitchFamily="34" charset="-128"/>
                          <a:ea typeface="Meiryo UI" panose="020B0604030504040204" pitchFamily="34" charset="-128"/>
                        </a:rPr>
                        <a:t>年</a:t>
                      </a:r>
                      <a:r>
                        <a:rPr lang="en-US" altLang="ja-JP" sz="1400" b="0" i="0" dirty="0">
                          <a:latin typeface="Meiryo UI" panose="020B0604030504040204" pitchFamily="34" charset="-128"/>
                          <a:ea typeface="Meiryo UI" panose="020B0604030504040204" pitchFamily="34" charset="-128"/>
                        </a:rPr>
                        <a:t>10</a:t>
                      </a:r>
                      <a:r>
                        <a:rPr lang="ja-JP" altLang="en-US" sz="1400" b="0" i="0" dirty="0">
                          <a:latin typeface="Meiryo UI" panose="020B0604030504040204" pitchFamily="34" charset="-128"/>
                          <a:ea typeface="Meiryo UI" panose="020B0604030504040204" pitchFamily="34" charset="-128"/>
                        </a:rPr>
                        <a:t>月</a:t>
                      </a:r>
                      <a:r>
                        <a:rPr lang="en-US" altLang="ja-JP" sz="1400" b="0" i="0" dirty="0">
                          <a:latin typeface="Meiryo UI" panose="020B0604030504040204" pitchFamily="34" charset="-128"/>
                          <a:ea typeface="Meiryo UI" panose="020B0604030504040204" pitchFamily="34" charset="-128"/>
                        </a:rPr>
                        <a:t>29</a:t>
                      </a:r>
                      <a:r>
                        <a:rPr lang="ja-JP" altLang="en-US" sz="1400" b="0" i="0" dirty="0">
                          <a:latin typeface="Meiryo UI" panose="020B0604030504040204" pitchFamily="34" charset="-128"/>
                          <a:ea typeface="Meiryo UI" panose="020B0604030504040204" pitchFamily="34" charset="-128"/>
                        </a:rPr>
                        <a:t>日～</a:t>
                      </a:r>
                      <a:r>
                        <a:rPr lang="en-US" altLang="ja-JP" sz="1400" b="0" i="0" dirty="0">
                          <a:latin typeface="Meiryo UI" panose="020B0604030504040204" pitchFamily="34" charset="-128"/>
                          <a:ea typeface="Meiryo UI" panose="020B0604030504040204" pitchFamily="34" charset="-128"/>
                        </a:rPr>
                        <a:t>31</a:t>
                      </a:r>
                      <a:r>
                        <a:rPr lang="ja-JP" altLang="en-US" sz="1400" b="0" i="0" dirty="0">
                          <a:latin typeface="Meiryo UI" panose="020B0604030504040204" pitchFamily="34" charset="-128"/>
                          <a:ea typeface="Meiryo UI" panose="020B0604030504040204" pitchFamily="34" charset="-128"/>
                        </a:rPr>
                        <a:t>日（東京）</a:t>
                      </a:r>
                    </a:p>
                  </a:txBody>
                  <a:tcPr marL="51435" marR="51435" marT="0" marB="0" anchor="ctr">
                    <a:solidFill>
                      <a:schemeClr val="accent2">
                        <a:lumMod val="20000"/>
                        <a:lumOff val="80000"/>
                      </a:schemeClr>
                    </a:solidFill>
                  </a:tcPr>
                </a:tc>
                <a:tc>
                  <a:txBody>
                    <a:bodyPr/>
                    <a:lstStyle/>
                    <a:p>
                      <a:pPr algn="l"/>
                      <a:r>
                        <a:rPr lang="en-US" altLang="ja-JP" sz="1400" b="0" i="0" dirty="0">
                          <a:latin typeface="Meiryo UI" panose="020B0604030504040204" pitchFamily="34" charset="-128"/>
                          <a:ea typeface="Meiryo UI" panose="020B0604030504040204" pitchFamily="34" charset="-128"/>
                        </a:rPr>
                        <a:t>2027</a:t>
                      </a:r>
                      <a:r>
                        <a:rPr lang="ja-JP" altLang="en-US" sz="1400" b="0" i="0">
                          <a:latin typeface="Meiryo UI" panose="020B0604030504040204" pitchFamily="34" charset="-128"/>
                          <a:ea typeface="Meiryo UI" panose="020B0604030504040204" pitchFamily="34" charset="-128"/>
                        </a:rPr>
                        <a:t>年</a:t>
                      </a:r>
                      <a:r>
                        <a:rPr lang="en-US" altLang="ja-JP" sz="1400" b="0" i="0" dirty="0">
                          <a:latin typeface="Meiryo UI" panose="020B0604030504040204" pitchFamily="34" charset="-128"/>
                          <a:ea typeface="Meiryo UI" panose="020B0604030504040204" pitchFamily="34" charset="-128"/>
                        </a:rPr>
                        <a:t>11</a:t>
                      </a:r>
                      <a:r>
                        <a:rPr lang="ja-JP" altLang="en-US" sz="1400" b="0" i="0">
                          <a:latin typeface="Meiryo UI" panose="020B0604030504040204" pitchFamily="34" charset="-128"/>
                          <a:ea typeface="Meiryo UI" panose="020B0604030504040204" pitchFamily="34" charset="-128"/>
                        </a:rPr>
                        <a:t>月</a:t>
                      </a:r>
                      <a:r>
                        <a:rPr lang="en-US" altLang="ja-JP" sz="1400" b="0" i="0" dirty="0">
                          <a:latin typeface="Meiryo UI" panose="020B0604030504040204" pitchFamily="34" charset="-128"/>
                          <a:ea typeface="Meiryo UI" panose="020B0604030504040204" pitchFamily="34" charset="-128"/>
                        </a:rPr>
                        <a:t>10</a:t>
                      </a:r>
                      <a:r>
                        <a:rPr lang="ja-JP" altLang="en-US" sz="1400" b="0" i="0">
                          <a:latin typeface="Meiryo UI" panose="020B0604030504040204" pitchFamily="34" charset="-128"/>
                          <a:ea typeface="Meiryo UI" panose="020B0604030504040204" pitchFamily="34" charset="-128"/>
                        </a:rPr>
                        <a:t>日～</a:t>
                      </a:r>
                      <a:r>
                        <a:rPr lang="en-US" altLang="ja-JP" sz="1400" b="0" i="0" dirty="0">
                          <a:latin typeface="Meiryo UI" panose="020B0604030504040204" pitchFamily="34" charset="-128"/>
                          <a:ea typeface="Meiryo UI" panose="020B0604030504040204" pitchFamily="34" charset="-128"/>
                        </a:rPr>
                        <a:t>12</a:t>
                      </a:r>
                      <a:r>
                        <a:rPr lang="ja-JP" altLang="en-US" sz="1400" b="0" i="0">
                          <a:latin typeface="Meiryo UI" panose="020B0604030504040204" pitchFamily="34" charset="-128"/>
                          <a:ea typeface="Meiryo UI" panose="020B0604030504040204" pitchFamily="34" charset="-128"/>
                        </a:rPr>
                        <a:t>日（那覇）</a:t>
                      </a:r>
                      <a:endParaRPr lang="ja-JP" altLang="en-US" sz="1400" b="0" i="0" dirty="0">
                        <a:latin typeface="Meiryo UI" panose="020B0604030504040204" pitchFamily="34" charset="-128"/>
                        <a:ea typeface="Meiryo UI" panose="020B0604030504040204" pitchFamily="34" charset="-128"/>
                      </a:endParaRPr>
                    </a:p>
                  </a:txBody>
                  <a:tcPr marL="51435" marR="51435" marT="0" marB="0" anchor="ctr">
                    <a:solidFill>
                      <a:schemeClr val="accent2">
                        <a:lumMod val="20000"/>
                        <a:lumOff val="80000"/>
                      </a:schemeClr>
                    </a:solidFill>
                  </a:tcPr>
                </a:tc>
                <a:extLst>
                  <a:ext uri="{0D108BD9-81ED-4DB2-BD59-A6C34878D82A}">
                    <a16:rowId xmlns:a16="http://schemas.microsoft.com/office/drawing/2014/main" val="3753138828"/>
                  </a:ext>
                </a:extLst>
              </a:tr>
              <a:tr h="426278">
                <a:tc>
                  <a:txBody>
                    <a:bodyPr/>
                    <a:lstStyle/>
                    <a:p>
                      <a:pPr algn="l"/>
                      <a:r>
                        <a:rPr lang="ja-JP" altLang="en-US" sz="1400" b="0" i="0">
                          <a:solidFill>
                            <a:schemeClr val="tx1"/>
                          </a:solidFill>
                          <a:latin typeface="Meiryo UI" panose="020B0604030504040204" pitchFamily="34" charset="-128"/>
                          <a:ea typeface="Meiryo UI" panose="020B0604030504040204" pitchFamily="34" charset="-128"/>
                        </a:rPr>
                        <a:t>日本災害医学会</a:t>
                      </a:r>
                    </a:p>
                  </a:txBody>
                  <a:tcPr marL="51435" marR="51435" marT="0" marB="0" anchor="ctr">
                    <a:solidFill>
                      <a:schemeClr val="accent2">
                        <a:lumMod val="20000"/>
                        <a:lumOff val="80000"/>
                      </a:schemeClr>
                    </a:solidFill>
                  </a:tcPr>
                </a:tc>
                <a:tc>
                  <a:txBody>
                    <a:bodyPr/>
                    <a:lstStyle/>
                    <a:p>
                      <a:pPr algn="l"/>
                      <a:r>
                        <a:rPr lang="en-US" altLang="ja-JP" sz="1400" b="0" i="0" dirty="0">
                          <a:latin typeface="Meiryo UI" panose="020B0604030504040204" pitchFamily="34" charset="-128"/>
                          <a:ea typeface="Meiryo UI" panose="020B0604030504040204" pitchFamily="34" charset="-128"/>
                        </a:rPr>
                        <a:t>2027</a:t>
                      </a:r>
                      <a:r>
                        <a:rPr lang="ja-JP" altLang="en-US" sz="1400" b="0" i="0" dirty="0">
                          <a:latin typeface="Meiryo UI" panose="020B0604030504040204" pitchFamily="34" charset="-128"/>
                          <a:ea typeface="Meiryo UI" panose="020B0604030504040204" pitchFamily="34" charset="-128"/>
                        </a:rPr>
                        <a:t>年</a:t>
                      </a:r>
                      <a:r>
                        <a:rPr lang="en-US" altLang="ja-JP" sz="1400" b="0" i="0" dirty="0">
                          <a:latin typeface="Meiryo UI" panose="020B0604030504040204" pitchFamily="34" charset="-128"/>
                          <a:ea typeface="Meiryo UI" panose="020B0604030504040204" pitchFamily="34" charset="-128"/>
                        </a:rPr>
                        <a:t>3</a:t>
                      </a:r>
                      <a:r>
                        <a:rPr lang="ja-JP" altLang="en-US" sz="1400" b="0" i="0" dirty="0">
                          <a:latin typeface="Meiryo UI" panose="020B0604030504040204" pitchFamily="34" charset="-128"/>
                          <a:ea typeface="Meiryo UI" panose="020B0604030504040204" pitchFamily="34" charset="-128"/>
                        </a:rPr>
                        <a:t>月</a:t>
                      </a:r>
                      <a:r>
                        <a:rPr lang="en-US" altLang="ja-JP" sz="1400" b="0" i="0" dirty="0">
                          <a:latin typeface="Meiryo UI" panose="020B0604030504040204" pitchFamily="34" charset="-128"/>
                          <a:ea typeface="Meiryo UI" panose="020B0604030504040204" pitchFamily="34" charset="-128"/>
                        </a:rPr>
                        <a:t>18</a:t>
                      </a:r>
                      <a:r>
                        <a:rPr lang="ja-JP" altLang="en-US" sz="1400" b="0" i="0" dirty="0">
                          <a:latin typeface="Meiryo UI" panose="020B0604030504040204" pitchFamily="34" charset="-128"/>
                          <a:ea typeface="Meiryo UI" panose="020B0604030504040204" pitchFamily="34" charset="-128"/>
                        </a:rPr>
                        <a:t>日～</a:t>
                      </a:r>
                      <a:r>
                        <a:rPr lang="en-US" altLang="ja-JP" sz="1400" b="0" i="0" dirty="0">
                          <a:latin typeface="Meiryo UI" panose="020B0604030504040204" pitchFamily="34" charset="-128"/>
                          <a:ea typeface="Meiryo UI" panose="020B0604030504040204" pitchFamily="34" charset="-128"/>
                        </a:rPr>
                        <a:t>20</a:t>
                      </a:r>
                      <a:r>
                        <a:rPr lang="ja-JP" altLang="en-US" sz="1400" b="0" i="0" dirty="0">
                          <a:latin typeface="Meiryo UI" panose="020B0604030504040204" pitchFamily="34" charset="-128"/>
                          <a:ea typeface="Meiryo UI" panose="020B0604030504040204" pitchFamily="34" charset="-128"/>
                        </a:rPr>
                        <a:t>日（札幌）</a:t>
                      </a:r>
                    </a:p>
                  </a:txBody>
                  <a:tcPr marL="51435" marR="51435" marT="0" marB="0" anchor="ctr">
                    <a:solidFill>
                      <a:schemeClr val="accent2">
                        <a:lumMod val="20000"/>
                        <a:lumOff val="80000"/>
                      </a:schemeClr>
                    </a:solidFill>
                  </a:tcPr>
                </a:tc>
                <a:tc>
                  <a:txBody>
                    <a:bodyPr/>
                    <a:lstStyle/>
                    <a:p>
                      <a:pPr algn="l"/>
                      <a:r>
                        <a:rPr lang="en-US" altLang="ja-JP" sz="1400" b="0" i="0" dirty="0">
                          <a:latin typeface="Meiryo UI" panose="020B0604030504040204" pitchFamily="34" charset="-128"/>
                          <a:ea typeface="Meiryo UI" panose="020B0604030504040204" pitchFamily="34" charset="-128"/>
                        </a:rPr>
                        <a:t>2028</a:t>
                      </a:r>
                      <a:r>
                        <a:rPr lang="ja-JP" altLang="en-US" sz="1400" b="0" i="0">
                          <a:latin typeface="Meiryo UI" panose="020B0604030504040204" pitchFamily="34" charset="-128"/>
                          <a:ea typeface="Meiryo UI" panose="020B0604030504040204" pitchFamily="34" charset="-128"/>
                        </a:rPr>
                        <a:t>年</a:t>
                      </a:r>
                      <a:endParaRPr lang="ja-JP" altLang="en-US" sz="1400" b="0" i="0" dirty="0">
                        <a:latin typeface="Meiryo UI" panose="020B0604030504040204" pitchFamily="34" charset="-128"/>
                        <a:ea typeface="Meiryo UI" panose="020B0604030504040204" pitchFamily="34" charset="-128"/>
                      </a:endParaRPr>
                    </a:p>
                  </a:txBody>
                  <a:tcPr marL="51435" marR="51435" marT="0" marB="0" anchor="ctr">
                    <a:solidFill>
                      <a:schemeClr val="accent2">
                        <a:lumMod val="20000"/>
                        <a:lumOff val="80000"/>
                      </a:schemeClr>
                    </a:solidFill>
                  </a:tcPr>
                </a:tc>
                <a:extLst>
                  <a:ext uri="{0D108BD9-81ED-4DB2-BD59-A6C34878D82A}">
                    <a16:rowId xmlns:a16="http://schemas.microsoft.com/office/drawing/2014/main" val="1277404268"/>
                  </a:ext>
                </a:extLst>
              </a:tr>
              <a:tr h="426278">
                <a:tc>
                  <a:txBody>
                    <a:bodyPr/>
                    <a:lstStyle/>
                    <a:p>
                      <a:pPr algn="l"/>
                      <a:r>
                        <a:rPr lang="ja-JP" altLang="en-US" sz="1400" b="0" i="0">
                          <a:solidFill>
                            <a:schemeClr val="tx1"/>
                          </a:solidFill>
                          <a:latin typeface="Meiryo UI" panose="020B0604030504040204" pitchFamily="34" charset="-128"/>
                          <a:ea typeface="Meiryo UI" panose="020B0604030504040204" pitchFamily="34" charset="-128"/>
                        </a:rPr>
                        <a:t>日本医療・病院管理学会</a:t>
                      </a:r>
                    </a:p>
                  </a:txBody>
                  <a:tcPr marL="51435" marR="51435" marT="0" marB="0" anchor="ctr">
                    <a:solidFill>
                      <a:schemeClr val="accent2">
                        <a:lumMod val="20000"/>
                        <a:lumOff val="80000"/>
                      </a:schemeClr>
                    </a:solidFill>
                  </a:tcPr>
                </a:tc>
                <a:tc>
                  <a:txBody>
                    <a:bodyPr/>
                    <a:lstStyle/>
                    <a:p>
                      <a:pPr algn="l"/>
                      <a:r>
                        <a:rPr lang="en-US" altLang="ja-JP" sz="1400" b="0" i="0" dirty="0">
                          <a:latin typeface="Meiryo UI" panose="020B0604030504040204" pitchFamily="34" charset="-128"/>
                          <a:ea typeface="Meiryo UI" panose="020B0604030504040204" pitchFamily="34" charset="-128"/>
                        </a:rPr>
                        <a:t>2026</a:t>
                      </a:r>
                      <a:r>
                        <a:rPr lang="ja-JP" altLang="en-US" sz="1400" b="0" i="0">
                          <a:latin typeface="Meiryo UI" panose="020B0604030504040204" pitchFamily="34" charset="-128"/>
                          <a:ea typeface="Meiryo UI" panose="020B0604030504040204" pitchFamily="34" charset="-128"/>
                        </a:rPr>
                        <a:t>年</a:t>
                      </a:r>
                      <a:r>
                        <a:rPr lang="en-US" altLang="ja-JP" sz="1400" b="0" i="0" dirty="0">
                          <a:latin typeface="Meiryo UI" panose="020B0604030504040204" pitchFamily="34" charset="-128"/>
                          <a:ea typeface="Meiryo UI" panose="020B0604030504040204" pitchFamily="34" charset="-128"/>
                        </a:rPr>
                        <a:t>10</a:t>
                      </a:r>
                      <a:r>
                        <a:rPr lang="ja-JP" altLang="en-US" sz="1400" b="0" i="0">
                          <a:latin typeface="Meiryo UI" panose="020B0604030504040204" pitchFamily="34" charset="-128"/>
                          <a:ea typeface="Meiryo UI" panose="020B0604030504040204" pitchFamily="34" charset="-128"/>
                        </a:rPr>
                        <a:t>月</a:t>
                      </a:r>
                      <a:r>
                        <a:rPr lang="en-US" altLang="ja-JP" sz="1400" b="0" i="0" dirty="0">
                          <a:latin typeface="Meiryo UI" panose="020B0604030504040204" pitchFamily="34" charset="-128"/>
                          <a:ea typeface="Meiryo UI" panose="020B0604030504040204" pitchFamily="34" charset="-128"/>
                        </a:rPr>
                        <a:t>24</a:t>
                      </a:r>
                      <a:r>
                        <a:rPr lang="ja-JP" altLang="en-US" sz="1400" b="0" i="0">
                          <a:latin typeface="Meiryo UI" panose="020B0604030504040204" pitchFamily="34" charset="-128"/>
                          <a:ea typeface="Meiryo UI" panose="020B0604030504040204" pitchFamily="34" charset="-128"/>
                        </a:rPr>
                        <a:t>日</a:t>
                      </a:r>
                      <a:r>
                        <a:rPr lang="en-US" altLang="ja-JP" sz="1400" b="0" i="0" dirty="0">
                          <a:latin typeface="Meiryo UI" panose="020B0604030504040204" pitchFamily="34" charset="-128"/>
                          <a:ea typeface="Meiryo UI" panose="020B0604030504040204" pitchFamily="34" charset="-128"/>
                        </a:rPr>
                        <a:t>〜25</a:t>
                      </a:r>
                      <a:r>
                        <a:rPr lang="ja-JP" altLang="en-US" sz="1400" b="0" i="0">
                          <a:latin typeface="Meiryo UI" panose="020B0604030504040204" pitchFamily="34" charset="-128"/>
                          <a:ea typeface="Meiryo UI" panose="020B0604030504040204" pitchFamily="34" charset="-128"/>
                        </a:rPr>
                        <a:t>日（</a:t>
                      </a:r>
                      <a:r>
                        <a:rPr lang="ja-JP" altLang="en-US" sz="1400" b="0" i="0" dirty="0">
                          <a:latin typeface="Meiryo UI" panose="020B0604030504040204" pitchFamily="34" charset="-128"/>
                          <a:ea typeface="Meiryo UI" panose="020B0604030504040204" pitchFamily="34" charset="-128"/>
                        </a:rPr>
                        <a:t>栃木）</a:t>
                      </a:r>
                    </a:p>
                  </a:txBody>
                  <a:tcPr marL="51435" marR="51435" marT="0" marB="0" anchor="ctr">
                    <a:solidFill>
                      <a:schemeClr val="accent2">
                        <a:lumMod val="20000"/>
                        <a:lumOff val="80000"/>
                      </a:schemeClr>
                    </a:solidFill>
                  </a:tcPr>
                </a:tc>
                <a:tc>
                  <a:txBody>
                    <a:bodyPr/>
                    <a:lstStyle/>
                    <a:p>
                      <a:pPr algn="l"/>
                      <a:r>
                        <a:rPr lang="en-US" altLang="ja-JP" sz="1400" b="0" i="0" dirty="0">
                          <a:latin typeface="Meiryo UI" panose="020B0604030504040204" pitchFamily="34" charset="-128"/>
                          <a:ea typeface="Meiryo UI" panose="020B0604030504040204" pitchFamily="34" charset="-128"/>
                        </a:rPr>
                        <a:t>2027</a:t>
                      </a:r>
                      <a:r>
                        <a:rPr lang="ja-JP" altLang="en-US" sz="1400" b="0" i="0">
                          <a:latin typeface="Meiryo UI" panose="020B0604030504040204" pitchFamily="34" charset="-128"/>
                          <a:ea typeface="Meiryo UI" panose="020B0604030504040204" pitchFamily="34" charset="-128"/>
                        </a:rPr>
                        <a:t>年</a:t>
                      </a:r>
                      <a:endParaRPr lang="ja-JP" altLang="en-US" sz="1400" b="0" i="0" dirty="0">
                        <a:latin typeface="Meiryo UI" panose="020B0604030504040204" pitchFamily="34" charset="-128"/>
                        <a:ea typeface="Meiryo UI" panose="020B0604030504040204" pitchFamily="34" charset="-128"/>
                      </a:endParaRPr>
                    </a:p>
                  </a:txBody>
                  <a:tcPr marL="51435" marR="51435" marT="0" marB="0" anchor="ctr">
                    <a:solidFill>
                      <a:schemeClr val="accent2">
                        <a:lumMod val="20000"/>
                        <a:lumOff val="80000"/>
                      </a:schemeClr>
                    </a:solidFill>
                  </a:tcPr>
                </a:tc>
                <a:extLst>
                  <a:ext uri="{0D108BD9-81ED-4DB2-BD59-A6C34878D82A}">
                    <a16:rowId xmlns:a16="http://schemas.microsoft.com/office/drawing/2014/main" val="1277324609"/>
                  </a:ext>
                </a:extLst>
              </a:tr>
              <a:tr h="453281">
                <a:tc>
                  <a:txBody>
                    <a:bodyPr/>
                    <a:lstStyle/>
                    <a:p>
                      <a:pPr algn="l"/>
                      <a:r>
                        <a:rPr lang="ja-JP" altLang="en-US" sz="1400" b="0" i="0" dirty="0">
                          <a:solidFill>
                            <a:schemeClr val="tx1"/>
                          </a:solidFill>
                          <a:latin typeface="Meiryo UI" panose="020B0604030504040204" pitchFamily="34" charset="-128"/>
                          <a:ea typeface="Meiryo UI" panose="020B0604030504040204" pitchFamily="34" charset="-128"/>
                        </a:rPr>
                        <a:t>日本職業・災害医学会</a:t>
                      </a:r>
                    </a:p>
                  </a:txBody>
                  <a:tcPr marL="51435" marR="51435" marT="0" marB="0" anchor="ctr">
                    <a:solidFill>
                      <a:schemeClr val="accent2">
                        <a:lumMod val="20000"/>
                        <a:lumOff val="80000"/>
                      </a:schemeClr>
                    </a:solidFill>
                  </a:tcPr>
                </a:tc>
                <a:tc>
                  <a:txBody>
                    <a:bodyPr/>
                    <a:lstStyle/>
                    <a:p>
                      <a:pPr algn="l"/>
                      <a:r>
                        <a:rPr lang="en-US" altLang="ja-JP" sz="1400" b="0" i="0" dirty="0">
                          <a:latin typeface="Meiryo UI" panose="020B0604030504040204" pitchFamily="34" charset="-128"/>
                          <a:ea typeface="Meiryo UI" panose="020B0604030504040204" pitchFamily="34" charset="-128"/>
                        </a:rPr>
                        <a:t>2026</a:t>
                      </a:r>
                      <a:r>
                        <a:rPr lang="ja-JP" altLang="en-US" sz="1400" b="0" i="0">
                          <a:latin typeface="Meiryo UI" panose="020B0604030504040204" pitchFamily="34" charset="-128"/>
                          <a:ea typeface="Meiryo UI" panose="020B0604030504040204" pitchFamily="34" charset="-128"/>
                        </a:rPr>
                        <a:t>年</a:t>
                      </a:r>
                      <a:r>
                        <a:rPr lang="en-US" altLang="ja-JP" sz="1400" b="0" i="0" dirty="0">
                          <a:latin typeface="Meiryo UI" panose="020B0604030504040204" pitchFamily="34" charset="-128"/>
                          <a:ea typeface="Meiryo UI" panose="020B0604030504040204" pitchFamily="34" charset="-128"/>
                        </a:rPr>
                        <a:t>12</a:t>
                      </a:r>
                      <a:r>
                        <a:rPr lang="ja-JP" altLang="en-US" sz="1400" b="0" i="0">
                          <a:latin typeface="Meiryo UI" panose="020B0604030504040204" pitchFamily="34" charset="-128"/>
                          <a:ea typeface="Meiryo UI" panose="020B0604030504040204" pitchFamily="34" charset="-128"/>
                        </a:rPr>
                        <a:t>月</a:t>
                      </a:r>
                      <a:r>
                        <a:rPr lang="en-US" altLang="ja-JP" sz="1400" b="0" i="0" dirty="0">
                          <a:latin typeface="Meiryo UI" panose="020B0604030504040204" pitchFamily="34" charset="-128"/>
                          <a:ea typeface="Meiryo UI" panose="020B0604030504040204" pitchFamily="34" charset="-128"/>
                        </a:rPr>
                        <a:t>3</a:t>
                      </a:r>
                      <a:r>
                        <a:rPr lang="ja-JP" altLang="en-US" sz="1400" b="0" i="0">
                          <a:latin typeface="Meiryo UI" panose="020B0604030504040204" pitchFamily="34" charset="-128"/>
                          <a:ea typeface="Meiryo UI" panose="020B0604030504040204" pitchFamily="34" charset="-128"/>
                        </a:rPr>
                        <a:t>日</a:t>
                      </a:r>
                      <a:r>
                        <a:rPr lang="en-US" altLang="ja-JP" sz="1400" b="0" i="0" dirty="0">
                          <a:latin typeface="Meiryo UI" panose="020B0604030504040204" pitchFamily="34" charset="-128"/>
                          <a:ea typeface="Meiryo UI" panose="020B0604030504040204" pitchFamily="34" charset="-128"/>
                        </a:rPr>
                        <a:t>〜5</a:t>
                      </a:r>
                      <a:r>
                        <a:rPr lang="ja-JP" altLang="en-US" sz="1400" b="0" i="0">
                          <a:latin typeface="Meiryo UI" panose="020B0604030504040204" pitchFamily="34" charset="-128"/>
                          <a:ea typeface="Meiryo UI" panose="020B0604030504040204" pitchFamily="34" charset="-128"/>
                        </a:rPr>
                        <a:t>日（仙台）</a:t>
                      </a:r>
                      <a:endParaRPr lang="ja-JP" altLang="en-US" sz="1400" b="0" i="0" dirty="0">
                        <a:latin typeface="Meiryo UI" panose="020B0604030504040204" pitchFamily="34" charset="-128"/>
                        <a:ea typeface="Meiryo UI" panose="020B0604030504040204" pitchFamily="34" charset="-128"/>
                      </a:endParaRPr>
                    </a:p>
                  </a:txBody>
                  <a:tcPr marL="51435" marR="51435" marT="0" marB="0" anchor="ctr">
                    <a:solidFill>
                      <a:schemeClr val="accent2">
                        <a:lumMod val="20000"/>
                        <a:lumOff val="80000"/>
                      </a:schemeClr>
                    </a:solidFill>
                  </a:tcPr>
                </a:tc>
                <a:tc>
                  <a:txBody>
                    <a:bodyPr/>
                    <a:lstStyle/>
                    <a:p>
                      <a:pPr algn="l"/>
                      <a:r>
                        <a:rPr lang="en-US" altLang="ja-JP" sz="1400" b="0" i="0" dirty="0">
                          <a:latin typeface="Meiryo UI" panose="020B0604030504040204" pitchFamily="34" charset="-128"/>
                          <a:ea typeface="Meiryo UI" panose="020B0604030504040204" pitchFamily="34" charset="-128"/>
                        </a:rPr>
                        <a:t>2027</a:t>
                      </a:r>
                      <a:r>
                        <a:rPr lang="ja-JP" altLang="en-US" sz="1400" b="0" i="0">
                          <a:latin typeface="Meiryo UI" panose="020B0604030504040204" pitchFamily="34" charset="-128"/>
                          <a:ea typeface="Meiryo UI" panose="020B0604030504040204" pitchFamily="34" charset="-128"/>
                        </a:rPr>
                        <a:t>年</a:t>
                      </a:r>
                      <a:endParaRPr lang="ja-JP" altLang="en-US" sz="1400" b="0" i="0" dirty="0">
                        <a:latin typeface="Meiryo UI" panose="020B0604030504040204" pitchFamily="34" charset="-128"/>
                        <a:ea typeface="Meiryo UI" panose="020B0604030504040204" pitchFamily="34" charset="-128"/>
                      </a:endParaRPr>
                    </a:p>
                  </a:txBody>
                  <a:tcPr marL="51435" marR="51435" marT="0" marB="0" anchor="ctr">
                    <a:solidFill>
                      <a:schemeClr val="accent2">
                        <a:lumMod val="20000"/>
                        <a:lumOff val="80000"/>
                      </a:schemeClr>
                    </a:solidFill>
                  </a:tcPr>
                </a:tc>
                <a:extLst>
                  <a:ext uri="{0D108BD9-81ED-4DB2-BD59-A6C34878D82A}">
                    <a16:rowId xmlns:a16="http://schemas.microsoft.com/office/drawing/2014/main" val="1767164506"/>
                  </a:ext>
                </a:extLst>
              </a:tr>
              <a:tr h="453281">
                <a:tc>
                  <a:txBody>
                    <a:bodyPr/>
                    <a:lstStyle/>
                    <a:p>
                      <a:pPr algn="l"/>
                      <a:r>
                        <a:rPr lang="zh-CN" altLang="en-US" sz="1400" b="0" i="0" dirty="0">
                          <a:solidFill>
                            <a:schemeClr val="tx1"/>
                          </a:solidFill>
                          <a:latin typeface="Meiryo UI" panose="020B0604030504040204" pitchFamily="34" charset="-128"/>
                          <a:ea typeface="Meiryo UI" panose="020B0604030504040204" pitchFamily="34" charset="-128"/>
                        </a:rPr>
                        <a:t>日本医学教育学会</a:t>
                      </a:r>
                      <a:endParaRPr lang="ja-JP" altLang="en-US" sz="1400" b="0" i="0" dirty="0">
                        <a:solidFill>
                          <a:schemeClr val="tx1"/>
                        </a:solidFill>
                        <a:latin typeface="Meiryo UI" panose="020B0604030504040204" pitchFamily="34" charset="-128"/>
                        <a:ea typeface="Meiryo UI" panose="020B0604030504040204" pitchFamily="34" charset="-128"/>
                      </a:endParaRPr>
                    </a:p>
                  </a:txBody>
                  <a:tcPr marL="51435" marR="51435" marT="0" marB="0" anchor="ctr">
                    <a:solidFill>
                      <a:srgbClr val="CCCCFF"/>
                    </a:solidFill>
                  </a:tcPr>
                </a:tc>
                <a:tc>
                  <a:txBody>
                    <a:bodyPr/>
                    <a:lstStyle/>
                    <a:p>
                      <a:pPr algn="l"/>
                      <a:r>
                        <a:rPr lang="en-US" altLang="ja-JP" sz="1400" b="0" i="0" dirty="0">
                          <a:latin typeface="Meiryo UI" panose="020B0604030504040204" pitchFamily="34" charset="-128"/>
                          <a:ea typeface="Meiryo UI" panose="020B0604030504040204" pitchFamily="34" charset="-128"/>
                        </a:rPr>
                        <a:t>2026</a:t>
                      </a:r>
                      <a:r>
                        <a:rPr lang="ja-JP" altLang="en-US" sz="1400" b="0" i="0" dirty="0">
                          <a:latin typeface="Meiryo UI" panose="020B0604030504040204" pitchFamily="34" charset="-128"/>
                          <a:ea typeface="Meiryo UI" panose="020B0604030504040204" pitchFamily="34" charset="-128"/>
                        </a:rPr>
                        <a:t>年</a:t>
                      </a:r>
                      <a:r>
                        <a:rPr lang="en-US" altLang="ja-JP" sz="1400" b="0" i="0" dirty="0">
                          <a:latin typeface="Meiryo UI" panose="020B0604030504040204" pitchFamily="34" charset="-128"/>
                          <a:ea typeface="Meiryo UI" panose="020B0604030504040204" pitchFamily="34" charset="-128"/>
                        </a:rPr>
                        <a:t>7</a:t>
                      </a:r>
                      <a:r>
                        <a:rPr lang="ja-JP" altLang="en-US" sz="1400" b="0" i="0" dirty="0">
                          <a:latin typeface="Meiryo UI" panose="020B0604030504040204" pitchFamily="34" charset="-128"/>
                          <a:ea typeface="Meiryo UI" panose="020B0604030504040204" pitchFamily="34" charset="-128"/>
                        </a:rPr>
                        <a:t>月</a:t>
                      </a:r>
                      <a:r>
                        <a:rPr lang="en-US" altLang="ja-JP" sz="1400" b="0" i="0" dirty="0">
                          <a:latin typeface="Meiryo UI" panose="020B0604030504040204" pitchFamily="34" charset="-128"/>
                          <a:ea typeface="Meiryo UI" panose="020B0604030504040204" pitchFamily="34" charset="-128"/>
                        </a:rPr>
                        <a:t>31</a:t>
                      </a:r>
                      <a:r>
                        <a:rPr lang="ja-JP" altLang="en-US" sz="1400" b="0" i="0" dirty="0">
                          <a:latin typeface="Meiryo UI" panose="020B0604030504040204" pitchFamily="34" charset="-128"/>
                          <a:ea typeface="Meiryo UI" panose="020B0604030504040204" pitchFamily="34" charset="-128"/>
                        </a:rPr>
                        <a:t>日～</a:t>
                      </a:r>
                      <a:r>
                        <a:rPr lang="en-US" altLang="ja-JP" sz="1400" b="0" i="0" dirty="0">
                          <a:latin typeface="Meiryo UI" panose="020B0604030504040204" pitchFamily="34" charset="-128"/>
                          <a:ea typeface="Meiryo UI" panose="020B0604030504040204" pitchFamily="34" charset="-128"/>
                        </a:rPr>
                        <a:t>8</a:t>
                      </a:r>
                      <a:r>
                        <a:rPr lang="ja-JP" altLang="en-US" sz="1400" b="0" i="0" dirty="0">
                          <a:latin typeface="Meiryo UI" panose="020B0604030504040204" pitchFamily="34" charset="-128"/>
                          <a:ea typeface="Meiryo UI" panose="020B0604030504040204" pitchFamily="34" charset="-128"/>
                        </a:rPr>
                        <a:t>月</a:t>
                      </a:r>
                      <a:r>
                        <a:rPr lang="en-US" altLang="ja-JP" sz="1400" b="0" i="0" dirty="0">
                          <a:latin typeface="Meiryo UI" panose="020B0604030504040204" pitchFamily="34" charset="-128"/>
                          <a:ea typeface="Meiryo UI" panose="020B0604030504040204" pitchFamily="34" charset="-128"/>
                        </a:rPr>
                        <a:t>2</a:t>
                      </a:r>
                      <a:r>
                        <a:rPr lang="ja-JP" altLang="en-US" sz="1400" b="0" i="0" dirty="0">
                          <a:latin typeface="Meiryo UI" panose="020B0604030504040204" pitchFamily="34" charset="-128"/>
                          <a:ea typeface="Meiryo UI" panose="020B0604030504040204" pitchFamily="34" charset="-128"/>
                        </a:rPr>
                        <a:t>日（富山）</a:t>
                      </a:r>
                    </a:p>
                  </a:txBody>
                  <a:tcPr marL="51435" marR="51435" marT="0" marB="0" anchor="ctr">
                    <a:solidFill>
                      <a:srgbClr val="CCCCFF"/>
                    </a:solidFill>
                  </a:tcPr>
                </a:tc>
                <a:tc>
                  <a:txBody>
                    <a:bodyPr/>
                    <a:lstStyle/>
                    <a:p>
                      <a:pPr algn="l"/>
                      <a:r>
                        <a:rPr lang="en-US" altLang="ja-JP" sz="1400" b="0" i="0" dirty="0">
                          <a:latin typeface="Meiryo UI" panose="020B0604030504040204" pitchFamily="34" charset="-128"/>
                          <a:ea typeface="Meiryo UI" panose="020B0604030504040204" pitchFamily="34" charset="-128"/>
                        </a:rPr>
                        <a:t>2027</a:t>
                      </a:r>
                      <a:r>
                        <a:rPr lang="ja-JP" altLang="en-US" sz="1400" b="0" i="0">
                          <a:latin typeface="Meiryo UI" panose="020B0604030504040204" pitchFamily="34" charset="-128"/>
                          <a:ea typeface="Meiryo UI" panose="020B0604030504040204" pitchFamily="34" charset="-128"/>
                        </a:rPr>
                        <a:t>年</a:t>
                      </a:r>
                      <a:endParaRPr lang="ja-JP" altLang="en-US" sz="1400" b="0" i="0" dirty="0">
                        <a:latin typeface="Meiryo UI" panose="020B0604030504040204" pitchFamily="34" charset="-128"/>
                        <a:ea typeface="Meiryo UI" panose="020B0604030504040204" pitchFamily="34" charset="-128"/>
                      </a:endParaRPr>
                    </a:p>
                  </a:txBody>
                  <a:tcPr marL="51435" marR="51435" marT="0" marB="0" anchor="ctr">
                    <a:solidFill>
                      <a:srgbClr val="CCCCFF"/>
                    </a:solidFill>
                  </a:tcPr>
                </a:tc>
                <a:extLst>
                  <a:ext uri="{0D108BD9-81ED-4DB2-BD59-A6C34878D82A}">
                    <a16:rowId xmlns:a16="http://schemas.microsoft.com/office/drawing/2014/main" val="3988429740"/>
                  </a:ext>
                </a:extLst>
              </a:tr>
              <a:tr h="45328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400" b="0" i="0" dirty="0">
                          <a:solidFill>
                            <a:schemeClr val="tx1"/>
                          </a:solidFill>
                          <a:latin typeface="Meiryo UI" panose="020B0604030504040204" pitchFamily="34" charset="-128"/>
                          <a:ea typeface="Meiryo UI" panose="020B0604030504040204" pitchFamily="34" charset="-128"/>
                        </a:rPr>
                        <a:t>日本国際保健医療学会</a:t>
                      </a:r>
                    </a:p>
                  </a:txBody>
                  <a:tcPr marL="51435" marR="51435" marT="0" marB="0" anchor="ctr">
                    <a:solidFill>
                      <a:srgbClr val="CCCCFF"/>
                    </a:solidFill>
                  </a:tcPr>
                </a:tc>
                <a:tc>
                  <a:txBody>
                    <a:bodyPr/>
                    <a:lstStyle/>
                    <a:p>
                      <a:pPr algn="l"/>
                      <a:r>
                        <a:rPr lang="en-US" altLang="ja-JP" sz="1400" b="0" i="0" dirty="0">
                          <a:latin typeface="Meiryo UI" panose="020B0604030504040204" pitchFamily="34" charset="-128"/>
                          <a:ea typeface="Meiryo UI" panose="020B0604030504040204" pitchFamily="34" charset="-128"/>
                        </a:rPr>
                        <a:t>2026</a:t>
                      </a:r>
                      <a:r>
                        <a:rPr lang="ja-JP" altLang="en-US" sz="1400" b="0" i="0">
                          <a:latin typeface="Meiryo UI" panose="020B0604030504040204" pitchFamily="34" charset="-128"/>
                          <a:ea typeface="Meiryo UI" panose="020B0604030504040204" pitchFamily="34" charset="-128"/>
                        </a:rPr>
                        <a:t>年</a:t>
                      </a:r>
                      <a:r>
                        <a:rPr lang="en-US" altLang="ja-JP" sz="1400" b="0" i="0" dirty="0">
                          <a:latin typeface="Meiryo UI" panose="020B0604030504040204" pitchFamily="34" charset="-128"/>
                          <a:ea typeface="Meiryo UI" panose="020B0604030504040204" pitchFamily="34" charset="-128"/>
                        </a:rPr>
                        <a:t>11</a:t>
                      </a:r>
                      <a:r>
                        <a:rPr lang="ja-JP" altLang="en-US" sz="1400" b="0" i="0">
                          <a:latin typeface="Meiryo UI" panose="020B0604030504040204" pitchFamily="34" charset="-128"/>
                          <a:ea typeface="Meiryo UI" panose="020B0604030504040204" pitchFamily="34" charset="-128"/>
                        </a:rPr>
                        <a:t>月</a:t>
                      </a:r>
                      <a:r>
                        <a:rPr lang="en-US" altLang="ja-JP" sz="1400" b="0" i="0" dirty="0">
                          <a:latin typeface="Meiryo UI" panose="020B0604030504040204" pitchFamily="34" charset="-128"/>
                          <a:ea typeface="Meiryo UI" panose="020B0604030504040204" pitchFamily="34" charset="-128"/>
                        </a:rPr>
                        <a:t>27</a:t>
                      </a:r>
                      <a:r>
                        <a:rPr lang="ja-JP" altLang="en-US" sz="1400" b="0" i="0">
                          <a:latin typeface="Meiryo UI" panose="020B0604030504040204" pitchFamily="34" charset="-128"/>
                          <a:ea typeface="Meiryo UI" panose="020B0604030504040204" pitchFamily="34" charset="-128"/>
                        </a:rPr>
                        <a:t>日</a:t>
                      </a:r>
                      <a:r>
                        <a:rPr lang="en-US" altLang="ja-JP" sz="1400" b="0" i="0" dirty="0">
                          <a:latin typeface="Meiryo UI" panose="020B0604030504040204" pitchFamily="34" charset="-128"/>
                          <a:ea typeface="Meiryo UI" panose="020B0604030504040204" pitchFamily="34" charset="-128"/>
                        </a:rPr>
                        <a:t>〜29</a:t>
                      </a:r>
                      <a:r>
                        <a:rPr lang="ja-JP" altLang="en-US" sz="1400" b="0" i="0">
                          <a:latin typeface="Meiryo UI" panose="020B0604030504040204" pitchFamily="34" charset="-128"/>
                          <a:ea typeface="Meiryo UI" panose="020B0604030504040204" pitchFamily="34" charset="-128"/>
                        </a:rPr>
                        <a:t>日（大宮）</a:t>
                      </a:r>
                      <a:endParaRPr lang="ja-JP" altLang="en-US" sz="1400" b="0" i="0" dirty="0">
                        <a:latin typeface="Meiryo UI" panose="020B0604030504040204" pitchFamily="34" charset="-128"/>
                        <a:ea typeface="Meiryo UI" panose="020B0604030504040204" pitchFamily="34" charset="-128"/>
                      </a:endParaRPr>
                    </a:p>
                  </a:txBody>
                  <a:tcPr marL="51435" marR="51435" marT="0" marB="0" anchor="ctr">
                    <a:solidFill>
                      <a:srgbClr val="CCCCFF"/>
                    </a:solidFill>
                  </a:tcPr>
                </a:tc>
                <a:tc>
                  <a:txBody>
                    <a:bodyPr/>
                    <a:lstStyle/>
                    <a:p>
                      <a:pPr algn="l"/>
                      <a:r>
                        <a:rPr lang="en-US" altLang="ja-JP" sz="1400" b="0" i="0" dirty="0">
                          <a:latin typeface="Meiryo UI" panose="020B0604030504040204" pitchFamily="34" charset="-128"/>
                          <a:ea typeface="Meiryo UI" panose="020B0604030504040204" pitchFamily="34" charset="-128"/>
                        </a:rPr>
                        <a:t>2027</a:t>
                      </a:r>
                      <a:r>
                        <a:rPr lang="ja-JP" altLang="en-US" sz="1400" b="0" i="0">
                          <a:latin typeface="Meiryo UI" panose="020B0604030504040204" pitchFamily="34" charset="-128"/>
                          <a:ea typeface="Meiryo UI" panose="020B0604030504040204" pitchFamily="34" charset="-128"/>
                        </a:rPr>
                        <a:t>年</a:t>
                      </a:r>
                      <a:endParaRPr lang="ja-JP" altLang="en-US" sz="1400" b="0" i="0" dirty="0">
                        <a:latin typeface="Meiryo UI" panose="020B0604030504040204" pitchFamily="34" charset="-128"/>
                        <a:ea typeface="Meiryo UI" panose="020B0604030504040204" pitchFamily="34" charset="-128"/>
                      </a:endParaRPr>
                    </a:p>
                  </a:txBody>
                  <a:tcPr marL="51435" marR="51435" marT="0" marB="0" anchor="ctr">
                    <a:solidFill>
                      <a:srgbClr val="CCCCFF"/>
                    </a:solidFill>
                  </a:tcPr>
                </a:tc>
                <a:extLst>
                  <a:ext uri="{0D108BD9-81ED-4DB2-BD59-A6C34878D82A}">
                    <a16:rowId xmlns:a16="http://schemas.microsoft.com/office/drawing/2014/main" val="364581167"/>
                  </a:ext>
                </a:extLst>
              </a:tr>
              <a:tr h="453281">
                <a:tc>
                  <a:txBody>
                    <a:bodyPr/>
                    <a:lstStyle/>
                    <a:p>
                      <a:pPr algn="l"/>
                      <a:r>
                        <a:rPr lang="zh-CN" altLang="en-US" sz="1400" b="0" i="0" dirty="0">
                          <a:solidFill>
                            <a:schemeClr val="tx1"/>
                          </a:solidFill>
                          <a:latin typeface="Meiryo UI" panose="020B0604030504040204" pitchFamily="34" charset="-128"/>
                          <a:ea typeface="Meiryo UI" panose="020B0604030504040204" pitchFamily="34" charset="-128"/>
                        </a:rPr>
                        <a:t>日本法医学会</a:t>
                      </a:r>
                      <a:endParaRPr lang="ja-JP" altLang="en-US" sz="1400" b="0" i="0" dirty="0">
                        <a:solidFill>
                          <a:schemeClr val="tx1"/>
                        </a:solidFill>
                        <a:latin typeface="Meiryo UI" panose="020B0604030504040204" pitchFamily="34" charset="-128"/>
                        <a:ea typeface="Meiryo UI" panose="020B0604030504040204" pitchFamily="34" charset="-128"/>
                      </a:endParaRPr>
                    </a:p>
                  </a:txBody>
                  <a:tcPr marL="51435" marR="51435" marT="0" marB="0" anchor="ctr">
                    <a:solidFill>
                      <a:srgbClr val="CCCCFF"/>
                    </a:solidFill>
                  </a:tcPr>
                </a:tc>
                <a:tc>
                  <a:txBody>
                    <a:bodyPr/>
                    <a:lstStyle/>
                    <a:p>
                      <a:pPr algn="l"/>
                      <a:r>
                        <a:rPr lang="en-US" altLang="ja-JP" sz="1400" b="0" i="0" dirty="0">
                          <a:latin typeface="Meiryo UI" panose="020B0604030504040204" pitchFamily="34" charset="-128"/>
                          <a:ea typeface="Meiryo UI" panose="020B0604030504040204" pitchFamily="34" charset="-128"/>
                        </a:rPr>
                        <a:t>2026</a:t>
                      </a:r>
                      <a:r>
                        <a:rPr lang="ja-JP" altLang="en-US" sz="1400" b="0" i="0">
                          <a:latin typeface="Meiryo UI" panose="020B0604030504040204" pitchFamily="34" charset="-128"/>
                          <a:ea typeface="Meiryo UI" panose="020B0604030504040204" pitchFamily="34" charset="-128"/>
                        </a:rPr>
                        <a:t>年</a:t>
                      </a:r>
                      <a:r>
                        <a:rPr lang="en-US" altLang="ja-JP" sz="1400" b="0" i="0" dirty="0">
                          <a:latin typeface="Meiryo UI" panose="020B0604030504040204" pitchFamily="34" charset="-128"/>
                          <a:ea typeface="Meiryo UI" panose="020B0604030504040204" pitchFamily="34" charset="-128"/>
                        </a:rPr>
                        <a:t>6</a:t>
                      </a:r>
                      <a:r>
                        <a:rPr lang="ja-JP" altLang="en-US" sz="1400" b="0" i="0">
                          <a:latin typeface="Meiryo UI" panose="020B0604030504040204" pitchFamily="34" charset="-128"/>
                          <a:ea typeface="Meiryo UI" panose="020B0604030504040204" pitchFamily="34" charset="-128"/>
                        </a:rPr>
                        <a:t>月</a:t>
                      </a:r>
                      <a:r>
                        <a:rPr lang="en-US" altLang="ja-JP" sz="1400" b="0" i="0" dirty="0">
                          <a:latin typeface="Meiryo UI" panose="020B0604030504040204" pitchFamily="34" charset="-128"/>
                          <a:ea typeface="Meiryo UI" panose="020B0604030504040204" pitchFamily="34" charset="-128"/>
                        </a:rPr>
                        <a:t>10</a:t>
                      </a:r>
                      <a:r>
                        <a:rPr lang="ja-JP" altLang="en-US" sz="1400" b="0" i="0">
                          <a:latin typeface="Meiryo UI" panose="020B0604030504040204" pitchFamily="34" charset="-128"/>
                          <a:ea typeface="Meiryo UI" panose="020B0604030504040204" pitchFamily="34" charset="-128"/>
                        </a:rPr>
                        <a:t>日</a:t>
                      </a:r>
                      <a:r>
                        <a:rPr lang="en-US" altLang="ja-JP" sz="1400" b="0" i="0" dirty="0">
                          <a:latin typeface="Meiryo UI" panose="020B0604030504040204" pitchFamily="34" charset="-128"/>
                          <a:ea typeface="Meiryo UI" panose="020B0604030504040204" pitchFamily="34" charset="-128"/>
                        </a:rPr>
                        <a:t>〜12</a:t>
                      </a:r>
                      <a:r>
                        <a:rPr lang="ja-JP" altLang="en-US" sz="1400" b="0" i="0">
                          <a:latin typeface="Meiryo UI" panose="020B0604030504040204" pitchFamily="34" charset="-128"/>
                          <a:ea typeface="Meiryo UI" panose="020B0604030504040204" pitchFamily="34" charset="-128"/>
                        </a:rPr>
                        <a:t>日（旭川）</a:t>
                      </a:r>
                      <a:endParaRPr lang="ja-JP" altLang="en-US" sz="1400" b="0" i="0" dirty="0">
                        <a:latin typeface="Meiryo UI" panose="020B0604030504040204" pitchFamily="34" charset="-128"/>
                        <a:ea typeface="Meiryo UI" panose="020B0604030504040204" pitchFamily="34" charset="-128"/>
                      </a:endParaRPr>
                    </a:p>
                  </a:txBody>
                  <a:tcPr marL="51435" marR="51435" marT="0" marB="0" anchor="ctr">
                    <a:solidFill>
                      <a:srgbClr val="CCCCFF"/>
                    </a:solidFill>
                  </a:tcPr>
                </a:tc>
                <a:tc>
                  <a:txBody>
                    <a:bodyPr/>
                    <a:lstStyle/>
                    <a:p>
                      <a:pPr algn="l"/>
                      <a:r>
                        <a:rPr lang="en-US" altLang="ja-JP" sz="1400" b="0" i="0" dirty="0">
                          <a:latin typeface="Meiryo UI" panose="020B0604030504040204" pitchFamily="34" charset="-128"/>
                          <a:ea typeface="Meiryo UI" panose="020B0604030504040204" pitchFamily="34" charset="-128"/>
                        </a:rPr>
                        <a:t>2027</a:t>
                      </a:r>
                      <a:r>
                        <a:rPr lang="ja-JP" altLang="en-US" sz="1400" b="0" i="0" dirty="0">
                          <a:latin typeface="Meiryo UI" panose="020B0604030504040204" pitchFamily="34" charset="-128"/>
                          <a:ea typeface="Meiryo UI" panose="020B0604030504040204" pitchFamily="34" charset="-128"/>
                        </a:rPr>
                        <a:t>年</a:t>
                      </a:r>
                      <a:r>
                        <a:rPr lang="en-US" altLang="ja-JP" sz="1400" b="0" i="0" dirty="0">
                          <a:latin typeface="Meiryo UI" panose="020B0604030504040204" pitchFamily="34" charset="-128"/>
                          <a:ea typeface="Meiryo UI" panose="020B0604030504040204" pitchFamily="34" charset="-128"/>
                        </a:rPr>
                        <a:t>6</a:t>
                      </a:r>
                      <a:r>
                        <a:rPr lang="ja-JP" altLang="en-US" sz="1400" b="0" i="0" dirty="0">
                          <a:latin typeface="Meiryo UI" panose="020B0604030504040204" pitchFamily="34" charset="-128"/>
                          <a:ea typeface="Meiryo UI" panose="020B0604030504040204" pitchFamily="34" charset="-128"/>
                        </a:rPr>
                        <a:t>月</a:t>
                      </a:r>
                      <a:r>
                        <a:rPr lang="en-US" altLang="ja-JP" sz="1400" b="0" i="0" dirty="0">
                          <a:latin typeface="Meiryo UI" panose="020B0604030504040204" pitchFamily="34" charset="-128"/>
                          <a:ea typeface="Meiryo UI" panose="020B0604030504040204" pitchFamily="34" charset="-128"/>
                        </a:rPr>
                        <a:t>9</a:t>
                      </a:r>
                      <a:r>
                        <a:rPr lang="ja-JP" altLang="en-US" sz="1400" b="0" i="0" dirty="0">
                          <a:latin typeface="Meiryo UI" panose="020B0604030504040204" pitchFamily="34" charset="-128"/>
                          <a:ea typeface="Meiryo UI" panose="020B0604030504040204" pitchFamily="34" charset="-128"/>
                        </a:rPr>
                        <a:t>日</a:t>
                      </a:r>
                      <a:r>
                        <a:rPr lang="en-US" altLang="ja-JP" sz="1400" b="0" i="0" dirty="0">
                          <a:latin typeface="Meiryo UI" panose="020B0604030504040204" pitchFamily="34" charset="-128"/>
                          <a:ea typeface="Meiryo UI" panose="020B0604030504040204" pitchFamily="34" charset="-128"/>
                        </a:rPr>
                        <a:t>〜11</a:t>
                      </a:r>
                      <a:r>
                        <a:rPr lang="ja-JP" altLang="en-US" sz="1400" b="0" i="0" dirty="0">
                          <a:latin typeface="Meiryo UI" panose="020B0604030504040204" pitchFamily="34" charset="-128"/>
                          <a:ea typeface="Meiryo UI" panose="020B0604030504040204" pitchFamily="34" charset="-128"/>
                        </a:rPr>
                        <a:t>日（富山）</a:t>
                      </a:r>
                    </a:p>
                  </a:txBody>
                  <a:tcPr marL="51435" marR="51435" marT="0" marB="0" anchor="ctr">
                    <a:solidFill>
                      <a:srgbClr val="CCCCFF"/>
                    </a:solidFill>
                  </a:tcPr>
                </a:tc>
                <a:extLst>
                  <a:ext uri="{0D108BD9-81ED-4DB2-BD59-A6C34878D82A}">
                    <a16:rowId xmlns:a16="http://schemas.microsoft.com/office/drawing/2014/main" val="3510964672"/>
                  </a:ext>
                </a:extLst>
              </a:tr>
            </a:tbl>
          </a:graphicData>
        </a:graphic>
      </p:graphicFrame>
      <p:sp>
        <p:nvSpPr>
          <p:cNvPr id="7" name="Rectangle 1">
            <a:extLst>
              <a:ext uri="{FF2B5EF4-FFF2-40B4-BE49-F238E27FC236}">
                <a16:creationId xmlns:a16="http://schemas.microsoft.com/office/drawing/2014/main" id="{066704B3-C516-4B2B-B150-340A4F973CC2}"/>
              </a:ext>
            </a:extLst>
          </p:cNvPr>
          <p:cNvSpPr>
            <a:spLocks noChangeArrowheads="1"/>
          </p:cNvSpPr>
          <p:nvPr/>
        </p:nvSpPr>
        <p:spPr bwMode="auto">
          <a:xfrm>
            <a:off x="85725" y="142845"/>
            <a:ext cx="3729226" cy="500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a:r>
              <a:rPr lang="ja-JP" altLang="ja-JP" sz="2800" dirty="0">
                <a:ea typeface="Meiryo UI" panose="020B0604030504040204" pitchFamily="34" charset="-128"/>
              </a:rPr>
              <a:t>【学会総会の開催時期】</a:t>
            </a:r>
          </a:p>
        </p:txBody>
      </p:sp>
    </p:spTree>
    <p:extLst>
      <p:ext uri="{BB962C8B-B14F-4D97-AF65-F5344CB8AC3E}">
        <p14:creationId xmlns:p14="http://schemas.microsoft.com/office/powerpoint/2010/main" val="54774128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23119" y="400118"/>
            <a:ext cx="7497762" cy="635000"/>
          </a:xfrm>
        </p:spPr>
        <p:txBody>
          <a:bodyPr/>
          <a:lstStyle/>
          <a:p>
            <a:pPr algn="ctr"/>
            <a:r>
              <a:rPr lang="ja-JP" altLang="en-US" b="1" dirty="0"/>
              <a:t>社会医学系</a:t>
            </a:r>
            <a:r>
              <a:rPr lang="ja-JP" altLang="ja-JP" b="1" dirty="0"/>
              <a:t>専門医の使命</a:t>
            </a:r>
            <a:endParaRPr kumimoji="1" lang="ja-JP" altLang="en-US" b="1" dirty="0"/>
          </a:p>
        </p:txBody>
      </p:sp>
      <p:sp>
        <p:nvSpPr>
          <p:cNvPr id="3" name="コンテンツ プレースホルダー 2"/>
          <p:cNvSpPr>
            <a:spLocks noGrp="1"/>
          </p:cNvSpPr>
          <p:nvPr>
            <p:ph idx="1"/>
          </p:nvPr>
        </p:nvSpPr>
        <p:spPr>
          <a:xfrm>
            <a:off x="96253" y="1462088"/>
            <a:ext cx="8847722" cy="4678362"/>
          </a:xfrm>
        </p:spPr>
        <p:txBody>
          <a:bodyPr>
            <a:normAutofit/>
          </a:bodyPr>
          <a:lstStyle/>
          <a:p>
            <a:pPr marL="0" indent="0">
              <a:lnSpc>
                <a:spcPct val="110000"/>
              </a:lnSpc>
              <a:buNone/>
            </a:pPr>
            <a:r>
              <a:rPr lang="ja-JP" altLang="ja-JP" dirty="0"/>
              <a:t>医師としての使命感、倫理性、人権尊重の意識、公共への責任感を持ち、</a:t>
            </a:r>
            <a:endParaRPr lang="en-US" altLang="ja-JP" dirty="0"/>
          </a:p>
          <a:p>
            <a:pPr marL="0" indent="0">
              <a:lnSpc>
                <a:spcPct val="110000"/>
              </a:lnSpc>
              <a:buNone/>
            </a:pPr>
            <a:r>
              <a:rPr lang="ja-JP" altLang="ja-JP" u="sng" dirty="0">
                <a:solidFill>
                  <a:srgbClr val="FF0000"/>
                </a:solidFill>
              </a:rPr>
              <a:t>医学を基盤として保健・医療・福祉サービス、環境リスク管理および社会システムに関する広範囲の専門的知識・技術・能力を駆使</a:t>
            </a:r>
            <a:r>
              <a:rPr lang="ja-JP" altLang="ja-JP" dirty="0"/>
              <a:t>し、人々の命と健康を守ることを使命とする。</a:t>
            </a:r>
            <a:endParaRPr kumimoji="1" lang="ja-JP" altLang="en-US" dirty="0"/>
          </a:p>
        </p:txBody>
      </p:sp>
      <p:pic>
        <p:nvPicPr>
          <p:cNvPr id="4" name="図 3"/>
          <p:cNvPicPr>
            <a:picLocks noChangeAspect="1"/>
          </p:cNvPicPr>
          <p:nvPr/>
        </p:nvPicPr>
        <p:blipFill>
          <a:blip r:embed="rId2"/>
          <a:stretch>
            <a:fillRect/>
          </a:stretch>
        </p:blipFill>
        <p:spPr>
          <a:xfrm>
            <a:off x="4562271" y="6359391"/>
            <a:ext cx="4309355" cy="265078"/>
          </a:xfrm>
          <a:prstGeom prst="rect">
            <a:avLst/>
          </a:prstGeom>
        </p:spPr>
      </p:pic>
    </p:spTree>
    <p:extLst>
      <p:ext uri="{BB962C8B-B14F-4D97-AF65-F5344CB8AC3E}">
        <p14:creationId xmlns:p14="http://schemas.microsoft.com/office/powerpoint/2010/main" val="384224541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30936" y="307098"/>
            <a:ext cx="8092440" cy="584775"/>
          </a:xfrm>
          <a:prstGeom prst="rect">
            <a:avLst/>
          </a:prstGeom>
          <a:noFill/>
        </p:spPr>
        <p:txBody>
          <a:bodyPr wrap="square" anchor="t">
            <a:spAutoFit/>
          </a:bodyPr>
          <a:lstStyle/>
          <a:p>
            <a:pPr algn="ctr"/>
            <a:r>
              <a:rPr sz="3200" b="1" dirty="0">
                <a:solidFill>
                  <a:srgbClr val="0B4A78"/>
                </a:solidFill>
                <a:latin typeface="Meiryo UI" panose="020B0604030504040204" pitchFamily="34" charset="-128"/>
                <a:ea typeface="Meiryo UI" panose="020B0604030504040204" pitchFamily="34" charset="-128"/>
              </a:rPr>
              <a:t>シニア世代に関係する2つの制度</a:t>
            </a:r>
          </a:p>
        </p:txBody>
      </p:sp>
      <p:sp>
        <p:nvSpPr>
          <p:cNvPr id="4" name="TextBox 3"/>
          <p:cNvSpPr txBox="1"/>
          <p:nvPr/>
        </p:nvSpPr>
        <p:spPr>
          <a:xfrm>
            <a:off x="257695" y="1351108"/>
            <a:ext cx="8769927" cy="461665"/>
          </a:xfrm>
          <a:prstGeom prst="rect">
            <a:avLst/>
          </a:prstGeom>
          <a:noFill/>
        </p:spPr>
        <p:txBody>
          <a:bodyPr wrap="square" anchor="ctr">
            <a:spAutoFit/>
          </a:bodyPr>
          <a:lstStyle/>
          <a:p>
            <a:pPr algn="l"/>
            <a:r>
              <a:rPr sz="2400" dirty="0" err="1">
                <a:solidFill>
                  <a:srgbClr val="263238"/>
                </a:solidFill>
                <a:latin typeface="Meiryo UI" panose="020B0604030504040204" pitchFamily="34" charset="-128"/>
                <a:ea typeface="Meiryo UI" panose="020B0604030504040204" pitchFamily="34" charset="-128"/>
              </a:rPr>
              <a:t>特例措置による専門医・指導医</a:t>
            </a:r>
            <a:r>
              <a:rPr sz="2400" dirty="0">
                <a:solidFill>
                  <a:srgbClr val="263238"/>
                </a:solidFill>
                <a:latin typeface="Meiryo UI" panose="020B0604030504040204" pitchFamily="34" charset="-128"/>
                <a:ea typeface="Meiryo UI" panose="020B0604030504040204" pitchFamily="34" charset="-128"/>
              </a:rPr>
              <a:t> ／ </a:t>
            </a:r>
            <a:r>
              <a:rPr sz="2400" dirty="0" err="1">
                <a:solidFill>
                  <a:srgbClr val="263238"/>
                </a:solidFill>
                <a:latin typeface="Meiryo UI" panose="020B0604030504040204" pitchFamily="34" charset="-128"/>
                <a:ea typeface="Meiryo UI" panose="020B0604030504040204" pitchFamily="34" charset="-128"/>
              </a:rPr>
              <a:t>名誉社会医学系専門医・指導医</a:t>
            </a:r>
            <a:endParaRPr sz="2400" dirty="0">
              <a:solidFill>
                <a:srgbClr val="263238"/>
              </a:solidFill>
              <a:latin typeface="Meiryo UI" panose="020B0604030504040204" pitchFamily="34" charset="-128"/>
              <a:ea typeface="Meiryo UI" panose="020B0604030504040204" pitchFamily="34" charset="-128"/>
            </a:endParaRPr>
          </a:p>
        </p:txBody>
      </p:sp>
      <p:sp>
        <p:nvSpPr>
          <p:cNvPr id="5" name="Rounded Rectangle 4"/>
          <p:cNvSpPr/>
          <p:nvPr/>
        </p:nvSpPr>
        <p:spPr>
          <a:xfrm>
            <a:off x="514350" y="2198485"/>
            <a:ext cx="3943350" cy="2430666"/>
          </a:xfrm>
          <a:prstGeom prst="roundRect">
            <a:avLst/>
          </a:prstGeom>
          <a:solidFill>
            <a:srgbClr val="E6F2F9"/>
          </a:solidFill>
          <a:ln>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latin typeface="Meiryo UI" panose="020B0604030504040204" pitchFamily="34" charset="-128"/>
              <a:ea typeface="Meiryo UI" panose="020B0604030504040204" pitchFamily="34" charset="-128"/>
            </a:endParaRPr>
          </a:p>
        </p:txBody>
      </p:sp>
      <p:sp>
        <p:nvSpPr>
          <p:cNvPr id="6" name="Rectangle 5"/>
          <p:cNvSpPr/>
          <p:nvPr/>
        </p:nvSpPr>
        <p:spPr>
          <a:xfrm>
            <a:off x="514350" y="3223261"/>
            <a:ext cx="54864" cy="1405889"/>
          </a:xfrm>
          <a:prstGeom prst="rect">
            <a:avLst/>
          </a:prstGeom>
          <a:solidFill>
            <a:srgbClr val="147BA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latin typeface="Meiryo UI" panose="020B0604030504040204" pitchFamily="34" charset="-128"/>
              <a:ea typeface="Meiryo UI" panose="020B0604030504040204" pitchFamily="34" charset="-128"/>
            </a:endParaRPr>
          </a:p>
        </p:txBody>
      </p:sp>
      <p:sp>
        <p:nvSpPr>
          <p:cNvPr id="7" name="TextBox 6"/>
          <p:cNvSpPr txBox="1"/>
          <p:nvPr/>
        </p:nvSpPr>
        <p:spPr>
          <a:xfrm>
            <a:off x="523495" y="2327321"/>
            <a:ext cx="3943350" cy="523220"/>
          </a:xfrm>
          <a:prstGeom prst="rect">
            <a:avLst/>
          </a:prstGeom>
          <a:noFill/>
        </p:spPr>
        <p:txBody>
          <a:bodyPr wrap="square" anchor="ctr">
            <a:spAutoFit/>
          </a:bodyPr>
          <a:lstStyle/>
          <a:p>
            <a:pPr algn="l"/>
            <a:r>
              <a:rPr sz="2800" b="1" dirty="0" err="1">
                <a:solidFill>
                  <a:srgbClr val="147BAD"/>
                </a:solidFill>
                <a:latin typeface="Meiryo UI" panose="020B0604030504040204" pitchFamily="34" charset="-128"/>
                <a:ea typeface="Meiryo UI" panose="020B0604030504040204" pitchFamily="34" charset="-128"/>
              </a:rPr>
              <a:t>特例措置</a:t>
            </a:r>
            <a:r>
              <a:rPr lang="ja-JP" altLang="en-US" sz="2800" b="1" dirty="0">
                <a:solidFill>
                  <a:srgbClr val="147BAD"/>
                </a:solidFill>
                <a:latin typeface="Meiryo UI" panose="020B0604030504040204" pitchFamily="34" charset="-128"/>
                <a:ea typeface="Meiryo UI" panose="020B0604030504040204" pitchFamily="34" charset="-128"/>
              </a:rPr>
              <a:t>専門医・指導医</a:t>
            </a:r>
            <a:endParaRPr sz="2800" b="1" dirty="0">
              <a:solidFill>
                <a:srgbClr val="147BAD"/>
              </a:solidFill>
              <a:latin typeface="Meiryo UI" panose="020B0604030504040204" pitchFamily="34" charset="-128"/>
              <a:ea typeface="Meiryo UI" panose="020B0604030504040204" pitchFamily="34" charset="-128"/>
            </a:endParaRPr>
          </a:p>
        </p:txBody>
      </p:sp>
      <p:sp>
        <p:nvSpPr>
          <p:cNvPr id="8" name="TextBox 7"/>
          <p:cNvSpPr txBox="1"/>
          <p:nvPr/>
        </p:nvSpPr>
        <p:spPr>
          <a:xfrm>
            <a:off x="678942" y="3103440"/>
            <a:ext cx="3669030" cy="923330"/>
          </a:xfrm>
          <a:prstGeom prst="rect">
            <a:avLst/>
          </a:prstGeom>
          <a:noFill/>
        </p:spPr>
        <p:txBody>
          <a:bodyPr wrap="square" anchor="t">
            <a:spAutoFit/>
          </a:bodyPr>
          <a:lstStyle/>
          <a:p>
            <a:pPr algn="l"/>
            <a:r>
              <a:rPr sz="1800" dirty="0" err="1">
                <a:solidFill>
                  <a:srgbClr val="263238"/>
                </a:solidFill>
                <a:latin typeface="Meiryo UI" panose="020B0604030504040204" pitchFamily="34" charset="-128"/>
                <a:ea typeface="Meiryo UI" panose="020B0604030504040204" pitchFamily="34" charset="-128"/>
              </a:rPr>
              <a:t>経験を「資格」につなげる</a:t>
            </a:r>
            <a:r>
              <a:rPr sz="1800" dirty="0">
                <a:solidFill>
                  <a:srgbClr val="263238"/>
                </a:solidFill>
                <a:latin typeface="Meiryo UI" panose="020B0604030504040204" pitchFamily="34" charset="-128"/>
                <a:ea typeface="Meiryo UI" panose="020B0604030504040204" pitchFamily="34" charset="-128"/>
              </a:rPr>
              <a:t>
医師免許取得後20年以上のシニア世代へ資格取得機会を拡大</a:t>
            </a:r>
          </a:p>
        </p:txBody>
      </p:sp>
      <p:sp>
        <p:nvSpPr>
          <p:cNvPr id="9" name="Rounded Rectangle 8"/>
          <p:cNvSpPr/>
          <p:nvPr/>
        </p:nvSpPr>
        <p:spPr>
          <a:xfrm>
            <a:off x="4677156" y="2198485"/>
            <a:ext cx="3943350" cy="2430666"/>
          </a:xfrm>
          <a:prstGeom prst="roundRect">
            <a:avLst/>
          </a:prstGeom>
          <a:solidFill>
            <a:srgbClr val="FDF6E1"/>
          </a:solidFill>
          <a:ln>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latin typeface="Meiryo UI" panose="020B0604030504040204" pitchFamily="34" charset="-128"/>
              <a:ea typeface="Meiryo UI" panose="020B0604030504040204" pitchFamily="34" charset="-128"/>
            </a:endParaRPr>
          </a:p>
        </p:txBody>
      </p:sp>
      <p:sp>
        <p:nvSpPr>
          <p:cNvPr id="10" name="Rectangle 9"/>
          <p:cNvSpPr/>
          <p:nvPr/>
        </p:nvSpPr>
        <p:spPr>
          <a:xfrm>
            <a:off x="4677156" y="3223261"/>
            <a:ext cx="54864" cy="1405889"/>
          </a:xfrm>
          <a:prstGeom prst="rect">
            <a:avLst/>
          </a:prstGeom>
          <a:solidFill>
            <a:srgbClr val="E6A6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latin typeface="Meiryo UI" panose="020B0604030504040204" pitchFamily="34" charset="-128"/>
              <a:ea typeface="Meiryo UI" panose="020B0604030504040204" pitchFamily="34" charset="-128"/>
            </a:endParaRPr>
          </a:p>
        </p:txBody>
      </p:sp>
      <p:sp>
        <p:nvSpPr>
          <p:cNvPr id="11" name="TextBox 10"/>
          <p:cNvSpPr txBox="1"/>
          <p:nvPr/>
        </p:nvSpPr>
        <p:spPr>
          <a:xfrm>
            <a:off x="5040630" y="2239806"/>
            <a:ext cx="3669030" cy="523220"/>
          </a:xfrm>
          <a:prstGeom prst="rect">
            <a:avLst/>
          </a:prstGeom>
          <a:noFill/>
        </p:spPr>
        <p:txBody>
          <a:bodyPr wrap="square" anchor="ctr">
            <a:spAutoFit/>
          </a:bodyPr>
          <a:lstStyle/>
          <a:p>
            <a:pPr algn="l"/>
            <a:r>
              <a:rPr sz="2800" b="1" dirty="0" err="1">
                <a:solidFill>
                  <a:srgbClr val="E6A62D"/>
                </a:solidFill>
                <a:latin typeface="Meiryo UI" panose="020B0604030504040204" pitchFamily="34" charset="-128"/>
                <a:ea typeface="Meiryo UI" panose="020B0604030504040204" pitchFamily="34" charset="-128"/>
              </a:rPr>
              <a:t>名誉専門医・指導医</a:t>
            </a:r>
            <a:endParaRPr sz="2800" b="1" dirty="0">
              <a:solidFill>
                <a:srgbClr val="E6A62D"/>
              </a:solidFill>
              <a:latin typeface="Meiryo UI" panose="020B0604030504040204" pitchFamily="34" charset="-128"/>
              <a:ea typeface="Meiryo UI" panose="020B0604030504040204" pitchFamily="34" charset="-128"/>
            </a:endParaRPr>
          </a:p>
        </p:txBody>
      </p:sp>
      <p:sp>
        <p:nvSpPr>
          <p:cNvPr id="12" name="TextBox 11"/>
          <p:cNvSpPr txBox="1"/>
          <p:nvPr/>
        </p:nvSpPr>
        <p:spPr>
          <a:xfrm>
            <a:off x="4886325" y="3148738"/>
            <a:ext cx="3669030" cy="923330"/>
          </a:xfrm>
          <a:prstGeom prst="rect">
            <a:avLst/>
          </a:prstGeom>
          <a:noFill/>
        </p:spPr>
        <p:txBody>
          <a:bodyPr wrap="square" anchor="t">
            <a:spAutoFit/>
          </a:bodyPr>
          <a:lstStyle/>
          <a:p>
            <a:pPr algn="l"/>
            <a:r>
              <a:rPr sz="1800" dirty="0" err="1">
                <a:solidFill>
                  <a:srgbClr val="263238"/>
                </a:solidFill>
                <a:latin typeface="Meiryo UI" panose="020B0604030504040204" pitchFamily="34" charset="-128"/>
                <a:ea typeface="Meiryo UI" panose="020B0604030504040204" pitchFamily="34" charset="-128"/>
              </a:rPr>
              <a:t>経験を「次世代」につなげる</a:t>
            </a:r>
            <a:r>
              <a:rPr sz="1800" dirty="0">
                <a:solidFill>
                  <a:srgbClr val="263238"/>
                </a:solidFill>
                <a:latin typeface="Meiryo UI" panose="020B0604030504040204" pitchFamily="34" charset="-128"/>
                <a:ea typeface="Meiryo UI" panose="020B0604030504040204" pitchFamily="34" charset="-128"/>
              </a:rPr>
              <a:t>
</a:t>
            </a:r>
            <a:r>
              <a:rPr sz="1800" dirty="0" err="1">
                <a:solidFill>
                  <a:srgbClr val="263238"/>
                </a:solidFill>
                <a:latin typeface="Meiryo UI" panose="020B0604030504040204" pitchFamily="34" charset="-128"/>
                <a:ea typeface="Meiryo UI" panose="020B0604030504040204" pitchFamily="34" charset="-128"/>
              </a:rPr>
              <a:t>長年の教育・指導の功績を、後進育成と社会医学の発展へ</a:t>
            </a:r>
            <a:endParaRPr sz="1800" dirty="0">
              <a:solidFill>
                <a:srgbClr val="263238"/>
              </a:solidFill>
              <a:latin typeface="Meiryo UI" panose="020B0604030504040204" pitchFamily="34" charset="-128"/>
              <a:ea typeface="Meiryo UI" panose="020B0604030504040204" pitchFamily="34" charset="-128"/>
            </a:endParaRPr>
          </a:p>
        </p:txBody>
      </p:sp>
      <p:sp>
        <p:nvSpPr>
          <p:cNvPr id="13" name="TextBox 12"/>
          <p:cNvSpPr txBox="1"/>
          <p:nvPr/>
        </p:nvSpPr>
        <p:spPr>
          <a:xfrm>
            <a:off x="377190" y="6159134"/>
            <a:ext cx="8092440" cy="230832"/>
          </a:xfrm>
          <a:prstGeom prst="rect">
            <a:avLst/>
          </a:prstGeom>
          <a:noFill/>
        </p:spPr>
        <p:txBody>
          <a:bodyPr wrap="square" anchor="ctr">
            <a:spAutoFit/>
          </a:bodyPr>
          <a:lstStyle/>
          <a:p>
            <a:pPr algn="l"/>
            <a:r>
              <a:rPr sz="900" b="1">
                <a:solidFill>
                  <a:srgbClr val="63737D"/>
                </a:solidFill>
                <a:latin typeface="Meiryo UI" panose="020B0604030504040204" pitchFamily="34" charset="-128"/>
                <a:ea typeface="Meiryo UI" panose="020B0604030504040204" pitchFamily="34" charset="-128"/>
              </a:rPr>
              <a:t>指導医講習会｜2026年度制度に基づく整理</a:t>
            </a:r>
          </a:p>
        </p:txBody>
      </p:sp>
      <p:sp>
        <p:nvSpPr>
          <p:cNvPr id="14" name="Rectangle 13"/>
          <p:cNvSpPr/>
          <p:nvPr/>
        </p:nvSpPr>
        <p:spPr>
          <a:xfrm>
            <a:off x="377190" y="5747004"/>
            <a:ext cx="8366760" cy="8229"/>
          </a:xfrm>
          <a:prstGeom prst="rect">
            <a:avLst/>
          </a:prstGeom>
          <a:solidFill>
            <a:srgbClr val="D7E1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500"/>
          </a:p>
        </p:txBody>
      </p:sp>
      <p:sp>
        <p:nvSpPr>
          <p:cNvPr id="15" name="TextBox 14"/>
          <p:cNvSpPr txBox="1"/>
          <p:nvPr/>
        </p:nvSpPr>
        <p:spPr>
          <a:xfrm>
            <a:off x="377190" y="5834073"/>
            <a:ext cx="8023860" cy="246221"/>
          </a:xfrm>
          <a:prstGeom prst="rect">
            <a:avLst/>
          </a:prstGeom>
          <a:noFill/>
        </p:spPr>
        <p:txBody>
          <a:bodyPr wrap="square" anchor="ctr">
            <a:spAutoFit/>
          </a:bodyPr>
          <a:lstStyle/>
          <a:p>
            <a:pPr algn="l"/>
            <a:r>
              <a:rPr sz="1000">
                <a:solidFill>
                  <a:srgbClr val="63737D"/>
                </a:solidFill>
                <a:latin typeface="Meiryo UI" panose="020B0604030504040204" pitchFamily="34" charset="-128"/>
                <a:ea typeface="Meiryo UI" panose="020B0604030504040204" pitchFamily="34" charset="-128"/>
              </a:rPr>
              <a:t>出典：一般社団法人 社会医学系専門医協会（2026年4月1日公表情報）</a:t>
            </a:r>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5770" y="1013980"/>
            <a:ext cx="8229600" cy="207749"/>
          </a:xfrm>
          <a:prstGeom prst="rect">
            <a:avLst/>
          </a:prstGeom>
          <a:noFill/>
        </p:spPr>
        <p:txBody>
          <a:bodyPr wrap="square" anchor="ctr">
            <a:spAutoFit/>
          </a:bodyPr>
          <a:lstStyle/>
          <a:p>
            <a:pPr algn="l"/>
            <a:r>
              <a:rPr sz="750" b="1">
                <a:solidFill>
                  <a:srgbClr val="147BAD"/>
                </a:solidFill>
                <a:latin typeface="Meiryo UI" panose="020B0604030504040204" pitchFamily="34" charset="-128"/>
                <a:ea typeface="Meiryo UI" panose="020B0604030504040204" pitchFamily="34" charset="-128"/>
              </a:rPr>
              <a:t>OVERVIEW</a:t>
            </a:r>
          </a:p>
        </p:txBody>
      </p:sp>
      <p:sp>
        <p:nvSpPr>
          <p:cNvPr id="3" name="TextBox 2"/>
          <p:cNvSpPr txBox="1"/>
          <p:nvPr/>
        </p:nvSpPr>
        <p:spPr>
          <a:xfrm>
            <a:off x="603504" y="297401"/>
            <a:ext cx="8229600" cy="584775"/>
          </a:xfrm>
          <a:prstGeom prst="rect">
            <a:avLst/>
          </a:prstGeom>
          <a:noFill/>
        </p:spPr>
        <p:txBody>
          <a:bodyPr wrap="square" anchor="ctr">
            <a:spAutoFit/>
          </a:bodyPr>
          <a:lstStyle/>
          <a:p>
            <a:pPr algn="ctr"/>
            <a:r>
              <a:rPr sz="3200" b="1" dirty="0">
                <a:solidFill>
                  <a:srgbClr val="0B4A78"/>
                </a:solidFill>
                <a:latin typeface="Meiryo UI" panose="020B0604030504040204" pitchFamily="34" charset="-128"/>
                <a:ea typeface="Meiryo UI" panose="020B0604030504040204" pitchFamily="34" charset="-128"/>
              </a:rPr>
              <a:t>まず押さえたい：2制度は目的が異なる</a:t>
            </a:r>
          </a:p>
        </p:txBody>
      </p:sp>
      <p:sp>
        <p:nvSpPr>
          <p:cNvPr id="4" name="Rectangle 3"/>
          <p:cNvSpPr/>
          <p:nvPr/>
        </p:nvSpPr>
        <p:spPr>
          <a:xfrm>
            <a:off x="445770" y="1645920"/>
            <a:ext cx="720090" cy="37719"/>
          </a:xfrm>
          <a:prstGeom prst="rect">
            <a:avLst/>
          </a:prstGeom>
          <a:solidFill>
            <a:srgbClr val="E6A6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500">
              <a:latin typeface="Meiryo UI" panose="020B0604030504040204" pitchFamily="34" charset="-128"/>
              <a:ea typeface="Meiryo UI" panose="020B0604030504040204" pitchFamily="34" charset="-128"/>
            </a:endParaRPr>
          </a:p>
        </p:txBody>
      </p:sp>
      <p:sp>
        <p:nvSpPr>
          <p:cNvPr id="5" name="TextBox 4"/>
          <p:cNvSpPr txBox="1"/>
          <p:nvPr/>
        </p:nvSpPr>
        <p:spPr>
          <a:xfrm>
            <a:off x="548640" y="1722939"/>
            <a:ext cx="8023860" cy="461665"/>
          </a:xfrm>
          <a:prstGeom prst="rect">
            <a:avLst/>
          </a:prstGeom>
          <a:noFill/>
        </p:spPr>
        <p:txBody>
          <a:bodyPr wrap="square" anchor="ctr">
            <a:spAutoFit/>
          </a:bodyPr>
          <a:lstStyle/>
          <a:p>
            <a:pPr algn="l"/>
            <a:r>
              <a:rPr sz="2400" dirty="0" err="1">
                <a:solidFill>
                  <a:srgbClr val="263238"/>
                </a:solidFill>
                <a:latin typeface="Meiryo UI" panose="020B0604030504040204" pitchFamily="34" charset="-128"/>
                <a:ea typeface="Meiryo UI" panose="020B0604030504040204" pitchFamily="34" charset="-128"/>
              </a:rPr>
              <a:t>同じ「シニア世代」に関係していても、入口とゴールが異なります</a:t>
            </a:r>
            <a:r>
              <a:rPr sz="2400" dirty="0">
                <a:solidFill>
                  <a:srgbClr val="263238"/>
                </a:solidFill>
                <a:latin typeface="Meiryo UI" panose="020B0604030504040204" pitchFamily="34" charset="-128"/>
                <a:ea typeface="Meiryo UI" panose="020B0604030504040204" pitchFamily="34" charset="-128"/>
              </a:rPr>
              <a:t>。</a:t>
            </a:r>
          </a:p>
        </p:txBody>
      </p:sp>
      <p:sp>
        <p:nvSpPr>
          <p:cNvPr id="6" name="Rounded Rectangle 5"/>
          <p:cNvSpPr/>
          <p:nvPr/>
        </p:nvSpPr>
        <p:spPr>
          <a:xfrm>
            <a:off x="157942" y="2331720"/>
            <a:ext cx="4196888" cy="2503170"/>
          </a:xfrm>
          <a:prstGeom prst="roundRect">
            <a:avLst/>
          </a:prstGeom>
          <a:solidFill>
            <a:srgbClr val="FFFFFF"/>
          </a:solidFill>
          <a:ln>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500">
              <a:latin typeface="Meiryo UI" panose="020B0604030504040204" pitchFamily="34" charset="-128"/>
              <a:ea typeface="Meiryo UI" panose="020B0604030504040204" pitchFamily="34" charset="-128"/>
            </a:endParaRPr>
          </a:p>
        </p:txBody>
      </p:sp>
      <p:sp>
        <p:nvSpPr>
          <p:cNvPr id="7" name="Rectangle 6"/>
          <p:cNvSpPr/>
          <p:nvPr/>
        </p:nvSpPr>
        <p:spPr>
          <a:xfrm>
            <a:off x="306533" y="2331720"/>
            <a:ext cx="296971" cy="2503170"/>
          </a:xfrm>
          <a:prstGeom prst="rect">
            <a:avLst/>
          </a:prstGeom>
          <a:solidFill>
            <a:srgbClr val="147BA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500">
              <a:latin typeface="Meiryo UI" panose="020B0604030504040204" pitchFamily="34" charset="-128"/>
              <a:ea typeface="Meiryo UI" panose="020B0604030504040204" pitchFamily="34" charset="-128"/>
            </a:endParaRPr>
          </a:p>
        </p:txBody>
      </p:sp>
      <p:sp>
        <p:nvSpPr>
          <p:cNvPr id="8" name="TextBox 7"/>
          <p:cNvSpPr txBox="1"/>
          <p:nvPr/>
        </p:nvSpPr>
        <p:spPr>
          <a:xfrm>
            <a:off x="699517" y="2385412"/>
            <a:ext cx="3531869" cy="400110"/>
          </a:xfrm>
          <a:prstGeom prst="rect">
            <a:avLst/>
          </a:prstGeom>
          <a:noFill/>
        </p:spPr>
        <p:txBody>
          <a:bodyPr wrap="square" anchor="ctr">
            <a:spAutoFit/>
          </a:bodyPr>
          <a:lstStyle/>
          <a:p>
            <a:pPr algn="l"/>
            <a:r>
              <a:rPr b="1" dirty="0" err="1">
                <a:solidFill>
                  <a:srgbClr val="147BAD"/>
                </a:solidFill>
                <a:latin typeface="Meiryo UI" panose="020B0604030504040204" pitchFamily="34" charset="-128"/>
                <a:ea typeface="Meiryo UI" panose="020B0604030504040204" pitchFamily="34" charset="-128"/>
              </a:rPr>
              <a:t>特例措置による専門医・指導医</a:t>
            </a:r>
            <a:endParaRPr b="1" dirty="0">
              <a:solidFill>
                <a:srgbClr val="147BAD"/>
              </a:solidFill>
              <a:latin typeface="Meiryo UI" panose="020B0604030504040204" pitchFamily="34" charset="-128"/>
              <a:ea typeface="Meiryo UI" panose="020B0604030504040204" pitchFamily="34" charset="-128"/>
            </a:endParaRPr>
          </a:p>
        </p:txBody>
      </p:sp>
      <p:sp>
        <p:nvSpPr>
          <p:cNvPr id="9" name="TextBox 8"/>
          <p:cNvSpPr txBox="1"/>
          <p:nvPr/>
        </p:nvSpPr>
        <p:spPr>
          <a:xfrm>
            <a:off x="221949" y="2902265"/>
            <a:ext cx="4068873" cy="1815882"/>
          </a:xfrm>
          <a:prstGeom prst="rect">
            <a:avLst/>
          </a:prstGeom>
          <a:solidFill>
            <a:schemeClr val="bg1"/>
          </a:solidFill>
        </p:spPr>
        <p:txBody>
          <a:bodyPr wrap="square" anchor="t">
            <a:spAutoFit/>
          </a:bodyPr>
          <a:lstStyle/>
          <a:p>
            <a:pPr algn="l"/>
            <a:r>
              <a:rPr sz="1600" dirty="0" err="1">
                <a:solidFill>
                  <a:srgbClr val="263238"/>
                </a:solidFill>
                <a:latin typeface="Meiryo UI" panose="020B0604030504040204" pitchFamily="34" charset="-128"/>
                <a:ea typeface="Meiryo UI" panose="020B0604030504040204" pitchFamily="34" charset="-128"/>
              </a:rPr>
              <a:t>入口：社会医学領域で長年活動してきた医師</a:t>
            </a:r>
            <a:r>
              <a:rPr sz="1600" dirty="0">
                <a:solidFill>
                  <a:srgbClr val="263238"/>
                </a:solidFill>
                <a:latin typeface="Meiryo UI" panose="020B0604030504040204" pitchFamily="34" charset="-128"/>
                <a:ea typeface="Meiryo UI" panose="020B0604030504040204" pitchFamily="34" charset="-128"/>
              </a:rPr>
              <a:t>
</a:t>
            </a:r>
            <a:r>
              <a:rPr sz="1600" dirty="0" err="1">
                <a:solidFill>
                  <a:srgbClr val="263238"/>
                </a:solidFill>
                <a:latin typeface="Meiryo UI" panose="020B0604030504040204" pitchFamily="34" charset="-128"/>
                <a:ea typeface="Meiryo UI" panose="020B0604030504040204" pitchFamily="34" charset="-128"/>
              </a:rPr>
              <a:t>評価：経験・所属歴・研修・推薦等</a:t>
            </a:r>
            <a:r>
              <a:rPr sz="1600" dirty="0">
                <a:solidFill>
                  <a:srgbClr val="263238"/>
                </a:solidFill>
                <a:latin typeface="Meiryo UI" panose="020B0604030504040204" pitchFamily="34" charset="-128"/>
                <a:ea typeface="Meiryo UI" panose="020B0604030504040204" pitchFamily="34" charset="-128"/>
              </a:rPr>
              <a:t>
</a:t>
            </a:r>
            <a:r>
              <a:rPr sz="1600" dirty="0" err="1">
                <a:solidFill>
                  <a:srgbClr val="263238"/>
                </a:solidFill>
                <a:latin typeface="Meiryo UI" panose="020B0604030504040204" pitchFamily="34" charset="-128"/>
                <a:ea typeface="Meiryo UI" panose="020B0604030504040204" pitchFamily="34" charset="-128"/>
              </a:rPr>
              <a:t>ゴール：社会医学系専門医・指導医として認定</a:t>
            </a:r>
            <a:r>
              <a:rPr sz="1600" dirty="0">
                <a:solidFill>
                  <a:srgbClr val="263238"/>
                </a:solidFill>
                <a:latin typeface="Meiryo UI" panose="020B0604030504040204" pitchFamily="34" charset="-128"/>
                <a:ea typeface="Meiryo UI" panose="020B0604030504040204" pitchFamily="34" charset="-128"/>
              </a:rPr>
              <a:t>
有効期限：5年間（更新あり）</a:t>
            </a:r>
          </a:p>
        </p:txBody>
      </p:sp>
      <p:sp>
        <p:nvSpPr>
          <p:cNvPr id="10" name="Rounded Rectangle 9"/>
          <p:cNvSpPr/>
          <p:nvPr/>
        </p:nvSpPr>
        <p:spPr>
          <a:xfrm>
            <a:off x="4375407" y="2331720"/>
            <a:ext cx="4610652" cy="2503170"/>
          </a:xfrm>
          <a:prstGeom prst="roundRect">
            <a:avLst/>
          </a:prstGeom>
          <a:solidFill>
            <a:srgbClr val="FFFFFF"/>
          </a:solidFill>
          <a:ln>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500">
              <a:latin typeface="Meiryo UI" panose="020B0604030504040204" pitchFamily="34" charset="-128"/>
              <a:ea typeface="Meiryo UI" panose="020B0604030504040204" pitchFamily="34" charset="-128"/>
            </a:endParaRPr>
          </a:p>
        </p:txBody>
      </p:sp>
      <p:sp>
        <p:nvSpPr>
          <p:cNvPr id="11" name="Rectangle 10"/>
          <p:cNvSpPr/>
          <p:nvPr/>
        </p:nvSpPr>
        <p:spPr>
          <a:xfrm>
            <a:off x="4505707" y="2331720"/>
            <a:ext cx="336041" cy="2503170"/>
          </a:xfrm>
          <a:prstGeom prst="rect">
            <a:avLst/>
          </a:prstGeom>
          <a:solidFill>
            <a:srgbClr val="E6A6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500">
              <a:latin typeface="Meiryo UI" panose="020B0604030504040204" pitchFamily="34" charset="-128"/>
              <a:ea typeface="Meiryo UI" panose="020B0604030504040204" pitchFamily="34" charset="-128"/>
            </a:endParaRPr>
          </a:p>
        </p:txBody>
      </p:sp>
      <p:sp>
        <p:nvSpPr>
          <p:cNvPr id="12" name="TextBox 11"/>
          <p:cNvSpPr txBox="1"/>
          <p:nvPr/>
        </p:nvSpPr>
        <p:spPr>
          <a:xfrm>
            <a:off x="4937761" y="2385412"/>
            <a:ext cx="3737609" cy="400110"/>
          </a:xfrm>
          <a:prstGeom prst="rect">
            <a:avLst/>
          </a:prstGeom>
          <a:noFill/>
        </p:spPr>
        <p:txBody>
          <a:bodyPr wrap="square" anchor="ctr">
            <a:spAutoFit/>
          </a:bodyPr>
          <a:lstStyle/>
          <a:p>
            <a:pPr algn="l"/>
            <a:r>
              <a:rPr b="1" dirty="0" err="1">
                <a:solidFill>
                  <a:srgbClr val="E6A62D"/>
                </a:solidFill>
                <a:latin typeface="Meiryo UI" panose="020B0604030504040204" pitchFamily="34" charset="-128"/>
                <a:ea typeface="Meiryo UI" panose="020B0604030504040204" pitchFamily="34" charset="-128"/>
              </a:rPr>
              <a:t>名誉社会医学系専門医・指導医</a:t>
            </a:r>
            <a:endParaRPr b="1" dirty="0">
              <a:solidFill>
                <a:srgbClr val="E6A62D"/>
              </a:solidFill>
              <a:latin typeface="Meiryo UI" panose="020B0604030504040204" pitchFamily="34" charset="-128"/>
              <a:ea typeface="Meiryo UI" panose="020B0604030504040204" pitchFamily="34" charset="-128"/>
            </a:endParaRPr>
          </a:p>
        </p:txBody>
      </p:sp>
      <p:sp>
        <p:nvSpPr>
          <p:cNvPr id="13" name="TextBox 12"/>
          <p:cNvSpPr txBox="1"/>
          <p:nvPr/>
        </p:nvSpPr>
        <p:spPr>
          <a:xfrm>
            <a:off x="4503421" y="2902265"/>
            <a:ext cx="4482637" cy="1815882"/>
          </a:xfrm>
          <a:prstGeom prst="rect">
            <a:avLst/>
          </a:prstGeom>
          <a:solidFill>
            <a:schemeClr val="bg1"/>
          </a:solidFill>
        </p:spPr>
        <p:txBody>
          <a:bodyPr wrap="square" anchor="t">
            <a:spAutoFit/>
          </a:bodyPr>
          <a:lstStyle/>
          <a:p>
            <a:pPr algn="l"/>
            <a:r>
              <a:rPr sz="1600" dirty="0" err="1">
                <a:solidFill>
                  <a:srgbClr val="263238"/>
                </a:solidFill>
                <a:latin typeface="Meiryo UI" panose="020B0604030504040204" pitchFamily="34" charset="-128"/>
                <a:ea typeface="Meiryo UI" panose="020B0604030504040204" pitchFamily="34" charset="-128"/>
              </a:rPr>
              <a:t>入口：すでに社会医学系専門医・指導医</a:t>
            </a:r>
            <a:r>
              <a:rPr sz="1600" dirty="0">
                <a:solidFill>
                  <a:srgbClr val="263238"/>
                </a:solidFill>
                <a:latin typeface="Meiryo UI" panose="020B0604030504040204" pitchFamily="34" charset="-128"/>
                <a:ea typeface="Meiryo UI" panose="020B0604030504040204" pitchFamily="34" charset="-128"/>
              </a:rPr>
              <a:t>
</a:t>
            </a:r>
            <a:r>
              <a:rPr sz="1600" dirty="0" err="1">
                <a:solidFill>
                  <a:srgbClr val="263238"/>
                </a:solidFill>
                <a:latin typeface="Meiryo UI" panose="020B0604030504040204" pitchFamily="34" charset="-128"/>
                <a:ea typeface="Meiryo UI" panose="020B0604030504040204" pitchFamily="34" charset="-128"/>
              </a:rPr>
              <a:t>評価：年齢要件＋後進の教育・指導等への功績</a:t>
            </a:r>
            <a:r>
              <a:rPr sz="1600" dirty="0">
                <a:solidFill>
                  <a:srgbClr val="263238"/>
                </a:solidFill>
                <a:latin typeface="Meiryo UI" panose="020B0604030504040204" pitchFamily="34" charset="-128"/>
                <a:ea typeface="Meiryo UI" panose="020B0604030504040204" pitchFamily="34" charset="-128"/>
              </a:rPr>
              <a:t>
</a:t>
            </a:r>
            <a:r>
              <a:rPr sz="1600" dirty="0" err="1">
                <a:solidFill>
                  <a:srgbClr val="263238"/>
                </a:solidFill>
                <a:latin typeface="Meiryo UI" panose="020B0604030504040204" pitchFamily="34" charset="-128"/>
                <a:ea typeface="Meiryo UI" panose="020B0604030504040204" pitchFamily="34" charset="-128"/>
              </a:rPr>
              <a:t>ゴール：名誉専門医・指導医の称号</a:t>
            </a:r>
            <a:r>
              <a:rPr sz="1600" dirty="0">
                <a:solidFill>
                  <a:srgbClr val="263238"/>
                </a:solidFill>
                <a:latin typeface="Meiryo UI" panose="020B0604030504040204" pitchFamily="34" charset="-128"/>
                <a:ea typeface="Meiryo UI" panose="020B0604030504040204" pitchFamily="34" charset="-128"/>
              </a:rPr>
              <a:t>
</a:t>
            </a:r>
            <a:r>
              <a:rPr sz="1600" dirty="0" err="1">
                <a:solidFill>
                  <a:srgbClr val="263238"/>
                </a:solidFill>
                <a:latin typeface="Meiryo UI" panose="020B0604030504040204" pitchFamily="34" charset="-128"/>
                <a:ea typeface="Meiryo UI" panose="020B0604030504040204" pitchFamily="34" charset="-128"/>
              </a:rPr>
              <a:t>期間：終身</a:t>
            </a:r>
            <a:endParaRPr sz="1600" dirty="0">
              <a:solidFill>
                <a:srgbClr val="263238"/>
              </a:solidFill>
              <a:latin typeface="Meiryo UI" panose="020B0604030504040204" pitchFamily="34" charset="-128"/>
              <a:ea typeface="Meiryo UI" panose="020B0604030504040204" pitchFamily="34" charset="-128"/>
            </a:endParaRPr>
          </a:p>
        </p:txBody>
      </p:sp>
      <p:sp>
        <p:nvSpPr>
          <p:cNvPr id="14" name="TextBox 13"/>
          <p:cNvSpPr txBox="1"/>
          <p:nvPr/>
        </p:nvSpPr>
        <p:spPr>
          <a:xfrm>
            <a:off x="240030" y="5227408"/>
            <a:ext cx="8229600" cy="461665"/>
          </a:xfrm>
          <a:prstGeom prst="rect">
            <a:avLst/>
          </a:prstGeom>
          <a:noFill/>
        </p:spPr>
        <p:txBody>
          <a:bodyPr wrap="square" anchor="ctr">
            <a:spAutoFit/>
          </a:bodyPr>
          <a:lstStyle/>
          <a:p>
            <a:pPr algn="ctr"/>
            <a:r>
              <a:rPr sz="2400" b="1" dirty="0" err="1">
                <a:solidFill>
                  <a:srgbClr val="0B4A78"/>
                </a:solidFill>
                <a:latin typeface="Meiryo UI" panose="020B0604030504040204" pitchFamily="34" charset="-128"/>
                <a:ea typeface="Meiryo UI" panose="020B0604030504040204" pitchFamily="34" charset="-128"/>
              </a:rPr>
              <a:t>特例措置＝資格取得のルート</a:t>
            </a:r>
            <a:r>
              <a:rPr sz="2400" b="1" dirty="0">
                <a:solidFill>
                  <a:srgbClr val="0B4A78"/>
                </a:solidFill>
                <a:latin typeface="Meiryo UI" panose="020B0604030504040204" pitchFamily="34" charset="-128"/>
                <a:ea typeface="Meiryo UI" panose="020B0604030504040204" pitchFamily="34" charset="-128"/>
              </a:rPr>
              <a:t>　　</a:t>
            </a:r>
            <a:r>
              <a:rPr sz="2400" b="1" dirty="0" err="1">
                <a:solidFill>
                  <a:srgbClr val="0B4A78"/>
                </a:solidFill>
                <a:latin typeface="Meiryo UI" panose="020B0604030504040204" pitchFamily="34" charset="-128"/>
                <a:ea typeface="Meiryo UI" panose="020B0604030504040204" pitchFamily="34" charset="-128"/>
              </a:rPr>
              <a:t>名誉＝功績と経験の継承</a:t>
            </a:r>
            <a:endParaRPr sz="2400" b="1" dirty="0">
              <a:solidFill>
                <a:srgbClr val="0B4A78"/>
              </a:solidFill>
              <a:latin typeface="Meiryo UI" panose="020B0604030504040204" pitchFamily="34" charset="-128"/>
              <a:ea typeface="Meiryo UI" panose="020B0604030504040204" pitchFamily="34" charset="-128"/>
            </a:endParaRPr>
          </a:p>
        </p:txBody>
      </p:sp>
      <p:sp>
        <p:nvSpPr>
          <p:cNvPr id="15" name="Rectangle 14"/>
          <p:cNvSpPr/>
          <p:nvPr/>
        </p:nvSpPr>
        <p:spPr>
          <a:xfrm>
            <a:off x="377190" y="5747004"/>
            <a:ext cx="8366760" cy="8229"/>
          </a:xfrm>
          <a:prstGeom prst="rect">
            <a:avLst/>
          </a:prstGeom>
          <a:solidFill>
            <a:srgbClr val="D7E1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500">
              <a:latin typeface="Meiryo UI" panose="020B0604030504040204" pitchFamily="34" charset="-128"/>
              <a:ea typeface="Meiryo UI" panose="020B0604030504040204" pitchFamily="34" charset="-128"/>
            </a:endParaRPr>
          </a:p>
        </p:txBody>
      </p:sp>
      <p:sp>
        <p:nvSpPr>
          <p:cNvPr id="16" name="TextBox 15"/>
          <p:cNvSpPr txBox="1"/>
          <p:nvPr/>
        </p:nvSpPr>
        <p:spPr>
          <a:xfrm>
            <a:off x="377190" y="5852548"/>
            <a:ext cx="8023860" cy="184666"/>
          </a:xfrm>
          <a:prstGeom prst="rect">
            <a:avLst/>
          </a:prstGeom>
          <a:noFill/>
        </p:spPr>
        <p:txBody>
          <a:bodyPr wrap="square" anchor="ctr">
            <a:spAutoFit/>
          </a:bodyPr>
          <a:lstStyle/>
          <a:p>
            <a:pPr algn="l"/>
            <a:r>
              <a:rPr sz="600" dirty="0" err="1">
                <a:solidFill>
                  <a:srgbClr val="63737D"/>
                </a:solidFill>
                <a:latin typeface="Meiryo UI" panose="020B0604030504040204" pitchFamily="34" charset="-128"/>
                <a:ea typeface="Meiryo UI" panose="020B0604030504040204" pitchFamily="34" charset="-128"/>
              </a:rPr>
              <a:t>出典：社会医学系専門医協会「特例措置による社会医学系専門医・指導医の募集</a:t>
            </a:r>
            <a:r>
              <a:rPr sz="600" dirty="0">
                <a:solidFill>
                  <a:srgbClr val="63737D"/>
                </a:solidFill>
                <a:latin typeface="Meiryo UI" panose="020B0604030504040204" pitchFamily="34" charset="-128"/>
                <a:ea typeface="Meiryo UI" panose="020B0604030504040204" pitchFamily="34" charset="-128"/>
              </a:rPr>
              <a:t>」「</a:t>
            </a:r>
            <a:r>
              <a:rPr sz="600" dirty="0" err="1">
                <a:solidFill>
                  <a:srgbClr val="63737D"/>
                </a:solidFill>
                <a:latin typeface="Meiryo UI" panose="020B0604030504040204" pitchFamily="34" charset="-128"/>
                <a:ea typeface="Meiryo UI" panose="020B0604030504040204" pitchFamily="34" charset="-128"/>
              </a:rPr>
              <a:t>名誉社会医学系専門医・指導医に関する告知</a:t>
            </a:r>
            <a:r>
              <a:rPr sz="600" dirty="0">
                <a:solidFill>
                  <a:srgbClr val="63737D"/>
                </a:solidFill>
                <a:latin typeface="Meiryo UI" panose="020B0604030504040204" pitchFamily="34" charset="-128"/>
                <a:ea typeface="Meiryo UI" panose="020B0604030504040204" pitchFamily="34" charset="-128"/>
              </a:rPr>
              <a:t>」</a:t>
            </a:r>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5770" y="994745"/>
            <a:ext cx="8229600" cy="246221"/>
          </a:xfrm>
          <a:prstGeom prst="rect">
            <a:avLst/>
          </a:prstGeom>
          <a:noFill/>
        </p:spPr>
        <p:txBody>
          <a:bodyPr wrap="square" anchor="ctr">
            <a:spAutoFit/>
          </a:bodyPr>
          <a:lstStyle/>
          <a:p>
            <a:pPr algn="l"/>
            <a:r>
              <a:rPr sz="1000" b="1">
                <a:solidFill>
                  <a:srgbClr val="147BAD"/>
                </a:solidFill>
                <a:latin typeface="Meiryo UI" panose="020B0604030504040204" pitchFamily="34" charset="-128"/>
                <a:ea typeface="Meiryo UI" panose="020B0604030504040204" pitchFamily="34" charset="-128"/>
              </a:rPr>
              <a:t>PART 1</a:t>
            </a:r>
          </a:p>
        </p:txBody>
      </p:sp>
      <p:sp>
        <p:nvSpPr>
          <p:cNvPr id="3" name="TextBox 2"/>
          <p:cNvSpPr txBox="1"/>
          <p:nvPr/>
        </p:nvSpPr>
        <p:spPr>
          <a:xfrm>
            <a:off x="514350" y="310904"/>
            <a:ext cx="8229600" cy="584775"/>
          </a:xfrm>
          <a:prstGeom prst="rect">
            <a:avLst/>
          </a:prstGeom>
          <a:noFill/>
        </p:spPr>
        <p:txBody>
          <a:bodyPr wrap="square" anchor="ctr">
            <a:spAutoFit/>
          </a:bodyPr>
          <a:lstStyle/>
          <a:p>
            <a:pPr algn="ctr"/>
            <a:r>
              <a:rPr sz="3200" b="1" dirty="0" err="1">
                <a:solidFill>
                  <a:srgbClr val="0B4A78"/>
                </a:solidFill>
                <a:latin typeface="Meiryo UI" panose="020B0604030504040204" pitchFamily="34" charset="-128"/>
                <a:ea typeface="Meiryo UI" panose="020B0604030504040204" pitchFamily="34" charset="-128"/>
              </a:rPr>
              <a:t>特例措置｜制度のねらい</a:t>
            </a:r>
            <a:endParaRPr sz="3200" b="1" dirty="0">
              <a:solidFill>
                <a:srgbClr val="0B4A78"/>
              </a:solidFill>
              <a:latin typeface="Meiryo UI" panose="020B0604030504040204" pitchFamily="34" charset="-128"/>
              <a:ea typeface="Meiryo UI" panose="020B0604030504040204" pitchFamily="34" charset="-128"/>
            </a:endParaRPr>
          </a:p>
        </p:txBody>
      </p:sp>
      <p:sp>
        <p:nvSpPr>
          <p:cNvPr id="4" name="Rectangle 3"/>
          <p:cNvSpPr/>
          <p:nvPr/>
        </p:nvSpPr>
        <p:spPr>
          <a:xfrm>
            <a:off x="445770" y="1645920"/>
            <a:ext cx="720090" cy="37719"/>
          </a:xfrm>
          <a:prstGeom prst="rect">
            <a:avLst/>
          </a:prstGeom>
          <a:solidFill>
            <a:srgbClr val="E6A6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Meiryo UI" panose="020B0604030504040204" pitchFamily="34" charset="-128"/>
              <a:ea typeface="Meiryo UI" panose="020B0604030504040204" pitchFamily="34" charset="-128"/>
            </a:endParaRPr>
          </a:p>
        </p:txBody>
      </p:sp>
      <p:sp>
        <p:nvSpPr>
          <p:cNvPr id="5" name="TextBox 4"/>
          <p:cNvSpPr txBox="1"/>
          <p:nvPr/>
        </p:nvSpPr>
        <p:spPr>
          <a:xfrm>
            <a:off x="548640" y="1358548"/>
            <a:ext cx="7955280" cy="954107"/>
          </a:xfrm>
          <a:prstGeom prst="rect">
            <a:avLst/>
          </a:prstGeom>
          <a:solidFill>
            <a:schemeClr val="bg1"/>
          </a:solidFill>
        </p:spPr>
        <p:txBody>
          <a:bodyPr wrap="square" anchor="ctr">
            <a:spAutoFit/>
          </a:bodyPr>
          <a:lstStyle/>
          <a:p>
            <a:pPr algn="ctr"/>
            <a:r>
              <a:rPr sz="2800" b="1" dirty="0" err="1">
                <a:latin typeface="Meiryo UI" panose="020B0604030504040204" pitchFamily="34" charset="-128"/>
                <a:ea typeface="Meiryo UI" panose="020B0604030504040204" pitchFamily="34" charset="-128"/>
              </a:rPr>
              <a:t>社会医学領域で十分な経験を有するシニア世代に</a:t>
            </a:r>
            <a:r>
              <a:rPr sz="2800" b="1" dirty="0">
                <a:latin typeface="Meiryo UI" panose="020B0604030504040204" pitchFamily="34" charset="-128"/>
                <a:ea typeface="Meiryo UI" panose="020B0604030504040204" pitchFamily="34" charset="-128"/>
              </a:rPr>
              <a:t>、
</a:t>
            </a:r>
            <a:r>
              <a:rPr sz="2800" b="1" dirty="0" err="1">
                <a:latin typeface="Meiryo UI" panose="020B0604030504040204" pitchFamily="34" charset="-128"/>
                <a:ea typeface="Meiryo UI" panose="020B0604030504040204" pitchFamily="34" charset="-128"/>
              </a:rPr>
              <a:t>専門医・指導医資格の取得機会を広げる</a:t>
            </a:r>
            <a:endParaRPr sz="2800" b="1" dirty="0">
              <a:latin typeface="Meiryo UI" panose="020B0604030504040204" pitchFamily="34" charset="-128"/>
              <a:ea typeface="Meiryo UI" panose="020B0604030504040204" pitchFamily="34" charset="-128"/>
            </a:endParaRPr>
          </a:p>
        </p:txBody>
      </p:sp>
      <p:sp>
        <p:nvSpPr>
          <p:cNvPr id="6" name="Rounded Rectangle 5"/>
          <p:cNvSpPr/>
          <p:nvPr/>
        </p:nvSpPr>
        <p:spPr>
          <a:xfrm>
            <a:off x="377190" y="2914650"/>
            <a:ext cx="1783080" cy="925830"/>
          </a:xfrm>
          <a:prstGeom prst="roundRect">
            <a:avLst/>
          </a:prstGeom>
          <a:solidFill>
            <a:srgbClr val="FFFFFF"/>
          </a:solidFill>
          <a:ln w="25400">
            <a:solidFill>
              <a:srgbClr val="147BA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Meiryo UI" panose="020B0604030504040204" pitchFamily="34" charset="-128"/>
              <a:ea typeface="Meiryo UI" panose="020B0604030504040204" pitchFamily="34" charset="-128"/>
            </a:endParaRPr>
          </a:p>
        </p:txBody>
      </p:sp>
      <p:sp>
        <p:nvSpPr>
          <p:cNvPr id="7" name="TextBox 6"/>
          <p:cNvSpPr txBox="1"/>
          <p:nvPr/>
        </p:nvSpPr>
        <p:spPr>
          <a:xfrm>
            <a:off x="467107" y="3040685"/>
            <a:ext cx="1624583" cy="646331"/>
          </a:xfrm>
          <a:prstGeom prst="rect">
            <a:avLst/>
          </a:prstGeom>
          <a:noFill/>
        </p:spPr>
        <p:txBody>
          <a:bodyPr wrap="square" anchor="ctr">
            <a:spAutoFit/>
          </a:bodyPr>
          <a:lstStyle/>
          <a:p>
            <a:pPr algn="ctr"/>
            <a:r>
              <a:rPr sz="1800" b="1">
                <a:solidFill>
                  <a:srgbClr val="147BAD"/>
                </a:solidFill>
                <a:latin typeface="Meiryo UI" panose="020B0604030504040204" pitchFamily="34" charset="-128"/>
                <a:ea typeface="Meiryo UI" panose="020B0604030504040204" pitchFamily="34" charset="-128"/>
              </a:rPr>
              <a:t>長年の
社会医学活動</a:t>
            </a:r>
          </a:p>
        </p:txBody>
      </p:sp>
      <p:cxnSp>
        <p:nvCxnSpPr>
          <p:cNvPr id="8" name="Connector 7"/>
          <p:cNvCxnSpPr/>
          <p:nvPr/>
        </p:nvCxnSpPr>
        <p:spPr>
          <a:xfrm>
            <a:off x="2194560" y="3374136"/>
            <a:ext cx="294895" cy="0"/>
          </a:xfrm>
          <a:prstGeom prst="line">
            <a:avLst/>
          </a:prstGeom>
          <a:ln w="25400">
            <a:solidFill>
              <a:srgbClr val="147BAD"/>
            </a:solidFill>
          </a:ln>
        </p:spPr>
        <p:style>
          <a:lnRef idx="2">
            <a:schemeClr val="accent1"/>
          </a:lnRef>
          <a:fillRef idx="0">
            <a:schemeClr val="accent1"/>
          </a:fillRef>
          <a:effectRef idx="1">
            <a:schemeClr val="accent1"/>
          </a:effectRef>
          <a:fontRef idx="minor">
            <a:schemeClr val="tx1"/>
          </a:fontRef>
        </p:style>
      </p:cxnSp>
      <p:sp>
        <p:nvSpPr>
          <p:cNvPr id="9" name="Rounded Rectangle 8"/>
          <p:cNvSpPr/>
          <p:nvPr/>
        </p:nvSpPr>
        <p:spPr>
          <a:xfrm>
            <a:off x="2419004" y="2914650"/>
            <a:ext cx="1695796" cy="925830"/>
          </a:xfrm>
          <a:prstGeom prst="roundRect">
            <a:avLst/>
          </a:prstGeom>
          <a:solidFill>
            <a:srgbClr val="FFFFFF"/>
          </a:solidFill>
          <a:ln w="25400">
            <a:solidFill>
              <a:srgbClr val="249797"/>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Meiryo UI" panose="020B0604030504040204" pitchFamily="34" charset="-128"/>
              <a:ea typeface="Meiryo UI" panose="020B0604030504040204" pitchFamily="34" charset="-128"/>
            </a:endParaRPr>
          </a:p>
        </p:txBody>
      </p:sp>
      <p:sp>
        <p:nvSpPr>
          <p:cNvPr id="10" name="TextBox 9"/>
          <p:cNvSpPr txBox="1"/>
          <p:nvPr/>
        </p:nvSpPr>
        <p:spPr>
          <a:xfrm>
            <a:off x="2524023" y="3050654"/>
            <a:ext cx="1545057" cy="646331"/>
          </a:xfrm>
          <a:prstGeom prst="rect">
            <a:avLst/>
          </a:prstGeom>
          <a:noFill/>
        </p:spPr>
        <p:txBody>
          <a:bodyPr wrap="square" anchor="ctr">
            <a:spAutoFit/>
          </a:bodyPr>
          <a:lstStyle/>
          <a:p>
            <a:pPr algn="ctr"/>
            <a:r>
              <a:rPr sz="1800" b="1">
                <a:solidFill>
                  <a:srgbClr val="249797"/>
                </a:solidFill>
                <a:latin typeface="Meiryo UI" panose="020B0604030504040204" pitchFamily="34" charset="-128"/>
                <a:ea typeface="Meiryo UI" panose="020B0604030504040204" pitchFamily="34" charset="-128"/>
              </a:rPr>
              <a:t>経験・所属歴
研修・推薦</a:t>
            </a:r>
          </a:p>
        </p:txBody>
      </p:sp>
      <p:cxnSp>
        <p:nvCxnSpPr>
          <p:cNvPr id="11" name="Connector 10"/>
          <p:cNvCxnSpPr/>
          <p:nvPr/>
        </p:nvCxnSpPr>
        <p:spPr>
          <a:xfrm>
            <a:off x="4149090" y="3374136"/>
            <a:ext cx="294894" cy="0"/>
          </a:xfrm>
          <a:prstGeom prst="line">
            <a:avLst/>
          </a:prstGeom>
          <a:ln w="25400">
            <a:solidFill>
              <a:srgbClr val="249797"/>
            </a:solidFill>
          </a:ln>
        </p:spPr>
        <p:style>
          <a:lnRef idx="2">
            <a:schemeClr val="accent1"/>
          </a:lnRef>
          <a:fillRef idx="0">
            <a:schemeClr val="accent1"/>
          </a:fillRef>
          <a:effectRef idx="1">
            <a:schemeClr val="accent1"/>
          </a:effectRef>
          <a:fontRef idx="minor">
            <a:schemeClr val="tx1"/>
          </a:fontRef>
        </p:style>
      </p:cxnSp>
      <p:sp>
        <p:nvSpPr>
          <p:cNvPr id="12" name="Rounded Rectangle 11"/>
          <p:cNvSpPr/>
          <p:nvPr/>
        </p:nvSpPr>
        <p:spPr>
          <a:xfrm>
            <a:off x="4526280" y="2914650"/>
            <a:ext cx="1543050" cy="925830"/>
          </a:xfrm>
          <a:prstGeom prst="roundRect">
            <a:avLst/>
          </a:prstGeom>
          <a:solidFill>
            <a:srgbClr val="FFFFFF"/>
          </a:solidFill>
          <a:ln w="25400">
            <a:solidFill>
              <a:srgbClr val="56915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Meiryo UI" panose="020B0604030504040204" pitchFamily="34" charset="-128"/>
              <a:ea typeface="Meiryo UI" panose="020B0604030504040204" pitchFamily="34" charset="-128"/>
            </a:endParaRPr>
          </a:p>
        </p:txBody>
      </p:sp>
      <p:sp>
        <p:nvSpPr>
          <p:cNvPr id="13" name="TextBox 12"/>
          <p:cNvSpPr txBox="1"/>
          <p:nvPr/>
        </p:nvSpPr>
        <p:spPr>
          <a:xfrm>
            <a:off x="4443984" y="3040685"/>
            <a:ext cx="1556765" cy="646331"/>
          </a:xfrm>
          <a:prstGeom prst="rect">
            <a:avLst/>
          </a:prstGeom>
          <a:noFill/>
        </p:spPr>
        <p:txBody>
          <a:bodyPr wrap="square" anchor="ctr">
            <a:spAutoFit/>
          </a:bodyPr>
          <a:lstStyle/>
          <a:p>
            <a:pPr algn="ctr"/>
            <a:r>
              <a:rPr sz="1800" b="1" dirty="0" err="1">
                <a:solidFill>
                  <a:srgbClr val="569158"/>
                </a:solidFill>
                <a:latin typeface="Meiryo UI" panose="020B0604030504040204" pitchFamily="34" charset="-128"/>
                <a:ea typeface="Meiryo UI" panose="020B0604030504040204" pitchFamily="34" charset="-128"/>
              </a:rPr>
              <a:t>認定委員会</a:t>
            </a:r>
            <a:r>
              <a:rPr sz="1800" b="1" dirty="0">
                <a:solidFill>
                  <a:srgbClr val="569158"/>
                </a:solidFill>
                <a:latin typeface="Meiryo UI" panose="020B0604030504040204" pitchFamily="34" charset="-128"/>
                <a:ea typeface="Meiryo UI" panose="020B0604030504040204" pitchFamily="34" charset="-128"/>
              </a:rPr>
              <a:t>
</a:t>
            </a:r>
            <a:r>
              <a:rPr sz="1800" b="1" dirty="0" err="1">
                <a:solidFill>
                  <a:srgbClr val="569158"/>
                </a:solidFill>
                <a:latin typeface="Meiryo UI" panose="020B0604030504040204" pitchFamily="34" charset="-128"/>
                <a:ea typeface="Meiryo UI" panose="020B0604030504040204" pitchFamily="34" charset="-128"/>
              </a:rPr>
              <a:t>による審査</a:t>
            </a:r>
            <a:endParaRPr sz="1800" b="1" dirty="0">
              <a:solidFill>
                <a:srgbClr val="569158"/>
              </a:solidFill>
              <a:latin typeface="Meiryo UI" panose="020B0604030504040204" pitchFamily="34" charset="-128"/>
              <a:ea typeface="Meiryo UI" panose="020B0604030504040204" pitchFamily="34" charset="-128"/>
            </a:endParaRPr>
          </a:p>
        </p:txBody>
      </p:sp>
      <p:cxnSp>
        <p:nvCxnSpPr>
          <p:cNvPr id="14" name="Connector 13"/>
          <p:cNvCxnSpPr/>
          <p:nvPr/>
        </p:nvCxnSpPr>
        <p:spPr>
          <a:xfrm>
            <a:off x="6103620" y="3374136"/>
            <a:ext cx="294895" cy="0"/>
          </a:xfrm>
          <a:prstGeom prst="line">
            <a:avLst/>
          </a:prstGeom>
          <a:ln w="25400">
            <a:solidFill>
              <a:srgbClr val="569158"/>
            </a:solidFill>
          </a:ln>
        </p:spPr>
        <p:style>
          <a:lnRef idx="2">
            <a:schemeClr val="accent1"/>
          </a:lnRef>
          <a:fillRef idx="0">
            <a:schemeClr val="accent1"/>
          </a:fillRef>
          <a:effectRef idx="1">
            <a:schemeClr val="accent1"/>
          </a:effectRef>
          <a:fontRef idx="minor">
            <a:schemeClr val="tx1"/>
          </a:fontRef>
        </p:style>
      </p:cxnSp>
      <p:sp>
        <p:nvSpPr>
          <p:cNvPr id="15" name="Rounded Rectangle 14"/>
          <p:cNvSpPr/>
          <p:nvPr/>
        </p:nvSpPr>
        <p:spPr>
          <a:xfrm>
            <a:off x="6480810" y="2914650"/>
            <a:ext cx="1988820" cy="925830"/>
          </a:xfrm>
          <a:prstGeom prst="roundRect">
            <a:avLst/>
          </a:prstGeom>
          <a:solidFill>
            <a:srgbClr val="FFFFFF"/>
          </a:solidFill>
          <a:ln w="25400">
            <a:solidFill>
              <a:srgbClr val="E6A62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Meiryo UI" panose="020B0604030504040204" pitchFamily="34" charset="-128"/>
              <a:ea typeface="Meiryo UI" panose="020B0604030504040204" pitchFamily="34" charset="-128"/>
            </a:endParaRPr>
          </a:p>
        </p:txBody>
      </p:sp>
      <p:sp>
        <p:nvSpPr>
          <p:cNvPr id="16" name="TextBox 15"/>
          <p:cNvSpPr txBox="1"/>
          <p:nvPr/>
        </p:nvSpPr>
        <p:spPr>
          <a:xfrm>
            <a:off x="6549390" y="3040685"/>
            <a:ext cx="1812035" cy="646331"/>
          </a:xfrm>
          <a:prstGeom prst="rect">
            <a:avLst/>
          </a:prstGeom>
          <a:noFill/>
        </p:spPr>
        <p:txBody>
          <a:bodyPr wrap="square" anchor="ctr">
            <a:spAutoFit/>
          </a:bodyPr>
          <a:lstStyle/>
          <a:p>
            <a:pPr algn="ctr"/>
            <a:r>
              <a:rPr sz="1800" b="1" dirty="0" err="1">
                <a:solidFill>
                  <a:srgbClr val="E6A62D"/>
                </a:solidFill>
                <a:latin typeface="Meiryo UI" panose="020B0604030504040204" pitchFamily="34" charset="-128"/>
                <a:ea typeface="Meiryo UI" panose="020B0604030504040204" pitchFamily="34" charset="-128"/>
              </a:rPr>
              <a:t>専門医・指導医</a:t>
            </a:r>
            <a:r>
              <a:rPr sz="1800" b="1" dirty="0">
                <a:solidFill>
                  <a:srgbClr val="E6A62D"/>
                </a:solidFill>
                <a:latin typeface="Meiryo UI" panose="020B0604030504040204" pitchFamily="34" charset="-128"/>
                <a:ea typeface="Meiryo UI" panose="020B0604030504040204" pitchFamily="34" charset="-128"/>
              </a:rPr>
              <a:t>
</a:t>
            </a:r>
            <a:r>
              <a:rPr sz="1800" b="1" dirty="0" err="1">
                <a:solidFill>
                  <a:srgbClr val="E6A62D"/>
                </a:solidFill>
                <a:latin typeface="Meiryo UI" panose="020B0604030504040204" pitchFamily="34" charset="-128"/>
                <a:ea typeface="Meiryo UI" panose="020B0604030504040204" pitchFamily="34" charset="-128"/>
              </a:rPr>
              <a:t>として認定</a:t>
            </a:r>
            <a:endParaRPr sz="1800" b="1" dirty="0">
              <a:solidFill>
                <a:srgbClr val="E6A62D"/>
              </a:solidFill>
              <a:latin typeface="Meiryo UI" panose="020B0604030504040204" pitchFamily="34" charset="-128"/>
              <a:ea typeface="Meiryo UI" panose="020B0604030504040204" pitchFamily="34" charset="-128"/>
            </a:endParaRPr>
          </a:p>
        </p:txBody>
      </p:sp>
      <p:sp>
        <p:nvSpPr>
          <p:cNvPr id="17" name="TextBox 16"/>
          <p:cNvSpPr txBox="1"/>
          <p:nvPr/>
        </p:nvSpPr>
        <p:spPr>
          <a:xfrm>
            <a:off x="525780" y="4377756"/>
            <a:ext cx="8092440" cy="1200329"/>
          </a:xfrm>
          <a:prstGeom prst="rect">
            <a:avLst/>
          </a:prstGeom>
          <a:noFill/>
        </p:spPr>
        <p:txBody>
          <a:bodyPr wrap="square" anchor="ctr">
            <a:spAutoFit/>
          </a:bodyPr>
          <a:lstStyle/>
          <a:p>
            <a:pPr algn="ctr"/>
            <a:r>
              <a:rPr sz="2400" dirty="0" err="1">
                <a:solidFill>
                  <a:srgbClr val="263238"/>
                </a:solidFill>
                <a:latin typeface="Meiryo UI" panose="020B0604030504040204" pitchFamily="34" charset="-128"/>
                <a:ea typeface="Meiryo UI" panose="020B0604030504040204" pitchFamily="34" charset="-128"/>
              </a:rPr>
              <a:t>ポイント</a:t>
            </a:r>
            <a:r>
              <a:rPr sz="2400" dirty="0">
                <a:solidFill>
                  <a:srgbClr val="263238"/>
                </a:solidFill>
                <a:latin typeface="Meiryo UI" panose="020B0604030504040204" pitchFamily="34" charset="-128"/>
                <a:ea typeface="Meiryo UI" panose="020B0604030504040204" pitchFamily="34" charset="-128"/>
              </a:rPr>
              <a:t>：</a:t>
            </a:r>
            <a:endParaRPr lang="en-US" sz="2400" dirty="0">
              <a:solidFill>
                <a:srgbClr val="263238"/>
              </a:solidFill>
              <a:latin typeface="Meiryo UI" panose="020B0604030504040204" pitchFamily="34" charset="-128"/>
              <a:ea typeface="Meiryo UI" panose="020B0604030504040204" pitchFamily="34" charset="-128"/>
            </a:endParaRPr>
          </a:p>
          <a:p>
            <a:pPr algn="ctr"/>
            <a:r>
              <a:rPr sz="2400" dirty="0" err="1">
                <a:solidFill>
                  <a:srgbClr val="263238"/>
                </a:solidFill>
                <a:latin typeface="Meiryo UI" panose="020B0604030504040204" pitchFamily="34" charset="-128"/>
                <a:ea typeface="Meiryo UI" panose="020B0604030504040204" pitchFamily="34" charset="-128"/>
              </a:rPr>
              <a:t>通常の専攻医研修ルートとは異なり</a:t>
            </a:r>
            <a:r>
              <a:rPr sz="2400" dirty="0">
                <a:solidFill>
                  <a:srgbClr val="263238"/>
                </a:solidFill>
                <a:latin typeface="Meiryo UI" panose="020B0604030504040204" pitchFamily="34" charset="-128"/>
                <a:ea typeface="Meiryo UI" panose="020B0604030504040204" pitchFamily="34" charset="-128"/>
              </a:rPr>
              <a:t>、</a:t>
            </a:r>
            <a:endParaRPr lang="en-US" sz="2400" dirty="0">
              <a:solidFill>
                <a:srgbClr val="263238"/>
              </a:solidFill>
              <a:latin typeface="Meiryo UI" panose="020B0604030504040204" pitchFamily="34" charset="-128"/>
              <a:ea typeface="Meiryo UI" panose="020B0604030504040204" pitchFamily="34" charset="-128"/>
            </a:endParaRPr>
          </a:p>
          <a:p>
            <a:pPr algn="ctr"/>
            <a:r>
              <a:rPr sz="2400" dirty="0" err="1">
                <a:solidFill>
                  <a:srgbClr val="263238"/>
                </a:solidFill>
                <a:latin typeface="Meiryo UI" panose="020B0604030504040204" pitchFamily="34" charset="-128"/>
                <a:ea typeface="Meiryo UI" panose="020B0604030504040204" pitchFamily="34" charset="-128"/>
              </a:rPr>
              <a:t>これまでの社会医学系活動の経験を基礎に申請する制度です</a:t>
            </a:r>
            <a:r>
              <a:rPr sz="2400" dirty="0">
                <a:solidFill>
                  <a:srgbClr val="263238"/>
                </a:solidFill>
                <a:latin typeface="Meiryo UI" panose="020B0604030504040204" pitchFamily="34" charset="-128"/>
                <a:ea typeface="Meiryo UI" panose="020B0604030504040204" pitchFamily="34" charset="-128"/>
              </a:rPr>
              <a:t>。</a:t>
            </a:r>
          </a:p>
        </p:txBody>
      </p:sp>
      <p:sp>
        <p:nvSpPr>
          <p:cNvPr id="18" name="Rectangle 17"/>
          <p:cNvSpPr/>
          <p:nvPr/>
        </p:nvSpPr>
        <p:spPr>
          <a:xfrm>
            <a:off x="377190" y="5747004"/>
            <a:ext cx="8366760" cy="8229"/>
          </a:xfrm>
          <a:prstGeom prst="rect">
            <a:avLst/>
          </a:prstGeom>
          <a:solidFill>
            <a:srgbClr val="D7E1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Meiryo UI" panose="020B0604030504040204" pitchFamily="34" charset="-128"/>
              <a:ea typeface="Meiryo UI" panose="020B0604030504040204" pitchFamily="34" charset="-128"/>
            </a:endParaRPr>
          </a:p>
        </p:txBody>
      </p:sp>
      <p:sp>
        <p:nvSpPr>
          <p:cNvPr id="19" name="TextBox 18"/>
          <p:cNvSpPr txBox="1"/>
          <p:nvPr/>
        </p:nvSpPr>
        <p:spPr>
          <a:xfrm>
            <a:off x="377190" y="5836813"/>
            <a:ext cx="8023860" cy="215444"/>
          </a:xfrm>
          <a:prstGeom prst="rect">
            <a:avLst/>
          </a:prstGeom>
          <a:noFill/>
        </p:spPr>
        <p:txBody>
          <a:bodyPr wrap="square" anchor="ctr">
            <a:spAutoFit/>
          </a:bodyPr>
          <a:lstStyle/>
          <a:p>
            <a:pPr algn="l"/>
            <a:r>
              <a:rPr sz="800" dirty="0" err="1">
                <a:solidFill>
                  <a:srgbClr val="63737D"/>
                </a:solidFill>
                <a:latin typeface="Meiryo UI" panose="020B0604030504040204" pitchFamily="34" charset="-128"/>
                <a:ea typeface="Meiryo UI" panose="020B0604030504040204" pitchFamily="34" charset="-128"/>
              </a:rPr>
              <a:t>出典：https</a:t>
            </a:r>
            <a:r>
              <a:rPr sz="800" dirty="0">
                <a:solidFill>
                  <a:srgbClr val="63737D"/>
                </a:solidFill>
                <a:latin typeface="Meiryo UI" panose="020B0604030504040204" pitchFamily="34" charset="-128"/>
                <a:ea typeface="Meiryo UI" panose="020B0604030504040204" pitchFamily="34" charset="-128"/>
              </a:rPr>
              <a:t>://shakai-senmon-i.umin.jp/news/3441/（2026年4月1日）</a:t>
            </a:r>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5770" y="987051"/>
            <a:ext cx="8229600" cy="261610"/>
          </a:xfrm>
          <a:prstGeom prst="rect">
            <a:avLst/>
          </a:prstGeom>
          <a:noFill/>
        </p:spPr>
        <p:txBody>
          <a:bodyPr wrap="square" anchor="ctr">
            <a:spAutoFit/>
          </a:bodyPr>
          <a:lstStyle/>
          <a:p>
            <a:pPr algn="l"/>
            <a:r>
              <a:rPr sz="1100" b="1">
                <a:solidFill>
                  <a:srgbClr val="147BAD"/>
                </a:solidFill>
                <a:latin typeface="Meiryo UI" panose="020B0604030504040204" pitchFamily="34" charset="-128"/>
                <a:ea typeface="Meiryo UI" panose="020B0604030504040204" pitchFamily="34" charset="-128"/>
              </a:rPr>
              <a:t>PART 1</a:t>
            </a:r>
          </a:p>
        </p:txBody>
      </p:sp>
      <p:sp>
        <p:nvSpPr>
          <p:cNvPr id="3" name="TextBox 2"/>
          <p:cNvSpPr txBox="1"/>
          <p:nvPr/>
        </p:nvSpPr>
        <p:spPr>
          <a:xfrm>
            <a:off x="795528" y="283929"/>
            <a:ext cx="8229600" cy="584775"/>
          </a:xfrm>
          <a:prstGeom prst="rect">
            <a:avLst/>
          </a:prstGeom>
          <a:noFill/>
        </p:spPr>
        <p:txBody>
          <a:bodyPr wrap="square" anchor="ctr">
            <a:spAutoFit/>
          </a:bodyPr>
          <a:lstStyle/>
          <a:p>
            <a:pPr algn="ctr"/>
            <a:r>
              <a:rPr sz="3200" b="1" dirty="0" err="1">
                <a:solidFill>
                  <a:srgbClr val="0B4A78"/>
                </a:solidFill>
                <a:latin typeface="Meiryo UI" panose="020B0604030504040204" pitchFamily="34" charset="-128"/>
                <a:ea typeface="Meiryo UI" panose="020B0604030504040204" pitchFamily="34" charset="-128"/>
              </a:rPr>
              <a:t>特例措置</a:t>
            </a:r>
            <a:r>
              <a:rPr lang="ja-JP" altLang="en-US" sz="3200" b="1">
                <a:solidFill>
                  <a:srgbClr val="0B4A78"/>
                </a:solidFill>
                <a:latin typeface="Meiryo UI" panose="020B0604030504040204" pitchFamily="34" charset="-128"/>
                <a:ea typeface="Meiryo UI" panose="020B0604030504040204" pitchFamily="34" charset="-128"/>
              </a:rPr>
              <a:t>専門医・指導医</a:t>
            </a:r>
            <a:r>
              <a:rPr sz="3200" b="1" dirty="0">
                <a:solidFill>
                  <a:srgbClr val="0B4A78"/>
                </a:solidFill>
                <a:latin typeface="Meiryo UI" panose="020B0604030504040204" pitchFamily="34" charset="-128"/>
                <a:ea typeface="Meiryo UI" panose="020B0604030504040204" pitchFamily="34" charset="-128"/>
              </a:rPr>
              <a:t>｜申請要件は6項目</a:t>
            </a:r>
          </a:p>
        </p:txBody>
      </p:sp>
      <p:sp>
        <p:nvSpPr>
          <p:cNvPr id="4" name="Rectangle 3"/>
          <p:cNvSpPr/>
          <p:nvPr/>
        </p:nvSpPr>
        <p:spPr>
          <a:xfrm>
            <a:off x="445770" y="1645920"/>
            <a:ext cx="720090" cy="37719"/>
          </a:xfrm>
          <a:prstGeom prst="rect">
            <a:avLst/>
          </a:prstGeom>
          <a:solidFill>
            <a:srgbClr val="E6A6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5" name="Rounded Rectangle 4"/>
          <p:cNvSpPr/>
          <p:nvPr/>
        </p:nvSpPr>
        <p:spPr>
          <a:xfrm>
            <a:off x="514350" y="1920240"/>
            <a:ext cx="2619756" cy="1371600"/>
          </a:xfrm>
          <a:prstGeom prst="roundRect">
            <a:avLst/>
          </a:prstGeom>
          <a:solidFill>
            <a:srgbClr val="FFFFFF"/>
          </a:solidFill>
          <a:ln>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6" name="Rectangle 5"/>
          <p:cNvSpPr/>
          <p:nvPr/>
        </p:nvSpPr>
        <p:spPr>
          <a:xfrm>
            <a:off x="514350" y="1920240"/>
            <a:ext cx="54864" cy="1371600"/>
          </a:xfrm>
          <a:prstGeom prst="rect">
            <a:avLst/>
          </a:prstGeom>
          <a:solidFill>
            <a:srgbClr val="147BA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7" name="TextBox 6"/>
          <p:cNvSpPr txBox="1"/>
          <p:nvPr/>
        </p:nvSpPr>
        <p:spPr>
          <a:xfrm>
            <a:off x="953262" y="1961582"/>
            <a:ext cx="2345436" cy="461665"/>
          </a:xfrm>
          <a:prstGeom prst="rect">
            <a:avLst/>
          </a:prstGeom>
          <a:noFill/>
        </p:spPr>
        <p:txBody>
          <a:bodyPr wrap="square" anchor="ctr">
            <a:spAutoFit/>
          </a:bodyPr>
          <a:lstStyle/>
          <a:p>
            <a:pPr algn="l"/>
            <a:r>
              <a:rPr sz="2400" b="1" dirty="0" err="1">
                <a:solidFill>
                  <a:srgbClr val="147BAD"/>
                </a:solidFill>
                <a:latin typeface="Meiryo UI" panose="020B0604030504040204" pitchFamily="34" charset="-128"/>
                <a:ea typeface="Meiryo UI" panose="020B0604030504040204" pitchFamily="34" charset="-128"/>
              </a:rPr>
              <a:t>指導医講習会</a:t>
            </a:r>
            <a:endParaRPr sz="2400" b="1" dirty="0">
              <a:solidFill>
                <a:srgbClr val="147BAD"/>
              </a:solidFill>
              <a:latin typeface="Meiryo UI" panose="020B0604030504040204" pitchFamily="34" charset="-128"/>
              <a:ea typeface="Meiryo UI" panose="020B0604030504040204" pitchFamily="34" charset="-128"/>
            </a:endParaRPr>
          </a:p>
        </p:txBody>
      </p:sp>
      <p:sp>
        <p:nvSpPr>
          <p:cNvPr id="8" name="TextBox 7"/>
          <p:cNvSpPr txBox="1"/>
          <p:nvPr/>
        </p:nvSpPr>
        <p:spPr>
          <a:xfrm>
            <a:off x="665226" y="2386584"/>
            <a:ext cx="2345436" cy="307777"/>
          </a:xfrm>
          <a:prstGeom prst="rect">
            <a:avLst/>
          </a:prstGeom>
          <a:noFill/>
        </p:spPr>
        <p:txBody>
          <a:bodyPr wrap="square" anchor="t">
            <a:spAutoFit/>
          </a:bodyPr>
          <a:lstStyle/>
          <a:p>
            <a:pPr algn="l"/>
            <a:r>
              <a:rPr sz="1400" dirty="0" err="1">
                <a:solidFill>
                  <a:srgbClr val="263238"/>
                </a:solidFill>
                <a:latin typeface="Meiryo UI" panose="020B0604030504040204" pitchFamily="34" charset="-128"/>
                <a:ea typeface="Meiryo UI" panose="020B0604030504040204" pitchFamily="34" charset="-128"/>
              </a:rPr>
              <a:t>受講済であること</a:t>
            </a:r>
            <a:endParaRPr sz="1400" dirty="0">
              <a:solidFill>
                <a:srgbClr val="263238"/>
              </a:solidFill>
              <a:latin typeface="Meiryo UI" panose="020B0604030504040204" pitchFamily="34" charset="-128"/>
              <a:ea typeface="Meiryo UI" panose="020B0604030504040204" pitchFamily="34" charset="-128"/>
            </a:endParaRPr>
          </a:p>
        </p:txBody>
      </p:sp>
      <p:sp>
        <p:nvSpPr>
          <p:cNvPr id="9" name="Oval 8"/>
          <p:cNvSpPr/>
          <p:nvPr/>
        </p:nvSpPr>
        <p:spPr>
          <a:xfrm>
            <a:off x="637794" y="2043684"/>
            <a:ext cx="315468" cy="315468"/>
          </a:xfrm>
          <a:prstGeom prst="ellipse">
            <a:avLst/>
          </a:prstGeom>
          <a:solidFill>
            <a:srgbClr val="147BA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10" name="TextBox 9"/>
          <p:cNvSpPr txBox="1"/>
          <p:nvPr/>
        </p:nvSpPr>
        <p:spPr>
          <a:xfrm>
            <a:off x="637794" y="1970587"/>
            <a:ext cx="315468" cy="461665"/>
          </a:xfrm>
          <a:prstGeom prst="rect">
            <a:avLst/>
          </a:prstGeom>
          <a:noFill/>
        </p:spPr>
        <p:txBody>
          <a:bodyPr wrap="square" anchor="ctr">
            <a:spAutoFit/>
          </a:bodyPr>
          <a:lstStyle/>
          <a:p>
            <a:pPr algn="ctr"/>
            <a:r>
              <a:rPr sz="2400" b="1">
                <a:solidFill>
                  <a:srgbClr val="FFFFFF"/>
                </a:solidFill>
                <a:latin typeface="Meiryo UI" panose="020B0604030504040204" pitchFamily="34" charset="-128"/>
                <a:ea typeface="Meiryo UI" panose="020B0604030504040204" pitchFamily="34" charset="-128"/>
              </a:rPr>
              <a:t>1</a:t>
            </a:r>
          </a:p>
        </p:txBody>
      </p:sp>
      <p:sp>
        <p:nvSpPr>
          <p:cNvPr id="11" name="Rounded Rectangle 10"/>
          <p:cNvSpPr/>
          <p:nvPr/>
        </p:nvSpPr>
        <p:spPr>
          <a:xfrm>
            <a:off x="3380994" y="1920240"/>
            <a:ext cx="2619756" cy="1371600"/>
          </a:xfrm>
          <a:prstGeom prst="roundRect">
            <a:avLst/>
          </a:prstGeom>
          <a:solidFill>
            <a:srgbClr val="FFFFFF"/>
          </a:solidFill>
          <a:ln>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12" name="Rectangle 11"/>
          <p:cNvSpPr/>
          <p:nvPr/>
        </p:nvSpPr>
        <p:spPr>
          <a:xfrm>
            <a:off x="3380994" y="1920240"/>
            <a:ext cx="54864" cy="1371600"/>
          </a:xfrm>
          <a:prstGeom prst="rect">
            <a:avLst/>
          </a:prstGeom>
          <a:solidFill>
            <a:srgbClr val="24979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13" name="TextBox 12"/>
          <p:cNvSpPr txBox="1"/>
          <p:nvPr/>
        </p:nvSpPr>
        <p:spPr>
          <a:xfrm>
            <a:off x="3902201" y="1951246"/>
            <a:ext cx="2345436" cy="461665"/>
          </a:xfrm>
          <a:prstGeom prst="rect">
            <a:avLst/>
          </a:prstGeom>
          <a:noFill/>
        </p:spPr>
        <p:txBody>
          <a:bodyPr wrap="square" anchor="ctr">
            <a:spAutoFit/>
          </a:bodyPr>
          <a:lstStyle/>
          <a:p>
            <a:pPr algn="l"/>
            <a:r>
              <a:rPr sz="2400" b="1" dirty="0" err="1">
                <a:solidFill>
                  <a:srgbClr val="249797"/>
                </a:solidFill>
                <a:latin typeface="Meiryo UI" panose="020B0604030504040204" pitchFamily="34" charset="-128"/>
                <a:ea typeface="Meiryo UI" panose="020B0604030504040204" pitchFamily="34" charset="-128"/>
              </a:rPr>
              <a:t>所属歴</a:t>
            </a:r>
            <a:endParaRPr sz="2400" b="1" dirty="0">
              <a:solidFill>
                <a:srgbClr val="249797"/>
              </a:solidFill>
              <a:latin typeface="Meiryo UI" panose="020B0604030504040204" pitchFamily="34" charset="-128"/>
              <a:ea typeface="Meiryo UI" panose="020B0604030504040204" pitchFamily="34" charset="-128"/>
            </a:endParaRPr>
          </a:p>
        </p:txBody>
      </p:sp>
      <p:sp>
        <p:nvSpPr>
          <p:cNvPr id="14" name="TextBox 13"/>
          <p:cNvSpPr txBox="1"/>
          <p:nvPr/>
        </p:nvSpPr>
        <p:spPr>
          <a:xfrm>
            <a:off x="3531868" y="2386584"/>
            <a:ext cx="2468881" cy="523220"/>
          </a:xfrm>
          <a:prstGeom prst="rect">
            <a:avLst/>
          </a:prstGeom>
          <a:noFill/>
        </p:spPr>
        <p:txBody>
          <a:bodyPr wrap="square" anchor="t">
            <a:spAutoFit/>
          </a:bodyPr>
          <a:lstStyle/>
          <a:p>
            <a:pPr algn="l"/>
            <a:r>
              <a:rPr sz="1400" dirty="0" err="1">
                <a:solidFill>
                  <a:srgbClr val="263238"/>
                </a:solidFill>
                <a:latin typeface="Meiryo UI" panose="020B0604030504040204" pitchFamily="34" charset="-128"/>
                <a:ea typeface="Meiryo UI" panose="020B0604030504040204" pitchFamily="34" charset="-128"/>
              </a:rPr>
              <a:t>構成学会・団体の会員・所属歴</a:t>
            </a:r>
            <a:r>
              <a:rPr sz="1400" dirty="0">
                <a:solidFill>
                  <a:srgbClr val="263238"/>
                </a:solidFill>
                <a:latin typeface="Meiryo UI" panose="020B0604030504040204" pitchFamily="34" charset="-128"/>
                <a:ea typeface="Meiryo UI" panose="020B0604030504040204" pitchFamily="34" charset="-128"/>
              </a:rPr>
              <a:t> 8年以上</a:t>
            </a:r>
          </a:p>
        </p:txBody>
      </p:sp>
      <p:sp>
        <p:nvSpPr>
          <p:cNvPr id="15" name="Oval 14"/>
          <p:cNvSpPr/>
          <p:nvPr/>
        </p:nvSpPr>
        <p:spPr>
          <a:xfrm>
            <a:off x="3504437" y="2043684"/>
            <a:ext cx="315468" cy="315468"/>
          </a:xfrm>
          <a:prstGeom prst="ellipse">
            <a:avLst/>
          </a:prstGeom>
          <a:solidFill>
            <a:srgbClr val="24979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16" name="TextBox 15"/>
          <p:cNvSpPr txBox="1"/>
          <p:nvPr/>
        </p:nvSpPr>
        <p:spPr>
          <a:xfrm>
            <a:off x="3504437" y="1970587"/>
            <a:ext cx="315468" cy="461665"/>
          </a:xfrm>
          <a:prstGeom prst="rect">
            <a:avLst/>
          </a:prstGeom>
          <a:noFill/>
        </p:spPr>
        <p:txBody>
          <a:bodyPr wrap="square" anchor="ctr">
            <a:spAutoFit/>
          </a:bodyPr>
          <a:lstStyle/>
          <a:p>
            <a:pPr algn="ctr"/>
            <a:r>
              <a:rPr sz="2400" b="1">
                <a:solidFill>
                  <a:srgbClr val="FFFFFF"/>
                </a:solidFill>
                <a:latin typeface="Meiryo UI" panose="020B0604030504040204" pitchFamily="34" charset="-128"/>
                <a:ea typeface="Meiryo UI" panose="020B0604030504040204" pitchFamily="34" charset="-128"/>
              </a:rPr>
              <a:t>2</a:t>
            </a:r>
          </a:p>
        </p:txBody>
      </p:sp>
      <p:sp>
        <p:nvSpPr>
          <p:cNvPr id="17" name="Rounded Rectangle 16"/>
          <p:cNvSpPr/>
          <p:nvPr/>
        </p:nvSpPr>
        <p:spPr>
          <a:xfrm>
            <a:off x="6247637" y="1920240"/>
            <a:ext cx="2619756" cy="1371600"/>
          </a:xfrm>
          <a:prstGeom prst="roundRect">
            <a:avLst/>
          </a:prstGeom>
          <a:solidFill>
            <a:srgbClr val="FFFFFF"/>
          </a:solidFill>
          <a:ln>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18" name="Rectangle 17"/>
          <p:cNvSpPr/>
          <p:nvPr/>
        </p:nvSpPr>
        <p:spPr>
          <a:xfrm>
            <a:off x="6247637" y="1920240"/>
            <a:ext cx="54864" cy="1371600"/>
          </a:xfrm>
          <a:prstGeom prst="rect">
            <a:avLst/>
          </a:prstGeom>
          <a:solidFill>
            <a:srgbClr val="56915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19" name="TextBox 18"/>
          <p:cNvSpPr txBox="1"/>
          <p:nvPr/>
        </p:nvSpPr>
        <p:spPr>
          <a:xfrm>
            <a:off x="6713980" y="1951246"/>
            <a:ext cx="2345436" cy="461665"/>
          </a:xfrm>
          <a:prstGeom prst="rect">
            <a:avLst/>
          </a:prstGeom>
          <a:noFill/>
        </p:spPr>
        <p:txBody>
          <a:bodyPr wrap="square" anchor="ctr">
            <a:spAutoFit/>
          </a:bodyPr>
          <a:lstStyle/>
          <a:p>
            <a:pPr algn="l"/>
            <a:r>
              <a:rPr sz="2400" b="1" dirty="0" err="1">
                <a:solidFill>
                  <a:srgbClr val="569158"/>
                </a:solidFill>
                <a:latin typeface="Meiryo UI" panose="020B0604030504040204" pitchFamily="34" charset="-128"/>
                <a:ea typeface="Meiryo UI" panose="020B0604030504040204" pitchFamily="34" charset="-128"/>
              </a:rPr>
              <a:t>医師経験</a:t>
            </a:r>
            <a:endParaRPr sz="2400" b="1" dirty="0">
              <a:solidFill>
                <a:srgbClr val="569158"/>
              </a:solidFill>
              <a:latin typeface="Meiryo UI" panose="020B0604030504040204" pitchFamily="34" charset="-128"/>
              <a:ea typeface="Meiryo UI" panose="020B0604030504040204" pitchFamily="34" charset="-128"/>
            </a:endParaRPr>
          </a:p>
        </p:txBody>
      </p:sp>
      <p:sp>
        <p:nvSpPr>
          <p:cNvPr id="20" name="TextBox 19"/>
          <p:cNvSpPr txBox="1"/>
          <p:nvPr/>
        </p:nvSpPr>
        <p:spPr>
          <a:xfrm>
            <a:off x="6398514" y="2386584"/>
            <a:ext cx="2345436" cy="307777"/>
          </a:xfrm>
          <a:prstGeom prst="rect">
            <a:avLst/>
          </a:prstGeom>
          <a:noFill/>
        </p:spPr>
        <p:txBody>
          <a:bodyPr wrap="square" anchor="t">
            <a:spAutoFit/>
          </a:bodyPr>
          <a:lstStyle/>
          <a:p>
            <a:pPr algn="l"/>
            <a:r>
              <a:rPr sz="1400">
                <a:solidFill>
                  <a:srgbClr val="263238"/>
                </a:solidFill>
                <a:latin typeface="Meiryo UI" panose="020B0604030504040204" pitchFamily="34" charset="-128"/>
                <a:ea typeface="Meiryo UI" panose="020B0604030504040204" pitchFamily="34" charset="-128"/>
              </a:rPr>
              <a:t>医師免許取得後 20年以上</a:t>
            </a:r>
          </a:p>
        </p:txBody>
      </p:sp>
      <p:sp>
        <p:nvSpPr>
          <p:cNvPr id="21" name="Oval 20"/>
          <p:cNvSpPr/>
          <p:nvPr/>
        </p:nvSpPr>
        <p:spPr>
          <a:xfrm>
            <a:off x="6371082" y="2043684"/>
            <a:ext cx="315468" cy="315468"/>
          </a:xfrm>
          <a:prstGeom prst="ellipse">
            <a:avLst/>
          </a:prstGeom>
          <a:solidFill>
            <a:srgbClr val="56915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22" name="TextBox 21"/>
          <p:cNvSpPr txBox="1"/>
          <p:nvPr/>
        </p:nvSpPr>
        <p:spPr>
          <a:xfrm>
            <a:off x="6371082" y="1970587"/>
            <a:ext cx="315468" cy="461665"/>
          </a:xfrm>
          <a:prstGeom prst="rect">
            <a:avLst/>
          </a:prstGeom>
          <a:noFill/>
        </p:spPr>
        <p:txBody>
          <a:bodyPr wrap="square" anchor="ctr">
            <a:spAutoFit/>
          </a:bodyPr>
          <a:lstStyle/>
          <a:p>
            <a:pPr algn="ctr"/>
            <a:r>
              <a:rPr sz="2400" b="1">
                <a:solidFill>
                  <a:srgbClr val="FFFFFF"/>
                </a:solidFill>
                <a:latin typeface="Meiryo UI" panose="020B0604030504040204" pitchFamily="34" charset="-128"/>
                <a:ea typeface="Meiryo UI" panose="020B0604030504040204" pitchFamily="34" charset="-128"/>
              </a:rPr>
              <a:t>3</a:t>
            </a:r>
          </a:p>
        </p:txBody>
      </p:sp>
      <p:sp>
        <p:nvSpPr>
          <p:cNvPr id="23" name="Rounded Rectangle 22"/>
          <p:cNvSpPr/>
          <p:nvPr/>
        </p:nvSpPr>
        <p:spPr>
          <a:xfrm>
            <a:off x="514350" y="3600450"/>
            <a:ext cx="2619756" cy="1371600"/>
          </a:xfrm>
          <a:prstGeom prst="roundRect">
            <a:avLst/>
          </a:prstGeom>
          <a:solidFill>
            <a:srgbClr val="FFFFFF"/>
          </a:solidFill>
          <a:ln>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24" name="Rectangle 23"/>
          <p:cNvSpPr/>
          <p:nvPr/>
        </p:nvSpPr>
        <p:spPr>
          <a:xfrm>
            <a:off x="514350" y="3600450"/>
            <a:ext cx="54864" cy="1371600"/>
          </a:xfrm>
          <a:prstGeom prst="rect">
            <a:avLst/>
          </a:prstGeom>
          <a:solidFill>
            <a:srgbClr val="E6A6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25" name="TextBox 24"/>
          <p:cNvSpPr txBox="1"/>
          <p:nvPr/>
        </p:nvSpPr>
        <p:spPr>
          <a:xfrm>
            <a:off x="946404" y="3641792"/>
            <a:ext cx="2345436" cy="461665"/>
          </a:xfrm>
          <a:prstGeom prst="rect">
            <a:avLst/>
          </a:prstGeom>
          <a:noFill/>
        </p:spPr>
        <p:txBody>
          <a:bodyPr wrap="square" anchor="ctr">
            <a:spAutoFit/>
          </a:bodyPr>
          <a:lstStyle/>
          <a:p>
            <a:pPr algn="l"/>
            <a:r>
              <a:rPr sz="2400" b="1" dirty="0" err="1">
                <a:solidFill>
                  <a:srgbClr val="E6A62D"/>
                </a:solidFill>
                <a:latin typeface="Meiryo UI" panose="020B0604030504040204" pitchFamily="34" charset="-128"/>
                <a:ea typeface="Meiryo UI" panose="020B0604030504040204" pitchFamily="34" charset="-128"/>
              </a:rPr>
              <a:t>社会医学活動</a:t>
            </a:r>
            <a:endParaRPr sz="2400" b="1" dirty="0">
              <a:solidFill>
                <a:srgbClr val="E6A62D"/>
              </a:solidFill>
              <a:latin typeface="Meiryo UI" panose="020B0604030504040204" pitchFamily="34" charset="-128"/>
              <a:ea typeface="Meiryo UI" panose="020B0604030504040204" pitchFamily="34" charset="-128"/>
            </a:endParaRPr>
          </a:p>
        </p:txBody>
      </p:sp>
      <p:sp>
        <p:nvSpPr>
          <p:cNvPr id="26" name="TextBox 25"/>
          <p:cNvSpPr txBox="1"/>
          <p:nvPr/>
        </p:nvSpPr>
        <p:spPr>
          <a:xfrm>
            <a:off x="665226" y="4066794"/>
            <a:ext cx="2345436" cy="307777"/>
          </a:xfrm>
          <a:prstGeom prst="rect">
            <a:avLst/>
          </a:prstGeom>
          <a:noFill/>
        </p:spPr>
        <p:txBody>
          <a:bodyPr wrap="square" anchor="t">
            <a:spAutoFit/>
          </a:bodyPr>
          <a:lstStyle/>
          <a:p>
            <a:pPr algn="l"/>
            <a:r>
              <a:rPr sz="1400">
                <a:solidFill>
                  <a:srgbClr val="263238"/>
                </a:solidFill>
                <a:latin typeface="Meiryo UI" panose="020B0604030504040204" pitchFamily="34" charset="-128"/>
                <a:ea typeface="Meiryo UI" panose="020B0604030504040204" pitchFamily="34" charset="-128"/>
              </a:rPr>
              <a:t>経験が通算 10年以上</a:t>
            </a:r>
          </a:p>
        </p:txBody>
      </p:sp>
      <p:sp>
        <p:nvSpPr>
          <p:cNvPr id="27" name="Oval 26"/>
          <p:cNvSpPr/>
          <p:nvPr/>
        </p:nvSpPr>
        <p:spPr>
          <a:xfrm>
            <a:off x="637794" y="3723893"/>
            <a:ext cx="315468" cy="315468"/>
          </a:xfrm>
          <a:prstGeom prst="ellipse">
            <a:avLst/>
          </a:prstGeom>
          <a:solidFill>
            <a:srgbClr val="E6A6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28" name="TextBox 27"/>
          <p:cNvSpPr txBox="1"/>
          <p:nvPr/>
        </p:nvSpPr>
        <p:spPr>
          <a:xfrm>
            <a:off x="637794" y="3650796"/>
            <a:ext cx="315468" cy="461665"/>
          </a:xfrm>
          <a:prstGeom prst="rect">
            <a:avLst/>
          </a:prstGeom>
          <a:noFill/>
        </p:spPr>
        <p:txBody>
          <a:bodyPr wrap="square" anchor="ctr">
            <a:spAutoFit/>
          </a:bodyPr>
          <a:lstStyle/>
          <a:p>
            <a:pPr algn="ctr"/>
            <a:r>
              <a:rPr sz="2400" b="1">
                <a:solidFill>
                  <a:srgbClr val="FFFFFF"/>
                </a:solidFill>
                <a:latin typeface="Meiryo UI" panose="020B0604030504040204" pitchFamily="34" charset="-128"/>
                <a:ea typeface="Meiryo UI" panose="020B0604030504040204" pitchFamily="34" charset="-128"/>
              </a:rPr>
              <a:t>4</a:t>
            </a:r>
          </a:p>
        </p:txBody>
      </p:sp>
      <p:sp>
        <p:nvSpPr>
          <p:cNvPr id="29" name="Rounded Rectangle 28"/>
          <p:cNvSpPr/>
          <p:nvPr/>
        </p:nvSpPr>
        <p:spPr>
          <a:xfrm>
            <a:off x="3380994" y="3600450"/>
            <a:ext cx="2619756" cy="1371600"/>
          </a:xfrm>
          <a:prstGeom prst="roundRect">
            <a:avLst/>
          </a:prstGeom>
          <a:solidFill>
            <a:srgbClr val="FFFFFF"/>
          </a:solidFill>
          <a:ln>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30" name="Rectangle 29"/>
          <p:cNvSpPr/>
          <p:nvPr/>
        </p:nvSpPr>
        <p:spPr>
          <a:xfrm>
            <a:off x="3380994" y="3600450"/>
            <a:ext cx="54864" cy="1371600"/>
          </a:xfrm>
          <a:prstGeom prst="rect">
            <a:avLst/>
          </a:prstGeom>
          <a:solidFill>
            <a:srgbClr val="147BA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31" name="TextBox 30"/>
          <p:cNvSpPr txBox="1"/>
          <p:nvPr/>
        </p:nvSpPr>
        <p:spPr>
          <a:xfrm>
            <a:off x="3867911" y="3623364"/>
            <a:ext cx="2345436" cy="461665"/>
          </a:xfrm>
          <a:prstGeom prst="rect">
            <a:avLst/>
          </a:prstGeom>
          <a:noFill/>
        </p:spPr>
        <p:txBody>
          <a:bodyPr wrap="square" anchor="ctr">
            <a:spAutoFit/>
          </a:bodyPr>
          <a:lstStyle/>
          <a:p>
            <a:pPr algn="l"/>
            <a:r>
              <a:rPr sz="2400" b="1" dirty="0" err="1">
                <a:solidFill>
                  <a:srgbClr val="147BAD"/>
                </a:solidFill>
                <a:latin typeface="Meiryo UI" panose="020B0604030504040204" pitchFamily="34" charset="-128"/>
                <a:ea typeface="Meiryo UI" panose="020B0604030504040204" pitchFamily="34" charset="-128"/>
              </a:rPr>
              <a:t>推薦</a:t>
            </a:r>
            <a:endParaRPr sz="2400" b="1" dirty="0">
              <a:solidFill>
                <a:srgbClr val="147BAD"/>
              </a:solidFill>
              <a:latin typeface="Meiryo UI" panose="020B0604030504040204" pitchFamily="34" charset="-128"/>
              <a:ea typeface="Meiryo UI" panose="020B0604030504040204" pitchFamily="34" charset="-128"/>
            </a:endParaRPr>
          </a:p>
        </p:txBody>
      </p:sp>
      <p:sp>
        <p:nvSpPr>
          <p:cNvPr id="32" name="TextBox 31"/>
          <p:cNvSpPr txBox="1"/>
          <p:nvPr/>
        </p:nvSpPr>
        <p:spPr>
          <a:xfrm>
            <a:off x="3531868" y="4066794"/>
            <a:ext cx="2503171" cy="523220"/>
          </a:xfrm>
          <a:prstGeom prst="rect">
            <a:avLst/>
          </a:prstGeom>
          <a:noFill/>
        </p:spPr>
        <p:txBody>
          <a:bodyPr wrap="square" anchor="t">
            <a:spAutoFit/>
          </a:bodyPr>
          <a:lstStyle/>
          <a:p>
            <a:pPr algn="l"/>
            <a:r>
              <a:rPr sz="1400" dirty="0" err="1">
                <a:solidFill>
                  <a:srgbClr val="263238"/>
                </a:solidFill>
                <a:latin typeface="Meiryo UI" panose="020B0604030504040204" pitchFamily="34" charset="-128"/>
                <a:ea typeface="Meiryo UI" panose="020B0604030504040204" pitchFamily="34" charset="-128"/>
              </a:rPr>
              <a:t>所定の社会医学系専門医協会理事等</a:t>
            </a:r>
            <a:r>
              <a:rPr sz="1400" dirty="0">
                <a:solidFill>
                  <a:srgbClr val="263238"/>
                </a:solidFill>
                <a:latin typeface="Meiryo UI" panose="020B0604030504040204" pitchFamily="34" charset="-128"/>
                <a:ea typeface="Meiryo UI" panose="020B0604030504040204" pitchFamily="34" charset="-128"/>
              </a:rPr>
              <a:t> 1名の推薦</a:t>
            </a:r>
          </a:p>
        </p:txBody>
      </p:sp>
      <p:sp>
        <p:nvSpPr>
          <p:cNvPr id="33" name="Oval 32"/>
          <p:cNvSpPr/>
          <p:nvPr/>
        </p:nvSpPr>
        <p:spPr>
          <a:xfrm>
            <a:off x="3504437" y="3723893"/>
            <a:ext cx="315468" cy="315468"/>
          </a:xfrm>
          <a:prstGeom prst="ellipse">
            <a:avLst/>
          </a:prstGeom>
          <a:solidFill>
            <a:srgbClr val="147BA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34" name="TextBox 33"/>
          <p:cNvSpPr txBox="1"/>
          <p:nvPr/>
        </p:nvSpPr>
        <p:spPr>
          <a:xfrm>
            <a:off x="3504437" y="3650796"/>
            <a:ext cx="315468" cy="461665"/>
          </a:xfrm>
          <a:prstGeom prst="rect">
            <a:avLst/>
          </a:prstGeom>
          <a:noFill/>
        </p:spPr>
        <p:txBody>
          <a:bodyPr wrap="square" anchor="ctr">
            <a:spAutoFit/>
          </a:bodyPr>
          <a:lstStyle/>
          <a:p>
            <a:pPr algn="ctr"/>
            <a:r>
              <a:rPr sz="2400" b="1">
                <a:solidFill>
                  <a:srgbClr val="FFFFFF"/>
                </a:solidFill>
                <a:latin typeface="Meiryo UI" panose="020B0604030504040204" pitchFamily="34" charset="-128"/>
                <a:ea typeface="Meiryo UI" panose="020B0604030504040204" pitchFamily="34" charset="-128"/>
              </a:rPr>
              <a:t>5</a:t>
            </a:r>
          </a:p>
        </p:txBody>
      </p:sp>
      <p:sp>
        <p:nvSpPr>
          <p:cNvPr id="35" name="Rounded Rectangle 34"/>
          <p:cNvSpPr/>
          <p:nvPr/>
        </p:nvSpPr>
        <p:spPr>
          <a:xfrm>
            <a:off x="6247637" y="3600450"/>
            <a:ext cx="2619756" cy="1371600"/>
          </a:xfrm>
          <a:prstGeom prst="roundRect">
            <a:avLst/>
          </a:prstGeom>
          <a:solidFill>
            <a:srgbClr val="FFFFFF"/>
          </a:solidFill>
          <a:ln>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36" name="Rectangle 35"/>
          <p:cNvSpPr/>
          <p:nvPr/>
        </p:nvSpPr>
        <p:spPr>
          <a:xfrm>
            <a:off x="6247637" y="3600450"/>
            <a:ext cx="54864" cy="1371600"/>
          </a:xfrm>
          <a:prstGeom prst="rect">
            <a:avLst/>
          </a:prstGeom>
          <a:solidFill>
            <a:srgbClr val="24979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37" name="TextBox 36"/>
          <p:cNvSpPr txBox="1"/>
          <p:nvPr/>
        </p:nvSpPr>
        <p:spPr>
          <a:xfrm>
            <a:off x="6713980" y="3606569"/>
            <a:ext cx="2345436" cy="461665"/>
          </a:xfrm>
          <a:prstGeom prst="rect">
            <a:avLst/>
          </a:prstGeom>
          <a:noFill/>
        </p:spPr>
        <p:txBody>
          <a:bodyPr wrap="square" anchor="ctr">
            <a:spAutoFit/>
          </a:bodyPr>
          <a:lstStyle/>
          <a:p>
            <a:pPr algn="l"/>
            <a:r>
              <a:rPr sz="2400" b="1" dirty="0" err="1">
                <a:solidFill>
                  <a:srgbClr val="249797"/>
                </a:solidFill>
                <a:latin typeface="Meiryo UI" panose="020B0604030504040204" pitchFamily="34" charset="-128"/>
                <a:ea typeface="Meiryo UI" panose="020B0604030504040204" pitchFamily="34" charset="-128"/>
              </a:rPr>
              <a:t>基本プログラム</a:t>
            </a:r>
            <a:endParaRPr sz="2400" b="1" dirty="0">
              <a:solidFill>
                <a:srgbClr val="249797"/>
              </a:solidFill>
              <a:latin typeface="Meiryo UI" panose="020B0604030504040204" pitchFamily="34" charset="-128"/>
              <a:ea typeface="Meiryo UI" panose="020B0604030504040204" pitchFamily="34" charset="-128"/>
            </a:endParaRPr>
          </a:p>
        </p:txBody>
      </p:sp>
      <p:sp>
        <p:nvSpPr>
          <p:cNvPr id="38" name="TextBox 37"/>
          <p:cNvSpPr txBox="1"/>
          <p:nvPr/>
        </p:nvSpPr>
        <p:spPr>
          <a:xfrm>
            <a:off x="6398514" y="4066794"/>
            <a:ext cx="2345436" cy="523220"/>
          </a:xfrm>
          <a:prstGeom prst="rect">
            <a:avLst/>
          </a:prstGeom>
          <a:noFill/>
        </p:spPr>
        <p:txBody>
          <a:bodyPr wrap="square" anchor="t">
            <a:spAutoFit/>
          </a:bodyPr>
          <a:lstStyle/>
          <a:p>
            <a:pPr algn="l"/>
            <a:r>
              <a:rPr sz="1400" dirty="0">
                <a:solidFill>
                  <a:srgbClr val="263238"/>
                </a:solidFill>
                <a:latin typeface="Meiryo UI" panose="020B0604030504040204" pitchFamily="34" charset="-128"/>
                <a:ea typeface="Meiryo UI" panose="020B0604030504040204" pitchFamily="34" charset="-128"/>
              </a:rPr>
              <a:t>7科目×7時間＝49時間 </a:t>
            </a:r>
            <a:endParaRPr lang="en-US" sz="1400" dirty="0">
              <a:solidFill>
                <a:srgbClr val="263238"/>
              </a:solidFill>
              <a:latin typeface="Meiryo UI" panose="020B0604030504040204" pitchFamily="34" charset="-128"/>
              <a:ea typeface="Meiryo UI" panose="020B0604030504040204" pitchFamily="34" charset="-128"/>
            </a:endParaRPr>
          </a:p>
          <a:p>
            <a:pPr algn="l"/>
            <a:r>
              <a:rPr sz="1400" dirty="0">
                <a:solidFill>
                  <a:srgbClr val="263238"/>
                </a:solidFill>
                <a:latin typeface="Meiryo UI" panose="020B0604030504040204" pitchFamily="34" charset="-128"/>
                <a:ea typeface="Meiryo UI" panose="020B0604030504040204" pitchFamily="34" charset="-128"/>
              </a:rPr>
              <a:t>※</a:t>
            </a:r>
            <a:r>
              <a:rPr sz="1400" dirty="0" err="1">
                <a:solidFill>
                  <a:srgbClr val="263238"/>
                </a:solidFill>
                <a:latin typeface="Meiryo UI" panose="020B0604030504040204" pitchFamily="34" charset="-128"/>
                <a:ea typeface="Meiryo UI" panose="020B0604030504040204" pitchFamily="34" charset="-128"/>
              </a:rPr>
              <a:t>友好社員所属者に適用</a:t>
            </a:r>
            <a:endParaRPr sz="1400" dirty="0">
              <a:solidFill>
                <a:srgbClr val="263238"/>
              </a:solidFill>
              <a:latin typeface="Meiryo UI" panose="020B0604030504040204" pitchFamily="34" charset="-128"/>
              <a:ea typeface="Meiryo UI" panose="020B0604030504040204" pitchFamily="34" charset="-128"/>
            </a:endParaRPr>
          </a:p>
        </p:txBody>
      </p:sp>
      <p:sp>
        <p:nvSpPr>
          <p:cNvPr id="39" name="Oval 38"/>
          <p:cNvSpPr/>
          <p:nvPr/>
        </p:nvSpPr>
        <p:spPr>
          <a:xfrm>
            <a:off x="6371082" y="3723893"/>
            <a:ext cx="315468" cy="315468"/>
          </a:xfrm>
          <a:prstGeom prst="ellipse">
            <a:avLst/>
          </a:prstGeom>
          <a:solidFill>
            <a:srgbClr val="24979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40" name="TextBox 39"/>
          <p:cNvSpPr txBox="1"/>
          <p:nvPr/>
        </p:nvSpPr>
        <p:spPr>
          <a:xfrm>
            <a:off x="6371082" y="3650796"/>
            <a:ext cx="315468" cy="461665"/>
          </a:xfrm>
          <a:prstGeom prst="rect">
            <a:avLst/>
          </a:prstGeom>
          <a:noFill/>
        </p:spPr>
        <p:txBody>
          <a:bodyPr wrap="square" anchor="ctr">
            <a:spAutoFit/>
          </a:bodyPr>
          <a:lstStyle/>
          <a:p>
            <a:pPr algn="ctr"/>
            <a:r>
              <a:rPr sz="2400" b="1">
                <a:solidFill>
                  <a:srgbClr val="FFFFFF"/>
                </a:solidFill>
                <a:latin typeface="Meiryo UI" panose="020B0604030504040204" pitchFamily="34" charset="-128"/>
                <a:ea typeface="Meiryo UI" panose="020B0604030504040204" pitchFamily="34" charset="-128"/>
              </a:rPr>
              <a:t>6</a:t>
            </a:r>
          </a:p>
        </p:txBody>
      </p:sp>
      <p:sp>
        <p:nvSpPr>
          <p:cNvPr id="41" name="TextBox 40"/>
          <p:cNvSpPr txBox="1"/>
          <p:nvPr/>
        </p:nvSpPr>
        <p:spPr>
          <a:xfrm>
            <a:off x="582930" y="5087800"/>
            <a:ext cx="7955280" cy="646331"/>
          </a:xfrm>
          <a:prstGeom prst="rect">
            <a:avLst/>
          </a:prstGeom>
          <a:noFill/>
        </p:spPr>
        <p:txBody>
          <a:bodyPr wrap="square" anchor="ctr">
            <a:spAutoFit/>
          </a:bodyPr>
          <a:lstStyle/>
          <a:p>
            <a:pPr algn="ctr"/>
            <a:r>
              <a:rPr sz="1800" dirty="0">
                <a:solidFill>
                  <a:srgbClr val="63737D"/>
                </a:solidFill>
                <a:latin typeface="Meiryo UI" panose="020B0604030504040204" pitchFamily="34" charset="-128"/>
                <a:ea typeface="Meiryo UI" panose="020B0604030504040204" pitchFamily="34" charset="-128"/>
              </a:rPr>
              <a:t>※ </a:t>
            </a:r>
            <a:r>
              <a:rPr sz="1800" dirty="0" err="1">
                <a:solidFill>
                  <a:srgbClr val="63737D"/>
                </a:solidFill>
                <a:latin typeface="Meiryo UI" panose="020B0604030504040204" pitchFamily="34" charset="-128"/>
                <a:ea typeface="Meiryo UI" panose="020B0604030504040204" pitchFamily="34" charset="-128"/>
              </a:rPr>
              <a:t>所属歴の合算、推薦者、基本プログラム適用には細則上の条件があります</a:t>
            </a:r>
            <a:r>
              <a:rPr sz="1800" dirty="0">
                <a:solidFill>
                  <a:srgbClr val="63737D"/>
                </a:solidFill>
                <a:latin typeface="Meiryo UI" panose="020B0604030504040204" pitchFamily="34" charset="-128"/>
                <a:ea typeface="Meiryo UI" panose="020B0604030504040204" pitchFamily="34" charset="-128"/>
              </a:rPr>
              <a:t>。</a:t>
            </a:r>
            <a:endParaRPr lang="en-US" sz="1800" dirty="0">
              <a:solidFill>
                <a:srgbClr val="63737D"/>
              </a:solidFill>
              <a:latin typeface="Meiryo UI" panose="020B0604030504040204" pitchFamily="34" charset="-128"/>
              <a:ea typeface="Meiryo UI" panose="020B0604030504040204" pitchFamily="34" charset="-128"/>
            </a:endParaRPr>
          </a:p>
          <a:p>
            <a:pPr algn="ctr"/>
            <a:r>
              <a:rPr sz="1800" dirty="0" err="1">
                <a:solidFill>
                  <a:srgbClr val="63737D"/>
                </a:solidFill>
                <a:latin typeface="Meiryo UI" panose="020B0604030504040204" pitchFamily="34" charset="-128"/>
                <a:ea typeface="Meiryo UI" panose="020B0604030504040204" pitchFamily="34" charset="-128"/>
              </a:rPr>
              <a:t>申請時は最新の募集要項・細則を必ず確認してください</a:t>
            </a:r>
            <a:r>
              <a:rPr sz="1800" dirty="0">
                <a:solidFill>
                  <a:srgbClr val="63737D"/>
                </a:solidFill>
                <a:latin typeface="Meiryo UI" panose="020B0604030504040204" pitchFamily="34" charset="-128"/>
                <a:ea typeface="Meiryo UI" panose="020B0604030504040204" pitchFamily="34" charset="-128"/>
              </a:rPr>
              <a:t>。</a:t>
            </a:r>
          </a:p>
        </p:txBody>
      </p:sp>
      <p:sp>
        <p:nvSpPr>
          <p:cNvPr id="42" name="Rectangle 41"/>
          <p:cNvSpPr/>
          <p:nvPr/>
        </p:nvSpPr>
        <p:spPr>
          <a:xfrm>
            <a:off x="445770" y="6216296"/>
            <a:ext cx="8366760" cy="8229"/>
          </a:xfrm>
          <a:prstGeom prst="rect">
            <a:avLst/>
          </a:prstGeom>
          <a:solidFill>
            <a:srgbClr val="D7E1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43" name="TextBox 42"/>
          <p:cNvSpPr txBox="1"/>
          <p:nvPr/>
        </p:nvSpPr>
        <p:spPr>
          <a:xfrm>
            <a:off x="531495" y="6249311"/>
            <a:ext cx="8023860" cy="307777"/>
          </a:xfrm>
          <a:prstGeom prst="rect">
            <a:avLst/>
          </a:prstGeom>
          <a:noFill/>
        </p:spPr>
        <p:txBody>
          <a:bodyPr wrap="square" anchor="ctr">
            <a:spAutoFit/>
          </a:bodyPr>
          <a:lstStyle/>
          <a:p>
            <a:pPr algn="l"/>
            <a:r>
              <a:rPr sz="1400" dirty="0" err="1">
                <a:solidFill>
                  <a:srgbClr val="63737D"/>
                </a:solidFill>
                <a:latin typeface="Meiryo UI" panose="020B0604030504040204" pitchFamily="34" charset="-128"/>
                <a:ea typeface="Meiryo UI" panose="020B0604030504040204" pitchFamily="34" charset="-128"/>
              </a:rPr>
              <a:t>出典：https</a:t>
            </a:r>
            <a:r>
              <a:rPr sz="1400" dirty="0">
                <a:solidFill>
                  <a:srgbClr val="63737D"/>
                </a:solidFill>
                <a:latin typeface="Meiryo UI" panose="020B0604030504040204" pitchFamily="34" charset="-128"/>
                <a:ea typeface="Meiryo UI" panose="020B0604030504040204" pitchFamily="34" charset="-128"/>
              </a:rPr>
              <a:t>://</a:t>
            </a:r>
            <a:r>
              <a:rPr sz="1400" dirty="0" err="1">
                <a:solidFill>
                  <a:srgbClr val="63737D"/>
                </a:solidFill>
                <a:latin typeface="Meiryo UI" panose="020B0604030504040204" pitchFamily="34" charset="-128"/>
                <a:ea typeface="Meiryo UI" panose="020B0604030504040204" pitchFamily="34" charset="-128"/>
              </a:rPr>
              <a:t>shakai-senmon-i.umin.jp</a:t>
            </a:r>
            <a:r>
              <a:rPr sz="1400" dirty="0">
                <a:solidFill>
                  <a:srgbClr val="63737D"/>
                </a:solidFill>
                <a:latin typeface="Meiryo UI" panose="020B0604030504040204" pitchFamily="34" charset="-128"/>
                <a:ea typeface="Meiryo UI" panose="020B0604030504040204" pitchFamily="34" charset="-128"/>
              </a:rPr>
              <a:t>/news/3441/　申請要件（2026年度）</a:t>
            </a:r>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5770" y="987051"/>
            <a:ext cx="8229600" cy="261610"/>
          </a:xfrm>
          <a:prstGeom prst="rect">
            <a:avLst/>
          </a:prstGeom>
          <a:noFill/>
        </p:spPr>
        <p:txBody>
          <a:bodyPr wrap="square" anchor="ctr">
            <a:spAutoFit/>
          </a:bodyPr>
          <a:lstStyle/>
          <a:p>
            <a:pPr algn="l"/>
            <a:r>
              <a:rPr sz="1100" b="1">
                <a:solidFill>
                  <a:srgbClr val="147BAD"/>
                </a:solidFill>
                <a:latin typeface="Meiryo UI" panose="020B0604030504040204" pitchFamily="34" charset="-128"/>
                <a:ea typeface="Meiryo UI" panose="020B0604030504040204" pitchFamily="34" charset="-128"/>
              </a:rPr>
              <a:t>PART 1</a:t>
            </a:r>
          </a:p>
        </p:txBody>
      </p:sp>
      <p:sp>
        <p:nvSpPr>
          <p:cNvPr id="3" name="TextBox 2"/>
          <p:cNvSpPr txBox="1"/>
          <p:nvPr/>
        </p:nvSpPr>
        <p:spPr>
          <a:xfrm>
            <a:off x="836676" y="261356"/>
            <a:ext cx="8229600" cy="523220"/>
          </a:xfrm>
          <a:prstGeom prst="rect">
            <a:avLst/>
          </a:prstGeom>
          <a:noFill/>
        </p:spPr>
        <p:txBody>
          <a:bodyPr wrap="square" anchor="ctr">
            <a:spAutoFit/>
          </a:bodyPr>
          <a:lstStyle/>
          <a:p>
            <a:pPr algn="ctr"/>
            <a:r>
              <a:rPr sz="2800" b="1" dirty="0" err="1">
                <a:solidFill>
                  <a:srgbClr val="0B4A78"/>
                </a:solidFill>
                <a:latin typeface="Meiryo UI" panose="020B0604030504040204" pitchFamily="34" charset="-128"/>
                <a:ea typeface="Meiryo UI" panose="020B0604030504040204" pitchFamily="34" charset="-128"/>
              </a:rPr>
              <a:t>特例措置</a:t>
            </a:r>
            <a:r>
              <a:rPr lang="ja-JP" altLang="en-US" sz="2800" b="1" dirty="0">
                <a:solidFill>
                  <a:srgbClr val="0B4A78"/>
                </a:solidFill>
                <a:latin typeface="Meiryo UI" panose="020B0604030504040204" pitchFamily="34" charset="-128"/>
                <a:ea typeface="Meiryo UI" panose="020B0604030504040204" pitchFamily="34" charset="-128"/>
              </a:rPr>
              <a:t>専門医・指導医</a:t>
            </a:r>
            <a:r>
              <a:rPr sz="2800" b="1" dirty="0">
                <a:solidFill>
                  <a:srgbClr val="0B4A78"/>
                </a:solidFill>
                <a:latin typeface="Meiryo UI" panose="020B0604030504040204" pitchFamily="34" charset="-128"/>
                <a:ea typeface="Meiryo UI" panose="020B0604030504040204" pitchFamily="34" charset="-128"/>
              </a:rPr>
              <a:t>｜</a:t>
            </a:r>
            <a:r>
              <a:rPr sz="2800" b="1" dirty="0" err="1">
                <a:solidFill>
                  <a:srgbClr val="0B4A78"/>
                </a:solidFill>
                <a:latin typeface="Meiryo UI" panose="020B0604030504040204" pitchFamily="34" charset="-128"/>
                <a:ea typeface="Meiryo UI" panose="020B0604030504040204" pitchFamily="34" charset="-128"/>
              </a:rPr>
              <a:t>申請から認定・更新まで</a:t>
            </a:r>
            <a:endParaRPr sz="2800" b="1" dirty="0">
              <a:solidFill>
                <a:srgbClr val="0B4A78"/>
              </a:solidFill>
              <a:latin typeface="Meiryo UI" panose="020B0604030504040204" pitchFamily="34" charset="-128"/>
              <a:ea typeface="Meiryo UI" panose="020B0604030504040204" pitchFamily="34" charset="-128"/>
            </a:endParaRPr>
          </a:p>
        </p:txBody>
      </p:sp>
      <p:sp>
        <p:nvSpPr>
          <p:cNvPr id="4" name="Rectangle 3"/>
          <p:cNvSpPr/>
          <p:nvPr/>
        </p:nvSpPr>
        <p:spPr>
          <a:xfrm>
            <a:off x="445770" y="1645920"/>
            <a:ext cx="720090" cy="37719"/>
          </a:xfrm>
          <a:prstGeom prst="rect">
            <a:avLst/>
          </a:prstGeom>
          <a:solidFill>
            <a:srgbClr val="E6A6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5" name="Oval 4"/>
          <p:cNvSpPr/>
          <p:nvPr/>
        </p:nvSpPr>
        <p:spPr>
          <a:xfrm>
            <a:off x="754380" y="2228850"/>
            <a:ext cx="425196" cy="425196"/>
          </a:xfrm>
          <a:prstGeom prst="ellipse">
            <a:avLst/>
          </a:prstGeom>
          <a:solidFill>
            <a:srgbClr val="147BA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6" name="TextBox 5"/>
          <p:cNvSpPr txBox="1"/>
          <p:nvPr/>
        </p:nvSpPr>
        <p:spPr>
          <a:xfrm>
            <a:off x="754380" y="2210617"/>
            <a:ext cx="425196" cy="461665"/>
          </a:xfrm>
          <a:prstGeom prst="rect">
            <a:avLst/>
          </a:prstGeom>
          <a:noFill/>
        </p:spPr>
        <p:txBody>
          <a:bodyPr wrap="square" anchor="ctr">
            <a:spAutoFit/>
          </a:bodyPr>
          <a:lstStyle/>
          <a:p>
            <a:pPr algn="ctr"/>
            <a:r>
              <a:rPr sz="2400" b="1">
                <a:solidFill>
                  <a:srgbClr val="FFFFFF"/>
                </a:solidFill>
                <a:latin typeface="Meiryo UI" panose="020B0604030504040204" pitchFamily="34" charset="-128"/>
                <a:ea typeface="Meiryo UI" panose="020B0604030504040204" pitchFamily="34" charset="-128"/>
              </a:rPr>
              <a:t>1</a:t>
            </a:r>
          </a:p>
        </p:txBody>
      </p:sp>
      <p:sp>
        <p:nvSpPr>
          <p:cNvPr id="7" name="TextBox 6"/>
          <p:cNvSpPr txBox="1"/>
          <p:nvPr/>
        </p:nvSpPr>
        <p:spPr>
          <a:xfrm>
            <a:off x="0" y="2652958"/>
            <a:ext cx="1577340" cy="461665"/>
          </a:xfrm>
          <a:prstGeom prst="rect">
            <a:avLst/>
          </a:prstGeom>
          <a:noFill/>
        </p:spPr>
        <p:txBody>
          <a:bodyPr wrap="square" anchor="ctr">
            <a:spAutoFit/>
          </a:bodyPr>
          <a:lstStyle/>
          <a:p>
            <a:pPr algn="ctr"/>
            <a:r>
              <a:rPr sz="2400" b="1" dirty="0" err="1">
                <a:solidFill>
                  <a:srgbClr val="0B4A78"/>
                </a:solidFill>
                <a:latin typeface="Meiryo UI" panose="020B0604030504040204" pitchFamily="34" charset="-128"/>
                <a:ea typeface="Meiryo UI" panose="020B0604030504040204" pitchFamily="34" charset="-128"/>
              </a:rPr>
              <a:t>要件確認</a:t>
            </a:r>
            <a:endParaRPr sz="2400" b="1" dirty="0">
              <a:solidFill>
                <a:srgbClr val="0B4A78"/>
              </a:solidFill>
              <a:latin typeface="Meiryo UI" panose="020B0604030504040204" pitchFamily="34" charset="-128"/>
              <a:ea typeface="Meiryo UI" panose="020B0604030504040204" pitchFamily="34" charset="-128"/>
            </a:endParaRPr>
          </a:p>
        </p:txBody>
      </p:sp>
      <p:sp>
        <p:nvSpPr>
          <p:cNvPr id="8" name="TextBox 7"/>
          <p:cNvSpPr txBox="1"/>
          <p:nvPr/>
        </p:nvSpPr>
        <p:spPr>
          <a:xfrm>
            <a:off x="89569" y="3114623"/>
            <a:ext cx="1494213" cy="338554"/>
          </a:xfrm>
          <a:prstGeom prst="rect">
            <a:avLst/>
          </a:prstGeom>
          <a:noFill/>
        </p:spPr>
        <p:txBody>
          <a:bodyPr wrap="square" anchor="ctr">
            <a:spAutoFit/>
          </a:bodyPr>
          <a:lstStyle/>
          <a:p>
            <a:pPr algn="ctr"/>
            <a:r>
              <a:rPr sz="1600" dirty="0">
                <a:solidFill>
                  <a:srgbClr val="263238"/>
                </a:solidFill>
                <a:latin typeface="Meiryo UI" panose="020B0604030504040204" pitchFamily="34" charset="-128"/>
                <a:ea typeface="Meiryo UI" panose="020B0604030504040204" pitchFamily="34" charset="-128"/>
              </a:rPr>
              <a:t>6項目を確認</a:t>
            </a:r>
          </a:p>
        </p:txBody>
      </p:sp>
      <p:cxnSp>
        <p:nvCxnSpPr>
          <p:cNvPr id="9" name="Connector 8"/>
          <p:cNvCxnSpPr/>
          <p:nvPr/>
        </p:nvCxnSpPr>
        <p:spPr>
          <a:xfrm>
            <a:off x="1234440" y="2441448"/>
            <a:ext cx="514350" cy="0"/>
          </a:xfrm>
          <a:prstGeom prst="line">
            <a:avLst/>
          </a:prstGeom>
          <a:ln w="22860">
            <a:solidFill>
              <a:srgbClr val="63737D"/>
            </a:solidFill>
          </a:ln>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2180843" y="2228850"/>
            <a:ext cx="425196" cy="425196"/>
          </a:xfrm>
          <a:prstGeom prst="ellipse">
            <a:avLst/>
          </a:prstGeom>
          <a:solidFill>
            <a:srgbClr val="147BA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11" name="TextBox 10"/>
          <p:cNvSpPr txBox="1"/>
          <p:nvPr/>
        </p:nvSpPr>
        <p:spPr>
          <a:xfrm>
            <a:off x="2180843" y="2210617"/>
            <a:ext cx="425196" cy="461665"/>
          </a:xfrm>
          <a:prstGeom prst="rect">
            <a:avLst/>
          </a:prstGeom>
          <a:noFill/>
        </p:spPr>
        <p:txBody>
          <a:bodyPr wrap="square" anchor="ctr">
            <a:spAutoFit/>
          </a:bodyPr>
          <a:lstStyle/>
          <a:p>
            <a:pPr algn="ctr"/>
            <a:r>
              <a:rPr sz="2400" b="1">
                <a:solidFill>
                  <a:srgbClr val="FFFFFF"/>
                </a:solidFill>
                <a:latin typeface="Meiryo UI" panose="020B0604030504040204" pitchFamily="34" charset="-128"/>
                <a:ea typeface="Meiryo UI" panose="020B0604030504040204" pitchFamily="34" charset="-128"/>
              </a:rPr>
              <a:t>2</a:t>
            </a:r>
          </a:p>
        </p:txBody>
      </p:sp>
      <p:sp>
        <p:nvSpPr>
          <p:cNvPr id="12" name="TextBox 11"/>
          <p:cNvSpPr txBox="1"/>
          <p:nvPr/>
        </p:nvSpPr>
        <p:spPr>
          <a:xfrm>
            <a:off x="1611630" y="2652958"/>
            <a:ext cx="1577340" cy="461665"/>
          </a:xfrm>
          <a:prstGeom prst="rect">
            <a:avLst/>
          </a:prstGeom>
          <a:noFill/>
        </p:spPr>
        <p:txBody>
          <a:bodyPr wrap="square" anchor="ctr">
            <a:spAutoFit/>
          </a:bodyPr>
          <a:lstStyle/>
          <a:p>
            <a:pPr algn="ctr"/>
            <a:r>
              <a:rPr sz="2400" b="1" dirty="0" err="1">
                <a:solidFill>
                  <a:srgbClr val="0B4A78"/>
                </a:solidFill>
                <a:latin typeface="Meiryo UI" panose="020B0604030504040204" pitchFamily="34" charset="-128"/>
                <a:ea typeface="Meiryo UI" panose="020B0604030504040204" pitchFamily="34" charset="-128"/>
              </a:rPr>
              <a:t>講習・研修</a:t>
            </a:r>
            <a:endParaRPr sz="2400" b="1" dirty="0">
              <a:solidFill>
                <a:srgbClr val="0B4A78"/>
              </a:solidFill>
              <a:latin typeface="Meiryo UI" panose="020B0604030504040204" pitchFamily="34" charset="-128"/>
              <a:ea typeface="Meiryo UI" panose="020B0604030504040204" pitchFamily="34" charset="-128"/>
            </a:endParaRPr>
          </a:p>
        </p:txBody>
      </p:sp>
      <p:sp>
        <p:nvSpPr>
          <p:cNvPr id="13" name="TextBox 12"/>
          <p:cNvSpPr txBox="1"/>
          <p:nvPr/>
        </p:nvSpPr>
        <p:spPr>
          <a:xfrm>
            <a:off x="1496047" y="3105420"/>
            <a:ext cx="1649197" cy="338554"/>
          </a:xfrm>
          <a:prstGeom prst="rect">
            <a:avLst/>
          </a:prstGeom>
          <a:noFill/>
        </p:spPr>
        <p:txBody>
          <a:bodyPr wrap="square" anchor="ctr">
            <a:spAutoFit/>
          </a:bodyPr>
          <a:lstStyle/>
          <a:p>
            <a:pPr algn="ctr"/>
            <a:r>
              <a:rPr sz="1600" dirty="0" err="1">
                <a:solidFill>
                  <a:srgbClr val="263238"/>
                </a:solidFill>
                <a:latin typeface="Meiryo UI" panose="020B0604030504040204" pitchFamily="34" charset="-128"/>
                <a:ea typeface="Meiryo UI" panose="020B0604030504040204" pitchFamily="34" charset="-128"/>
              </a:rPr>
              <a:t>指導医講習会等</a:t>
            </a:r>
            <a:endParaRPr sz="1600" dirty="0">
              <a:solidFill>
                <a:srgbClr val="263238"/>
              </a:solidFill>
              <a:latin typeface="Meiryo UI" panose="020B0604030504040204" pitchFamily="34" charset="-128"/>
              <a:ea typeface="Meiryo UI" panose="020B0604030504040204" pitchFamily="34" charset="-128"/>
            </a:endParaRPr>
          </a:p>
        </p:txBody>
      </p:sp>
      <p:cxnSp>
        <p:nvCxnSpPr>
          <p:cNvPr id="14" name="Connector 13"/>
          <p:cNvCxnSpPr/>
          <p:nvPr/>
        </p:nvCxnSpPr>
        <p:spPr>
          <a:xfrm>
            <a:off x="2660904" y="2441448"/>
            <a:ext cx="514350" cy="0"/>
          </a:xfrm>
          <a:prstGeom prst="line">
            <a:avLst/>
          </a:prstGeom>
          <a:ln w="22860">
            <a:solidFill>
              <a:srgbClr val="63737D"/>
            </a:solidFill>
          </a:ln>
        </p:spPr>
        <p:style>
          <a:lnRef idx="2">
            <a:schemeClr val="accent1"/>
          </a:lnRef>
          <a:fillRef idx="0">
            <a:schemeClr val="accent1"/>
          </a:fillRef>
          <a:effectRef idx="1">
            <a:schemeClr val="accent1"/>
          </a:effectRef>
          <a:fontRef idx="minor">
            <a:schemeClr val="tx1"/>
          </a:fontRef>
        </p:style>
      </p:cxnSp>
      <p:sp>
        <p:nvSpPr>
          <p:cNvPr id="15" name="Oval 14"/>
          <p:cNvSpPr/>
          <p:nvPr/>
        </p:nvSpPr>
        <p:spPr>
          <a:xfrm>
            <a:off x="3607308" y="2228850"/>
            <a:ext cx="425196" cy="425196"/>
          </a:xfrm>
          <a:prstGeom prst="ellipse">
            <a:avLst/>
          </a:prstGeom>
          <a:solidFill>
            <a:srgbClr val="147BA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16" name="TextBox 15"/>
          <p:cNvSpPr txBox="1"/>
          <p:nvPr/>
        </p:nvSpPr>
        <p:spPr>
          <a:xfrm>
            <a:off x="3607308" y="2210617"/>
            <a:ext cx="425196" cy="461665"/>
          </a:xfrm>
          <a:prstGeom prst="rect">
            <a:avLst/>
          </a:prstGeom>
          <a:noFill/>
        </p:spPr>
        <p:txBody>
          <a:bodyPr wrap="square" anchor="ctr">
            <a:spAutoFit/>
          </a:bodyPr>
          <a:lstStyle/>
          <a:p>
            <a:pPr algn="ctr"/>
            <a:r>
              <a:rPr sz="2400" b="1">
                <a:solidFill>
                  <a:srgbClr val="FFFFFF"/>
                </a:solidFill>
                <a:latin typeface="Meiryo UI" panose="020B0604030504040204" pitchFamily="34" charset="-128"/>
                <a:ea typeface="Meiryo UI" panose="020B0604030504040204" pitchFamily="34" charset="-128"/>
              </a:rPr>
              <a:t>3</a:t>
            </a:r>
          </a:p>
        </p:txBody>
      </p:sp>
      <p:sp>
        <p:nvSpPr>
          <p:cNvPr id="17" name="TextBox 16"/>
          <p:cNvSpPr txBox="1"/>
          <p:nvPr/>
        </p:nvSpPr>
        <p:spPr>
          <a:xfrm>
            <a:off x="3230118" y="2652958"/>
            <a:ext cx="1200150" cy="461665"/>
          </a:xfrm>
          <a:prstGeom prst="rect">
            <a:avLst/>
          </a:prstGeom>
          <a:noFill/>
        </p:spPr>
        <p:txBody>
          <a:bodyPr wrap="square" anchor="ctr">
            <a:spAutoFit/>
          </a:bodyPr>
          <a:lstStyle/>
          <a:p>
            <a:pPr algn="ctr"/>
            <a:r>
              <a:rPr sz="2400" b="1">
                <a:solidFill>
                  <a:srgbClr val="0B4A78"/>
                </a:solidFill>
                <a:latin typeface="Meiryo UI" panose="020B0604030504040204" pitchFamily="34" charset="-128"/>
                <a:ea typeface="Meiryo UI" panose="020B0604030504040204" pitchFamily="34" charset="-128"/>
              </a:rPr>
              <a:t>推薦</a:t>
            </a:r>
          </a:p>
        </p:txBody>
      </p:sp>
      <p:sp>
        <p:nvSpPr>
          <p:cNvPr id="18" name="TextBox 17"/>
          <p:cNvSpPr txBox="1"/>
          <p:nvPr/>
        </p:nvSpPr>
        <p:spPr>
          <a:xfrm>
            <a:off x="2992496" y="3091742"/>
            <a:ext cx="1775979" cy="584775"/>
          </a:xfrm>
          <a:prstGeom prst="rect">
            <a:avLst/>
          </a:prstGeom>
          <a:noFill/>
        </p:spPr>
        <p:txBody>
          <a:bodyPr wrap="square" anchor="ctr">
            <a:spAutoFit/>
          </a:bodyPr>
          <a:lstStyle/>
          <a:p>
            <a:pPr algn="ctr"/>
            <a:r>
              <a:rPr sz="1600" dirty="0" err="1">
                <a:solidFill>
                  <a:srgbClr val="263238"/>
                </a:solidFill>
                <a:latin typeface="Meiryo UI" panose="020B0604030504040204" pitchFamily="34" charset="-128"/>
                <a:ea typeface="Meiryo UI" panose="020B0604030504040204" pitchFamily="34" charset="-128"/>
              </a:rPr>
              <a:t>所属学会・団体を通じて</a:t>
            </a:r>
            <a:endParaRPr sz="1600" dirty="0">
              <a:solidFill>
                <a:srgbClr val="263238"/>
              </a:solidFill>
              <a:latin typeface="Meiryo UI" panose="020B0604030504040204" pitchFamily="34" charset="-128"/>
              <a:ea typeface="Meiryo UI" panose="020B0604030504040204" pitchFamily="34" charset="-128"/>
            </a:endParaRPr>
          </a:p>
        </p:txBody>
      </p:sp>
      <p:cxnSp>
        <p:nvCxnSpPr>
          <p:cNvPr id="19" name="Connector 18"/>
          <p:cNvCxnSpPr/>
          <p:nvPr/>
        </p:nvCxnSpPr>
        <p:spPr>
          <a:xfrm>
            <a:off x="4087368" y="2441448"/>
            <a:ext cx="514350" cy="0"/>
          </a:xfrm>
          <a:prstGeom prst="line">
            <a:avLst/>
          </a:prstGeom>
          <a:ln w="22860">
            <a:solidFill>
              <a:srgbClr val="63737D"/>
            </a:solidFill>
          </a:ln>
        </p:spPr>
        <p:style>
          <a:lnRef idx="2">
            <a:schemeClr val="accent1"/>
          </a:lnRef>
          <a:fillRef idx="0">
            <a:schemeClr val="accent1"/>
          </a:fillRef>
          <a:effectRef idx="1">
            <a:schemeClr val="accent1"/>
          </a:effectRef>
          <a:fontRef idx="minor">
            <a:schemeClr val="tx1"/>
          </a:fontRef>
        </p:style>
      </p:cxnSp>
      <p:sp>
        <p:nvSpPr>
          <p:cNvPr id="20" name="Oval 19"/>
          <p:cNvSpPr/>
          <p:nvPr/>
        </p:nvSpPr>
        <p:spPr>
          <a:xfrm>
            <a:off x="5033772" y="2228850"/>
            <a:ext cx="425196" cy="425196"/>
          </a:xfrm>
          <a:prstGeom prst="ellipse">
            <a:avLst/>
          </a:prstGeom>
          <a:solidFill>
            <a:srgbClr val="147BA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21" name="TextBox 20"/>
          <p:cNvSpPr txBox="1"/>
          <p:nvPr/>
        </p:nvSpPr>
        <p:spPr>
          <a:xfrm>
            <a:off x="5033772" y="2210617"/>
            <a:ext cx="425196" cy="461665"/>
          </a:xfrm>
          <a:prstGeom prst="rect">
            <a:avLst/>
          </a:prstGeom>
          <a:noFill/>
        </p:spPr>
        <p:txBody>
          <a:bodyPr wrap="square" anchor="ctr">
            <a:spAutoFit/>
          </a:bodyPr>
          <a:lstStyle/>
          <a:p>
            <a:pPr algn="ctr"/>
            <a:r>
              <a:rPr sz="2400" b="1">
                <a:solidFill>
                  <a:srgbClr val="FFFFFF"/>
                </a:solidFill>
                <a:latin typeface="Meiryo UI" panose="020B0604030504040204" pitchFamily="34" charset="-128"/>
                <a:ea typeface="Meiryo UI" panose="020B0604030504040204" pitchFamily="34" charset="-128"/>
              </a:rPr>
              <a:t>4</a:t>
            </a:r>
          </a:p>
        </p:txBody>
      </p:sp>
      <p:sp>
        <p:nvSpPr>
          <p:cNvPr id="22" name="TextBox 21"/>
          <p:cNvSpPr txBox="1"/>
          <p:nvPr/>
        </p:nvSpPr>
        <p:spPr>
          <a:xfrm>
            <a:off x="4656582" y="2652958"/>
            <a:ext cx="1200150" cy="461665"/>
          </a:xfrm>
          <a:prstGeom prst="rect">
            <a:avLst/>
          </a:prstGeom>
          <a:noFill/>
        </p:spPr>
        <p:txBody>
          <a:bodyPr wrap="square" anchor="ctr">
            <a:spAutoFit/>
          </a:bodyPr>
          <a:lstStyle/>
          <a:p>
            <a:pPr algn="ctr"/>
            <a:r>
              <a:rPr sz="2400" b="1">
                <a:solidFill>
                  <a:srgbClr val="0B4A78"/>
                </a:solidFill>
                <a:latin typeface="Meiryo UI" panose="020B0604030504040204" pitchFamily="34" charset="-128"/>
                <a:ea typeface="Meiryo UI" panose="020B0604030504040204" pitchFamily="34" charset="-128"/>
              </a:rPr>
              <a:t>申請</a:t>
            </a:r>
          </a:p>
        </p:txBody>
      </p:sp>
      <p:sp>
        <p:nvSpPr>
          <p:cNvPr id="23" name="TextBox 22"/>
          <p:cNvSpPr txBox="1"/>
          <p:nvPr/>
        </p:nvSpPr>
        <p:spPr>
          <a:xfrm>
            <a:off x="4572000" y="3105420"/>
            <a:ext cx="1494213" cy="338554"/>
          </a:xfrm>
          <a:prstGeom prst="rect">
            <a:avLst/>
          </a:prstGeom>
          <a:noFill/>
        </p:spPr>
        <p:txBody>
          <a:bodyPr wrap="square" anchor="ctr">
            <a:spAutoFit/>
          </a:bodyPr>
          <a:lstStyle/>
          <a:p>
            <a:pPr algn="ctr"/>
            <a:r>
              <a:rPr sz="1600" dirty="0" err="1">
                <a:solidFill>
                  <a:srgbClr val="263238"/>
                </a:solidFill>
                <a:latin typeface="Meiryo UI" panose="020B0604030504040204" pitchFamily="34" charset="-128"/>
                <a:ea typeface="Meiryo UI" panose="020B0604030504040204" pitchFamily="34" charset="-128"/>
              </a:rPr>
              <a:t>書類＋審査料</a:t>
            </a:r>
            <a:endParaRPr sz="1600" dirty="0">
              <a:solidFill>
                <a:srgbClr val="263238"/>
              </a:solidFill>
              <a:latin typeface="Meiryo UI" panose="020B0604030504040204" pitchFamily="34" charset="-128"/>
              <a:ea typeface="Meiryo UI" panose="020B0604030504040204" pitchFamily="34" charset="-128"/>
            </a:endParaRPr>
          </a:p>
        </p:txBody>
      </p:sp>
      <p:cxnSp>
        <p:nvCxnSpPr>
          <p:cNvPr id="24" name="Connector 23"/>
          <p:cNvCxnSpPr/>
          <p:nvPr/>
        </p:nvCxnSpPr>
        <p:spPr>
          <a:xfrm>
            <a:off x="5513831" y="2441448"/>
            <a:ext cx="514350" cy="0"/>
          </a:xfrm>
          <a:prstGeom prst="line">
            <a:avLst/>
          </a:prstGeom>
          <a:ln w="22860">
            <a:solidFill>
              <a:srgbClr val="63737D"/>
            </a:solidFill>
          </a:ln>
        </p:spPr>
        <p:style>
          <a:lnRef idx="2">
            <a:schemeClr val="accent1"/>
          </a:lnRef>
          <a:fillRef idx="0">
            <a:schemeClr val="accent1"/>
          </a:fillRef>
          <a:effectRef idx="1">
            <a:schemeClr val="accent1"/>
          </a:effectRef>
          <a:fontRef idx="minor">
            <a:schemeClr val="tx1"/>
          </a:fontRef>
        </p:style>
      </p:cxnSp>
      <p:sp>
        <p:nvSpPr>
          <p:cNvPr id="25" name="Oval 24"/>
          <p:cNvSpPr/>
          <p:nvPr/>
        </p:nvSpPr>
        <p:spPr>
          <a:xfrm>
            <a:off x="6460236" y="2228850"/>
            <a:ext cx="425196" cy="425196"/>
          </a:xfrm>
          <a:prstGeom prst="ellipse">
            <a:avLst/>
          </a:prstGeom>
          <a:solidFill>
            <a:srgbClr val="147BA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26" name="TextBox 25"/>
          <p:cNvSpPr txBox="1"/>
          <p:nvPr/>
        </p:nvSpPr>
        <p:spPr>
          <a:xfrm>
            <a:off x="6460236" y="2210617"/>
            <a:ext cx="425196" cy="461665"/>
          </a:xfrm>
          <a:prstGeom prst="rect">
            <a:avLst/>
          </a:prstGeom>
          <a:noFill/>
        </p:spPr>
        <p:txBody>
          <a:bodyPr wrap="square" anchor="ctr">
            <a:spAutoFit/>
          </a:bodyPr>
          <a:lstStyle/>
          <a:p>
            <a:pPr algn="ctr"/>
            <a:r>
              <a:rPr sz="2400" b="1">
                <a:solidFill>
                  <a:srgbClr val="FFFFFF"/>
                </a:solidFill>
                <a:latin typeface="Meiryo UI" panose="020B0604030504040204" pitchFamily="34" charset="-128"/>
                <a:ea typeface="Meiryo UI" panose="020B0604030504040204" pitchFamily="34" charset="-128"/>
              </a:rPr>
              <a:t>5</a:t>
            </a:r>
          </a:p>
        </p:txBody>
      </p:sp>
      <p:sp>
        <p:nvSpPr>
          <p:cNvPr id="27" name="TextBox 26"/>
          <p:cNvSpPr txBox="1"/>
          <p:nvPr/>
        </p:nvSpPr>
        <p:spPr>
          <a:xfrm>
            <a:off x="6083046" y="2652958"/>
            <a:ext cx="1200150" cy="461665"/>
          </a:xfrm>
          <a:prstGeom prst="rect">
            <a:avLst/>
          </a:prstGeom>
          <a:noFill/>
        </p:spPr>
        <p:txBody>
          <a:bodyPr wrap="square" anchor="ctr">
            <a:spAutoFit/>
          </a:bodyPr>
          <a:lstStyle/>
          <a:p>
            <a:pPr algn="ctr"/>
            <a:r>
              <a:rPr sz="2400" b="1">
                <a:solidFill>
                  <a:srgbClr val="0B4A78"/>
                </a:solidFill>
                <a:latin typeface="Meiryo UI" panose="020B0604030504040204" pitchFamily="34" charset="-128"/>
                <a:ea typeface="Meiryo UI" panose="020B0604030504040204" pitchFamily="34" charset="-128"/>
              </a:rPr>
              <a:t>審査</a:t>
            </a:r>
          </a:p>
        </p:txBody>
      </p:sp>
      <p:sp>
        <p:nvSpPr>
          <p:cNvPr id="28" name="TextBox 27"/>
          <p:cNvSpPr txBox="1"/>
          <p:nvPr/>
        </p:nvSpPr>
        <p:spPr>
          <a:xfrm>
            <a:off x="5959845" y="3105420"/>
            <a:ext cx="1494213" cy="338554"/>
          </a:xfrm>
          <a:prstGeom prst="rect">
            <a:avLst/>
          </a:prstGeom>
          <a:noFill/>
        </p:spPr>
        <p:txBody>
          <a:bodyPr wrap="square" anchor="ctr">
            <a:spAutoFit/>
          </a:bodyPr>
          <a:lstStyle/>
          <a:p>
            <a:pPr algn="ctr"/>
            <a:r>
              <a:rPr sz="1600" dirty="0" err="1">
                <a:solidFill>
                  <a:srgbClr val="263238"/>
                </a:solidFill>
                <a:latin typeface="Meiryo UI" panose="020B0604030504040204" pitchFamily="34" charset="-128"/>
                <a:ea typeface="Meiryo UI" panose="020B0604030504040204" pitchFamily="34" charset="-128"/>
              </a:rPr>
              <a:t>認定委員会</a:t>
            </a:r>
            <a:endParaRPr sz="1600" dirty="0">
              <a:solidFill>
                <a:srgbClr val="263238"/>
              </a:solidFill>
              <a:latin typeface="Meiryo UI" panose="020B0604030504040204" pitchFamily="34" charset="-128"/>
              <a:ea typeface="Meiryo UI" panose="020B0604030504040204" pitchFamily="34" charset="-128"/>
            </a:endParaRPr>
          </a:p>
        </p:txBody>
      </p:sp>
      <p:cxnSp>
        <p:nvCxnSpPr>
          <p:cNvPr id="29" name="Connector 28"/>
          <p:cNvCxnSpPr/>
          <p:nvPr/>
        </p:nvCxnSpPr>
        <p:spPr>
          <a:xfrm>
            <a:off x="6940296" y="2441448"/>
            <a:ext cx="514350" cy="0"/>
          </a:xfrm>
          <a:prstGeom prst="line">
            <a:avLst/>
          </a:prstGeom>
          <a:ln w="22860">
            <a:solidFill>
              <a:srgbClr val="63737D"/>
            </a:solidFill>
          </a:ln>
        </p:spPr>
        <p:style>
          <a:lnRef idx="2">
            <a:schemeClr val="accent1"/>
          </a:lnRef>
          <a:fillRef idx="0">
            <a:schemeClr val="accent1"/>
          </a:fillRef>
          <a:effectRef idx="1">
            <a:schemeClr val="accent1"/>
          </a:effectRef>
          <a:fontRef idx="minor">
            <a:schemeClr val="tx1"/>
          </a:fontRef>
        </p:style>
      </p:cxnSp>
      <p:sp>
        <p:nvSpPr>
          <p:cNvPr id="30" name="Oval 29"/>
          <p:cNvSpPr/>
          <p:nvPr/>
        </p:nvSpPr>
        <p:spPr>
          <a:xfrm>
            <a:off x="7886700" y="2228850"/>
            <a:ext cx="425196" cy="425196"/>
          </a:xfrm>
          <a:prstGeom prst="ellipse">
            <a:avLst/>
          </a:prstGeom>
          <a:solidFill>
            <a:srgbClr val="E6A6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31" name="TextBox 30"/>
          <p:cNvSpPr txBox="1"/>
          <p:nvPr/>
        </p:nvSpPr>
        <p:spPr>
          <a:xfrm>
            <a:off x="7886700" y="2210617"/>
            <a:ext cx="425196" cy="461665"/>
          </a:xfrm>
          <a:prstGeom prst="rect">
            <a:avLst/>
          </a:prstGeom>
          <a:noFill/>
        </p:spPr>
        <p:txBody>
          <a:bodyPr wrap="square" anchor="ctr">
            <a:spAutoFit/>
          </a:bodyPr>
          <a:lstStyle/>
          <a:p>
            <a:pPr algn="ctr"/>
            <a:r>
              <a:rPr sz="2400" b="1">
                <a:solidFill>
                  <a:srgbClr val="FFFFFF"/>
                </a:solidFill>
                <a:latin typeface="Meiryo UI" panose="020B0604030504040204" pitchFamily="34" charset="-128"/>
                <a:ea typeface="Meiryo UI" panose="020B0604030504040204" pitchFamily="34" charset="-128"/>
              </a:rPr>
              <a:t>6</a:t>
            </a:r>
          </a:p>
        </p:txBody>
      </p:sp>
      <p:sp>
        <p:nvSpPr>
          <p:cNvPr id="32" name="TextBox 31"/>
          <p:cNvSpPr txBox="1"/>
          <p:nvPr/>
        </p:nvSpPr>
        <p:spPr>
          <a:xfrm>
            <a:off x="7509510" y="2652958"/>
            <a:ext cx="1200150" cy="461665"/>
          </a:xfrm>
          <a:prstGeom prst="rect">
            <a:avLst/>
          </a:prstGeom>
          <a:noFill/>
        </p:spPr>
        <p:txBody>
          <a:bodyPr wrap="square" anchor="ctr">
            <a:spAutoFit/>
          </a:bodyPr>
          <a:lstStyle/>
          <a:p>
            <a:pPr algn="ctr"/>
            <a:r>
              <a:rPr sz="2400" b="1">
                <a:solidFill>
                  <a:srgbClr val="0B4A78"/>
                </a:solidFill>
                <a:latin typeface="Meiryo UI" panose="020B0604030504040204" pitchFamily="34" charset="-128"/>
                <a:ea typeface="Meiryo UI" panose="020B0604030504040204" pitchFamily="34" charset="-128"/>
              </a:rPr>
              <a:t>認定</a:t>
            </a:r>
          </a:p>
        </p:txBody>
      </p:sp>
      <p:sp>
        <p:nvSpPr>
          <p:cNvPr id="33" name="TextBox 32"/>
          <p:cNvSpPr txBox="1"/>
          <p:nvPr/>
        </p:nvSpPr>
        <p:spPr>
          <a:xfrm>
            <a:off x="7438228" y="3096387"/>
            <a:ext cx="1494213" cy="338554"/>
          </a:xfrm>
          <a:prstGeom prst="rect">
            <a:avLst/>
          </a:prstGeom>
          <a:noFill/>
        </p:spPr>
        <p:txBody>
          <a:bodyPr wrap="square" anchor="ctr">
            <a:spAutoFit/>
          </a:bodyPr>
          <a:lstStyle/>
          <a:p>
            <a:pPr algn="ctr"/>
            <a:r>
              <a:rPr sz="1600" dirty="0" err="1">
                <a:solidFill>
                  <a:srgbClr val="263238"/>
                </a:solidFill>
                <a:latin typeface="Meiryo UI" panose="020B0604030504040204" pitchFamily="34" charset="-128"/>
                <a:ea typeface="Meiryo UI" panose="020B0604030504040204" pitchFamily="34" charset="-128"/>
              </a:rPr>
              <a:t>認定証交付</a:t>
            </a:r>
            <a:endParaRPr sz="1600" dirty="0">
              <a:solidFill>
                <a:srgbClr val="263238"/>
              </a:solidFill>
              <a:latin typeface="Meiryo UI" panose="020B0604030504040204" pitchFamily="34" charset="-128"/>
              <a:ea typeface="Meiryo UI" panose="020B0604030504040204" pitchFamily="34" charset="-128"/>
            </a:endParaRPr>
          </a:p>
        </p:txBody>
      </p:sp>
      <p:sp>
        <p:nvSpPr>
          <p:cNvPr id="34" name="Rounded Rectangle 33"/>
          <p:cNvSpPr/>
          <p:nvPr/>
        </p:nvSpPr>
        <p:spPr>
          <a:xfrm>
            <a:off x="685800" y="3909060"/>
            <a:ext cx="2366010" cy="925830"/>
          </a:xfrm>
          <a:prstGeom prst="roundRect">
            <a:avLst/>
          </a:prstGeom>
          <a:solidFill>
            <a:srgbClr val="E6F2F9"/>
          </a:solidFill>
          <a:ln>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35" name="Rectangle 34"/>
          <p:cNvSpPr/>
          <p:nvPr/>
        </p:nvSpPr>
        <p:spPr>
          <a:xfrm>
            <a:off x="685800" y="3909060"/>
            <a:ext cx="54864" cy="925830"/>
          </a:xfrm>
          <a:prstGeom prst="rect">
            <a:avLst/>
          </a:prstGeom>
          <a:solidFill>
            <a:srgbClr val="147BA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36" name="TextBox 35"/>
          <p:cNvSpPr txBox="1"/>
          <p:nvPr/>
        </p:nvSpPr>
        <p:spPr>
          <a:xfrm>
            <a:off x="836676" y="3993530"/>
            <a:ext cx="2091690" cy="338554"/>
          </a:xfrm>
          <a:prstGeom prst="rect">
            <a:avLst/>
          </a:prstGeom>
          <a:noFill/>
        </p:spPr>
        <p:txBody>
          <a:bodyPr wrap="square" anchor="ctr">
            <a:spAutoFit/>
          </a:bodyPr>
          <a:lstStyle/>
          <a:p>
            <a:pPr algn="l"/>
            <a:r>
              <a:rPr sz="1600" b="1" dirty="0">
                <a:solidFill>
                  <a:srgbClr val="147BAD"/>
                </a:solidFill>
                <a:latin typeface="Meiryo UI" panose="020B0604030504040204" pitchFamily="34" charset="-128"/>
                <a:ea typeface="Meiryo UI" panose="020B0604030504040204" pitchFamily="34" charset="-128"/>
              </a:rPr>
              <a:t>2026年度募集期間</a:t>
            </a:r>
          </a:p>
        </p:txBody>
      </p:sp>
      <p:sp>
        <p:nvSpPr>
          <p:cNvPr id="37" name="TextBox 36"/>
          <p:cNvSpPr txBox="1"/>
          <p:nvPr/>
        </p:nvSpPr>
        <p:spPr>
          <a:xfrm>
            <a:off x="860990" y="4408484"/>
            <a:ext cx="2091690" cy="261610"/>
          </a:xfrm>
          <a:prstGeom prst="rect">
            <a:avLst/>
          </a:prstGeom>
          <a:noFill/>
        </p:spPr>
        <p:txBody>
          <a:bodyPr wrap="square" anchor="t">
            <a:spAutoFit/>
          </a:bodyPr>
          <a:lstStyle/>
          <a:p>
            <a:pPr algn="l"/>
            <a:r>
              <a:rPr sz="1100" dirty="0">
                <a:solidFill>
                  <a:srgbClr val="263238"/>
                </a:solidFill>
                <a:latin typeface="Meiryo UI" panose="020B0604030504040204" pitchFamily="34" charset="-128"/>
                <a:ea typeface="Meiryo UI" panose="020B0604030504040204" pitchFamily="34" charset="-128"/>
              </a:rPr>
              <a:t>2026年4月1日 ～ 11月30日</a:t>
            </a:r>
          </a:p>
        </p:txBody>
      </p:sp>
      <p:sp>
        <p:nvSpPr>
          <p:cNvPr id="38" name="Rounded Rectangle 37"/>
          <p:cNvSpPr/>
          <p:nvPr/>
        </p:nvSpPr>
        <p:spPr>
          <a:xfrm>
            <a:off x="3394710" y="3909060"/>
            <a:ext cx="2366010" cy="925830"/>
          </a:xfrm>
          <a:prstGeom prst="roundRect">
            <a:avLst/>
          </a:prstGeom>
          <a:solidFill>
            <a:srgbClr val="EBF5EC"/>
          </a:solidFill>
          <a:ln>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39" name="Rectangle 38"/>
          <p:cNvSpPr/>
          <p:nvPr/>
        </p:nvSpPr>
        <p:spPr>
          <a:xfrm>
            <a:off x="3394710" y="3909060"/>
            <a:ext cx="54864" cy="925830"/>
          </a:xfrm>
          <a:prstGeom prst="rect">
            <a:avLst/>
          </a:prstGeom>
          <a:solidFill>
            <a:srgbClr val="24979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40" name="TextBox 39"/>
          <p:cNvSpPr txBox="1"/>
          <p:nvPr/>
        </p:nvSpPr>
        <p:spPr>
          <a:xfrm>
            <a:off x="3545586" y="3931975"/>
            <a:ext cx="2091690" cy="461665"/>
          </a:xfrm>
          <a:prstGeom prst="rect">
            <a:avLst/>
          </a:prstGeom>
          <a:noFill/>
        </p:spPr>
        <p:txBody>
          <a:bodyPr wrap="square" anchor="ctr">
            <a:spAutoFit/>
          </a:bodyPr>
          <a:lstStyle/>
          <a:p>
            <a:pPr algn="l"/>
            <a:r>
              <a:rPr sz="2400" b="1">
                <a:solidFill>
                  <a:srgbClr val="249797"/>
                </a:solidFill>
                <a:latin typeface="Meiryo UI" panose="020B0604030504040204" pitchFamily="34" charset="-128"/>
                <a:ea typeface="Meiryo UI" panose="020B0604030504040204" pitchFamily="34" charset="-128"/>
              </a:rPr>
              <a:t>認定後</a:t>
            </a:r>
          </a:p>
        </p:txBody>
      </p:sp>
      <p:sp>
        <p:nvSpPr>
          <p:cNvPr id="41" name="TextBox 40"/>
          <p:cNvSpPr txBox="1"/>
          <p:nvPr/>
        </p:nvSpPr>
        <p:spPr>
          <a:xfrm>
            <a:off x="3456432" y="4442203"/>
            <a:ext cx="2366010" cy="307777"/>
          </a:xfrm>
          <a:prstGeom prst="rect">
            <a:avLst/>
          </a:prstGeom>
          <a:noFill/>
        </p:spPr>
        <p:txBody>
          <a:bodyPr wrap="square" anchor="t">
            <a:spAutoFit/>
          </a:bodyPr>
          <a:lstStyle/>
          <a:p>
            <a:pPr algn="l"/>
            <a:r>
              <a:rPr sz="1400" dirty="0" err="1">
                <a:solidFill>
                  <a:srgbClr val="263238"/>
                </a:solidFill>
                <a:latin typeface="Meiryo UI" panose="020B0604030504040204" pitchFamily="34" charset="-128"/>
                <a:ea typeface="Meiryo UI" panose="020B0604030504040204" pitchFamily="34" charset="-128"/>
              </a:rPr>
              <a:t>認定登録料＋年間登録料</a:t>
            </a:r>
            <a:endParaRPr sz="1400" dirty="0">
              <a:solidFill>
                <a:srgbClr val="263238"/>
              </a:solidFill>
              <a:latin typeface="Meiryo UI" panose="020B0604030504040204" pitchFamily="34" charset="-128"/>
              <a:ea typeface="Meiryo UI" panose="020B0604030504040204" pitchFamily="34" charset="-128"/>
            </a:endParaRPr>
          </a:p>
        </p:txBody>
      </p:sp>
      <p:sp>
        <p:nvSpPr>
          <p:cNvPr id="42" name="Rounded Rectangle 41"/>
          <p:cNvSpPr/>
          <p:nvPr/>
        </p:nvSpPr>
        <p:spPr>
          <a:xfrm>
            <a:off x="6103620" y="3909060"/>
            <a:ext cx="2366010" cy="925830"/>
          </a:xfrm>
          <a:prstGeom prst="roundRect">
            <a:avLst/>
          </a:prstGeom>
          <a:solidFill>
            <a:srgbClr val="FDF6E1"/>
          </a:solidFill>
          <a:ln>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43" name="Rectangle 42"/>
          <p:cNvSpPr/>
          <p:nvPr/>
        </p:nvSpPr>
        <p:spPr>
          <a:xfrm>
            <a:off x="6103620" y="3909060"/>
            <a:ext cx="54864" cy="925830"/>
          </a:xfrm>
          <a:prstGeom prst="rect">
            <a:avLst/>
          </a:prstGeom>
          <a:solidFill>
            <a:srgbClr val="E6A6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44" name="TextBox 43"/>
          <p:cNvSpPr txBox="1"/>
          <p:nvPr/>
        </p:nvSpPr>
        <p:spPr>
          <a:xfrm>
            <a:off x="6254496" y="3931975"/>
            <a:ext cx="2215134" cy="461665"/>
          </a:xfrm>
          <a:prstGeom prst="rect">
            <a:avLst/>
          </a:prstGeom>
          <a:noFill/>
        </p:spPr>
        <p:txBody>
          <a:bodyPr wrap="square" anchor="ctr">
            <a:spAutoFit/>
          </a:bodyPr>
          <a:lstStyle/>
          <a:p>
            <a:pPr algn="l"/>
            <a:r>
              <a:rPr sz="2400" b="1" dirty="0" err="1">
                <a:solidFill>
                  <a:srgbClr val="E6A62D"/>
                </a:solidFill>
                <a:latin typeface="Meiryo UI" panose="020B0604030504040204" pitchFamily="34" charset="-128"/>
                <a:ea typeface="Meiryo UI" panose="020B0604030504040204" pitchFamily="34" charset="-128"/>
              </a:rPr>
              <a:t>有効期限・更新</a:t>
            </a:r>
            <a:endParaRPr sz="2400" b="1" dirty="0">
              <a:solidFill>
                <a:srgbClr val="E6A62D"/>
              </a:solidFill>
              <a:latin typeface="Meiryo UI" panose="020B0604030504040204" pitchFamily="34" charset="-128"/>
              <a:ea typeface="Meiryo UI" panose="020B0604030504040204" pitchFamily="34" charset="-128"/>
            </a:endParaRPr>
          </a:p>
        </p:txBody>
      </p:sp>
      <p:sp>
        <p:nvSpPr>
          <p:cNvPr id="45" name="TextBox 44"/>
          <p:cNvSpPr txBox="1"/>
          <p:nvPr/>
        </p:nvSpPr>
        <p:spPr>
          <a:xfrm>
            <a:off x="6165342" y="4356028"/>
            <a:ext cx="2455164" cy="523220"/>
          </a:xfrm>
          <a:prstGeom prst="rect">
            <a:avLst/>
          </a:prstGeom>
          <a:noFill/>
        </p:spPr>
        <p:txBody>
          <a:bodyPr wrap="square" anchor="t">
            <a:spAutoFit/>
          </a:bodyPr>
          <a:lstStyle/>
          <a:p>
            <a:pPr algn="l"/>
            <a:r>
              <a:rPr sz="1400" dirty="0">
                <a:solidFill>
                  <a:srgbClr val="263238"/>
                </a:solidFill>
                <a:latin typeface="Meiryo UI" panose="020B0604030504040204" pitchFamily="34" charset="-128"/>
                <a:ea typeface="Meiryo UI" panose="020B0604030504040204" pitchFamily="34" charset="-128"/>
              </a:rPr>
              <a:t>5年間／通常の更新手続きに準ずる</a:t>
            </a:r>
          </a:p>
        </p:txBody>
      </p:sp>
      <p:sp>
        <p:nvSpPr>
          <p:cNvPr id="46" name="TextBox 45"/>
          <p:cNvSpPr txBox="1"/>
          <p:nvPr/>
        </p:nvSpPr>
        <p:spPr>
          <a:xfrm>
            <a:off x="548640" y="5085625"/>
            <a:ext cx="8023860" cy="307777"/>
          </a:xfrm>
          <a:prstGeom prst="rect">
            <a:avLst/>
          </a:prstGeom>
          <a:noFill/>
        </p:spPr>
        <p:txBody>
          <a:bodyPr wrap="square" anchor="ctr">
            <a:spAutoFit/>
          </a:bodyPr>
          <a:lstStyle/>
          <a:p>
            <a:pPr algn="ctr"/>
            <a:r>
              <a:rPr sz="1400" b="1">
                <a:solidFill>
                  <a:srgbClr val="63737D"/>
                </a:solidFill>
                <a:latin typeface="Meiryo UI" panose="020B0604030504040204" pitchFamily="34" charset="-128"/>
                <a:ea typeface="Meiryo UI" panose="020B0604030504040204" pitchFamily="34" charset="-128"/>
              </a:rPr>
              <a:t>2026年度：審査料 9,900円、認定登録料 14,850円、年間登録料 5,000円</a:t>
            </a:r>
          </a:p>
        </p:txBody>
      </p:sp>
      <p:sp>
        <p:nvSpPr>
          <p:cNvPr id="47" name="Rectangle 46"/>
          <p:cNvSpPr/>
          <p:nvPr/>
        </p:nvSpPr>
        <p:spPr>
          <a:xfrm>
            <a:off x="377190" y="5747004"/>
            <a:ext cx="8366760" cy="8229"/>
          </a:xfrm>
          <a:prstGeom prst="rect">
            <a:avLst/>
          </a:prstGeom>
          <a:solidFill>
            <a:srgbClr val="D7E1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48" name="TextBox 47"/>
          <p:cNvSpPr txBox="1"/>
          <p:nvPr/>
        </p:nvSpPr>
        <p:spPr>
          <a:xfrm>
            <a:off x="445770" y="5706192"/>
            <a:ext cx="8023860" cy="246221"/>
          </a:xfrm>
          <a:prstGeom prst="rect">
            <a:avLst/>
          </a:prstGeom>
          <a:noFill/>
        </p:spPr>
        <p:txBody>
          <a:bodyPr wrap="square" anchor="ctr">
            <a:spAutoFit/>
          </a:bodyPr>
          <a:lstStyle/>
          <a:p>
            <a:pPr algn="l"/>
            <a:r>
              <a:rPr sz="1000" dirty="0" err="1">
                <a:solidFill>
                  <a:srgbClr val="63737D"/>
                </a:solidFill>
                <a:latin typeface="Meiryo UI" panose="020B0604030504040204" pitchFamily="34" charset="-128"/>
                <a:ea typeface="Meiryo UI" panose="020B0604030504040204" pitchFamily="34" charset="-128"/>
              </a:rPr>
              <a:t>出典：https</a:t>
            </a:r>
            <a:r>
              <a:rPr sz="1000" dirty="0">
                <a:solidFill>
                  <a:srgbClr val="63737D"/>
                </a:solidFill>
                <a:latin typeface="Meiryo UI" panose="020B0604030504040204" pitchFamily="34" charset="-128"/>
                <a:ea typeface="Meiryo UI" panose="020B0604030504040204" pitchFamily="34" charset="-128"/>
              </a:rPr>
              <a:t>://shakai-senmon-i.umin.jp/news/3441/（金額・期間は2026年度公表情報）</a:t>
            </a:r>
          </a:p>
        </p:txBody>
      </p:sp>
      <p:sp>
        <p:nvSpPr>
          <p:cNvPr id="49" name="TextBox 48"/>
          <p:cNvSpPr txBox="1"/>
          <p:nvPr/>
        </p:nvSpPr>
        <p:spPr>
          <a:xfrm>
            <a:off x="8401050" y="5695486"/>
            <a:ext cx="308610" cy="253916"/>
          </a:xfrm>
          <a:prstGeom prst="rect">
            <a:avLst/>
          </a:prstGeom>
          <a:noFill/>
        </p:spPr>
        <p:txBody>
          <a:bodyPr wrap="square" anchor="ctr">
            <a:spAutoFit/>
          </a:bodyPr>
          <a:lstStyle/>
          <a:p>
            <a:pPr algn="r"/>
            <a:r>
              <a:rPr sz="1050">
                <a:solidFill>
                  <a:srgbClr val="63737D"/>
                </a:solidFill>
                <a:latin typeface="Meiryo UI" panose="020B0604030504040204" pitchFamily="34" charset="-128"/>
                <a:ea typeface="Meiryo UI" panose="020B0604030504040204" pitchFamily="34" charset="-128"/>
              </a:rPr>
              <a:t>5</a:t>
            </a:r>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5770" y="990898"/>
            <a:ext cx="8229600" cy="253916"/>
          </a:xfrm>
          <a:prstGeom prst="rect">
            <a:avLst/>
          </a:prstGeom>
          <a:noFill/>
        </p:spPr>
        <p:txBody>
          <a:bodyPr wrap="square" anchor="ctr">
            <a:spAutoFit/>
          </a:bodyPr>
          <a:lstStyle/>
          <a:p>
            <a:pPr algn="l"/>
            <a:r>
              <a:rPr sz="1050" b="1">
                <a:solidFill>
                  <a:srgbClr val="147BAD"/>
                </a:solidFill>
                <a:latin typeface="Meiryo UI" panose="020B0604030504040204" pitchFamily="34" charset="-128"/>
                <a:ea typeface="Meiryo UI" panose="020B0604030504040204" pitchFamily="34" charset="-128"/>
              </a:rPr>
              <a:t>PART 2</a:t>
            </a:r>
          </a:p>
        </p:txBody>
      </p:sp>
      <p:sp>
        <p:nvSpPr>
          <p:cNvPr id="3" name="TextBox 2"/>
          <p:cNvSpPr txBox="1"/>
          <p:nvPr/>
        </p:nvSpPr>
        <p:spPr>
          <a:xfrm>
            <a:off x="822960" y="314086"/>
            <a:ext cx="8229600" cy="646331"/>
          </a:xfrm>
          <a:prstGeom prst="rect">
            <a:avLst/>
          </a:prstGeom>
          <a:noFill/>
        </p:spPr>
        <p:txBody>
          <a:bodyPr wrap="square" anchor="ctr">
            <a:spAutoFit/>
          </a:bodyPr>
          <a:lstStyle/>
          <a:p>
            <a:pPr algn="ctr"/>
            <a:r>
              <a:rPr sz="3600" b="1" dirty="0" err="1">
                <a:solidFill>
                  <a:srgbClr val="0B4A78"/>
                </a:solidFill>
                <a:latin typeface="Meiryo UI" panose="020B0604030504040204" pitchFamily="34" charset="-128"/>
                <a:ea typeface="Meiryo UI" panose="020B0604030504040204" pitchFamily="34" charset="-128"/>
              </a:rPr>
              <a:t>名誉専門医・指導医｜制度のねらい</a:t>
            </a:r>
            <a:endParaRPr sz="3600" b="1" dirty="0">
              <a:solidFill>
                <a:srgbClr val="0B4A78"/>
              </a:solidFill>
              <a:latin typeface="Meiryo UI" panose="020B0604030504040204" pitchFamily="34" charset="-128"/>
              <a:ea typeface="Meiryo UI" panose="020B0604030504040204" pitchFamily="34" charset="-128"/>
            </a:endParaRPr>
          </a:p>
        </p:txBody>
      </p:sp>
      <p:sp>
        <p:nvSpPr>
          <p:cNvPr id="4" name="Rectangle 3"/>
          <p:cNvSpPr/>
          <p:nvPr/>
        </p:nvSpPr>
        <p:spPr>
          <a:xfrm>
            <a:off x="445770" y="1645920"/>
            <a:ext cx="720090" cy="37719"/>
          </a:xfrm>
          <a:prstGeom prst="rect">
            <a:avLst/>
          </a:prstGeom>
          <a:solidFill>
            <a:srgbClr val="E6A6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latin typeface="Meiryo UI" panose="020B0604030504040204" pitchFamily="34" charset="-128"/>
              <a:ea typeface="Meiryo UI" panose="020B0604030504040204" pitchFamily="34" charset="-128"/>
            </a:endParaRPr>
          </a:p>
        </p:txBody>
      </p:sp>
      <p:sp>
        <p:nvSpPr>
          <p:cNvPr id="5" name="TextBox 4"/>
          <p:cNvSpPr txBox="1"/>
          <p:nvPr/>
        </p:nvSpPr>
        <p:spPr>
          <a:xfrm>
            <a:off x="328353" y="1721525"/>
            <a:ext cx="8815647" cy="830997"/>
          </a:xfrm>
          <a:prstGeom prst="rect">
            <a:avLst/>
          </a:prstGeom>
          <a:noFill/>
        </p:spPr>
        <p:txBody>
          <a:bodyPr wrap="square" anchor="ctr">
            <a:spAutoFit/>
          </a:bodyPr>
          <a:lstStyle/>
          <a:p>
            <a:pPr algn="ctr"/>
            <a:r>
              <a:rPr sz="2400" b="1" dirty="0" err="1">
                <a:solidFill>
                  <a:srgbClr val="0B4A78"/>
                </a:solidFill>
                <a:latin typeface="Meiryo UI" panose="020B0604030504040204" pitchFamily="34" charset="-128"/>
                <a:ea typeface="Meiryo UI" panose="020B0604030504040204" pitchFamily="34" charset="-128"/>
              </a:rPr>
              <a:t>退職後も社会医学の発展に寄与する意思を持つ専門医・指導医に</a:t>
            </a:r>
            <a:r>
              <a:rPr sz="2400" b="1" dirty="0">
                <a:solidFill>
                  <a:srgbClr val="0B4A78"/>
                </a:solidFill>
                <a:latin typeface="Meiryo UI" panose="020B0604030504040204" pitchFamily="34" charset="-128"/>
                <a:ea typeface="Meiryo UI" panose="020B0604030504040204" pitchFamily="34" charset="-128"/>
              </a:rPr>
              <a:t>、
</a:t>
            </a:r>
            <a:r>
              <a:rPr sz="2400" b="1" dirty="0" err="1">
                <a:solidFill>
                  <a:srgbClr val="0B4A78"/>
                </a:solidFill>
                <a:latin typeface="Meiryo UI" panose="020B0604030504040204" pitchFamily="34" charset="-128"/>
                <a:ea typeface="Meiryo UI" panose="020B0604030504040204" pitchFamily="34" charset="-128"/>
              </a:rPr>
              <a:t>終身の称号を授与する制度</a:t>
            </a:r>
            <a:endParaRPr sz="2400" b="1" dirty="0">
              <a:solidFill>
                <a:srgbClr val="0B4A78"/>
              </a:solidFill>
              <a:latin typeface="Meiryo UI" panose="020B0604030504040204" pitchFamily="34" charset="-128"/>
              <a:ea typeface="Meiryo UI" panose="020B0604030504040204" pitchFamily="34" charset="-128"/>
            </a:endParaRPr>
          </a:p>
        </p:txBody>
      </p:sp>
      <p:sp>
        <p:nvSpPr>
          <p:cNvPr id="6" name="Oval 5"/>
          <p:cNvSpPr/>
          <p:nvPr/>
        </p:nvSpPr>
        <p:spPr>
          <a:xfrm>
            <a:off x="375111" y="2914650"/>
            <a:ext cx="683491" cy="548640"/>
          </a:xfrm>
          <a:prstGeom prst="ellipse">
            <a:avLst/>
          </a:prstGeom>
          <a:solidFill>
            <a:srgbClr val="147BA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latin typeface="Meiryo UI" panose="020B0604030504040204" pitchFamily="34" charset="-128"/>
              <a:ea typeface="Meiryo UI" panose="020B0604030504040204" pitchFamily="34" charset="-128"/>
            </a:endParaRPr>
          </a:p>
        </p:txBody>
      </p:sp>
      <p:sp>
        <p:nvSpPr>
          <p:cNvPr id="7" name="TextBox 6"/>
          <p:cNvSpPr txBox="1"/>
          <p:nvPr/>
        </p:nvSpPr>
        <p:spPr>
          <a:xfrm>
            <a:off x="375111" y="2988916"/>
            <a:ext cx="683491" cy="400110"/>
          </a:xfrm>
          <a:prstGeom prst="rect">
            <a:avLst/>
          </a:prstGeom>
          <a:noFill/>
        </p:spPr>
        <p:txBody>
          <a:bodyPr wrap="square" anchor="ctr">
            <a:spAutoFit/>
          </a:bodyPr>
          <a:lstStyle/>
          <a:p>
            <a:pPr algn="ctr"/>
            <a:r>
              <a:rPr b="1" dirty="0" err="1">
                <a:solidFill>
                  <a:srgbClr val="FFFFFF"/>
                </a:solidFill>
                <a:latin typeface="Meiryo UI" panose="020B0604030504040204" pitchFamily="34" charset="-128"/>
                <a:ea typeface="Meiryo UI" panose="020B0604030504040204" pitchFamily="34" charset="-128"/>
              </a:rPr>
              <a:t>経</a:t>
            </a:r>
            <a:endParaRPr b="1" dirty="0">
              <a:solidFill>
                <a:srgbClr val="FFFFFF"/>
              </a:solidFill>
              <a:latin typeface="Meiryo UI" panose="020B0604030504040204" pitchFamily="34" charset="-128"/>
              <a:ea typeface="Meiryo UI" panose="020B0604030504040204" pitchFamily="34" charset="-128"/>
            </a:endParaRPr>
          </a:p>
        </p:txBody>
      </p:sp>
      <p:sp>
        <p:nvSpPr>
          <p:cNvPr id="8" name="TextBox 7"/>
          <p:cNvSpPr txBox="1"/>
          <p:nvPr/>
        </p:nvSpPr>
        <p:spPr>
          <a:xfrm>
            <a:off x="1057794" y="2770712"/>
            <a:ext cx="1922318" cy="830997"/>
          </a:xfrm>
          <a:prstGeom prst="rect">
            <a:avLst/>
          </a:prstGeom>
          <a:noFill/>
        </p:spPr>
        <p:txBody>
          <a:bodyPr wrap="square" anchor="ctr">
            <a:spAutoFit/>
          </a:bodyPr>
          <a:lstStyle/>
          <a:p>
            <a:pPr algn="l"/>
            <a:r>
              <a:rPr sz="2400" b="1" dirty="0" err="1">
                <a:solidFill>
                  <a:srgbClr val="147BAD"/>
                </a:solidFill>
                <a:latin typeface="Meiryo UI" panose="020B0604030504040204" pitchFamily="34" charset="-128"/>
                <a:ea typeface="Meiryo UI" panose="020B0604030504040204" pitchFamily="34" charset="-128"/>
              </a:rPr>
              <a:t>長年の経験</a:t>
            </a:r>
            <a:r>
              <a:rPr sz="2400" b="1" dirty="0">
                <a:solidFill>
                  <a:srgbClr val="147BAD"/>
                </a:solidFill>
                <a:latin typeface="Meiryo UI" panose="020B0604030504040204" pitchFamily="34" charset="-128"/>
                <a:ea typeface="Meiryo UI" panose="020B0604030504040204" pitchFamily="34" charset="-128"/>
              </a:rPr>
              <a:t>
・</a:t>
            </a:r>
            <a:r>
              <a:rPr sz="2400" b="1" dirty="0" err="1">
                <a:solidFill>
                  <a:srgbClr val="147BAD"/>
                </a:solidFill>
                <a:latin typeface="Meiryo UI" panose="020B0604030504040204" pitchFamily="34" charset="-128"/>
                <a:ea typeface="Meiryo UI" panose="020B0604030504040204" pitchFamily="34" charset="-128"/>
              </a:rPr>
              <a:t>知識</a:t>
            </a:r>
            <a:endParaRPr sz="2400" b="1" dirty="0">
              <a:solidFill>
                <a:srgbClr val="147BAD"/>
              </a:solidFill>
              <a:latin typeface="Meiryo UI" panose="020B0604030504040204" pitchFamily="34" charset="-128"/>
              <a:ea typeface="Meiryo UI" panose="020B0604030504040204" pitchFamily="34" charset="-128"/>
            </a:endParaRPr>
          </a:p>
        </p:txBody>
      </p:sp>
      <p:cxnSp>
        <p:nvCxnSpPr>
          <p:cNvPr id="9" name="Connector 8"/>
          <p:cNvCxnSpPr/>
          <p:nvPr/>
        </p:nvCxnSpPr>
        <p:spPr>
          <a:xfrm>
            <a:off x="2773333" y="3188970"/>
            <a:ext cx="685800" cy="0"/>
          </a:xfrm>
          <a:prstGeom prst="line">
            <a:avLst/>
          </a:prstGeom>
          <a:ln w="38100">
            <a:solidFill>
              <a:srgbClr val="E6A62D"/>
            </a:solidFill>
          </a:ln>
        </p:spPr>
        <p:style>
          <a:lnRef idx="2">
            <a:schemeClr val="accent1"/>
          </a:lnRef>
          <a:fillRef idx="0">
            <a:schemeClr val="accent1"/>
          </a:fillRef>
          <a:effectRef idx="1">
            <a:schemeClr val="accent1"/>
          </a:effectRef>
          <a:fontRef idx="minor">
            <a:schemeClr val="tx1"/>
          </a:fontRef>
        </p:style>
      </p:cxnSp>
      <p:sp>
        <p:nvSpPr>
          <p:cNvPr id="10" name="Oval 9"/>
          <p:cNvSpPr/>
          <p:nvPr/>
        </p:nvSpPr>
        <p:spPr>
          <a:xfrm>
            <a:off x="3516284" y="2914650"/>
            <a:ext cx="612025" cy="548640"/>
          </a:xfrm>
          <a:prstGeom prst="ellipse">
            <a:avLst/>
          </a:prstGeom>
          <a:solidFill>
            <a:srgbClr val="E6A6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latin typeface="Meiryo UI" panose="020B0604030504040204" pitchFamily="34" charset="-128"/>
              <a:ea typeface="Meiryo UI" panose="020B0604030504040204" pitchFamily="34" charset="-128"/>
            </a:endParaRPr>
          </a:p>
        </p:txBody>
      </p:sp>
      <p:sp>
        <p:nvSpPr>
          <p:cNvPr id="11" name="TextBox 10"/>
          <p:cNvSpPr txBox="1"/>
          <p:nvPr/>
        </p:nvSpPr>
        <p:spPr>
          <a:xfrm>
            <a:off x="3516284" y="2988916"/>
            <a:ext cx="612025" cy="400110"/>
          </a:xfrm>
          <a:prstGeom prst="rect">
            <a:avLst/>
          </a:prstGeom>
          <a:noFill/>
        </p:spPr>
        <p:txBody>
          <a:bodyPr wrap="square" anchor="ctr">
            <a:spAutoFit/>
          </a:bodyPr>
          <a:lstStyle/>
          <a:p>
            <a:pPr algn="ctr"/>
            <a:r>
              <a:rPr b="1">
                <a:solidFill>
                  <a:srgbClr val="FFFFFF"/>
                </a:solidFill>
                <a:latin typeface="Meiryo UI" panose="020B0604030504040204" pitchFamily="34" charset="-128"/>
                <a:ea typeface="Meiryo UI" panose="020B0604030504040204" pitchFamily="34" charset="-128"/>
              </a:rPr>
              <a:t>継</a:t>
            </a:r>
          </a:p>
        </p:txBody>
      </p:sp>
      <p:sp>
        <p:nvSpPr>
          <p:cNvPr id="12" name="TextBox 11"/>
          <p:cNvSpPr txBox="1"/>
          <p:nvPr/>
        </p:nvSpPr>
        <p:spPr>
          <a:xfrm>
            <a:off x="4184483" y="2773473"/>
            <a:ext cx="1644817" cy="830997"/>
          </a:xfrm>
          <a:prstGeom prst="rect">
            <a:avLst/>
          </a:prstGeom>
          <a:noFill/>
        </p:spPr>
        <p:txBody>
          <a:bodyPr wrap="square" anchor="ctr">
            <a:spAutoFit/>
          </a:bodyPr>
          <a:lstStyle/>
          <a:p>
            <a:pPr algn="l"/>
            <a:r>
              <a:rPr sz="2400" b="1">
                <a:solidFill>
                  <a:srgbClr val="E6A62D"/>
                </a:solidFill>
                <a:latin typeface="Meiryo UI" panose="020B0604030504040204" pitchFamily="34" charset="-128"/>
                <a:ea typeface="Meiryo UI" panose="020B0604030504040204" pitchFamily="34" charset="-128"/>
              </a:rPr>
              <a:t>名誉称号
（終身）</a:t>
            </a:r>
          </a:p>
        </p:txBody>
      </p:sp>
      <p:cxnSp>
        <p:nvCxnSpPr>
          <p:cNvPr id="13" name="Connector 12"/>
          <p:cNvCxnSpPr/>
          <p:nvPr/>
        </p:nvCxnSpPr>
        <p:spPr>
          <a:xfrm>
            <a:off x="5795010" y="3188970"/>
            <a:ext cx="685801" cy="0"/>
          </a:xfrm>
          <a:prstGeom prst="line">
            <a:avLst/>
          </a:prstGeom>
          <a:ln w="38100">
            <a:solidFill>
              <a:srgbClr val="569158"/>
            </a:solidFill>
          </a:ln>
        </p:spPr>
        <p:style>
          <a:lnRef idx="2">
            <a:schemeClr val="accent1"/>
          </a:lnRef>
          <a:fillRef idx="0">
            <a:schemeClr val="accent1"/>
          </a:fillRef>
          <a:effectRef idx="1">
            <a:schemeClr val="accent1"/>
          </a:effectRef>
          <a:fontRef idx="minor">
            <a:schemeClr val="tx1"/>
          </a:fontRef>
        </p:style>
      </p:cxnSp>
      <p:sp>
        <p:nvSpPr>
          <p:cNvPr id="14" name="Oval 13"/>
          <p:cNvSpPr/>
          <p:nvPr/>
        </p:nvSpPr>
        <p:spPr>
          <a:xfrm>
            <a:off x="6480811" y="2914650"/>
            <a:ext cx="685799" cy="548640"/>
          </a:xfrm>
          <a:prstGeom prst="ellipse">
            <a:avLst/>
          </a:prstGeom>
          <a:solidFill>
            <a:srgbClr val="56915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latin typeface="Meiryo UI" panose="020B0604030504040204" pitchFamily="34" charset="-128"/>
              <a:ea typeface="Meiryo UI" panose="020B0604030504040204" pitchFamily="34" charset="-128"/>
            </a:endParaRPr>
          </a:p>
        </p:txBody>
      </p:sp>
      <p:sp>
        <p:nvSpPr>
          <p:cNvPr id="15" name="TextBox 14"/>
          <p:cNvSpPr txBox="1"/>
          <p:nvPr/>
        </p:nvSpPr>
        <p:spPr>
          <a:xfrm>
            <a:off x="6446523" y="3007065"/>
            <a:ext cx="685799" cy="400110"/>
          </a:xfrm>
          <a:prstGeom prst="rect">
            <a:avLst/>
          </a:prstGeom>
          <a:noFill/>
        </p:spPr>
        <p:txBody>
          <a:bodyPr wrap="square" anchor="ctr">
            <a:spAutoFit/>
          </a:bodyPr>
          <a:lstStyle/>
          <a:p>
            <a:pPr algn="ctr"/>
            <a:r>
              <a:rPr b="1">
                <a:solidFill>
                  <a:srgbClr val="FFFFFF"/>
                </a:solidFill>
                <a:latin typeface="Meiryo UI" panose="020B0604030504040204" pitchFamily="34" charset="-128"/>
                <a:ea typeface="Meiryo UI" panose="020B0604030504040204" pitchFamily="34" charset="-128"/>
              </a:rPr>
              <a:t>育</a:t>
            </a:r>
          </a:p>
        </p:txBody>
      </p:sp>
      <p:sp>
        <p:nvSpPr>
          <p:cNvPr id="16" name="TextBox 15"/>
          <p:cNvSpPr txBox="1"/>
          <p:nvPr/>
        </p:nvSpPr>
        <p:spPr>
          <a:xfrm>
            <a:off x="7166610" y="2773471"/>
            <a:ext cx="2557458" cy="830997"/>
          </a:xfrm>
          <a:prstGeom prst="rect">
            <a:avLst/>
          </a:prstGeom>
          <a:noFill/>
        </p:spPr>
        <p:txBody>
          <a:bodyPr wrap="square" anchor="ctr">
            <a:spAutoFit/>
          </a:bodyPr>
          <a:lstStyle/>
          <a:p>
            <a:pPr algn="l"/>
            <a:r>
              <a:rPr sz="2400" b="1" dirty="0" err="1">
                <a:solidFill>
                  <a:srgbClr val="569158"/>
                </a:solidFill>
                <a:latin typeface="Meiryo UI" panose="020B0604030504040204" pitchFamily="34" charset="-128"/>
                <a:ea typeface="Meiryo UI" panose="020B0604030504040204" pitchFamily="34" charset="-128"/>
              </a:rPr>
              <a:t>後進育成</a:t>
            </a:r>
            <a:r>
              <a:rPr sz="2400" b="1" dirty="0">
                <a:solidFill>
                  <a:srgbClr val="569158"/>
                </a:solidFill>
                <a:latin typeface="Meiryo UI" panose="020B0604030504040204" pitchFamily="34" charset="-128"/>
                <a:ea typeface="Meiryo UI" panose="020B0604030504040204" pitchFamily="34" charset="-128"/>
              </a:rPr>
              <a:t>
</a:t>
            </a:r>
            <a:r>
              <a:rPr sz="2400" b="1" dirty="0" err="1">
                <a:solidFill>
                  <a:srgbClr val="569158"/>
                </a:solidFill>
                <a:latin typeface="Meiryo UI" panose="020B0604030504040204" pitchFamily="34" charset="-128"/>
                <a:ea typeface="Meiryo UI" panose="020B0604030504040204" pitchFamily="34" charset="-128"/>
              </a:rPr>
              <a:t>社会医学発展</a:t>
            </a:r>
            <a:endParaRPr sz="2400" b="1" dirty="0">
              <a:solidFill>
                <a:srgbClr val="569158"/>
              </a:solidFill>
              <a:latin typeface="Meiryo UI" panose="020B0604030504040204" pitchFamily="34" charset="-128"/>
              <a:ea typeface="Meiryo UI" panose="020B0604030504040204" pitchFamily="34" charset="-128"/>
            </a:endParaRPr>
          </a:p>
        </p:txBody>
      </p:sp>
      <p:sp>
        <p:nvSpPr>
          <p:cNvPr id="17" name="TextBox 16"/>
          <p:cNvSpPr txBox="1"/>
          <p:nvPr/>
        </p:nvSpPr>
        <p:spPr>
          <a:xfrm>
            <a:off x="642937" y="4647387"/>
            <a:ext cx="7835265" cy="830997"/>
          </a:xfrm>
          <a:prstGeom prst="rect">
            <a:avLst/>
          </a:prstGeom>
          <a:noFill/>
        </p:spPr>
        <p:txBody>
          <a:bodyPr wrap="square" anchor="ctr">
            <a:spAutoFit/>
          </a:bodyPr>
          <a:lstStyle/>
          <a:p>
            <a:pPr algn="ctr"/>
            <a:r>
              <a:rPr sz="2400">
                <a:solidFill>
                  <a:srgbClr val="263238"/>
                </a:solidFill>
                <a:latin typeface="Meiryo UI" panose="020B0604030504040204" pitchFamily="34" charset="-128"/>
                <a:ea typeface="Meiryo UI" panose="020B0604030504040204" pitchFamily="34" charset="-128"/>
              </a:rPr>
              <a:t>制度の中心は「資格を新たに得ること」ではなく、
専門医・指導医として蓄積した経験を次世代へ活かすことです。</a:t>
            </a:r>
          </a:p>
        </p:txBody>
      </p:sp>
      <p:sp>
        <p:nvSpPr>
          <p:cNvPr id="18" name="Rectangle 17"/>
          <p:cNvSpPr/>
          <p:nvPr/>
        </p:nvSpPr>
        <p:spPr>
          <a:xfrm>
            <a:off x="377190" y="5747004"/>
            <a:ext cx="8366760" cy="8229"/>
          </a:xfrm>
          <a:prstGeom prst="rect">
            <a:avLst/>
          </a:prstGeom>
          <a:solidFill>
            <a:srgbClr val="D7E1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latin typeface="Meiryo UI" panose="020B0604030504040204" pitchFamily="34" charset="-128"/>
              <a:ea typeface="Meiryo UI" panose="020B0604030504040204" pitchFamily="34" charset="-128"/>
            </a:endParaRPr>
          </a:p>
        </p:txBody>
      </p:sp>
      <p:sp>
        <p:nvSpPr>
          <p:cNvPr id="19" name="TextBox 18"/>
          <p:cNvSpPr txBox="1"/>
          <p:nvPr/>
        </p:nvSpPr>
        <p:spPr>
          <a:xfrm>
            <a:off x="445770" y="5713886"/>
            <a:ext cx="8023860" cy="230832"/>
          </a:xfrm>
          <a:prstGeom prst="rect">
            <a:avLst/>
          </a:prstGeom>
          <a:noFill/>
        </p:spPr>
        <p:txBody>
          <a:bodyPr wrap="square" anchor="ctr">
            <a:spAutoFit/>
          </a:bodyPr>
          <a:lstStyle/>
          <a:p>
            <a:pPr algn="l"/>
            <a:r>
              <a:rPr sz="900">
                <a:solidFill>
                  <a:srgbClr val="63737D"/>
                </a:solidFill>
                <a:latin typeface="Meiryo UI" panose="020B0604030504040204" pitchFamily="34" charset="-128"/>
                <a:ea typeface="Meiryo UI" panose="020B0604030504040204" pitchFamily="34" charset="-128"/>
              </a:rPr>
              <a:t>出典：https://shakai-senmon-i.umin.jp/news/4214/（2026年4月1日）</a:t>
            </a:r>
          </a:p>
        </p:txBody>
      </p:sp>
      <p:sp>
        <p:nvSpPr>
          <p:cNvPr id="20" name="TextBox 19"/>
          <p:cNvSpPr txBox="1"/>
          <p:nvPr/>
        </p:nvSpPr>
        <p:spPr>
          <a:xfrm>
            <a:off x="8401050" y="5699333"/>
            <a:ext cx="308610" cy="246221"/>
          </a:xfrm>
          <a:prstGeom prst="rect">
            <a:avLst/>
          </a:prstGeom>
          <a:noFill/>
        </p:spPr>
        <p:txBody>
          <a:bodyPr wrap="square" anchor="ctr">
            <a:spAutoFit/>
          </a:bodyPr>
          <a:lstStyle/>
          <a:p>
            <a:pPr algn="r"/>
            <a:r>
              <a:rPr sz="1000">
                <a:solidFill>
                  <a:srgbClr val="63737D"/>
                </a:solidFill>
                <a:latin typeface="Meiryo UI" panose="020B0604030504040204" pitchFamily="34" charset="-128"/>
                <a:ea typeface="Meiryo UI" panose="020B0604030504040204" pitchFamily="34" charset="-128"/>
              </a:rPr>
              <a:t>6</a:t>
            </a:r>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5770" y="987051"/>
            <a:ext cx="8229600" cy="261610"/>
          </a:xfrm>
          <a:prstGeom prst="rect">
            <a:avLst/>
          </a:prstGeom>
          <a:noFill/>
        </p:spPr>
        <p:txBody>
          <a:bodyPr wrap="square" anchor="ctr">
            <a:spAutoFit/>
          </a:bodyPr>
          <a:lstStyle/>
          <a:p>
            <a:pPr algn="l"/>
            <a:r>
              <a:rPr sz="1100" b="1">
                <a:solidFill>
                  <a:srgbClr val="147BAD"/>
                </a:solidFill>
                <a:latin typeface="Meiryo UI" panose="020B0604030504040204" pitchFamily="34" charset="-128"/>
                <a:ea typeface="Meiryo UI" panose="020B0604030504040204" pitchFamily="34" charset="-128"/>
              </a:rPr>
              <a:t>PART 2</a:t>
            </a:r>
          </a:p>
        </p:txBody>
      </p:sp>
      <p:sp>
        <p:nvSpPr>
          <p:cNvPr id="3" name="TextBox 2"/>
          <p:cNvSpPr txBox="1"/>
          <p:nvPr/>
        </p:nvSpPr>
        <p:spPr>
          <a:xfrm>
            <a:off x="720090" y="273649"/>
            <a:ext cx="8229600" cy="584775"/>
          </a:xfrm>
          <a:prstGeom prst="rect">
            <a:avLst/>
          </a:prstGeom>
          <a:noFill/>
        </p:spPr>
        <p:txBody>
          <a:bodyPr wrap="square" anchor="ctr">
            <a:spAutoFit/>
          </a:bodyPr>
          <a:lstStyle/>
          <a:p>
            <a:pPr algn="ctr"/>
            <a:r>
              <a:rPr sz="3200" b="1" dirty="0" err="1">
                <a:solidFill>
                  <a:srgbClr val="0B4A78"/>
                </a:solidFill>
                <a:latin typeface="Meiryo UI" panose="020B0604030504040204" pitchFamily="34" charset="-128"/>
                <a:ea typeface="Meiryo UI" panose="020B0604030504040204" pitchFamily="34" charset="-128"/>
              </a:rPr>
              <a:t>名誉専門医・指導医｜推薦の主な基準</a:t>
            </a:r>
            <a:endParaRPr sz="3200" b="1" dirty="0">
              <a:solidFill>
                <a:srgbClr val="0B4A78"/>
              </a:solidFill>
              <a:latin typeface="Meiryo UI" panose="020B0604030504040204" pitchFamily="34" charset="-128"/>
              <a:ea typeface="Meiryo UI" panose="020B0604030504040204" pitchFamily="34" charset="-128"/>
            </a:endParaRPr>
          </a:p>
        </p:txBody>
      </p:sp>
      <p:sp>
        <p:nvSpPr>
          <p:cNvPr id="5" name="Rounded Rectangle 4"/>
          <p:cNvSpPr/>
          <p:nvPr/>
        </p:nvSpPr>
        <p:spPr>
          <a:xfrm>
            <a:off x="514350" y="1783071"/>
            <a:ext cx="1885950" cy="1611630"/>
          </a:xfrm>
          <a:prstGeom prst="roundRect">
            <a:avLst/>
          </a:prstGeom>
          <a:solidFill>
            <a:srgbClr val="FFFFFF"/>
          </a:solidFill>
          <a:ln>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6" name="Rectangle 5"/>
          <p:cNvSpPr/>
          <p:nvPr/>
        </p:nvSpPr>
        <p:spPr>
          <a:xfrm>
            <a:off x="514350" y="1783071"/>
            <a:ext cx="54864" cy="1611630"/>
          </a:xfrm>
          <a:prstGeom prst="rect">
            <a:avLst/>
          </a:prstGeom>
          <a:solidFill>
            <a:srgbClr val="147BA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7" name="TextBox 6"/>
          <p:cNvSpPr txBox="1"/>
          <p:nvPr/>
        </p:nvSpPr>
        <p:spPr>
          <a:xfrm>
            <a:off x="665226" y="1805986"/>
            <a:ext cx="1611630" cy="461665"/>
          </a:xfrm>
          <a:prstGeom prst="rect">
            <a:avLst/>
          </a:prstGeom>
          <a:noFill/>
        </p:spPr>
        <p:txBody>
          <a:bodyPr wrap="square" anchor="ctr">
            <a:spAutoFit/>
          </a:bodyPr>
          <a:lstStyle/>
          <a:p>
            <a:pPr algn="l"/>
            <a:r>
              <a:rPr sz="2400" b="1">
                <a:solidFill>
                  <a:srgbClr val="147BAD"/>
                </a:solidFill>
                <a:latin typeface="Meiryo UI" panose="020B0604030504040204" pitchFamily="34" charset="-128"/>
                <a:ea typeface="Meiryo UI" panose="020B0604030504040204" pitchFamily="34" charset="-128"/>
              </a:rPr>
              <a:t>資格</a:t>
            </a:r>
          </a:p>
        </p:txBody>
      </p:sp>
      <p:sp>
        <p:nvSpPr>
          <p:cNvPr id="8" name="TextBox 7"/>
          <p:cNvSpPr txBox="1"/>
          <p:nvPr/>
        </p:nvSpPr>
        <p:spPr>
          <a:xfrm>
            <a:off x="530352" y="2249415"/>
            <a:ext cx="2000250" cy="923330"/>
          </a:xfrm>
          <a:prstGeom prst="rect">
            <a:avLst/>
          </a:prstGeom>
          <a:noFill/>
        </p:spPr>
        <p:txBody>
          <a:bodyPr wrap="square" anchor="t">
            <a:spAutoFit/>
          </a:bodyPr>
          <a:lstStyle/>
          <a:p>
            <a:pPr algn="l"/>
            <a:r>
              <a:rPr sz="1800" dirty="0" err="1">
                <a:solidFill>
                  <a:srgbClr val="263238"/>
                </a:solidFill>
                <a:latin typeface="Meiryo UI" panose="020B0604030504040204" pitchFamily="34" charset="-128"/>
                <a:ea typeface="Meiryo UI" panose="020B0604030504040204" pitchFamily="34" charset="-128"/>
              </a:rPr>
              <a:t>すでに社会医学系</a:t>
            </a:r>
            <a:r>
              <a:rPr sz="1800" dirty="0">
                <a:solidFill>
                  <a:srgbClr val="263238"/>
                </a:solidFill>
                <a:latin typeface="Meiryo UI" panose="020B0604030504040204" pitchFamily="34" charset="-128"/>
                <a:ea typeface="Meiryo UI" panose="020B0604030504040204" pitchFamily="34" charset="-128"/>
              </a:rPr>
              <a:t>
</a:t>
            </a:r>
            <a:r>
              <a:rPr sz="1800" dirty="0" err="1">
                <a:solidFill>
                  <a:srgbClr val="263238"/>
                </a:solidFill>
                <a:latin typeface="Meiryo UI" panose="020B0604030504040204" pitchFamily="34" charset="-128"/>
                <a:ea typeface="Meiryo UI" panose="020B0604030504040204" pitchFamily="34" charset="-128"/>
              </a:rPr>
              <a:t>専門医・指導医を有する</a:t>
            </a:r>
            <a:endParaRPr sz="1800" dirty="0">
              <a:solidFill>
                <a:srgbClr val="263238"/>
              </a:solidFill>
              <a:latin typeface="Meiryo UI" panose="020B0604030504040204" pitchFamily="34" charset="-128"/>
              <a:ea typeface="Meiryo UI" panose="020B0604030504040204" pitchFamily="34" charset="-128"/>
            </a:endParaRPr>
          </a:p>
        </p:txBody>
      </p:sp>
      <p:sp>
        <p:nvSpPr>
          <p:cNvPr id="9" name="Oval 8"/>
          <p:cNvSpPr/>
          <p:nvPr/>
        </p:nvSpPr>
        <p:spPr>
          <a:xfrm>
            <a:off x="1234440" y="3634731"/>
            <a:ext cx="425196" cy="425196"/>
          </a:xfrm>
          <a:prstGeom prst="ellipse">
            <a:avLst/>
          </a:prstGeom>
          <a:solidFill>
            <a:srgbClr val="147BA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10" name="TextBox 9"/>
          <p:cNvSpPr txBox="1"/>
          <p:nvPr/>
        </p:nvSpPr>
        <p:spPr>
          <a:xfrm>
            <a:off x="1234440" y="3616498"/>
            <a:ext cx="425196" cy="461665"/>
          </a:xfrm>
          <a:prstGeom prst="rect">
            <a:avLst/>
          </a:prstGeom>
          <a:noFill/>
        </p:spPr>
        <p:txBody>
          <a:bodyPr wrap="square" anchor="ctr">
            <a:spAutoFit/>
          </a:bodyPr>
          <a:lstStyle/>
          <a:p>
            <a:pPr algn="ctr"/>
            <a:r>
              <a:rPr sz="2400" b="1">
                <a:solidFill>
                  <a:srgbClr val="FFFFFF"/>
                </a:solidFill>
                <a:latin typeface="Meiryo UI" panose="020B0604030504040204" pitchFamily="34" charset="-128"/>
                <a:ea typeface="Meiryo UI" panose="020B0604030504040204" pitchFamily="34" charset="-128"/>
              </a:rPr>
              <a:t>✓</a:t>
            </a:r>
          </a:p>
        </p:txBody>
      </p:sp>
      <p:sp>
        <p:nvSpPr>
          <p:cNvPr id="11" name="Rounded Rectangle 10"/>
          <p:cNvSpPr/>
          <p:nvPr/>
        </p:nvSpPr>
        <p:spPr>
          <a:xfrm>
            <a:off x="2626614" y="1783071"/>
            <a:ext cx="1885950" cy="1611630"/>
          </a:xfrm>
          <a:prstGeom prst="roundRect">
            <a:avLst/>
          </a:prstGeom>
          <a:solidFill>
            <a:srgbClr val="FFFFFF"/>
          </a:solidFill>
          <a:ln>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12" name="Rectangle 11"/>
          <p:cNvSpPr/>
          <p:nvPr/>
        </p:nvSpPr>
        <p:spPr>
          <a:xfrm>
            <a:off x="2626614" y="1783071"/>
            <a:ext cx="54864" cy="1611630"/>
          </a:xfrm>
          <a:prstGeom prst="rect">
            <a:avLst/>
          </a:prstGeom>
          <a:solidFill>
            <a:srgbClr val="24979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13" name="TextBox 12"/>
          <p:cNvSpPr txBox="1"/>
          <p:nvPr/>
        </p:nvSpPr>
        <p:spPr>
          <a:xfrm>
            <a:off x="2777490" y="1805986"/>
            <a:ext cx="1611630" cy="461665"/>
          </a:xfrm>
          <a:prstGeom prst="rect">
            <a:avLst/>
          </a:prstGeom>
          <a:noFill/>
        </p:spPr>
        <p:txBody>
          <a:bodyPr wrap="square" anchor="ctr">
            <a:spAutoFit/>
          </a:bodyPr>
          <a:lstStyle/>
          <a:p>
            <a:pPr algn="l"/>
            <a:r>
              <a:rPr sz="2400" b="1">
                <a:solidFill>
                  <a:srgbClr val="249797"/>
                </a:solidFill>
                <a:latin typeface="Meiryo UI" panose="020B0604030504040204" pitchFamily="34" charset="-128"/>
                <a:ea typeface="Meiryo UI" panose="020B0604030504040204" pitchFamily="34" charset="-128"/>
              </a:rPr>
              <a:t>年齢</a:t>
            </a:r>
          </a:p>
        </p:txBody>
      </p:sp>
      <p:sp>
        <p:nvSpPr>
          <p:cNvPr id="14" name="TextBox 13"/>
          <p:cNvSpPr txBox="1"/>
          <p:nvPr/>
        </p:nvSpPr>
        <p:spPr>
          <a:xfrm>
            <a:off x="2777490" y="2249415"/>
            <a:ext cx="1837944" cy="923330"/>
          </a:xfrm>
          <a:prstGeom prst="rect">
            <a:avLst/>
          </a:prstGeom>
          <a:noFill/>
        </p:spPr>
        <p:txBody>
          <a:bodyPr wrap="square" anchor="t">
            <a:spAutoFit/>
          </a:bodyPr>
          <a:lstStyle/>
          <a:p>
            <a:pPr algn="l"/>
            <a:r>
              <a:rPr sz="1800">
                <a:solidFill>
                  <a:srgbClr val="263238"/>
                </a:solidFill>
                <a:latin typeface="Meiryo UI" panose="020B0604030504040204" pitchFamily="34" charset="-128"/>
                <a:ea typeface="Meiryo UI" panose="020B0604030504040204" pitchFamily="34" charset="-128"/>
              </a:rPr>
              <a:t>推薦年度末に
満65歳に達している</a:t>
            </a:r>
          </a:p>
        </p:txBody>
      </p:sp>
      <p:sp>
        <p:nvSpPr>
          <p:cNvPr id="15" name="Oval 14"/>
          <p:cNvSpPr/>
          <p:nvPr/>
        </p:nvSpPr>
        <p:spPr>
          <a:xfrm>
            <a:off x="3346704" y="3634731"/>
            <a:ext cx="425196" cy="425196"/>
          </a:xfrm>
          <a:prstGeom prst="ellipse">
            <a:avLst/>
          </a:prstGeom>
          <a:solidFill>
            <a:srgbClr val="24979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16" name="TextBox 15"/>
          <p:cNvSpPr txBox="1"/>
          <p:nvPr/>
        </p:nvSpPr>
        <p:spPr>
          <a:xfrm>
            <a:off x="3346704" y="3616498"/>
            <a:ext cx="425196" cy="461665"/>
          </a:xfrm>
          <a:prstGeom prst="rect">
            <a:avLst/>
          </a:prstGeom>
          <a:noFill/>
        </p:spPr>
        <p:txBody>
          <a:bodyPr wrap="square" anchor="ctr">
            <a:spAutoFit/>
          </a:bodyPr>
          <a:lstStyle/>
          <a:p>
            <a:pPr algn="ctr"/>
            <a:r>
              <a:rPr sz="2400" b="1">
                <a:solidFill>
                  <a:srgbClr val="FFFFFF"/>
                </a:solidFill>
                <a:latin typeface="Meiryo UI" panose="020B0604030504040204" pitchFamily="34" charset="-128"/>
                <a:ea typeface="Meiryo UI" panose="020B0604030504040204" pitchFamily="34" charset="-128"/>
              </a:rPr>
              <a:t>✓</a:t>
            </a:r>
          </a:p>
        </p:txBody>
      </p:sp>
      <p:sp>
        <p:nvSpPr>
          <p:cNvPr id="17" name="Rounded Rectangle 16"/>
          <p:cNvSpPr/>
          <p:nvPr/>
        </p:nvSpPr>
        <p:spPr>
          <a:xfrm>
            <a:off x="4738878" y="1783071"/>
            <a:ext cx="1885950" cy="1611630"/>
          </a:xfrm>
          <a:prstGeom prst="roundRect">
            <a:avLst/>
          </a:prstGeom>
          <a:solidFill>
            <a:srgbClr val="FFFFFF"/>
          </a:solidFill>
          <a:ln>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18" name="Rectangle 17"/>
          <p:cNvSpPr/>
          <p:nvPr/>
        </p:nvSpPr>
        <p:spPr>
          <a:xfrm>
            <a:off x="4738878" y="1783071"/>
            <a:ext cx="54864" cy="1611630"/>
          </a:xfrm>
          <a:prstGeom prst="rect">
            <a:avLst/>
          </a:prstGeom>
          <a:solidFill>
            <a:srgbClr val="E6A6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19" name="TextBox 18"/>
          <p:cNvSpPr txBox="1"/>
          <p:nvPr/>
        </p:nvSpPr>
        <p:spPr>
          <a:xfrm>
            <a:off x="4889754" y="1805986"/>
            <a:ext cx="1611630" cy="461665"/>
          </a:xfrm>
          <a:prstGeom prst="rect">
            <a:avLst/>
          </a:prstGeom>
          <a:noFill/>
        </p:spPr>
        <p:txBody>
          <a:bodyPr wrap="square" anchor="ctr">
            <a:spAutoFit/>
          </a:bodyPr>
          <a:lstStyle/>
          <a:p>
            <a:pPr algn="l"/>
            <a:r>
              <a:rPr sz="2400" b="1">
                <a:solidFill>
                  <a:srgbClr val="E6A62D"/>
                </a:solidFill>
                <a:latin typeface="Meiryo UI" panose="020B0604030504040204" pitchFamily="34" charset="-128"/>
                <a:ea typeface="Meiryo UI" panose="020B0604030504040204" pitchFamily="34" charset="-128"/>
              </a:rPr>
              <a:t>功績</a:t>
            </a:r>
          </a:p>
        </p:txBody>
      </p:sp>
      <p:sp>
        <p:nvSpPr>
          <p:cNvPr id="20" name="TextBox 19"/>
          <p:cNvSpPr txBox="1"/>
          <p:nvPr/>
        </p:nvSpPr>
        <p:spPr>
          <a:xfrm>
            <a:off x="4917186" y="2249415"/>
            <a:ext cx="1584198" cy="923330"/>
          </a:xfrm>
          <a:prstGeom prst="rect">
            <a:avLst/>
          </a:prstGeom>
          <a:noFill/>
        </p:spPr>
        <p:txBody>
          <a:bodyPr wrap="square" anchor="t">
            <a:spAutoFit/>
          </a:bodyPr>
          <a:lstStyle/>
          <a:p>
            <a:pPr algn="l"/>
            <a:r>
              <a:rPr sz="1800" dirty="0" err="1">
                <a:solidFill>
                  <a:srgbClr val="263238"/>
                </a:solidFill>
                <a:latin typeface="Meiryo UI" panose="020B0604030504040204" pitchFamily="34" charset="-128"/>
                <a:ea typeface="Meiryo UI" panose="020B0604030504040204" pitchFamily="34" charset="-128"/>
              </a:rPr>
              <a:t>後進の教育・指導に</a:t>
            </a:r>
            <a:r>
              <a:rPr sz="1800" dirty="0">
                <a:solidFill>
                  <a:srgbClr val="263238"/>
                </a:solidFill>
                <a:latin typeface="Meiryo UI" panose="020B0604030504040204" pitchFamily="34" charset="-128"/>
                <a:ea typeface="Meiryo UI" panose="020B0604030504040204" pitchFamily="34" charset="-128"/>
              </a:rPr>
              <a:t>
</a:t>
            </a:r>
            <a:r>
              <a:rPr sz="1800" dirty="0" err="1">
                <a:solidFill>
                  <a:srgbClr val="263238"/>
                </a:solidFill>
                <a:latin typeface="Meiryo UI" panose="020B0604030504040204" pitchFamily="34" charset="-128"/>
                <a:ea typeface="Meiryo UI" panose="020B0604030504040204" pitchFamily="34" charset="-128"/>
              </a:rPr>
              <a:t>功績がある</a:t>
            </a:r>
            <a:endParaRPr sz="1800" dirty="0">
              <a:solidFill>
                <a:srgbClr val="263238"/>
              </a:solidFill>
              <a:latin typeface="Meiryo UI" panose="020B0604030504040204" pitchFamily="34" charset="-128"/>
              <a:ea typeface="Meiryo UI" panose="020B0604030504040204" pitchFamily="34" charset="-128"/>
            </a:endParaRPr>
          </a:p>
        </p:txBody>
      </p:sp>
      <p:sp>
        <p:nvSpPr>
          <p:cNvPr id="21" name="Oval 20"/>
          <p:cNvSpPr/>
          <p:nvPr/>
        </p:nvSpPr>
        <p:spPr>
          <a:xfrm>
            <a:off x="5458968" y="3634731"/>
            <a:ext cx="425196" cy="425196"/>
          </a:xfrm>
          <a:prstGeom prst="ellipse">
            <a:avLst/>
          </a:prstGeom>
          <a:solidFill>
            <a:srgbClr val="E6A6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22" name="TextBox 21"/>
          <p:cNvSpPr txBox="1"/>
          <p:nvPr/>
        </p:nvSpPr>
        <p:spPr>
          <a:xfrm>
            <a:off x="5458968" y="3616498"/>
            <a:ext cx="425196" cy="461665"/>
          </a:xfrm>
          <a:prstGeom prst="rect">
            <a:avLst/>
          </a:prstGeom>
          <a:noFill/>
        </p:spPr>
        <p:txBody>
          <a:bodyPr wrap="square" anchor="ctr">
            <a:spAutoFit/>
          </a:bodyPr>
          <a:lstStyle/>
          <a:p>
            <a:pPr algn="ctr"/>
            <a:r>
              <a:rPr sz="2400" b="1">
                <a:solidFill>
                  <a:srgbClr val="FFFFFF"/>
                </a:solidFill>
                <a:latin typeface="Meiryo UI" panose="020B0604030504040204" pitchFamily="34" charset="-128"/>
                <a:ea typeface="Meiryo UI" panose="020B0604030504040204" pitchFamily="34" charset="-128"/>
              </a:rPr>
              <a:t>✓</a:t>
            </a:r>
          </a:p>
        </p:txBody>
      </p:sp>
      <p:sp>
        <p:nvSpPr>
          <p:cNvPr id="23" name="Rounded Rectangle 22"/>
          <p:cNvSpPr/>
          <p:nvPr/>
        </p:nvSpPr>
        <p:spPr>
          <a:xfrm>
            <a:off x="6851142" y="1783071"/>
            <a:ext cx="1885950" cy="1611630"/>
          </a:xfrm>
          <a:prstGeom prst="roundRect">
            <a:avLst/>
          </a:prstGeom>
          <a:solidFill>
            <a:srgbClr val="FFFFFF"/>
          </a:solidFill>
          <a:ln>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24" name="Rectangle 23"/>
          <p:cNvSpPr/>
          <p:nvPr/>
        </p:nvSpPr>
        <p:spPr>
          <a:xfrm>
            <a:off x="6851142" y="1783071"/>
            <a:ext cx="54864" cy="1611630"/>
          </a:xfrm>
          <a:prstGeom prst="rect">
            <a:avLst/>
          </a:prstGeom>
          <a:solidFill>
            <a:srgbClr val="56915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25" name="TextBox 24"/>
          <p:cNvSpPr txBox="1"/>
          <p:nvPr/>
        </p:nvSpPr>
        <p:spPr>
          <a:xfrm>
            <a:off x="6877847" y="1797208"/>
            <a:ext cx="1947672" cy="461665"/>
          </a:xfrm>
          <a:prstGeom prst="rect">
            <a:avLst/>
          </a:prstGeom>
          <a:noFill/>
        </p:spPr>
        <p:txBody>
          <a:bodyPr wrap="square" anchor="ctr">
            <a:spAutoFit/>
          </a:bodyPr>
          <a:lstStyle/>
          <a:p>
            <a:pPr algn="l"/>
            <a:r>
              <a:rPr sz="2400" b="1" dirty="0" err="1">
                <a:solidFill>
                  <a:srgbClr val="569158"/>
                </a:solidFill>
                <a:latin typeface="Meiryo UI" panose="020B0604030504040204" pitchFamily="34" charset="-128"/>
                <a:ea typeface="Meiryo UI" panose="020B0604030504040204" pitchFamily="34" charset="-128"/>
              </a:rPr>
              <a:t>協会への貢献</a:t>
            </a:r>
            <a:endParaRPr sz="2400" b="1" dirty="0">
              <a:solidFill>
                <a:srgbClr val="569158"/>
              </a:solidFill>
              <a:latin typeface="Meiryo UI" panose="020B0604030504040204" pitchFamily="34" charset="-128"/>
              <a:ea typeface="Meiryo UI" panose="020B0604030504040204" pitchFamily="34" charset="-128"/>
            </a:endParaRPr>
          </a:p>
        </p:txBody>
      </p:sp>
      <p:sp>
        <p:nvSpPr>
          <p:cNvPr id="26" name="TextBox 25"/>
          <p:cNvSpPr txBox="1"/>
          <p:nvPr/>
        </p:nvSpPr>
        <p:spPr>
          <a:xfrm>
            <a:off x="7002018" y="2249415"/>
            <a:ext cx="1611630" cy="923330"/>
          </a:xfrm>
          <a:prstGeom prst="rect">
            <a:avLst/>
          </a:prstGeom>
          <a:noFill/>
        </p:spPr>
        <p:txBody>
          <a:bodyPr wrap="square" anchor="t">
            <a:spAutoFit/>
          </a:bodyPr>
          <a:lstStyle/>
          <a:p>
            <a:pPr algn="l"/>
            <a:r>
              <a:rPr sz="1800">
                <a:solidFill>
                  <a:srgbClr val="263238"/>
                </a:solidFill>
                <a:latin typeface="Meiryo UI" panose="020B0604030504040204" pitchFamily="34" charset="-128"/>
                <a:ea typeface="Meiryo UI" panose="020B0604030504040204" pitchFamily="34" charset="-128"/>
              </a:rPr>
              <a:t>その他、協会の発展に
功労がある</a:t>
            </a:r>
          </a:p>
        </p:txBody>
      </p:sp>
      <p:sp>
        <p:nvSpPr>
          <p:cNvPr id="27" name="Oval 26"/>
          <p:cNvSpPr/>
          <p:nvPr/>
        </p:nvSpPr>
        <p:spPr>
          <a:xfrm>
            <a:off x="7571232" y="3634731"/>
            <a:ext cx="425196" cy="425196"/>
          </a:xfrm>
          <a:prstGeom prst="ellipse">
            <a:avLst/>
          </a:prstGeom>
          <a:solidFill>
            <a:srgbClr val="56915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28" name="TextBox 27"/>
          <p:cNvSpPr txBox="1"/>
          <p:nvPr/>
        </p:nvSpPr>
        <p:spPr>
          <a:xfrm>
            <a:off x="7571232" y="3616498"/>
            <a:ext cx="425196" cy="461665"/>
          </a:xfrm>
          <a:prstGeom prst="rect">
            <a:avLst/>
          </a:prstGeom>
          <a:noFill/>
        </p:spPr>
        <p:txBody>
          <a:bodyPr wrap="square" anchor="ctr">
            <a:spAutoFit/>
          </a:bodyPr>
          <a:lstStyle/>
          <a:p>
            <a:pPr algn="ctr"/>
            <a:r>
              <a:rPr sz="2400" b="1">
                <a:solidFill>
                  <a:srgbClr val="FFFFFF"/>
                </a:solidFill>
                <a:latin typeface="Meiryo UI" panose="020B0604030504040204" pitchFamily="34" charset="-128"/>
                <a:ea typeface="Meiryo UI" panose="020B0604030504040204" pitchFamily="34" charset="-128"/>
              </a:rPr>
              <a:t>✓</a:t>
            </a:r>
          </a:p>
        </p:txBody>
      </p:sp>
      <p:sp>
        <p:nvSpPr>
          <p:cNvPr id="29" name="TextBox 28"/>
          <p:cNvSpPr txBox="1"/>
          <p:nvPr/>
        </p:nvSpPr>
        <p:spPr>
          <a:xfrm>
            <a:off x="119495" y="4847100"/>
            <a:ext cx="8882149" cy="1200329"/>
          </a:xfrm>
          <a:prstGeom prst="rect">
            <a:avLst/>
          </a:prstGeom>
          <a:solidFill>
            <a:schemeClr val="bg1"/>
          </a:solidFill>
        </p:spPr>
        <p:txBody>
          <a:bodyPr wrap="square" anchor="ctr">
            <a:spAutoFit/>
          </a:bodyPr>
          <a:lstStyle/>
          <a:p>
            <a:pPr algn="ctr"/>
            <a:r>
              <a:rPr sz="2400" b="1" dirty="0" err="1">
                <a:solidFill>
                  <a:srgbClr val="0B4A78"/>
                </a:solidFill>
                <a:latin typeface="Meiryo UI" panose="020B0604030504040204" pitchFamily="34" charset="-128"/>
                <a:ea typeface="Meiryo UI" panose="020B0604030504040204" pitchFamily="34" charset="-128"/>
              </a:rPr>
              <a:t>重要：年齢だけで自動的に移行する制度ではありません</a:t>
            </a:r>
            <a:r>
              <a:rPr sz="2400" b="1" dirty="0">
                <a:solidFill>
                  <a:srgbClr val="0B4A78"/>
                </a:solidFill>
                <a:latin typeface="Meiryo UI" panose="020B0604030504040204" pitchFamily="34" charset="-128"/>
                <a:ea typeface="Meiryo UI" panose="020B0604030504040204" pitchFamily="34" charset="-128"/>
              </a:rPr>
              <a:t>。
「</a:t>
            </a:r>
            <a:r>
              <a:rPr sz="2400" b="1" dirty="0" err="1">
                <a:solidFill>
                  <a:srgbClr val="0B4A78"/>
                </a:solidFill>
                <a:latin typeface="Meiryo UI" panose="020B0604030504040204" pitchFamily="34" charset="-128"/>
                <a:ea typeface="Meiryo UI" panose="020B0604030504040204" pitchFamily="34" charset="-128"/>
              </a:rPr>
              <a:t>専門医・指導医としての教育・指導等への功績」を踏まえて</a:t>
            </a:r>
            <a:endParaRPr lang="en-US" sz="2400" b="1" dirty="0">
              <a:solidFill>
                <a:srgbClr val="0B4A78"/>
              </a:solidFill>
              <a:latin typeface="Meiryo UI" panose="020B0604030504040204" pitchFamily="34" charset="-128"/>
              <a:ea typeface="Meiryo UI" panose="020B0604030504040204" pitchFamily="34" charset="-128"/>
            </a:endParaRPr>
          </a:p>
          <a:p>
            <a:pPr algn="ctr"/>
            <a:r>
              <a:rPr sz="2400" b="1" dirty="0" err="1">
                <a:solidFill>
                  <a:srgbClr val="0B4A78"/>
                </a:solidFill>
                <a:latin typeface="Meiryo UI" panose="020B0604030504040204" pitchFamily="34" charset="-128"/>
                <a:ea typeface="Meiryo UI" panose="020B0604030504040204" pitchFamily="34" charset="-128"/>
              </a:rPr>
              <a:t>推薦・審査されます</a:t>
            </a:r>
            <a:r>
              <a:rPr sz="2400" b="1" dirty="0">
                <a:solidFill>
                  <a:srgbClr val="0B4A78"/>
                </a:solidFill>
                <a:latin typeface="Meiryo UI" panose="020B0604030504040204" pitchFamily="34" charset="-128"/>
                <a:ea typeface="Meiryo UI" panose="020B0604030504040204" pitchFamily="34" charset="-128"/>
              </a:rPr>
              <a:t>。</a:t>
            </a:r>
            <a:endParaRPr lang="en-US" sz="2400" b="1" dirty="0">
              <a:solidFill>
                <a:srgbClr val="0B4A78"/>
              </a:solidFill>
              <a:latin typeface="Meiryo UI" panose="020B0604030504040204" pitchFamily="34" charset="-128"/>
              <a:ea typeface="Meiryo UI" panose="020B0604030504040204" pitchFamily="34" charset="-128"/>
            </a:endParaRPr>
          </a:p>
        </p:txBody>
      </p:sp>
      <p:sp>
        <p:nvSpPr>
          <p:cNvPr id="30" name="Rectangle 29"/>
          <p:cNvSpPr/>
          <p:nvPr/>
        </p:nvSpPr>
        <p:spPr>
          <a:xfrm>
            <a:off x="329184" y="6141618"/>
            <a:ext cx="8366760" cy="8229"/>
          </a:xfrm>
          <a:prstGeom prst="rect">
            <a:avLst/>
          </a:prstGeom>
          <a:solidFill>
            <a:srgbClr val="D7E1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800">
              <a:latin typeface="Meiryo UI" panose="020B0604030504040204" pitchFamily="34" charset="-128"/>
              <a:ea typeface="Meiryo UI" panose="020B0604030504040204" pitchFamily="34" charset="-128"/>
            </a:endParaRPr>
          </a:p>
        </p:txBody>
      </p:sp>
      <p:sp>
        <p:nvSpPr>
          <p:cNvPr id="31" name="TextBox 30"/>
          <p:cNvSpPr txBox="1"/>
          <p:nvPr/>
        </p:nvSpPr>
        <p:spPr>
          <a:xfrm>
            <a:off x="421005" y="6244037"/>
            <a:ext cx="8023860" cy="246221"/>
          </a:xfrm>
          <a:prstGeom prst="rect">
            <a:avLst/>
          </a:prstGeom>
          <a:noFill/>
        </p:spPr>
        <p:txBody>
          <a:bodyPr wrap="square" anchor="ctr">
            <a:spAutoFit/>
          </a:bodyPr>
          <a:lstStyle/>
          <a:p>
            <a:pPr algn="l"/>
            <a:r>
              <a:rPr sz="1000" dirty="0" err="1">
                <a:solidFill>
                  <a:srgbClr val="63737D"/>
                </a:solidFill>
                <a:latin typeface="Meiryo UI" panose="020B0604030504040204" pitchFamily="34" charset="-128"/>
                <a:ea typeface="Meiryo UI" panose="020B0604030504040204" pitchFamily="34" charset="-128"/>
              </a:rPr>
              <a:t>出典：https</a:t>
            </a:r>
            <a:r>
              <a:rPr sz="1000" dirty="0">
                <a:solidFill>
                  <a:srgbClr val="63737D"/>
                </a:solidFill>
                <a:latin typeface="Meiryo UI" panose="020B0604030504040204" pitchFamily="34" charset="-128"/>
                <a:ea typeface="Meiryo UI" panose="020B0604030504040204" pitchFamily="34" charset="-128"/>
              </a:rPr>
              <a:t>://</a:t>
            </a:r>
            <a:r>
              <a:rPr sz="1000" dirty="0" err="1">
                <a:solidFill>
                  <a:srgbClr val="63737D"/>
                </a:solidFill>
                <a:latin typeface="Meiryo UI" panose="020B0604030504040204" pitchFamily="34" charset="-128"/>
                <a:ea typeface="Meiryo UI" panose="020B0604030504040204" pitchFamily="34" charset="-128"/>
              </a:rPr>
              <a:t>shakai-senmon-i.umin.jp</a:t>
            </a:r>
            <a:r>
              <a:rPr sz="1000" dirty="0">
                <a:solidFill>
                  <a:srgbClr val="63737D"/>
                </a:solidFill>
                <a:latin typeface="Meiryo UI" panose="020B0604030504040204" pitchFamily="34" charset="-128"/>
                <a:ea typeface="Meiryo UI" panose="020B0604030504040204" pitchFamily="34" charset="-128"/>
              </a:rPr>
              <a:t>/news/4214/　</a:t>
            </a:r>
            <a:r>
              <a:rPr sz="1000" dirty="0" err="1">
                <a:solidFill>
                  <a:srgbClr val="63737D"/>
                </a:solidFill>
                <a:latin typeface="Meiryo UI" panose="020B0604030504040204" pitchFamily="34" charset="-128"/>
                <a:ea typeface="Meiryo UI" panose="020B0604030504040204" pitchFamily="34" charset="-128"/>
              </a:rPr>
              <a:t>推薦の基準</a:t>
            </a:r>
            <a:endParaRPr sz="1000" dirty="0">
              <a:solidFill>
                <a:srgbClr val="63737D"/>
              </a:solidFill>
              <a:latin typeface="Meiryo UI" panose="020B0604030504040204" pitchFamily="34" charset="-128"/>
              <a:ea typeface="Meiryo UI" panose="020B0604030504040204" pitchFamily="34" charset="-128"/>
            </a:endParaRPr>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5770" y="1013980"/>
            <a:ext cx="8229600" cy="207749"/>
          </a:xfrm>
          <a:prstGeom prst="rect">
            <a:avLst/>
          </a:prstGeom>
          <a:noFill/>
        </p:spPr>
        <p:txBody>
          <a:bodyPr wrap="square" anchor="ctr">
            <a:spAutoFit/>
          </a:bodyPr>
          <a:lstStyle/>
          <a:p>
            <a:pPr algn="l"/>
            <a:r>
              <a:rPr sz="750" b="1">
                <a:solidFill>
                  <a:srgbClr val="147BAD"/>
                </a:solidFill>
                <a:latin typeface="Meiryo UI" panose="020B0604030504040204" pitchFamily="34" charset="-128"/>
                <a:ea typeface="Meiryo UI" panose="020B0604030504040204" pitchFamily="34" charset="-128"/>
              </a:rPr>
              <a:t>PART 2</a:t>
            </a:r>
          </a:p>
        </p:txBody>
      </p:sp>
      <p:sp>
        <p:nvSpPr>
          <p:cNvPr id="3" name="TextBox 2"/>
          <p:cNvSpPr txBox="1"/>
          <p:nvPr/>
        </p:nvSpPr>
        <p:spPr>
          <a:xfrm>
            <a:off x="665227" y="250566"/>
            <a:ext cx="8229600" cy="584775"/>
          </a:xfrm>
          <a:prstGeom prst="rect">
            <a:avLst/>
          </a:prstGeom>
          <a:noFill/>
        </p:spPr>
        <p:txBody>
          <a:bodyPr wrap="square" anchor="ctr">
            <a:spAutoFit/>
          </a:bodyPr>
          <a:lstStyle/>
          <a:p>
            <a:pPr algn="ctr"/>
            <a:r>
              <a:rPr sz="3200" b="1" dirty="0" err="1">
                <a:solidFill>
                  <a:srgbClr val="0B4A78"/>
                </a:solidFill>
                <a:latin typeface="Meiryo UI" panose="020B0604030504040204" pitchFamily="34" charset="-128"/>
                <a:ea typeface="Meiryo UI" panose="020B0604030504040204" pitchFamily="34" charset="-128"/>
              </a:rPr>
              <a:t>名誉専門医・指導医｜推薦から選定まで</a:t>
            </a:r>
            <a:endParaRPr sz="3200" b="1" dirty="0">
              <a:solidFill>
                <a:srgbClr val="0B4A78"/>
              </a:solidFill>
              <a:latin typeface="Meiryo UI" panose="020B0604030504040204" pitchFamily="34" charset="-128"/>
              <a:ea typeface="Meiryo UI" panose="020B0604030504040204" pitchFamily="34" charset="-128"/>
            </a:endParaRPr>
          </a:p>
        </p:txBody>
      </p:sp>
      <p:sp>
        <p:nvSpPr>
          <p:cNvPr id="4" name="Rectangle 3"/>
          <p:cNvSpPr/>
          <p:nvPr/>
        </p:nvSpPr>
        <p:spPr>
          <a:xfrm>
            <a:off x="445770" y="1645920"/>
            <a:ext cx="720090" cy="37719"/>
          </a:xfrm>
          <a:prstGeom prst="rect">
            <a:avLst/>
          </a:prstGeom>
          <a:solidFill>
            <a:srgbClr val="E6A6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latin typeface="Meiryo UI" panose="020B0604030504040204" pitchFamily="34" charset="-128"/>
              <a:ea typeface="Meiryo UI" panose="020B0604030504040204" pitchFamily="34" charset="-128"/>
            </a:endParaRPr>
          </a:p>
        </p:txBody>
      </p:sp>
      <p:sp>
        <p:nvSpPr>
          <p:cNvPr id="5" name="Rounded Rectangle 4"/>
          <p:cNvSpPr/>
          <p:nvPr/>
        </p:nvSpPr>
        <p:spPr>
          <a:xfrm>
            <a:off x="277229" y="1920240"/>
            <a:ext cx="4249051" cy="2640330"/>
          </a:xfrm>
          <a:prstGeom prst="roundRect">
            <a:avLst/>
          </a:prstGeom>
          <a:solidFill>
            <a:srgbClr val="E6F2F9"/>
          </a:solidFill>
          <a:ln>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latin typeface="Meiryo UI" panose="020B0604030504040204" pitchFamily="34" charset="-128"/>
              <a:ea typeface="Meiryo UI" panose="020B0604030504040204" pitchFamily="34" charset="-128"/>
            </a:endParaRPr>
          </a:p>
        </p:txBody>
      </p:sp>
      <p:sp>
        <p:nvSpPr>
          <p:cNvPr id="6" name="Rectangle 5"/>
          <p:cNvSpPr/>
          <p:nvPr/>
        </p:nvSpPr>
        <p:spPr>
          <a:xfrm>
            <a:off x="514350" y="1920240"/>
            <a:ext cx="54864" cy="2640330"/>
          </a:xfrm>
          <a:prstGeom prst="rect">
            <a:avLst/>
          </a:prstGeom>
          <a:solidFill>
            <a:srgbClr val="147BA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latin typeface="Meiryo UI" panose="020B0604030504040204" pitchFamily="34" charset="-128"/>
              <a:ea typeface="Meiryo UI" panose="020B0604030504040204" pitchFamily="34" charset="-128"/>
            </a:endParaRPr>
          </a:p>
        </p:txBody>
      </p:sp>
      <p:sp>
        <p:nvSpPr>
          <p:cNvPr id="7" name="TextBox 6"/>
          <p:cNvSpPr txBox="1"/>
          <p:nvPr/>
        </p:nvSpPr>
        <p:spPr>
          <a:xfrm>
            <a:off x="665227" y="1943155"/>
            <a:ext cx="3737609" cy="461665"/>
          </a:xfrm>
          <a:prstGeom prst="rect">
            <a:avLst/>
          </a:prstGeom>
          <a:noFill/>
        </p:spPr>
        <p:txBody>
          <a:bodyPr wrap="square" anchor="ctr">
            <a:spAutoFit/>
          </a:bodyPr>
          <a:lstStyle/>
          <a:p>
            <a:pPr algn="l"/>
            <a:r>
              <a:rPr sz="2400" b="1">
                <a:solidFill>
                  <a:srgbClr val="147BAD"/>
                </a:solidFill>
                <a:latin typeface="Meiryo UI" panose="020B0604030504040204" pitchFamily="34" charset="-128"/>
                <a:ea typeface="Meiryo UI" panose="020B0604030504040204" pitchFamily="34" charset="-128"/>
              </a:rPr>
              <a:t>自薦の場合</a:t>
            </a:r>
          </a:p>
        </p:txBody>
      </p:sp>
      <p:sp>
        <p:nvSpPr>
          <p:cNvPr id="8" name="TextBox 7"/>
          <p:cNvSpPr txBox="1"/>
          <p:nvPr/>
        </p:nvSpPr>
        <p:spPr>
          <a:xfrm>
            <a:off x="514349" y="2386585"/>
            <a:ext cx="4018787" cy="2031325"/>
          </a:xfrm>
          <a:prstGeom prst="rect">
            <a:avLst/>
          </a:prstGeom>
          <a:noFill/>
        </p:spPr>
        <p:txBody>
          <a:bodyPr wrap="square" anchor="t">
            <a:spAutoFit/>
          </a:bodyPr>
          <a:lstStyle/>
          <a:p>
            <a:pPr algn="l"/>
            <a:r>
              <a:rPr sz="1800" dirty="0">
                <a:solidFill>
                  <a:srgbClr val="263238"/>
                </a:solidFill>
                <a:latin typeface="Meiryo UI" panose="020B0604030504040204" pitchFamily="34" charset="-128"/>
                <a:ea typeface="Meiryo UI" panose="020B0604030504040204" pitchFamily="34" charset="-128"/>
              </a:rPr>
              <a:t>① </a:t>
            </a:r>
            <a:r>
              <a:rPr sz="1800" dirty="0" err="1">
                <a:solidFill>
                  <a:srgbClr val="263238"/>
                </a:solidFill>
                <a:latin typeface="Meiryo UI" panose="020B0604030504040204" pitchFamily="34" charset="-128"/>
                <a:ea typeface="Meiryo UI" panose="020B0604030504040204" pitchFamily="34" charset="-128"/>
              </a:rPr>
              <a:t>推薦依頼書を作成</a:t>
            </a:r>
            <a:r>
              <a:rPr sz="1800" dirty="0">
                <a:solidFill>
                  <a:srgbClr val="263238"/>
                </a:solidFill>
                <a:latin typeface="Meiryo UI" panose="020B0604030504040204" pitchFamily="34" charset="-128"/>
                <a:ea typeface="Meiryo UI" panose="020B0604030504040204" pitchFamily="34" charset="-128"/>
              </a:rPr>
              <a:t>
② </a:t>
            </a:r>
            <a:r>
              <a:rPr sz="1800" dirty="0" err="1">
                <a:solidFill>
                  <a:srgbClr val="263238"/>
                </a:solidFill>
                <a:latin typeface="Meiryo UI" panose="020B0604030504040204" pitchFamily="34" charset="-128"/>
                <a:ea typeface="Meiryo UI" panose="020B0604030504040204" pitchFamily="34" charset="-128"/>
              </a:rPr>
              <a:t>所属学会・団体の事務局、または所属／過去に所属した専門研修プログラム統括責任者へ提出</a:t>
            </a:r>
            <a:r>
              <a:rPr sz="1800" dirty="0">
                <a:solidFill>
                  <a:srgbClr val="263238"/>
                </a:solidFill>
                <a:latin typeface="Meiryo UI" panose="020B0604030504040204" pitchFamily="34" charset="-128"/>
                <a:ea typeface="Meiryo UI" panose="020B0604030504040204" pitchFamily="34" charset="-128"/>
              </a:rPr>
              <a:t>
③ </a:t>
            </a:r>
            <a:r>
              <a:rPr sz="1800" dirty="0" err="1">
                <a:solidFill>
                  <a:srgbClr val="263238"/>
                </a:solidFill>
                <a:latin typeface="Meiryo UI" panose="020B0604030504040204" pitchFamily="34" charset="-128"/>
                <a:ea typeface="Meiryo UI" panose="020B0604030504040204" pitchFamily="34" charset="-128"/>
              </a:rPr>
              <a:t>推薦手続きを経て協会へ</a:t>
            </a:r>
            <a:endParaRPr sz="1800" dirty="0">
              <a:solidFill>
                <a:srgbClr val="263238"/>
              </a:solidFill>
              <a:latin typeface="Meiryo UI" panose="020B0604030504040204" pitchFamily="34" charset="-128"/>
              <a:ea typeface="Meiryo UI" panose="020B0604030504040204" pitchFamily="34" charset="-128"/>
            </a:endParaRPr>
          </a:p>
        </p:txBody>
      </p:sp>
      <p:sp>
        <p:nvSpPr>
          <p:cNvPr id="9" name="Rounded Rectangle 8"/>
          <p:cNvSpPr/>
          <p:nvPr/>
        </p:nvSpPr>
        <p:spPr>
          <a:xfrm>
            <a:off x="4629149" y="1920240"/>
            <a:ext cx="4406785" cy="2640330"/>
          </a:xfrm>
          <a:prstGeom prst="roundRect">
            <a:avLst/>
          </a:prstGeom>
          <a:solidFill>
            <a:srgbClr val="FDF6E1"/>
          </a:solidFill>
          <a:ln>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latin typeface="Meiryo UI" panose="020B0604030504040204" pitchFamily="34" charset="-128"/>
              <a:ea typeface="Meiryo UI" panose="020B0604030504040204" pitchFamily="34" charset="-128"/>
            </a:endParaRPr>
          </a:p>
        </p:txBody>
      </p:sp>
      <p:sp>
        <p:nvSpPr>
          <p:cNvPr id="10" name="Rectangle 9"/>
          <p:cNvSpPr/>
          <p:nvPr/>
        </p:nvSpPr>
        <p:spPr>
          <a:xfrm>
            <a:off x="4629150" y="1920240"/>
            <a:ext cx="54864" cy="2640330"/>
          </a:xfrm>
          <a:prstGeom prst="rect">
            <a:avLst/>
          </a:prstGeom>
          <a:solidFill>
            <a:srgbClr val="E6A6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latin typeface="Meiryo UI" panose="020B0604030504040204" pitchFamily="34" charset="-128"/>
              <a:ea typeface="Meiryo UI" panose="020B0604030504040204" pitchFamily="34" charset="-128"/>
            </a:endParaRPr>
          </a:p>
        </p:txBody>
      </p:sp>
      <p:sp>
        <p:nvSpPr>
          <p:cNvPr id="11" name="TextBox 10"/>
          <p:cNvSpPr txBox="1"/>
          <p:nvPr/>
        </p:nvSpPr>
        <p:spPr>
          <a:xfrm>
            <a:off x="4786884" y="1943155"/>
            <a:ext cx="3737609" cy="461665"/>
          </a:xfrm>
          <a:prstGeom prst="rect">
            <a:avLst/>
          </a:prstGeom>
          <a:noFill/>
        </p:spPr>
        <p:txBody>
          <a:bodyPr wrap="square" anchor="ctr">
            <a:spAutoFit/>
          </a:bodyPr>
          <a:lstStyle/>
          <a:p>
            <a:pPr algn="l"/>
            <a:r>
              <a:rPr sz="2400" b="1">
                <a:solidFill>
                  <a:srgbClr val="E6A62D"/>
                </a:solidFill>
                <a:latin typeface="Meiryo UI" panose="020B0604030504040204" pitchFamily="34" charset="-128"/>
                <a:ea typeface="Meiryo UI" panose="020B0604030504040204" pitchFamily="34" charset="-128"/>
              </a:rPr>
              <a:t>他薦の場合</a:t>
            </a:r>
          </a:p>
        </p:txBody>
      </p:sp>
      <p:sp>
        <p:nvSpPr>
          <p:cNvPr id="12" name="TextBox 11"/>
          <p:cNvSpPr txBox="1"/>
          <p:nvPr/>
        </p:nvSpPr>
        <p:spPr>
          <a:xfrm>
            <a:off x="4780027" y="2386585"/>
            <a:ext cx="4114800" cy="1754326"/>
          </a:xfrm>
          <a:prstGeom prst="rect">
            <a:avLst/>
          </a:prstGeom>
          <a:noFill/>
        </p:spPr>
        <p:txBody>
          <a:bodyPr wrap="square" anchor="t">
            <a:spAutoFit/>
          </a:bodyPr>
          <a:lstStyle/>
          <a:p>
            <a:pPr algn="l"/>
            <a:r>
              <a:rPr sz="1800" dirty="0">
                <a:solidFill>
                  <a:srgbClr val="263238"/>
                </a:solidFill>
                <a:latin typeface="Meiryo UI" panose="020B0604030504040204" pitchFamily="34" charset="-128"/>
                <a:ea typeface="Meiryo UI" panose="020B0604030504040204" pitchFamily="34" charset="-128"/>
              </a:rPr>
              <a:t>① </a:t>
            </a:r>
            <a:r>
              <a:rPr sz="1800" dirty="0" err="1">
                <a:solidFill>
                  <a:srgbClr val="263238"/>
                </a:solidFill>
                <a:latin typeface="Meiryo UI" panose="020B0604030504040204" pitchFamily="34" charset="-128"/>
                <a:ea typeface="Meiryo UI" panose="020B0604030504040204" pitchFamily="34" charset="-128"/>
              </a:rPr>
              <a:t>専門医・指導医認定委員会委員、または専門研修プログラム統括責任者が推薦</a:t>
            </a:r>
            <a:r>
              <a:rPr sz="1800" dirty="0">
                <a:solidFill>
                  <a:srgbClr val="263238"/>
                </a:solidFill>
                <a:latin typeface="Meiryo UI" panose="020B0604030504040204" pitchFamily="34" charset="-128"/>
                <a:ea typeface="Meiryo UI" panose="020B0604030504040204" pitchFamily="34" charset="-128"/>
              </a:rPr>
              <a:t>
② </a:t>
            </a:r>
            <a:r>
              <a:rPr sz="1800" dirty="0" err="1">
                <a:solidFill>
                  <a:srgbClr val="263238"/>
                </a:solidFill>
                <a:latin typeface="Meiryo UI" panose="020B0604030504040204" pitchFamily="34" charset="-128"/>
                <a:ea typeface="Meiryo UI" panose="020B0604030504040204" pitchFamily="34" charset="-128"/>
              </a:rPr>
              <a:t>候補者推薦書を作成</a:t>
            </a:r>
            <a:r>
              <a:rPr sz="1800" dirty="0">
                <a:solidFill>
                  <a:srgbClr val="263238"/>
                </a:solidFill>
                <a:latin typeface="Meiryo UI" panose="020B0604030504040204" pitchFamily="34" charset="-128"/>
                <a:ea typeface="Meiryo UI" panose="020B0604030504040204" pitchFamily="34" charset="-128"/>
              </a:rPr>
              <a:t>
③ </a:t>
            </a:r>
            <a:r>
              <a:rPr sz="1800" dirty="0" err="1">
                <a:solidFill>
                  <a:srgbClr val="263238"/>
                </a:solidFill>
                <a:latin typeface="Meiryo UI" panose="020B0604030504040204" pitchFamily="34" charset="-128"/>
                <a:ea typeface="Meiryo UI" panose="020B0604030504040204" pitchFamily="34" charset="-128"/>
              </a:rPr>
              <a:t>社会医学系専門医協会事務局へ提出</a:t>
            </a:r>
            <a:endParaRPr sz="1800" dirty="0">
              <a:solidFill>
                <a:srgbClr val="263238"/>
              </a:solidFill>
              <a:latin typeface="Meiryo UI" panose="020B0604030504040204" pitchFamily="34" charset="-128"/>
              <a:ea typeface="Meiryo UI" panose="020B0604030504040204" pitchFamily="34" charset="-128"/>
            </a:endParaRPr>
          </a:p>
        </p:txBody>
      </p:sp>
      <p:sp>
        <p:nvSpPr>
          <p:cNvPr id="13" name="TextBox 12"/>
          <p:cNvSpPr txBox="1"/>
          <p:nvPr/>
        </p:nvSpPr>
        <p:spPr>
          <a:xfrm>
            <a:off x="452108" y="4858971"/>
            <a:ext cx="8103247" cy="400110"/>
          </a:xfrm>
          <a:prstGeom prst="rect">
            <a:avLst/>
          </a:prstGeom>
          <a:noFill/>
        </p:spPr>
        <p:txBody>
          <a:bodyPr wrap="square" anchor="ctr">
            <a:spAutoFit/>
          </a:bodyPr>
          <a:lstStyle/>
          <a:p>
            <a:pPr algn="ctr"/>
            <a:r>
              <a:rPr b="1" dirty="0" err="1">
                <a:solidFill>
                  <a:srgbClr val="0B4A78"/>
                </a:solidFill>
                <a:latin typeface="Meiryo UI" panose="020B0604030504040204" pitchFamily="34" charset="-128"/>
                <a:ea typeface="Meiryo UI" panose="020B0604030504040204" pitchFamily="34" charset="-128"/>
              </a:rPr>
              <a:t>選定後：認定登録料・翌年度以降の年間登録料は免除／更新不要・終身</a:t>
            </a:r>
            <a:endParaRPr b="1" dirty="0">
              <a:solidFill>
                <a:srgbClr val="0B4A78"/>
              </a:solidFill>
              <a:latin typeface="Meiryo UI" panose="020B0604030504040204" pitchFamily="34" charset="-128"/>
              <a:ea typeface="Meiryo UI" panose="020B0604030504040204" pitchFamily="34" charset="-128"/>
            </a:endParaRPr>
          </a:p>
        </p:txBody>
      </p:sp>
      <p:sp>
        <p:nvSpPr>
          <p:cNvPr id="15" name="TextBox 14"/>
          <p:cNvSpPr txBox="1"/>
          <p:nvPr/>
        </p:nvSpPr>
        <p:spPr>
          <a:xfrm>
            <a:off x="445770" y="5742739"/>
            <a:ext cx="8023860" cy="173124"/>
          </a:xfrm>
          <a:prstGeom prst="rect">
            <a:avLst/>
          </a:prstGeom>
          <a:noFill/>
        </p:spPr>
        <p:txBody>
          <a:bodyPr wrap="square" anchor="ctr">
            <a:spAutoFit/>
          </a:bodyPr>
          <a:lstStyle/>
          <a:p>
            <a:pPr algn="l"/>
            <a:r>
              <a:rPr sz="525">
                <a:solidFill>
                  <a:srgbClr val="63737D"/>
                </a:solidFill>
                <a:latin typeface="Meiryo UI" panose="020B0604030504040204" pitchFamily="34" charset="-128"/>
                <a:ea typeface="Meiryo UI" panose="020B0604030504040204" pitchFamily="34" charset="-128"/>
              </a:rPr>
              <a:t>出典：https://shakai-senmon-i.umin.jp/news/4214/（2026年度募集期間：4月1日～5月31日）</a:t>
            </a:r>
          </a:p>
        </p:txBody>
      </p:sp>
      <p:sp>
        <p:nvSpPr>
          <p:cNvPr id="18" name="テキスト ボックス 17">
            <a:extLst>
              <a:ext uri="{FF2B5EF4-FFF2-40B4-BE49-F238E27FC236}">
                <a16:creationId xmlns:a16="http://schemas.microsoft.com/office/drawing/2014/main" id="{4D2EA0E9-00D1-6D0C-A594-19F22EAE8C0B}"/>
              </a:ext>
            </a:extLst>
          </p:cNvPr>
          <p:cNvSpPr txBox="1"/>
          <p:nvPr/>
        </p:nvSpPr>
        <p:spPr>
          <a:xfrm>
            <a:off x="282633" y="5591945"/>
            <a:ext cx="8310441" cy="830997"/>
          </a:xfrm>
          <a:prstGeom prst="rect">
            <a:avLst/>
          </a:prstGeom>
          <a:solidFill>
            <a:schemeClr val="bg1"/>
          </a:solidFill>
        </p:spPr>
        <p:txBody>
          <a:bodyPr wrap="square">
            <a:spAutoFit/>
          </a:bodyPr>
          <a:lstStyle/>
          <a:p>
            <a:pPr algn="ctr"/>
            <a:r>
              <a:rPr lang="en-US" altLang="ja-JP" sz="2400" b="1" dirty="0">
                <a:solidFill>
                  <a:srgbClr val="0B4A78"/>
                </a:solidFill>
                <a:latin typeface="Meiryo UI" panose="020B0604030504040204" pitchFamily="34" charset="-128"/>
                <a:ea typeface="Meiryo UI" panose="020B0604030504040204" pitchFamily="34" charset="-128"/>
              </a:rPr>
              <a:t>※</a:t>
            </a:r>
            <a:r>
              <a:rPr lang="ja-JP" altLang="en-US" sz="2400" b="1">
                <a:solidFill>
                  <a:srgbClr val="0B4A78"/>
                </a:solidFill>
                <a:latin typeface="Meiryo UI" panose="020B0604030504040204" pitchFamily="34" charset="-128"/>
                <a:ea typeface="Meiryo UI" panose="020B0604030504040204" pitchFamily="34" charset="-128"/>
              </a:rPr>
              <a:t>自薦もありますが、各研修プログラム・社会医学系専門医構成団体からの他薦を重視します。</a:t>
            </a:r>
            <a:endParaRPr lang="ja-JP" altLang="en-US" sz="2400" b="1" dirty="0">
              <a:solidFill>
                <a:srgbClr val="0B4A78"/>
              </a:solidFill>
              <a:latin typeface="Meiryo UI" panose="020B0604030504040204" pitchFamily="34" charset="-128"/>
              <a:ea typeface="Meiryo UI" panose="020B0604030504040204" pitchFamily="34" charset="-128"/>
            </a:endParaRPr>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5770" y="1002439"/>
            <a:ext cx="8229600" cy="230832"/>
          </a:xfrm>
          <a:prstGeom prst="rect">
            <a:avLst/>
          </a:prstGeom>
          <a:noFill/>
        </p:spPr>
        <p:txBody>
          <a:bodyPr wrap="square" anchor="ctr">
            <a:spAutoFit/>
          </a:bodyPr>
          <a:lstStyle/>
          <a:p>
            <a:pPr algn="l"/>
            <a:r>
              <a:rPr sz="900" b="1">
                <a:solidFill>
                  <a:srgbClr val="147BAD"/>
                </a:solidFill>
                <a:latin typeface="Meiryo UI" panose="020B0604030504040204" pitchFamily="34" charset="-128"/>
                <a:ea typeface="Meiryo UI" panose="020B0604030504040204" pitchFamily="34" charset="-128"/>
              </a:rPr>
              <a:t>SUMMARY</a:t>
            </a:r>
          </a:p>
        </p:txBody>
      </p:sp>
      <p:sp>
        <p:nvSpPr>
          <p:cNvPr id="3" name="TextBox 2"/>
          <p:cNvSpPr txBox="1"/>
          <p:nvPr/>
        </p:nvSpPr>
        <p:spPr>
          <a:xfrm>
            <a:off x="805815" y="289624"/>
            <a:ext cx="8229600" cy="523220"/>
          </a:xfrm>
          <a:prstGeom prst="rect">
            <a:avLst/>
          </a:prstGeom>
          <a:noFill/>
        </p:spPr>
        <p:txBody>
          <a:bodyPr wrap="square" anchor="ctr">
            <a:spAutoFit/>
          </a:bodyPr>
          <a:lstStyle/>
          <a:p>
            <a:pPr algn="ctr"/>
            <a:r>
              <a:rPr sz="2800" b="1" dirty="0" err="1">
                <a:solidFill>
                  <a:srgbClr val="0B4A78"/>
                </a:solidFill>
                <a:latin typeface="Meiryo UI" panose="020B0604030504040204" pitchFamily="34" charset="-128"/>
                <a:ea typeface="Meiryo UI" panose="020B0604030504040204" pitchFamily="34" charset="-128"/>
              </a:rPr>
              <a:t>特例措置</a:t>
            </a:r>
            <a:r>
              <a:rPr lang="ja-JP" altLang="en-US" sz="2800" b="1">
                <a:solidFill>
                  <a:srgbClr val="0B4A78"/>
                </a:solidFill>
                <a:latin typeface="Meiryo UI" panose="020B0604030504040204" pitchFamily="34" charset="-128"/>
                <a:ea typeface="Meiryo UI" panose="020B0604030504040204" pitchFamily="34" charset="-128"/>
              </a:rPr>
              <a:t>専門医・指導医</a:t>
            </a:r>
            <a:r>
              <a:rPr sz="2800" b="1" dirty="0" err="1">
                <a:solidFill>
                  <a:srgbClr val="0B4A78"/>
                </a:solidFill>
                <a:latin typeface="Meiryo UI" panose="020B0604030504040204" pitchFamily="34" charset="-128"/>
                <a:ea typeface="Meiryo UI" panose="020B0604030504040204" pitchFamily="34" charset="-128"/>
              </a:rPr>
              <a:t>と名誉指導医｜違い</a:t>
            </a:r>
            <a:endParaRPr sz="2800" b="1" dirty="0">
              <a:solidFill>
                <a:srgbClr val="0B4A78"/>
              </a:solidFill>
              <a:latin typeface="Meiryo UI" panose="020B0604030504040204" pitchFamily="34" charset="-128"/>
              <a:ea typeface="Meiryo UI" panose="020B0604030504040204" pitchFamily="34" charset="-128"/>
            </a:endParaRPr>
          </a:p>
        </p:txBody>
      </p:sp>
      <p:sp>
        <p:nvSpPr>
          <p:cNvPr id="4" name="Rectangle 3"/>
          <p:cNvSpPr/>
          <p:nvPr/>
        </p:nvSpPr>
        <p:spPr>
          <a:xfrm>
            <a:off x="445770" y="1180405"/>
            <a:ext cx="720090" cy="37719"/>
          </a:xfrm>
          <a:prstGeom prst="rect">
            <a:avLst/>
          </a:prstGeom>
          <a:solidFill>
            <a:srgbClr val="E6A6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800">
              <a:latin typeface="Meiryo UI" panose="020B0604030504040204" pitchFamily="34" charset="-128"/>
              <a:ea typeface="Meiryo UI" panose="020B0604030504040204" pitchFamily="34" charset="-128"/>
            </a:endParaRPr>
          </a:p>
        </p:txBody>
      </p:sp>
      <p:sp>
        <p:nvSpPr>
          <p:cNvPr id="5" name="Rectangle 4"/>
          <p:cNvSpPr/>
          <p:nvPr/>
        </p:nvSpPr>
        <p:spPr>
          <a:xfrm>
            <a:off x="0" y="1454725"/>
            <a:ext cx="2125980" cy="425196"/>
          </a:xfrm>
          <a:prstGeom prst="rect">
            <a:avLst/>
          </a:prstGeom>
          <a:solidFill>
            <a:srgbClr val="0B4A78"/>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3200">
              <a:latin typeface="Meiryo UI" panose="020B0604030504040204" pitchFamily="34" charset="-128"/>
              <a:ea typeface="Meiryo UI" panose="020B0604030504040204" pitchFamily="34" charset="-128"/>
            </a:endParaRPr>
          </a:p>
        </p:txBody>
      </p:sp>
      <p:sp>
        <p:nvSpPr>
          <p:cNvPr id="6" name="TextBox 5"/>
          <p:cNvSpPr txBox="1"/>
          <p:nvPr/>
        </p:nvSpPr>
        <p:spPr>
          <a:xfrm>
            <a:off x="52485" y="1371509"/>
            <a:ext cx="2039205" cy="584775"/>
          </a:xfrm>
          <a:prstGeom prst="rect">
            <a:avLst/>
          </a:prstGeom>
          <a:noFill/>
        </p:spPr>
        <p:txBody>
          <a:bodyPr wrap="square" anchor="ctr">
            <a:spAutoFit/>
          </a:bodyPr>
          <a:lstStyle/>
          <a:p>
            <a:pPr algn="ctr"/>
            <a:endParaRPr sz="3200">
              <a:latin typeface="Meiryo UI" panose="020B0604030504040204" pitchFamily="34" charset="-128"/>
              <a:ea typeface="Meiryo UI" panose="020B0604030504040204" pitchFamily="34" charset="-128"/>
            </a:endParaRPr>
          </a:p>
        </p:txBody>
      </p:sp>
      <p:sp>
        <p:nvSpPr>
          <p:cNvPr id="7" name="Rectangle 6"/>
          <p:cNvSpPr/>
          <p:nvPr/>
        </p:nvSpPr>
        <p:spPr>
          <a:xfrm>
            <a:off x="1727260" y="1454725"/>
            <a:ext cx="3534712" cy="425196"/>
          </a:xfrm>
          <a:prstGeom prst="rect">
            <a:avLst/>
          </a:prstGeom>
          <a:solidFill>
            <a:srgbClr val="147BAD"/>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3200">
              <a:latin typeface="Meiryo UI" panose="020B0604030504040204" pitchFamily="34" charset="-128"/>
              <a:ea typeface="Meiryo UI" panose="020B0604030504040204" pitchFamily="34" charset="-128"/>
            </a:endParaRPr>
          </a:p>
        </p:txBody>
      </p:sp>
      <p:sp>
        <p:nvSpPr>
          <p:cNvPr id="8" name="TextBox 7"/>
          <p:cNvSpPr txBox="1"/>
          <p:nvPr/>
        </p:nvSpPr>
        <p:spPr>
          <a:xfrm>
            <a:off x="1779745" y="1433063"/>
            <a:ext cx="3482227" cy="461665"/>
          </a:xfrm>
          <a:prstGeom prst="rect">
            <a:avLst/>
          </a:prstGeom>
          <a:noFill/>
        </p:spPr>
        <p:txBody>
          <a:bodyPr wrap="square" anchor="ctr">
            <a:spAutoFit/>
          </a:bodyPr>
          <a:lstStyle/>
          <a:p>
            <a:pPr algn="ctr"/>
            <a:r>
              <a:rPr sz="2400" b="1">
                <a:solidFill>
                  <a:srgbClr val="FFFFFF"/>
                </a:solidFill>
                <a:latin typeface="Meiryo UI" panose="020B0604030504040204" pitchFamily="34" charset="-128"/>
                <a:ea typeface="Meiryo UI" panose="020B0604030504040204" pitchFamily="34" charset="-128"/>
              </a:rPr>
              <a:t>特例措置</a:t>
            </a:r>
          </a:p>
        </p:txBody>
      </p:sp>
      <p:sp>
        <p:nvSpPr>
          <p:cNvPr id="9" name="Rectangle 8"/>
          <p:cNvSpPr/>
          <p:nvPr/>
        </p:nvSpPr>
        <p:spPr>
          <a:xfrm>
            <a:off x="4984799" y="1454725"/>
            <a:ext cx="4121798" cy="425196"/>
          </a:xfrm>
          <a:prstGeom prst="rect">
            <a:avLst/>
          </a:prstGeom>
          <a:solidFill>
            <a:srgbClr val="E6A62D"/>
          </a:solidFill>
          <a:ln>
            <a:solidFill>
              <a:srgbClr val="FFFF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3200">
              <a:latin typeface="Meiryo UI" panose="020B0604030504040204" pitchFamily="34" charset="-128"/>
              <a:ea typeface="Meiryo UI" panose="020B0604030504040204" pitchFamily="34" charset="-128"/>
            </a:endParaRPr>
          </a:p>
        </p:txBody>
      </p:sp>
      <p:sp>
        <p:nvSpPr>
          <p:cNvPr id="10" name="TextBox 9"/>
          <p:cNvSpPr txBox="1"/>
          <p:nvPr/>
        </p:nvSpPr>
        <p:spPr>
          <a:xfrm>
            <a:off x="5037284" y="1433063"/>
            <a:ext cx="4035023" cy="461665"/>
          </a:xfrm>
          <a:prstGeom prst="rect">
            <a:avLst/>
          </a:prstGeom>
          <a:noFill/>
        </p:spPr>
        <p:txBody>
          <a:bodyPr wrap="square" anchor="ctr">
            <a:spAutoFit/>
          </a:bodyPr>
          <a:lstStyle/>
          <a:p>
            <a:pPr algn="ctr"/>
            <a:r>
              <a:rPr sz="2400" b="1">
                <a:solidFill>
                  <a:srgbClr val="FFFFFF"/>
                </a:solidFill>
                <a:latin typeface="Meiryo UI" panose="020B0604030504040204" pitchFamily="34" charset="-128"/>
                <a:ea typeface="Meiryo UI" panose="020B0604030504040204" pitchFamily="34" charset="-128"/>
              </a:rPr>
              <a:t>名誉専門医・指導医</a:t>
            </a:r>
          </a:p>
        </p:txBody>
      </p:sp>
      <p:sp>
        <p:nvSpPr>
          <p:cNvPr id="11" name="Rectangle 10"/>
          <p:cNvSpPr/>
          <p:nvPr/>
        </p:nvSpPr>
        <p:spPr>
          <a:xfrm>
            <a:off x="0" y="1879921"/>
            <a:ext cx="2125980" cy="493776"/>
          </a:xfrm>
          <a:prstGeom prst="rect">
            <a:avLst/>
          </a:prstGeom>
          <a:solidFill>
            <a:srgbClr val="FFFFFF"/>
          </a:solidFill>
          <a:ln>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3200">
              <a:latin typeface="Meiryo UI" panose="020B0604030504040204" pitchFamily="34" charset="-128"/>
              <a:ea typeface="Meiryo UI" panose="020B0604030504040204" pitchFamily="34" charset="-128"/>
            </a:endParaRPr>
          </a:p>
        </p:txBody>
      </p:sp>
      <p:sp>
        <p:nvSpPr>
          <p:cNvPr id="12" name="TextBox 11"/>
          <p:cNvSpPr txBox="1"/>
          <p:nvPr/>
        </p:nvSpPr>
        <p:spPr>
          <a:xfrm>
            <a:off x="83976" y="1957533"/>
            <a:ext cx="1987140" cy="338554"/>
          </a:xfrm>
          <a:prstGeom prst="rect">
            <a:avLst/>
          </a:prstGeom>
          <a:noFill/>
        </p:spPr>
        <p:txBody>
          <a:bodyPr wrap="square" anchor="ctr">
            <a:spAutoFit/>
          </a:bodyPr>
          <a:lstStyle/>
          <a:p>
            <a:pPr algn="ctr"/>
            <a:r>
              <a:rPr sz="1600" b="1">
                <a:solidFill>
                  <a:srgbClr val="0B4A78"/>
                </a:solidFill>
                <a:latin typeface="Meiryo UI" panose="020B0604030504040204" pitchFamily="34" charset="-128"/>
                <a:ea typeface="Meiryo UI" panose="020B0604030504040204" pitchFamily="34" charset="-128"/>
              </a:rPr>
              <a:t>制度の意味</a:t>
            </a:r>
          </a:p>
        </p:txBody>
      </p:sp>
      <p:sp>
        <p:nvSpPr>
          <p:cNvPr id="13" name="Rectangle 12"/>
          <p:cNvSpPr/>
          <p:nvPr/>
        </p:nvSpPr>
        <p:spPr>
          <a:xfrm>
            <a:off x="1727260" y="1879921"/>
            <a:ext cx="3534712" cy="493776"/>
          </a:xfrm>
          <a:prstGeom prst="rect">
            <a:avLst/>
          </a:prstGeom>
          <a:solidFill>
            <a:srgbClr val="FFFFFF"/>
          </a:solidFill>
          <a:ln>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3200">
              <a:latin typeface="Meiryo UI" panose="020B0604030504040204" pitchFamily="34" charset="-128"/>
              <a:ea typeface="Meiryo UI" panose="020B0604030504040204" pitchFamily="34" charset="-128"/>
            </a:endParaRPr>
          </a:p>
        </p:txBody>
      </p:sp>
      <p:sp>
        <p:nvSpPr>
          <p:cNvPr id="14" name="TextBox 13"/>
          <p:cNvSpPr txBox="1"/>
          <p:nvPr/>
        </p:nvSpPr>
        <p:spPr>
          <a:xfrm>
            <a:off x="1345708" y="1957533"/>
            <a:ext cx="3982958" cy="338554"/>
          </a:xfrm>
          <a:prstGeom prst="rect">
            <a:avLst/>
          </a:prstGeom>
          <a:noFill/>
        </p:spPr>
        <p:txBody>
          <a:bodyPr wrap="square" anchor="ctr">
            <a:spAutoFit/>
          </a:bodyPr>
          <a:lstStyle/>
          <a:p>
            <a:pPr algn="ctr"/>
            <a:r>
              <a:rPr sz="1600">
                <a:solidFill>
                  <a:srgbClr val="263238"/>
                </a:solidFill>
                <a:latin typeface="Meiryo UI" panose="020B0604030504040204" pitchFamily="34" charset="-128"/>
                <a:ea typeface="Meiryo UI" panose="020B0604030504040204" pitchFamily="34" charset="-128"/>
              </a:rPr>
              <a:t>経験を「資格」につなげる</a:t>
            </a:r>
          </a:p>
        </p:txBody>
      </p:sp>
      <p:sp>
        <p:nvSpPr>
          <p:cNvPr id="15" name="Rectangle 14"/>
          <p:cNvSpPr/>
          <p:nvPr/>
        </p:nvSpPr>
        <p:spPr>
          <a:xfrm>
            <a:off x="4984799" y="1879921"/>
            <a:ext cx="4121798" cy="493776"/>
          </a:xfrm>
          <a:prstGeom prst="rect">
            <a:avLst/>
          </a:prstGeom>
          <a:solidFill>
            <a:srgbClr val="FFFFFF"/>
          </a:solidFill>
          <a:ln>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3200">
              <a:latin typeface="Meiryo UI" panose="020B0604030504040204" pitchFamily="34" charset="-128"/>
              <a:ea typeface="Meiryo UI" panose="020B0604030504040204" pitchFamily="34" charset="-128"/>
            </a:endParaRPr>
          </a:p>
        </p:txBody>
      </p:sp>
      <p:sp>
        <p:nvSpPr>
          <p:cNvPr id="16" name="TextBox 15"/>
          <p:cNvSpPr txBox="1"/>
          <p:nvPr/>
        </p:nvSpPr>
        <p:spPr>
          <a:xfrm>
            <a:off x="5068775" y="1957533"/>
            <a:ext cx="3982958" cy="338554"/>
          </a:xfrm>
          <a:prstGeom prst="rect">
            <a:avLst/>
          </a:prstGeom>
          <a:noFill/>
        </p:spPr>
        <p:txBody>
          <a:bodyPr wrap="square" anchor="ctr">
            <a:spAutoFit/>
          </a:bodyPr>
          <a:lstStyle/>
          <a:p>
            <a:pPr algn="ctr"/>
            <a:r>
              <a:rPr sz="1600">
                <a:solidFill>
                  <a:srgbClr val="263238"/>
                </a:solidFill>
                <a:latin typeface="Meiryo UI" panose="020B0604030504040204" pitchFamily="34" charset="-128"/>
                <a:ea typeface="Meiryo UI" panose="020B0604030504040204" pitchFamily="34" charset="-128"/>
              </a:rPr>
              <a:t>経験を「次世代」につなげる</a:t>
            </a:r>
          </a:p>
        </p:txBody>
      </p:sp>
      <p:sp>
        <p:nvSpPr>
          <p:cNvPr id="17" name="Rectangle 16"/>
          <p:cNvSpPr/>
          <p:nvPr/>
        </p:nvSpPr>
        <p:spPr>
          <a:xfrm>
            <a:off x="0" y="2373696"/>
            <a:ext cx="2125980" cy="493776"/>
          </a:xfrm>
          <a:prstGeom prst="rect">
            <a:avLst/>
          </a:prstGeom>
          <a:solidFill>
            <a:srgbClr val="F3F7F9"/>
          </a:solidFill>
          <a:ln>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3200">
              <a:latin typeface="Meiryo UI" panose="020B0604030504040204" pitchFamily="34" charset="-128"/>
              <a:ea typeface="Meiryo UI" panose="020B0604030504040204" pitchFamily="34" charset="-128"/>
            </a:endParaRPr>
          </a:p>
        </p:txBody>
      </p:sp>
      <p:sp>
        <p:nvSpPr>
          <p:cNvPr id="18" name="TextBox 17"/>
          <p:cNvSpPr txBox="1"/>
          <p:nvPr/>
        </p:nvSpPr>
        <p:spPr>
          <a:xfrm>
            <a:off x="83976" y="2451309"/>
            <a:ext cx="1987140" cy="338554"/>
          </a:xfrm>
          <a:prstGeom prst="rect">
            <a:avLst/>
          </a:prstGeom>
          <a:noFill/>
        </p:spPr>
        <p:txBody>
          <a:bodyPr wrap="square" anchor="ctr">
            <a:spAutoFit/>
          </a:bodyPr>
          <a:lstStyle/>
          <a:p>
            <a:pPr algn="ctr"/>
            <a:r>
              <a:rPr sz="1600" b="1">
                <a:solidFill>
                  <a:srgbClr val="0B4A78"/>
                </a:solidFill>
                <a:latin typeface="Meiryo UI" panose="020B0604030504040204" pitchFamily="34" charset="-128"/>
                <a:ea typeface="Meiryo UI" panose="020B0604030504040204" pitchFamily="34" charset="-128"/>
              </a:rPr>
              <a:t>主な入口</a:t>
            </a:r>
          </a:p>
        </p:txBody>
      </p:sp>
      <p:sp>
        <p:nvSpPr>
          <p:cNvPr id="19" name="Rectangle 18"/>
          <p:cNvSpPr/>
          <p:nvPr/>
        </p:nvSpPr>
        <p:spPr>
          <a:xfrm>
            <a:off x="1727260" y="2373696"/>
            <a:ext cx="3534712" cy="493776"/>
          </a:xfrm>
          <a:prstGeom prst="rect">
            <a:avLst/>
          </a:prstGeom>
          <a:solidFill>
            <a:srgbClr val="F3F7F9"/>
          </a:solidFill>
          <a:ln>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3200">
              <a:latin typeface="Meiryo UI" panose="020B0604030504040204" pitchFamily="34" charset="-128"/>
              <a:ea typeface="Meiryo UI" panose="020B0604030504040204" pitchFamily="34" charset="-128"/>
            </a:endParaRPr>
          </a:p>
        </p:txBody>
      </p:sp>
      <p:sp>
        <p:nvSpPr>
          <p:cNvPr id="20" name="TextBox 19"/>
          <p:cNvSpPr txBox="1"/>
          <p:nvPr/>
        </p:nvSpPr>
        <p:spPr>
          <a:xfrm>
            <a:off x="1811236" y="2328199"/>
            <a:ext cx="2685965" cy="584775"/>
          </a:xfrm>
          <a:prstGeom prst="rect">
            <a:avLst/>
          </a:prstGeom>
          <a:noFill/>
        </p:spPr>
        <p:txBody>
          <a:bodyPr wrap="square" anchor="ctr">
            <a:spAutoFit/>
          </a:bodyPr>
          <a:lstStyle/>
          <a:p>
            <a:pPr algn="ctr"/>
            <a:r>
              <a:rPr sz="1600" dirty="0">
                <a:solidFill>
                  <a:srgbClr val="263238"/>
                </a:solidFill>
                <a:latin typeface="Meiryo UI" panose="020B0604030504040204" pitchFamily="34" charset="-128"/>
                <a:ea typeface="Meiryo UI" panose="020B0604030504040204" pitchFamily="34" charset="-128"/>
              </a:rPr>
              <a:t>医師免許取得後20年以上の経験ある医師</a:t>
            </a:r>
          </a:p>
        </p:txBody>
      </p:sp>
      <p:sp>
        <p:nvSpPr>
          <p:cNvPr id="21" name="Rectangle 20"/>
          <p:cNvSpPr/>
          <p:nvPr/>
        </p:nvSpPr>
        <p:spPr>
          <a:xfrm>
            <a:off x="4984799" y="2373696"/>
            <a:ext cx="4121798" cy="493776"/>
          </a:xfrm>
          <a:prstGeom prst="rect">
            <a:avLst/>
          </a:prstGeom>
          <a:solidFill>
            <a:srgbClr val="F3F7F9"/>
          </a:solidFill>
          <a:ln>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3200">
              <a:latin typeface="Meiryo UI" panose="020B0604030504040204" pitchFamily="34" charset="-128"/>
              <a:ea typeface="Meiryo UI" panose="020B0604030504040204" pitchFamily="34" charset="-128"/>
            </a:endParaRPr>
          </a:p>
        </p:txBody>
      </p:sp>
      <p:sp>
        <p:nvSpPr>
          <p:cNvPr id="22" name="TextBox 21"/>
          <p:cNvSpPr txBox="1"/>
          <p:nvPr/>
        </p:nvSpPr>
        <p:spPr>
          <a:xfrm>
            <a:off x="5068775" y="2451309"/>
            <a:ext cx="3982958" cy="338554"/>
          </a:xfrm>
          <a:prstGeom prst="rect">
            <a:avLst/>
          </a:prstGeom>
          <a:noFill/>
        </p:spPr>
        <p:txBody>
          <a:bodyPr wrap="square" anchor="ctr">
            <a:spAutoFit/>
          </a:bodyPr>
          <a:lstStyle/>
          <a:p>
            <a:pPr algn="ctr"/>
            <a:r>
              <a:rPr sz="1600">
                <a:solidFill>
                  <a:srgbClr val="263238"/>
                </a:solidFill>
                <a:latin typeface="Meiryo UI" panose="020B0604030504040204" pitchFamily="34" charset="-128"/>
                <a:ea typeface="Meiryo UI" panose="020B0604030504040204" pitchFamily="34" charset="-128"/>
              </a:rPr>
              <a:t>すでに社会医学系専門医・指導医</a:t>
            </a:r>
          </a:p>
        </p:txBody>
      </p:sp>
      <p:sp>
        <p:nvSpPr>
          <p:cNvPr id="23" name="Rectangle 22"/>
          <p:cNvSpPr/>
          <p:nvPr/>
        </p:nvSpPr>
        <p:spPr>
          <a:xfrm>
            <a:off x="0" y="2867473"/>
            <a:ext cx="2125980" cy="493776"/>
          </a:xfrm>
          <a:prstGeom prst="rect">
            <a:avLst/>
          </a:prstGeom>
          <a:solidFill>
            <a:srgbClr val="FFFFFF"/>
          </a:solidFill>
          <a:ln>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3200">
              <a:latin typeface="Meiryo UI" panose="020B0604030504040204" pitchFamily="34" charset="-128"/>
              <a:ea typeface="Meiryo UI" panose="020B0604030504040204" pitchFamily="34" charset="-128"/>
            </a:endParaRPr>
          </a:p>
        </p:txBody>
      </p:sp>
      <p:sp>
        <p:nvSpPr>
          <p:cNvPr id="24" name="TextBox 23"/>
          <p:cNvSpPr txBox="1"/>
          <p:nvPr/>
        </p:nvSpPr>
        <p:spPr>
          <a:xfrm>
            <a:off x="83976" y="2945085"/>
            <a:ext cx="1987140" cy="338554"/>
          </a:xfrm>
          <a:prstGeom prst="rect">
            <a:avLst/>
          </a:prstGeom>
          <a:noFill/>
        </p:spPr>
        <p:txBody>
          <a:bodyPr wrap="square" anchor="ctr">
            <a:spAutoFit/>
          </a:bodyPr>
          <a:lstStyle/>
          <a:p>
            <a:pPr algn="ctr"/>
            <a:r>
              <a:rPr sz="1600" b="1">
                <a:solidFill>
                  <a:srgbClr val="0B4A78"/>
                </a:solidFill>
                <a:latin typeface="Meiryo UI" panose="020B0604030504040204" pitchFamily="34" charset="-128"/>
                <a:ea typeface="Meiryo UI" panose="020B0604030504040204" pitchFamily="34" charset="-128"/>
              </a:rPr>
              <a:t>主な評価</a:t>
            </a:r>
          </a:p>
        </p:txBody>
      </p:sp>
      <p:sp>
        <p:nvSpPr>
          <p:cNvPr id="25" name="Rectangle 24"/>
          <p:cNvSpPr/>
          <p:nvPr/>
        </p:nvSpPr>
        <p:spPr>
          <a:xfrm>
            <a:off x="1727260" y="2867473"/>
            <a:ext cx="3534712" cy="493776"/>
          </a:xfrm>
          <a:prstGeom prst="rect">
            <a:avLst/>
          </a:prstGeom>
          <a:solidFill>
            <a:srgbClr val="FFFFFF"/>
          </a:solidFill>
          <a:ln>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3200">
              <a:latin typeface="Meiryo UI" panose="020B0604030504040204" pitchFamily="34" charset="-128"/>
              <a:ea typeface="Meiryo UI" panose="020B0604030504040204" pitchFamily="34" charset="-128"/>
            </a:endParaRPr>
          </a:p>
        </p:txBody>
      </p:sp>
      <p:sp>
        <p:nvSpPr>
          <p:cNvPr id="26" name="TextBox 25"/>
          <p:cNvSpPr txBox="1"/>
          <p:nvPr/>
        </p:nvSpPr>
        <p:spPr>
          <a:xfrm>
            <a:off x="1811236" y="2821974"/>
            <a:ext cx="2494772" cy="584775"/>
          </a:xfrm>
          <a:prstGeom prst="rect">
            <a:avLst/>
          </a:prstGeom>
          <a:noFill/>
        </p:spPr>
        <p:txBody>
          <a:bodyPr wrap="square" anchor="ctr">
            <a:spAutoFit/>
          </a:bodyPr>
          <a:lstStyle/>
          <a:p>
            <a:pPr algn="ctr"/>
            <a:r>
              <a:rPr sz="1600" dirty="0" err="1">
                <a:solidFill>
                  <a:srgbClr val="263238"/>
                </a:solidFill>
                <a:latin typeface="Meiryo UI" panose="020B0604030504040204" pitchFamily="34" charset="-128"/>
                <a:ea typeface="Meiryo UI" panose="020B0604030504040204" pitchFamily="34" charset="-128"/>
              </a:rPr>
              <a:t>所属歴・社会医学活動歴・研修・推薦等</a:t>
            </a:r>
            <a:endParaRPr sz="1600" dirty="0">
              <a:solidFill>
                <a:srgbClr val="263238"/>
              </a:solidFill>
              <a:latin typeface="Meiryo UI" panose="020B0604030504040204" pitchFamily="34" charset="-128"/>
              <a:ea typeface="Meiryo UI" panose="020B0604030504040204" pitchFamily="34" charset="-128"/>
            </a:endParaRPr>
          </a:p>
        </p:txBody>
      </p:sp>
      <p:sp>
        <p:nvSpPr>
          <p:cNvPr id="27" name="Rectangle 26"/>
          <p:cNvSpPr/>
          <p:nvPr/>
        </p:nvSpPr>
        <p:spPr>
          <a:xfrm>
            <a:off x="4984799" y="2867473"/>
            <a:ext cx="4121798" cy="493776"/>
          </a:xfrm>
          <a:prstGeom prst="rect">
            <a:avLst/>
          </a:prstGeom>
          <a:solidFill>
            <a:srgbClr val="FFFFFF"/>
          </a:solidFill>
          <a:ln>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3200">
              <a:latin typeface="Meiryo UI" panose="020B0604030504040204" pitchFamily="34" charset="-128"/>
              <a:ea typeface="Meiryo UI" panose="020B0604030504040204" pitchFamily="34" charset="-128"/>
            </a:endParaRPr>
          </a:p>
        </p:txBody>
      </p:sp>
      <p:sp>
        <p:nvSpPr>
          <p:cNvPr id="28" name="TextBox 27"/>
          <p:cNvSpPr txBox="1"/>
          <p:nvPr/>
        </p:nvSpPr>
        <p:spPr>
          <a:xfrm>
            <a:off x="5068775" y="2945085"/>
            <a:ext cx="3982958" cy="338554"/>
          </a:xfrm>
          <a:prstGeom prst="rect">
            <a:avLst/>
          </a:prstGeom>
          <a:noFill/>
        </p:spPr>
        <p:txBody>
          <a:bodyPr wrap="square" anchor="ctr">
            <a:spAutoFit/>
          </a:bodyPr>
          <a:lstStyle/>
          <a:p>
            <a:pPr algn="ctr"/>
            <a:r>
              <a:rPr sz="1600">
                <a:solidFill>
                  <a:srgbClr val="263238"/>
                </a:solidFill>
                <a:latin typeface="Meiryo UI" panose="020B0604030504040204" pitchFamily="34" charset="-128"/>
                <a:ea typeface="Meiryo UI" panose="020B0604030504040204" pitchFamily="34" charset="-128"/>
              </a:rPr>
              <a:t>65歳要件＋教育・指導等への功績</a:t>
            </a:r>
          </a:p>
        </p:txBody>
      </p:sp>
      <p:sp>
        <p:nvSpPr>
          <p:cNvPr id="29" name="Rectangle 28"/>
          <p:cNvSpPr/>
          <p:nvPr/>
        </p:nvSpPr>
        <p:spPr>
          <a:xfrm>
            <a:off x="0" y="3361249"/>
            <a:ext cx="2125980" cy="493776"/>
          </a:xfrm>
          <a:prstGeom prst="rect">
            <a:avLst/>
          </a:prstGeom>
          <a:solidFill>
            <a:srgbClr val="F3F7F9"/>
          </a:solidFill>
          <a:ln>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3200">
              <a:latin typeface="Meiryo UI" panose="020B0604030504040204" pitchFamily="34" charset="-128"/>
              <a:ea typeface="Meiryo UI" panose="020B0604030504040204" pitchFamily="34" charset="-128"/>
            </a:endParaRPr>
          </a:p>
        </p:txBody>
      </p:sp>
      <p:sp>
        <p:nvSpPr>
          <p:cNvPr id="30" name="TextBox 29"/>
          <p:cNvSpPr txBox="1"/>
          <p:nvPr/>
        </p:nvSpPr>
        <p:spPr>
          <a:xfrm>
            <a:off x="83976" y="3438862"/>
            <a:ext cx="1987140" cy="338554"/>
          </a:xfrm>
          <a:prstGeom prst="rect">
            <a:avLst/>
          </a:prstGeom>
          <a:noFill/>
        </p:spPr>
        <p:txBody>
          <a:bodyPr wrap="square" anchor="ctr">
            <a:spAutoFit/>
          </a:bodyPr>
          <a:lstStyle/>
          <a:p>
            <a:pPr algn="ctr"/>
            <a:r>
              <a:rPr sz="1600" b="1">
                <a:solidFill>
                  <a:srgbClr val="0B4A78"/>
                </a:solidFill>
                <a:latin typeface="Meiryo UI" panose="020B0604030504040204" pitchFamily="34" charset="-128"/>
                <a:ea typeface="Meiryo UI" panose="020B0604030504040204" pitchFamily="34" charset="-128"/>
              </a:rPr>
              <a:t>結果</a:t>
            </a:r>
          </a:p>
        </p:txBody>
      </p:sp>
      <p:sp>
        <p:nvSpPr>
          <p:cNvPr id="31" name="Rectangle 30"/>
          <p:cNvSpPr/>
          <p:nvPr/>
        </p:nvSpPr>
        <p:spPr>
          <a:xfrm>
            <a:off x="1727260" y="3361249"/>
            <a:ext cx="3534712" cy="493776"/>
          </a:xfrm>
          <a:prstGeom prst="rect">
            <a:avLst/>
          </a:prstGeom>
          <a:solidFill>
            <a:srgbClr val="F3F7F9"/>
          </a:solidFill>
          <a:ln>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3200">
              <a:latin typeface="Meiryo UI" panose="020B0604030504040204" pitchFamily="34" charset="-128"/>
              <a:ea typeface="Meiryo UI" panose="020B0604030504040204" pitchFamily="34" charset="-128"/>
            </a:endParaRPr>
          </a:p>
        </p:txBody>
      </p:sp>
      <p:sp>
        <p:nvSpPr>
          <p:cNvPr id="32" name="TextBox 31"/>
          <p:cNvSpPr txBox="1"/>
          <p:nvPr/>
        </p:nvSpPr>
        <p:spPr>
          <a:xfrm>
            <a:off x="1811236" y="3438862"/>
            <a:ext cx="3301107" cy="338554"/>
          </a:xfrm>
          <a:prstGeom prst="rect">
            <a:avLst/>
          </a:prstGeom>
          <a:noFill/>
        </p:spPr>
        <p:txBody>
          <a:bodyPr wrap="square" anchor="ctr">
            <a:spAutoFit/>
          </a:bodyPr>
          <a:lstStyle/>
          <a:p>
            <a:pPr algn="ctr"/>
            <a:r>
              <a:rPr sz="1600">
                <a:solidFill>
                  <a:srgbClr val="263238"/>
                </a:solidFill>
                <a:latin typeface="Meiryo UI" panose="020B0604030504040204" pitchFamily="34" charset="-128"/>
                <a:ea typeface="Meiryo UI" panose="020B0604030504040204" pitchFamily="34" charset="-128"/>
              </a:rPr>
              <a:t>専門医・指導医として認定</a:t>
            </a:r>
          </a:p>
        </p:txBody>
      </p:sp>
      <p:sp>
        <p:nvSpPr>
          <p:cNvPr id="33" name="Rectangle 32"/>
          <p:cNvSpPr/>
          <p:nvPr/>
        </p:nvSpPr>
        <p:spPr>
          <a:xfrm>
            <a:off x="4984799" y="3361249"/>
            <a:ext cx="4121798" cy="493776"/>
          </a:xfrm>
          <a:prstGeom prst="rect">
            <a:avLst/>
          </a:prstGeom>
          <a:solidFill>
            <a:srgbClr val="F3F7F9"/>
          </a:solidFill>
          <a:ln>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3200">
              <a:latin typeface="Meiryo UI" panose="020B0604030504040204" pitchFamily="34" charset="-128"/>
              <a:ea typeface="Meiryo UI" panose="020B0604030504040204" pitchFamily="34" charset="-128"/>
            </a:endParaRPr>
          </a:p>
        </p:txBody>
      </p:sp>
      <p:sp>
        <p:nvSpPr>
          <p:cNvPr id="34" name="TextBox 33"/>
          <p:cNvSpPr txBox="1"/>
          <p:nvPr/>
        </p:nvSpPr>
        <p:spPr>
          <a:xfrm>
            <a:off x="5068775" y="3438862"/>
            <a:ext cx="3982958" cy="338554"/>
          </a:xfrm>
          <a:prstGeom prst="rect">
            <a:avLst/>
          </a:prstGeom>
          <a:noFill/>
        </p:spPr>
        <p:txBody>
          <a:bodyPr wrap="square" anchor="ctr">
            <a:spAutoFit/>
          </a:bodyPr>
          <a:lstStyle/>
          <a:p>
            <a:pPr algn="ctr"/>
            <a:r>
              <a:rPr sz="1600">
                <a:solidFill>
                  <a:srgbClr val="263238"/>
                </a:solidFill>
                <a:latin typeface="Meiryo UI" panose="020B0604030504040204" pitchFamily="34" charset="-128"/>
                <a:ea typeface="Meiryo UI" panose="020B0604030504040204" pitchFamily="34" charset="-128"/>
              </a:rPr>
              <a:t>名誉専門医・指導医の称号</a:t>
            </a:r>
          </a:p>
        </p:txBody>
      </p:sp>
      <p:sp>
        <p:nvSpPr>
          <p:cNvPr id="35" name="Rectangle 34"/>
          <p:cNvSpPr/>
          <p:nvPr/>
        </p:nvSpPr>
        <p:spPr>
          <a:xfrm>
            <a:off x="0" y="3855025"/>
            <a:ext cx="2125980" cy="493776"/>
          </a:xfrm>
          <a:prstGeom prst="rect">
            <a:avLst/>
          </a:prstGeom>
          <a:solidFill>
            <a:srgbClr val="FFFFFF"/>
          </a:solidFill>
          <a:ln>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3200">
              <a:latin typeface="Meiryo UI" panose="020B0604030504040204" pitchFamily="34" charset="-128"/>
              <a:ea typeface="Meiryo UI" panose="020B0604030504040204" pitchFamily="34" charset="-128"/>
            </a:endParaRPr>
          </a:p>
        </p:txBody>
      </p:sp>
      <p:sp>
        <p:nvSpPr>
          <p:cNvPr id="36" name="TextBox 35"/>
          <p:cNvSpPr txBox="1"/>
          <p:nvPr/>
        </p:nvSpPr>
        <p:spPr>
          <a:xfrm>
            <a:off x="83976" y="3932638"/>
            <a:ext cx="1987140" cy="338554"/>
          </a:xfrm>
          <a:prstGeom prst="rect">
            <a:avLst/>
          </a:prstGeom>
          <a:noFill/>
        </p:spPr>
        <p:txBody>
          <a:bodyPr wrap="square" anchor="ctr">
            <a:spAutoFit/>
          </a:bodyPr>
          <a:lstStyle/>
          <a:p>
            <a:pPr algn="ctr"/>
            <a:r>
              <a:rPr sz="1600" b="1">
                <a:solidFill>
                  <a:srgbClr val="0B4A78"/>
                </a:solidFill>
                <a:latin typeface="Meiryo UI" panose="020B0604030504040204" pitchFamily="34" charset="-128"/>
                <a:ea typeface="Meiryo UI" panose="020B0604030504040204" pitchFamily="34" charset="-128"/>
              </a:rPr>
              <a:t>期間</a:t>
            </a:r>
          </a:p>
        </p:txBody>
      </p:sp>
      <p:sp>
        <p:nvSpPr>
          <p:cNvPr id="37" name="Rectangle 36"/>
          <p:cNvSpPr/>
          <p:nvPr/>
        </p:nvSpPr>
        <p:spPr>
          <a:xfrm>
            <a:off x="1727260" y="3855025"/>
            <a:ext cx="3534712" cy="493776"/>
          </a:xfrm>
          <a:prstGeom prst="rect">
            <a:avLst/>
          </a:prstGeom>
          <a:solidFill>
            <a:srgbClr val="FFFFFF"/>
          </a:solidFill>
          <a:ln>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3200">
              <a:latin typeface="Meiryo UI" panose="020B0604030504040204" pitchFamily="34" charset="-128"/>
              <a:ea typeface="Meiryo UI" panose="020B0604030504040204" pitchFamily="34" charset="-128"/>
            </a:endParaRPr>
          </a:p>
        </p:txBody>
      </p:sp>
      <p:sp>
        <p:nvSpPr>
          <p:cNvPr id="38" name="TextBox 37"/>
          <p:cNvSpPr txBox="1"/>
          <p:nvPr/>
        </p:nvSpPr>
        <p:spPr>
          <a:xfrm>
            <a:off x="1811236" y="3932638"/>
            <a:ext cx="3450736" cy="338554"/>
          </a:xfrm>
          <a:prstGeom prst="rect">
            <a:avLst/>
          </a:prstGeom>
          <a:noFill/>
        </p:spPr>
        <p:txBody>
          <a:bodyPr wrap="square" anchor="ctr">
            <a:spAutoFit/>
          </a:bodyPr>
          <a:lstStyle/>
          <a:p>
            <a:pPr algn="ctr"/>
            <a:r>
              <a:rPr sz="1600">
                <a:solidFill>
                  <a:srgbClr val="263238"/>
                </a:solidFill>
                <a:latin typeface="Meiryo UI" panose="020B0604030504040204" pitchFamily="34" charset="-128"/>
                <a:ea typeface="Meiryo UI" panose="020B0604030504040204" pitchFamily="34" charset="-128"/>
              </a:rPr>
              <a:t>5年間・更新あり</a:t>
            </a:r>
          </a:p>
        </p:txBody>
      </p:sp>
      <p:sp>
        <p:nvSpPr>
          <p:cNvPr id="39" name="Rectangle 38"/>
          <p:cNvSpPr/>
          <p:nvPr/>
        </p:nvSpPr>
        <p:spPr>
          <a:xfrm>
            <a:off x="4984799" y="3855025"/>
            <a:ext cx="4121798" cy="493776"/>
          </a:xfrm>
          <a:prstGeom prst="rect">
            <a:avLst/>
          </a:prstGeom>
          <a:solidFill>
            <a:srgbClr val="FFFFFF"/>
          </a:solidFill>
          <a:ln>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3200">
              <a:latin typeface="Meiryo UI" panose="020B0604030504040204" pitchFamily="34" charset="-128"/>
              <a:ea typeface="Meiryo UI" panose="020B0604030504040204" pitchFamily="34" charset="-128"/>
            </a:endParaRPr>
          </a:p>
        </p:txBody>
      </p:sp>
      <p:sp>
        <p:nvSpPr>
          <p:cNvPr id="40" name="TextBox 39"/>
          <p:cNvSpPr txBox="1"/>
          <p:nvPr/>
        </p:nvSpPr>
        <p:spPr>
          <a:xfrm>
            <a:off x="5068775" y="3932638"/>
            <a:ext cx="3982958" cy="338554"/>
          </a:xfrm>
          <a:prstGeom prst="rect">
            <a:avLst/>
          </a:prstGeom>
          <a:noFill/>
        </p:spPr>
        <p:txBody>
          <a:bodyPr wrap="square" anchor="ctr">
            <a:spAutoFit/>
          </a:bodyPr>
          <a:lstStyle/>
          <a:p>
            <a:pPr algn="ctr"/>
            <a:r>
              <a:rPr sz="1600">
                <a:solidFill>
                  <a:srgbClr val="263238"/>
                </a:solidFill>
                <a:latin typeface="Meiryo UI" panose="020B0604030504040204" pitchFamily="34" charset="-128"/>
                <a:ea typeface="Meiryo UI" panose="020B0604030504040204" pitchFamily="34" charset="-128"/>
              </a:rPr>
              <a:t>終身</a:t>
            </a:r>
          </a:p>
        </p:txBody>
      </p:sp>
      <p:sp>
        <p:nvSpPr>
          <p:cNvPr id="41" name="Rectangle 40"/>
          <p:cNvSpPr/>
          <p:nvPr/>
        </p:nvSpPr>
        <p:spPr>
          <a:xfrm>
            <a:off x="0" y="4348801"/>
            <a:ext cx="2125980" cy="493776"/>
          </a:xfrm>
          <a:prstGeom prst="rect">
            <a:avLst/>
          </a:prstGeom>
          <a:solidFill>
            <a:srgbClr val="F3F7F9"/>
          </a:solidFill>
          <a:ln>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3200">
              <a:latin typeface="Meiryo UI" panose="020B0604030504040204" pitchFamily="34" charset="-128"/>
              <a:ea typeface="Meiryo UI" panose="020B0604030504040204" pitchFamily="34" charset="-128"/>
            </a:endParaRPr>
          </a:p>
        </p:txBody>
      </p:sp>
      <p:sp>
        <p:nvSpPr>
          <p:cNvPr id="42" name="TextBox 41"/>
          <p:cNvSpPr txBox="1"/>
          <p:nvPr/>
        </p:nvSpPr>
        <p:spPr>
          <a:xfrm>
            <a:off x="83976" y="4426413"/>
            <a:ext cx="1987140" cy="338554"/>
          </a:xfrm>
          <a:prstGeom prst="rect">
            <a:avLst/>
          </a:prstGeom>
          <a:noFill/>
        </p:spPr>
        <p:txBody>
          <a:bodyPr wrap="square" anchor="ctr">
            <a:spAutoFit/>
          </a:bodyPr>
          <a:lstStyle/>
          <a:p>
            <a:pPr algn="ctr"/>
            <a:r>
              <a:rPr sz="1600" b="1">
                <a:solidFill>
                  <a:srgbClr val="0B4A78"/>
                </a:solidFill>
                <a:latin typeface="Meiryo UI" panose="020B0604030504040204" pitchFamily="34" charset="-128"/>
                <a:ea typeface="Meiryo UI" panose="020B0604030504040204" pitchFamily="34" charset="-128"/>
              </a:rPr>
              <a:t>費用</a:t>
            </a:r>
          </a:p>
        </p:txBody>
      </p:sp>
      <p:sp>
        <p:nvSpPr>
          <p:cNvPr id="43" name="Rectangle 42"/>
          <p:cNvSpPr/>
          <p:nvPr/>
        </p:nvSpPr>
        <p:spPr>
          <a:xfrm>
            <a:off x="1727260" y="4348801"/>
            <a:ext cx="3534712" cy="493776"/>
          </a:xfrm>
          <a:prstGeom prst="rect">
            <a:avLst/>
          </a:prstGeom>
          <a:solidFill>
            <a:srgbClr val="F3F7F9"/>
          </a:solidFill>
          <a:ln>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3200">
              <a:latin typeface="Meiryo UI" panose="020B0604030504040204" pitchFamily="34" charset="-128"/>
              <a:ea typeface="Meiryo UI" panose="020B0604030504040204" pitchFamily="34" charset="-128"/>
            </a:endParaRPr>
          </a:p>
        </p:txBody>
      </p:sp>
      <p:sp>
        <p:nvSpPr>
          <p:cNvPr id="44" name="TextBox 43"/>
          <p:cNvSpPr txBox="1"/>
          <p:nvPr/>
        </p:nvSpPr>
        <p:spPr>
          <a:xfrm>
            <a:off x="1345708" y="4426413"/>
            <a:ext cx="3982958" cy="338554"/>
          </a:xfrm>
          <a:prstGeom prst="rect">
            <a:avLst/>
          </a:prstGeom>
          <a:noFill/>
        </p:spPr>
        <p:txBody>
          <a:bodyPr wrap="square" anchor="ctr">
            <a:spAutoFit/>
          </a:bodyPr>
          <a:lstStyle/>
          <a:p>
            <a:pPr algn="ctr"/>
            <a:r>
              <a:rPr sz="1600">
                <a:solidFill>
                  <a:srgbClr val="263238"/>
                </a:solidFill>
                <a:latin typeface="Meiryo UI" panose="020B0604030504040204" pitchFamily="34" charset="-128"/>
                <a:ea typeface="Meiryo UI" panose="020B0604030504040204" pitchFamily="34" charset="-128"/>
              </a:rPr>
              <a:t>審査・登録・年間登録料あり</a:t>
            </a:r>
          </a:p>
        </p:txBody>
      </p:sp>
      <p:sp>
        <p:nvSpPr>
          <p:cNvPr id="45" name="Rectangle 44"/>
          <p:cNvSpPr/>
          <p:nvPr/>
        </p:nvSpPr>
        <p:spPr>
          <a:xfrm>
            <a:off x="4984799" y="4348801"/>
            <a:ext cx="4121798" cy="493776"/>
          </a:xfrm>
          <a:prstGeom prst="rect">
            <a:avLst/>
          </a:prstGeom>
          <a:solidFill>
            <a:srgbClr val="F3F7F9"/>
          </a:solidFill>
          <a:ln>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3200">
              <a:latin typeface="Meiryo UI" panose="020B0604030504040204" pitchFamily="34" charset="-128"/>
              <a:ea typeface="Meiryo UI" panose="020B0604030504040204" pitchFamily="34" charset="-128"/>
            </a:endParaRPr>
          </a:p>
        </p:txBody>
      </p:sp>
      <p:sp>
        <p:nvSpPr>
          <p:cNvPr id="46" name="TextBox 45"/>
          <p:cNvSpPr txBox="1"/>
          <p:nvPr/>
        </p:nvSpPr>
        <p:spPr>
          <a:xfrm>
            <a:off x="5068775" y="4426412"/>
            <a:ext cx="3982958" cy="338554"/>
          </a:xfrm>
          <a:prstGeom prst="rect">
            <a:avLst/>
          </a:prstGeom>
          <a:noFill/>
        </p:spPr>
        <p:txBody>
          <a:bodyPr wrap="square" anchor="ctr">
            <a:spAutoFit/>
          </a:bodyPr>
          <a:lstStyle/>
          <a:p>
            <a:pPr algn="ctr"/>
            <a:r>
              <a:rPr sz="1600">
                <a:solidFill>
                  <a:srgbClr val="263238"/>
                </a:solidFill>
                <a:latin typeface="Meiryo UI" panose="020B0604030504040204" pitchFamily="34" charset="-128"/>
                <a:ea typeface="Meiryo UI" panose="020B0604030504040204" pitchFamily="34" charset="-128"/>
              </a:rPr>
              <a:t>登録料・翌年度以降の年間登録料免除</a:t>
            </a:r>
          </a:p>
        </p:txBody>
      </p:sp>
      <p:sp>
        <p:nvSpPr>
          <p:cNvPr id="47" name="TextBox 46"/>
          <p:cNvSpPr txBox="1"/>
          <p:nvPr/>
        </p:nvSpPr>
        <p:spPr>
          <a:xfrm>
            <a:off x="52485" y="5009438"/>
            <a:ext cx="8850446" cy="830997"/>
          </a:xfrm>
          <a:prstGeom prst="rect">
            <a:avLst/>
          </a:prstGeom>
          <a:noFill/>
        </p:spPr>
        <p:txBody>
          <a:bodyPr wrap="square" anchor="ctr">
            <a:spAutoFit/>
          </a:bodyPr>
          <a:lstStyle/>
          <a:p>
            <a:pPr algn="ctr"/>
            <a:r>
              <a:rPr sz="2400" b="1" dirty="0">
                <a:solidFill>
                  <a:srgbClr val="0B4A78"/>
                </a:solidFill>
                <a:latin typeface="Meiryo UI" panose="020B0604030504040204" pitchFamily="34" charset="-128"/>
                <a:ea typeface="Meiryo UI" panose="020B0604030504040204" pitchFamily="34" charset="-128"/>
              </a:rPr>
              <a:t>Take Home Message：</a:t>
            </a:r>
            <a:endParaRPr lang="en-US" sz="2400" b="1" dirty="0">
              <a:solidFill>
                <a:srgbClr val="0B4A78"/>
              </a:solidFill>
              <a:latin typeface="Meiryo UI" panose="020B0604030504040204" pitchFamily="34" charset="-128"/>
              <a:ea typeface="Meiryo UI" panose="020B0604030504040204" pitchFamily="34" charset="-128"/>
            </a:endParaRPr>
          </a:p>
          <a:p>
            <a:pPr algn="ctr"/>
            <a:r>
              <a:rPr sz="2400" b="1" dirty="0" err="1">
                <a:solidFill>
                  <a:srgbClr val="0B4A78"/>
                </a:solidFill>
                <a:latin typeface="Meiryo UI" panose="020B0604030504040204" pitchFamily="34" charset="-128"/>
                <a:ea typeface="Meiryo UI" panose="020B0604030504040204" pitchFamily="34" charset="-128"/>
              </a:rPr>
              <a:t>特例措置</a:t>
            </a:r>
            <a:r>
              <a:rPr sz="2400" b="1" dirty="0">
                <a:solidFill>
                  <a:srgbClr val="0B4A78"/>
                </a:solidFill>
                <a:latin typeface="Meiryo UI" panose="020B0604030504040204" pitchFamily="34" charset="-128"/>
                <a:ea typeface="Meiryo UI" panose="020B0604030504040204" pitchFamily="34" charset="-128"/>
              </a:rPr>
              <a:t>＝「</a:t>
            </a:r>
            <a:r>
              <a:rPr sz="2400" b="1" dirty="0" err="1">
                <a:solidFill>
                  <a:srgbClr val="0B4A78"/>
                </a:solidFill>
                <a:latin typeface="Meiryo UI" panose="020B0604030504040204" pitchFamily="34" charset="-128"/>
                <a:ea typeface="Meiryo UI" panose="020B0604030504040204" pitchFamily="34" charset="-128"/>
              </a:rPr>
              <a:t>資格への入口</a:t>
            </a:r>
            <a:r>
              <a:rPr sz="2400" b="1" dirty="0">
                <a:solidFill>
                  <a:srgbClr val="0B4A78"/>
                </a:solidFill>
                <a:latin typeface="Meiryo UI" panose="020B0604030504040204" pitchFamily="34" charset="-128"/>
                <a:ea typeface="Meiryo UI" panose="020B0604030504040204" pitchFamily="34" charset="-128"/>
              </a:rPr>
              <a:t>」／ </a:t>
            </a:r>
            <a:r>
              <a:rPr sz="2400" b="1" dirty="0" err="1">
                <a:solidFill>
                  <a:srgbClr val="0B4A78"/>
                </a:solidFill>
                <a:latin typeface="Meiryo UI" panose="020B0604030504040204" pitchFamily="34" charset="-128"/>
                <a:ea typeface="Meiryo UI" panose="020B0604030504040204" pitchFamily="34" charset="-128"/>
              </a:rPr>
              <a:t>名誉</a:t>
            </a:r>
            <a:r>
              <a:rPr sz="2400" b="1" dirty="0">
                <a:solidFill>
                  <a:srgbClr val="0B4A78"/>
                </a:solidFill>
                <a:latin typeface="Meiryo UI" panose="020B0604030504040204" pitchFamily="34" charset="-128"/>
                <a:ea typeface="Meiryo UI" panose="020B0604030504040204" pitchFamily="34" charset="-128"/>
              </a:rPr>
              <a:t>＝「</a:t>
            </a:r>
            <a:r>
              <a:rPr sz="2400" b="1" dirty="0" err="1">
                <a:solidFill>
                  <a:srgbClr val="0B4A78"/>
                </a:solidFill>
                <a:latin typeface="Meiryo UI" panose="020B0604030504040204" pitchFamily="34" charset="-128"/>
                <a:ea typeface="Meiryo UI" panose="020B0604030504040204" pitchFamily="34" charset="-128"/>
              </a:rPr>
              <a:t>経験の継承</a:t>
            </a:r>
            <a:r>
              <a:rPr sz="2400" b="1" dirty="0">
                <a:solidFill>
                  <a:srgbClr val="0B4A78"/>
                </a:solidFill>
                <a:latin typeface="Meiryo UI" panose="020B0604030504040204" pitchFamily="34" charset="-128"/>
                <a:ea typeface="Meiryo UI" panose="020B0604030504040204" pitchFamily="34" charset="-128"/>
              </a:rPr>
              <a:t>」</a:t>
            </a:r>
          </a:p>
        </p:txBody>
      </p:sp>
      <p:sp>
        <p:nvSpPr>
          <p:cNvPr id="48" name="Rectangle 47"/>
          <p:cNvSpPr/>
          <p:nvPr/>
        </p:nvSpPr>
        <p:spPr>
          <a:xfrm>
            <a:off x="377190" y="6089853"/>
            <a:ext cx="8366760" cy="8229"/>
          </a:xfrm>
          <a:prstGeom prst="rect">
            <a:avLst/>
          </a:prstGeom>
          <a:solidFill>
            <a:srgbClr val="D7E1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800">
              <a:latin typeface="Meiryo UI" panose="020B0604030504040204" pitchFamily="34" charset="-128"/>
              <a:ea typeface="Meiryo UI" panose="020B0604030504040204" pitchFamily="34" charset="-128"/>
            </a:endParaRPr>
          </a:p>
        </p:txBody>
      </p:sp>
      <p:sp>
        <p:nvSpPr>
          <p:cNvPr id="49" name="TextBox 48"/>
          <p:cNvSpPr txBox="1"/>
          <p:nvPr/>
        </p:nvSpPr>
        <p:spPr>
          <a:xfrm>
            <a:off x="560070" y="6098082"/>
            <a:ext cx="8023860" cy="584775"/>
          </a:xfrm>
          <a:prstGeom prst="rect">
            <a:avLst/>
          </a:prstGeom>
          <a:noFill/>
        </p:spPr>
        <p:txBody>
          <a:bodyPr wrap="square" anchor="ctr">
            <a:spAutoFit/>
          </a:bodyPr>
          <a:lstStyle/>
          <a:p>
            <a:pPr algn="l"/>
            <a:r>
              <a:rPr sz="1600" dirty="0" err="1">
                <a:solidFill>
                  <a:srgbClr val="63737D"/>
                </a:solidFill>
                <a:latin typeface="Meiryo UI" panose="020B0604030504040204" pitchFamily="34" charset="-128"/>
                <a:ea typeface="Meiryo UI" panose="020B0604030504040204" pitchFamily="34" charset="-128"/>
              </a:rPr>
              <a:t>出典：社会医学系専門医協会</a:t>
            </a:r>
            <a:r>
              <a:rPr sz="1600" dirty="0">
                <a:solidFill>
                  <a:srgbClr val="63737D"/>
                </a:solidFill>
                <a:latin typeface="Meiryo UI" panose="020B0604030504040204" pitchFamily="34" charset="-128"/>
                <a:ea typeface="Meiryo UI" panose="020B0604030504040204" pitchFamily="34" charset="-128"/>
              </a:rPr>
              <a:t> 2026年度公表情報。詳細な適用条件は最新の募集要項・細則を確認してください。</a:t>
            </a:r>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5770" y="1013980"/>
            <a:ext cx="8229600" cy="207749"/>
          </a:xfrm>
          <a:prstGeom prst="rect">
            <a:avLst/>
          </a:prstGeom>
          <a:noFill/>
        </p:spPr>
        <p:txBody>
          <a:bodyPr wrap="square" anchor="ctr">
            <a:spAutoFit/>
          </a:bodyPr>
          <a:lstStyle/>
          <a:p>
            <a:pPr algn="l"/>
            <a:r>
              <a:rPr sz="750" b="1">
                <a:solidFill>
                  <a:srgbClr val="147BAD"/>
                </a:solidFill>
                <a:latin typeface="Meiryo UI" panose="020B0604030504040204" pitchFamily="34" charset="-128"/>
                <a:ea typeface="Meiryo UI" panose="020B0604030504040204" pitchFamily="34" charset="-128"/>
              </a:rPr>
              <a:t>REFERENCE</a:t>
            </a:r>
          </a:p>
        </p:txBody>
      </p:sp>
      <p:sp>
        <p:nvSpPr>
          <p:cNvPr id="3" name="TextBox 2"/>
          <p:cNvSpPr txBox="1"/>
          <p:nvPr/>
        </p:nvSpPr>
        <p:spPr>
          <a:xfrm>
            <a:off x="805815" y="272227"/>
            <a:ext cx="8229600" cy="584775"/>
          </a:xfrm>
          <a:prstGeom prst="rect">
            <a:avLst/>
          </a:prstGeom>
          <a:noFill/>
        </p:spPr>
        <p:txBody>
          <a:bodyPr wrap="square" anchor="ctr">
            <a:spAutoFit/>
          </a:bodyPr>
          <a:lstStyle/>
          <a:p>
            <a:pPr algn="ctr"/>
            <a:r>
              <a:rPr sz="3200" b="1" dirty="0" err="1">
                <a:solidFill>
                  <a:srgbClr val="0B4A78"/>
                </a:solidFill>
                <a:latin typeface="Meiryo UI" panose="020B0604030504040204" pitchFamily="34" charset="-128"/>
                <a:ea typeface="Meiryo UI" panose="020B0604030504040204" pitchFamily="34" charset="-128"/>
              </a:rPr>
              <a:t>詳細情報・申請時の確認先</a:t>
            </a:r>
            <a:endParaRPr sz="3200" b="1" dirty="0">
              <a:solidFill>
                <a:srgbClr val="0B4A78"/>
              </a:solidFill>
              <a:latin typeface="Meiryo UI" panose="020B0604030504040204" pitchFamily="34" charset="-128"/>
              <a:ea typeface="Meiryo UI" panose="020B0604030504040204" pitchFamily="34" charset="-128"/>
            </a:endParaRPr>
          </a:p>
        </p:txBody>
      </p:sp>
      <p:sp>
        <p:nvSpPr>
          <p:cNvPr id="4" name="Rectangle 3"/>
          <p:cNvSpPr/>
          <p:nvPr/>
        </p:nvSpPr>
        <p:spPr>
          <a:xfrm>
            <a:off x="445770" y="1645920"/>
            <a:ext cx="720090" cy="37719"/>
          </a:xfrm>
          <a:prstGeom prst="rect">
            <a:avLst/>
          </a:prstGeom>
          <a:solidFill>
            <a:srgbClr val="E6A6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latin typeface="Meiryo UI" panose="020B0604030504040204" pitchFamily="34" charset="-128"/>
              <a:ea typeface="Meiryo UI" panose="020B0604030504040204" pitchFamily="34" charset="-128"/>
            </a:endParaRPr>
          </a:p>
        </p:txBody>
      </p:sp>
      <p:sp>
        <p:nvSpPr>
          <p:cNvPr id="5" name="Rounded Rectangle 4"/>
          <p:cNvSpPr/>
          <p:nvPr/>
        </p:nvSpPr>
        <p:spPr>
          <a:xfrm>
            <a:off x="232756" y="1920241"/>
            <a:ext cx="4224944" cy="1405889"/>
          </a:xfrm>
          <a:prstGeom prst="roundRect">
            <a:avLst/>
          </a:prstGeom>
          <a:solidFill>
            <a:srgbClr val="E6F2F9"/>
          </a:solidFill>
          <a:ln>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latin typeface="Meiryo UI" panose="020B0604030504040204" pitchFamily="34" charset="-128"/>
              <a:ea typeface="Meiryo UI" panose="020B0604030504040204" pitchFamily="34" charset="-128"/>
            </a:endParaRPr>
          </a:p>
        </p:txBody>
      </p:sp>
      <p:sp>
        <p:nvSpPr>
          <p:cNvPr id="6" name="Rectangle 5"/>
          <p:cNvSpPr/>
          <p:nvPr/>
        </p:nvSpPr>
        <p:spPr>
          <a:xfrm>
            <a:off x="242107" y="1920241"/>
            <a:ext cx="54864" cy="1405889"/>
          </a:xfrm>
          <a:prstGeom prst="rect">
            <a:avLst/>
          </a:prstGeom>
          <a:solidFill>
            <a:srgbClr val="147BA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latin typeface="Meiryo UI" panose="020B0604030504040204" pitchFamily="34" charset="-128"/>
              <a:ea typeface="Meiryo UI" panose="020B0604030504040204" pitchFamily="34" charset="-128"/>
            </a:endParaRPr>
          </a:p>
        </p:txBody>
      </p:sp>
      <p:sp>
        <p:nvSpPr>
          <p:cNvPr id="7" name="TextBox 6"/>
          <p:cNvSpPr txBox="1"/>
          <p:nvPr/>
        </p:nvSpPr>
        <p:spPr>
          <a:xfrm>
            <a:off x="293747" y="1943153"/>
            <a:ext cx="4295394" cy="461665"/>
          </a:xfrm>
          <a:prstGeom prst="rect">
            <a:avLst/>
          </a:prstGeom>
          <a:noFill/>
        </p:spPr>
        <p:txBody>
          <a:bodyPr wrap="square" anchor="ctr">
            <a:spAutoFit/>
          </a:bodyPr>
          <a:lstStyle/>
          <a:p>
            <a:pPr algn="l"/>
            <a:r>
              <a:rPr sz="2400" b="1" dirty="0" err="1">
                <a:solidFill>
                  <a:srgbClr val="147BAD"/>
                </a:solidFill>
                <a:latin typeface="Meiryo UI" panose="020B0604030504040204" pitchFamily="34" charset="-128"/>
                <a:ea typeface="Meiryo UI" panose="020B0604030504040204" pitchFamily="34" charset="-128"/>
              </a:rPr>
              <a:t>特例措置による専門医・指導医</a:t>
            </a:r>
            <a:endParaRPr sz="2400" b="1" dirty="0">
              <a:solidFill>
                <a:srgbClr val="147BAD"/>
              </a:solidFill>
              <a:latin typeface="Meiryo UI" panose="020B0604030504040204" pitchFamily="34" charset="-128"/>
              <a:ea typeface="Meiryo UI" panose="020B0604030504040204" pitchFamily="34" charset="-128"/>
            </a:endParaRPr>
          </a:p>
        </p:txBody>
      </p:sp>
      <p:sp>
        <p:nvSpPr>
          <p:cNvPr id="8" name="TextBox 7"/>
          <p:cNvSpPr txBox="1"/>
          <p:nvPr/>
        </p:nvSpPr>
        <p:spPr>
          <a:xfrm>
            <a:off x="306322" y="2386584"/>
            <a:ext cx="4419981" cy="800219"/>
          </a:xfrm>
          <a:prstGeom prst="rect">
            <a:avLst/>
          </a:prstGeom>
          <a:noFill/>
        </p:spPr>
        <p:txBody>
          <a:bodyPr wrap="square" anchor="t">
            <a:spAutoFit/>
          </a:bodyPr>
          <a:lstStyle/>
          <a:p>
            <a:pPr algn="l"/>
            <a:r>
              <a:rPr sz="1600" dirty="0">
                <a:solidFill>
                  <a:srgbClr val="263238"/>
                </a:solidFill>
                <a:latin typeface="Meiryo UI" panose="020B0604030504040204" pitchFamily="34" charset="-128"/>
                <a:ea typeface="Meiryo UI" panose="020B0604030504040204" pitchFamily="34" charset="-128"/>
              </a:rPr>
              <a:t>2026年度募集要項・申請書類・細則
</a:t>
            </a:r>
            <a:r>
              <a:rPr sz="1400" dirty="0">
                <a:solidFill>
                  <a:srgbClr val="263238"/>
                </a:solidFill>
                <a:latin typeface="Meiryo UI" panose="020B0604030504040204" pitchFamily="34" charset="-128"/>
                <a:ea typeface="Meiryo UI" panose="020B0604030504040204" pitchFamily="34" charset="-128"/>
              </a:rPr>
              <a:t>https://</a:t>
            </a:r>
            <a:r>
              <a:rPr sz="1400" dirty="0" err="1">
                <a:solidFill>
                  <a:srgbClr val="263238"/>
                </a:solidFill>
                <a:latin typeface="Meiryo UI" panose="020B0604030504040204" pitchFamily="34" charset="-128"/>
                <a:ea typeface="Meiryo UI" panose="020B0604030504040204" pitchFamily="34" charset="-128"/>
              </a:rPr>
              <a:t>shakai-senmon-i.umin.jp</a:t>
            </a:r>
            <a:r>
              <a:rPr sz="1400" dirty="0">
                <a:solidFill>
                  <a:srgbClr val="263238"/>
                </a:solidFill>
                <a:latin typeface="Meiryo UI" panose="020B0604030504040204" pitchFamily="34" charset="-128"/>
                <a:ea typeface="Meiryo UI" panose="020B0604030504040204" pitchFamily="34" charset="-128"/>
              </a:rPr>
              <a:t>/news/3441/</a:t>
            </a:r>
            <a:endParaRPr sz="1600" dirty="0">
              <a:solidFill>
                <a:srgbClr val="263238"/>
              </a:solidFill>
              <a:latin typeface="Meiryo UI" panose="020B0604030504040204" pitchFamily="34" charset="-128"/>
              <a:ea typeface="Meiryo UI" panose="020B0604030504040204" pitchFamily="34" charset="-128"/>
            </a:endParaRPr>
          </a:p>
        </p:txBody>
      </p:sp>
      <p:sp>
        <p:nvSpPr>
          <p:cNvPr id="9" name="Rounded Rectangle 8"/>
          <p:cNvSpPr/>
          <p:nvPr/>
        </p:nvSpPr>
        <p:spPr>
          <a:xfrm>
            <a:off x="4684013" y="1920241"/>
            <a:ext cx="4351401" cy="1405889"/>
          </a:xfrm>
          <a:prstGeom prst="roundRect">
            <a:avLst/>
          </a:prstGeom>
          <a:solidFill>
            <a:srgbClr val="FDF6E1"/>
          </a:solidFill>
          <a:ln>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latin typeface="Meiryo UI" panose="020B0604030504040204" pitchFamily="34" charset="-128"/>
              <a:ea typeface="Meiryo UI" panose="020B0604030504040204" pitchFamily="34" charset="-128"/>
            </a:endParaRPr>
          </a:p>
        </p:txBody>
      </p:sp>
      <p:sp>
        <p:nvSpPr>
          <p:cNvPr id="10" name="Rectangle 9"/>
          <p:cNvSpPr/>
          <p:nvPr/>
        </p:nvSpPr>
        <p:spPr>
          <a:xfrm>
            <a:off x="4684014" y="1920241"/>
            <a:ext cx="54864" cy="1405889"/>
          </a:xfrm>
          <a:prstGeom prst="rect">
            <a:avLst/>
          </a:prstGeom>
          <a:solidFill>
            <a:srgbClr val="E6A62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latin typeface="Meiryo UI" panose="020B0604030504040204" pitchFamily="34" charset="-128"/>
              <a:ea typeface="Meiryo UI" panose="020B0604030504040204" pitchFamily="34" charset="-128"/>
            </a:endParaRPr>
          </a:p>
        </p:txBody>
      </p:sp>
      <p:sp>
        <p:nvSpPr>
          <p:cNvPr id="11" name="TextBox 10"/>
          <p:cNvSpPr txBox="1"/>
          <p:nvPr/>
        </p:nvSpPr>
        <p:spPr>
          <a:xfrm>
            <a:off x="4732591" y="1943153"/>
            <a:ext cx="4309110" cy="461665"/>
          </a:xfrm>
          <a:prstGeom prst="rect">
            <a:avLst/>
          </a:prstGeom>
          <a:noFill/>
        </p:spPr>
        <p:txBody>
          <a:bodyPr wrap="square" anchor="ctr">
            <a:spAutoFit/>
          </a:bodyPr>
          <a:lstStyle/>
          <a:p>
            <a:pPr algn="l"/>
            <a:r>
              <a:rPr sz="2400" b="1" dirty="0" err="1">
                <a:solidFill>
                  <a:srgbClr val="E6A62D"/>
                </a:solidFill>
                <a:latin typeface="Meiryo UI" panose="020B0604030504040204" pitchFamily="34" charset="-128"/>
                <a:ea typeface="Meiryo UI" panose="020B0604030504040204" pitchFamily="34" charset="-128"/>
              </a:rPr>
              <a:t>名誉社会医学系専門医・指導医</a:t>
            </a:r>
            <a:endParaRPr sz="2400" b="1" dirty="0">
              <a:solidFill>
                <a:srgbClr val="E6A62D"/>
              </a:solidFill>
              <a:latin typeface="Meiryo UI" panose="020B0604030504040204" pitchFamily="34" charset="-128"/>
              <a:ea typeface="Meiryo UI" panose="020B0604030504040204" pitchFamily="34" charset="-128"/>
            </a:endParaRPr>
          </a:p>
        </p:txBody>
      </p:sp>
      <p:sp>
        <p:nvSpPr>
          <p:cNvPr id="12" name="TextBox 11"/>
          <p:cNvSpPr txBox="1"/>
          <p:nvPr/>
        </p:nvSpPr>
        <p:spPr>
          <a:xfrm>
            <a:off x="4834890" y="2386584"/>
            <a:ext cx="4726303" cy="800219"/>
          </a:xfrm>
          <a:prstGeom prst="rect">
            <a:avLst/>
          </a:prstGeom>
          <a:noFill/>
        </p:spPr>
        <p:txBody>
          <a:bodyPr wrap="square" anchor="t">
            <a:spAutoFit/>
          </a:bodyPr>
          <a:lstStyle/>
          <a:p>
            <a:pPr algn="l"/>
            <a:r>
              <a:rPr sz="1600" dirty="0" err="1">
                <a:solidFill>
                  <a:srgbClr val="263238"/>
                </a:solidFill>
                <a:latin typeface="Meiryo UI" panose="020B0604030504040204" pitchFamily="34" charset="-128"/>
                <a:ea typeface="Meiryo UI" panose="020B0604030504040204" pitchFamily="34" charset="-128"/>
              </a:rPr>
              <a:t>制度概要・推薦手続き・細則</a:t>
            </a:r>
            <a:r>
              <a:rPr sz="1600" dirty="0">
                <a:solidFill>
                  <a:srgbClr val="263238"/>
                </a:solidFill>
                <a:latin typeface="Meiryo UI" panose="020B0604030504040204" pitchFamily="34" charset="-128"/>
                <a:ea typeface="Meiryo UI" panose="020B0604030504040204" pitchFamily="34" charset="-128"/>
              </a:rPr>
              <a:t>
</a:t>
            </a:r>
            <a:r>
              <a:rPr sz="1400" dirty="0">
                <a:solidFill>
                  <a:srgbClr val="263238"/>
                </a:solidFill>
                <a:latin typeface="Meiryo UI" panose="020B0604030504040204" pitchFamily="34" charset="-128"/>
                <a:ea typeface="Meiryo UI" panose="020B0604030504040204" pitchFamily="34" charset="-128"/>
              </a:rPr>
              <a:t>https://</a:t>
            </a:r>
            <a:r>
              <a:rPr sz="1400" dirty="0" err="1">
                <a:solidFill>
                  <a:srgbClr val="263238"/>
                </a:solidFill>
                <a:latin typeface="Meiryo UI" panose="020B0604030504040204" pitchFamily="34" charset="-128"/>
                <a:ea typeface="Meiryo UI" panose="020B0604030504040204" pitchFamily="34" charset="-128"/>
              </a:rPr>
              <a:t>shakai-senmon-i.umin.jp</a:t>
            </a:r>
            <a:r>
              <a:rPr sz="1400" dirty="0">
                <a:solidFill>
                  <a:srgbClr val="263238"/>
                </a:solidFill>
                <a:latin typeface="Meiryo UI" panose="020B0604030504040204" pitchFamily="34" charset="-128"/>
                <a:ea typeface="Meiryo UI" panose="020B0604030504040204" pitchFamily="34" charset="-128"/>
              </a:rPr>
              <a:t>/news/4214/</a:t>
            </a:r>
            <a:endParaRPr sz="1600" dirty="0">
              <a:solidFill>
                <a:srgbClr val="263238"/>
              </a:solidFill>
              <a:latin typeface="Meiryo UI" panose="020B0604030504040204" pitchFamily="34" charset="-128"/>
              <a:ea typeface="Meiryo UI" panose="020B0604030504040204" pitchFamily="34" charset="-128"/>
            </a:endParaRPr>
          </a:p>
        </p:txBody>
      </p:sp>
      <p:sp>
        <p:nvSpPr>
          <p:cNvPr id="13" name="Rounded Rectangle 12"/>
          <p:cNvSpPr/>
          <p:nvPr/>
        </p:nvSpPr>
        <p:spPr>
          <a:xfrm>
            <a:off x="582930" y="3600450"/>
            <a:ext cx="7975854" cy="994410"/>
          </a:xfrm>
          <a:prstGeom prst="roundRect">
            <a:avLst/>
          </a:prstGeom>
          <a:solidFill>
            <a:srgbClr val="FFFFFF"/>
          </a:solidFill>
          <a:ln>
            <a:solidFill>
              <a:srgbClr val="D7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latin typeface="Meiryo UI" panose="020B0604030504040204" pitchFamily="34" charset="-128"/>
              <a:ea typeface="Meiryo UI" panose="020B0604030504040204" pitchFamily="34" charset="-128"/>
            </a:endParaRPr>
          </a:p>
        </p:txBody>
      </p:sp>
      <p:sp>
        <p:nvSpPr>
          <p:cNvPr id="14" name="Rectangle 13"/>
          <p:cNvSpPr/>
          <p:nvPr/>
        </p:nvSpPr>
        <p:spPr>
          <a:xfrm>
            <a:off x="582930" y="3600450"/>
            <a:ext cx="54864" cy="994410"/>
          </a:xfrm>
          <a:prstGeom prst="rect">
            <a:avLst/>
          </a:prstGeom>
          <a:solidFill>
            <a:srgbClr val="24979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latin typeface="Meiryo UI" panose="020B0604030504040204" pitchFamily="34" charset="-128"/>
              <a:ea typeface="Meiryo UI" panose="020B0604030504040204" pitchFamily="34" charset="-128"/>
            </a:endParaRPr>
          </a:p>
        </p:txBody>
      </p:sp>
      <p:sp>
        <p:nvSpPr>
          <p:cNvPr id="15" name="TextBox 14"/>
          <p:cNvSpPr txBox="1"/>
          <p:nvPr/>
        </p:nvSpPr>
        <p:spPr>
          <a:xfrm>
            <a:off x="733806" y="3654141"/>
            <a:ext cx="7701534" cy="400110"/>
          </a:xfrm>
          <a:prstGeom prst="rect">
            <a:avLst/>
          </a:prstGeom>
          <a:noFill/>
        </p:spPr>
        <p:txBody>
          <a:bodyPr wrap="square" anchor="ctr">
            <a:spAutoFit/>
          </a:bodyPr>
          <a:lstStyle/>
          <a:p>
            <a:pPr algn="l"/>
            <a:r>
              <a:rPr b="1">
                <a:solidFill>
                  <a:srgbClr val="249797"/>
                </a:solidFill>
                <a:latin typeface="Meiryo UI" panose="020B0604030504040204" pitchFamily="34" charset="-128"/>
                <a:ea typeface="Meiryo UI" panose="020B0604030504040204" pitchFamily="34" charset="-128"/>
              </a:rPr>
              <a:t>共通の確認先</a:t>
            </a:r>
          </a:p>
        </p:txBody>
      </p:sp>
      <p:sp>
        <p:nvSpPr>
          <p:cNvPr id="16" name="TextBox 15"/>
          <p:cNvSpPr txBox="1"/>
          <p:nvPr/>
        </p:nvSpPr>
        <p:spPr>
          <a:xfrm>
            <a:off x="1442466" y="3975932"/>
            <a:ext cx="7701534" cy="646331"/>
          </a:xfrm>
          <a:prstGeom prst="rect">
            <a:avLst/>
          </a:prstGeom>
          <a:noFill/>
        </p:spPr>
        <p:txBody>
          <a:bodyPr wrap="square" anchor="t">
            <a:spAutoFit/>
          </a:bodyPr>
          <a:lstStyle/>
          <a:p>
            <a:pPr algn="l"/>
            <a:r>
              <a:rPr sz="1800" dirty="0" err="1">
                <a:solidFill>
                  <a:srgbClr val="263238"/>
                </a:solidFill>
                <a:latin typeface="Meiryo UI" panose="020B0604030504040204" pitchFamily="34" charset="-128"/>
                <a:ea typeface="Meiryo UI" panose="020B0604030504040204" pitchFamily="34" charset="-128"/>
              </a:rPr>
              <a:t>一般社団法人</a:t>
            </a:r>
            <a:r>
              <a:rPr sz="1800" dirty="0">
                <a:solidFill>
                  <a:srgbClr val="263238"/>
                </a:solidFill>
                <a:latin typeface="Meiryo UI" panose="020B0604030504040204" pitchFamily="34" charset="-128"/>
                <a:ea typeface="Meiryo UI" panose="020B0604030504040204" pitchFamily="34" charset="-128"/>
              </a:rPr>
              <a:t> </a:t>
            </a:r>
            <a:r>
              <a:rPr sz="1800" dirty="0" err="1">
                <a:solidFill>
                  <a:srgbClr val="263238"/>
                </a:solidFill>
                <a:latin typeface="Meiryo UI" panose="020B0604030504040204" pitchFamily="34" charset="-128"/>
                <a:ea typeface="Meiryo UI" panose="020B0604030504040204" pitchFamily="34" charset="-128"/>
              </a:rPr>
              <a:t>社会医学系専門医協会</a:t>
            </a:r>
            <a:r>
              <a:rPr sz="1800" dirty="0">
                <a:solidFill>
                  <a:srgbClr val="263238"/>
                </a:solidFill>
                <a:latin typeface="Meiryo UI" panose="020B0604030504040204" pitchFamily="34" charset="-128"/>
                <a:ea typeface="Meiryo UI" panose="020B0604030504040204" pitchFamily="34" charset="-128"/>
              </a:rPr>
              <a:t>　「</a:t>
            </a:r>
            <a:r>
              <a:rPr sz="1800" dirty="0" err="1">
                <a:solidFill>
                  <a:srgbClr val="263238"/>
                </a:solidFill>
                <a:latin typeface="Meiryo UI" panose="020B0604030504040204" pitchFamily="34" charset="-128"/>
                <a:ea typeface="Meiryo UI" panose="020B0604030504040204" pitchFamily="34" charset="-128"/>
              </a:rPr>
              <a:t>専門医と指導医</a:t>
            </a:r>
            <a:r>
              <a:rPr sz="1800" dirty="0">
                <a:solidFill>
                  <a:srgbClr val="263238"/>
                </a:solidFill>
                <a:latin typeface="Meiryo UI" panose="020B0604030504040204" pitchFamily="34" charset="-128"/>
                <a:ea typeface="Meiryo UI" panose="020B0604030504040204" pitchFamily="34" charset="-128"/>
              </a:rPr>
              <a:t>」
https://</a:t>
            </a:r>
            <a:r>
              <a:rPr sz="1800" dirty="0" err="1">
                <a:solidFill>
                  <a:srgbClr val="263238"/>
                </a:solidFill>
                <a:latin typeface="Meiryo UI" panose="020B0604030504040204" pitchFamily="34" charset="-128"/>
                <a:ea typeface="Meiryo UI" panose="020B0604030504040204" pitchFamily="34" charset="-128"/>
              </a:rPr>
              <a:t>shakai-senmon-i.umin.jp</a:t>
            </a:r>
            <a:r>
              <a:rPr sz="1800" dirty="0">
                <a:solidFill>
                  <a:srgbClr val="263238"/>
                </a:solidFill>
                <a:latin typeface="Meiryo UI" panose="020B0604030504040204" pitchFamily="34" charset="-128"/>
                <a:ea typeface="Meiryo UI" panose="020B0604030504040204" pitchFamily="34" charset="-128"/>
              </a:rPr>
              <a:t>/specialist/specialists/</a:t>
            </a:r>
          </a:p>
        </p:txBody>
      </p:sp>
      <p:sp>
        <p:nvSpPr>
          <p:cNvPr id="17" name="TextBox 16"/>
          <p:cNvSpPr txBox="1"/>
          <p:nvPr/>
        </p:nvSpPr>
        <p:spPr>
          <a:xfrm>
            <a:off x="582930" y="4996965"/>
            <a:ext cx="7818120" cy="707886"/>
          </a:xfrm>
          <a:prstGeom prst="rect">
            <a:avLst/>
          </a:prstGeom>
          <a:noFill/>
        </p:spPr>
        <p:txBody>
          <a:bodyPr wrap="square" anchor="ctr">
            <a:spAutoFit/>
          </a:bodyPr>
          <a:lstStyle/>
          <a:p>
            <a:pPr algn="ctr"/>
            <a:r>
              <a:rPr dirty="0">
                <a:solidFill>
                  <a:srgbClr val="63737D"/>
                </a:solidFill>
                <a:latin typeface="Meiryo UI" panose="020B0604030504040204" pitchFamily="34" charset="-128"/>
                <a:ea typeface="Meiryo UI" panose="020B0604030504040204" pitchFamily="34" charset="-128"/>
              </a:rPr>
              <a:t>※ </a:t>
            </a:r>
            <a:r>
              <a:rPr dirty="0" err="1">
                <a:solidFill>
                  <a:srgbClr val="63737D"/>
                </a:solidFill>
                <a:latin typeface="Meiryo UI" panose="020B0604030504040204" pitchFamily="34" charset="-128"/>
                <a:ea typeface="Meiryo UI" panose="020B0604030504040204" pitchFamily="34" charset="-128"/>
              </a:rPr>
              <a:t>制度・募集期間・費用・様式は変更される可能性があります</a:t>
            </a:r>
            <a:r>
              <a:rPr dirty="0">
                <a:solidFill>
                  <a:srgbClr val="63737D"/>
                </a:solidFill>
                <a:latin typeface="Meiryo UI" panose="020B0604030504040204" pitchFamily="34" charset="-128"/>
                <a:ea typeface="Meiryo UI" panose="020B0604030504040204" pitchFamily="34" charset="-128"/>
              </a:rPr>
              <a:t>。
</a:t>
            </a:r>
            <a:r>
              <a:rPr dirty="0" err="1">
                <a:solidFill>
                  <a:srgbClr val="63737D"/>
                </a:solidFill>
                <a:latin typeface="Meiryo UI" panose="020B0604030504040204" pitchFamily="34" charset="-128"/>
                <a:ea typeface="Meiryo UI" panose="020B0604030504040204" pitchFamily="34" charset="-128"/>
              </a:rPr>
              <a:t>実際の申請・案内時には、協会Webサイトの最新情報を確認してください</a:t>
            </a:r>
            <a:r>
              <a:rPr dirty="0">
                <a:solidFill>
                  <a:srgbClr val="63737D"/>
                </a:solidFill>
                <a:latin typeface="Meiryo UI" panose="020B0604030504040204" pitchFamily="34" charset="-128"/>
                <a:ea typeface="Meiryo UI" panose="020B0604030504040204" pitchFamily="34" charset="-128"/>
              </a:rPr>
              <a:t>。</a:t>
            </a:r>
          </a:p>
        </p:txBody>
      </p:sp>
      <p:sp>
        <p:nvSpPr>
          <p:cNvPr id="18" name="Rectangle 17"/>
          <p:cNvSpPr/>
          <p:nvPr/>
        </p:nvSpPr>
        <p:spPr>
          <a:xfrm>
            <a:off x="377190" y="5747004"/>
            <a:ext cx="8366760" cy="8229"/>
          </a:xfrm>
          <a:prstGeom prst="rect">
            <a:avLst/>
          </a:prstGeom>
          <a:solidFill>
            <a:srgbClr val="D7E1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sz="1500">
              <a:latin typeface="Meiryo UI" panose="020B0604030504040204" pitchFamily="34" charset="-128"/>
              <a:ea typeface="Meiryo UI" panose="020B0604030504040204" pitchFamily="34" charset="-128"/>
            </a:endParaRPr>
          </a:p>
        </p:txBody>
      </p:sp>
      <p:sp>
        <p:nvSpPr>
          <p:cNvPr id="19" name="TextBox 18"/>
          <p:cNvSpPr txBox="1"/>
          <p:nvPr/>
        </p:nvSpPr>
        <p:spPr>
          <a:xfrm>
            <a:off x="445770" y="5742739"/>
            <a:ext cx="8023860" cy="173124"/>
          </a:xfrm>
          <a:prstGeom prst="rect">
            <a:avLst/>
          </a:prstGeom>
          <a:noFill/>
        </p:spPr>
        <p:txBody>
          <a:bodyPr wrap="square" anchor="ctr">
            <a:spAutoFit/>
          </a:bodyPr>
          <a:lstStyle/>
          <a:p>
            <a:pPr algn="l"/>
            <a:r>
              <a:rPr sz="525" dirty="0">
                <a:solidFill>
                  <a:srgbClr val="63737D"/>
                </a:solidFill>
                <a:latin typeface="Meiryo UI" panose="020B0604030504040204" pitchFamily="34" charset="-128"/>
                <a:ea typeface="Meiryo UI" panose="020B0604030504040204" pitchFamily="34" charset="-128"/>
              </a:rPr>
              <a:t>資料作成基準日：2026年8月20日</a:t>
            </a:r>
          </a:p>
        </p:txBody>
      </p:sp>
    </p:spTree>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F94975DD-5830-1F99-7274-77E168E14468}"/>
              </a:ext>
            </a:extLst>
          </p:cNvPr>
          <p:cNvSpPr>
            <a:spLocks noGrp="1"/>
          </p:cNvSpPr>
          <p:nvPr>
            <p:ph idx="1"/>
          </p:nvPr>
        </p:nvSpPr>
        <p:spPr>
          <a:xfrm>
            <a:off x="466358" y="2402866"/>
            <a:ext cx="8554550" cy="1747104"/>
          </a:xfrm>
        </p:spPr>
        <p:txBody>
          <a:bodyPr/>
          <a:lstStyle/>
          <a:p>
            <a:pPr marL="0" indent="0">
              <a:buNone/>
            </a:pPr>
            <a:r>
              <a:rPr lang="ja-JP" altLang="ja-JP" sz="2800" b="1" i="1" dirty="0">
                <a:latin typeface="Meiryo UI" panose="020B0604030504040204" pitchFamily="50" charset="-128"/>
                <a:ea typeface="Meiryo UI" panose="020B0604030504040204" pitchFamily="50" charset="-128"/>
              </a:rPr>
              <a:t>臨床医学が発展し充実しても、</a:t>
            </a:r>
            <a:endParaRPr lang="en-US" altLang="ja-JP" sz="2800" b="1" i="1" dirty="0">
              <a:latin typeface="Meiryo UI" panose="020B0604030504040204" pitchFamily="50" charset="-128"/>
              <a:ea typeface="Meiryo UI" panose="020B0604030504040204" pitchFamily="50" charset="-128"/>
            </a:endParaRPr>
          </a:p>
          <a:p>
            <a:pPr marL="0" indent="0">
              <a:buNone/>
            </a:pPr>
            <a:r>
              <a:rPr lang="ja-JP" altLang="ja-JP" sz="2800" b="1" i="1" dirty="0">
                <a:latin typeface="Meiryo UI" panose="020B0604030504040204" pitchFamily="50" charset="-128"/>
                <a:ea typeface="Meiryo UI" panose="020B0604030504040204" pitchFamily="50" charset="-128"/>
              </a:rPr>
              <a:t>医療が社会システムから独立することがない以上、</a:t>
            </a:r>
            <a:endParaRPr lang="en-US" altLang="ja-JP" sz="2800" b="1" i="1" dirty="0">
              <a:latin typeface="Meiryo UI" panose="020B0604030504040204" pitchFamily="50" charset="-128"/>
              <a:ea typeface="Meiryo UI" panose="020B0604030504040204" pitchFamily="50" charset="-128"/>
            </a:endParaRPr>
          </a:p>
          <a:p>
            <a:pPr marL="0" indent="0">
              <a:buNone/>
            </a:pPr>
            <a:r>
              <a:rPr lang="ja-JP" altLang="ja-JP" sz="2800" b="1" i="1" dirty="0">
                <a:latin typeface="Meiryo UI" panose="020B0604030504040204" pitchFamily="50" charset="-128"/>
                <a:ea typeface="Meiryo UI" panose="020B0604030504040204" pitchFamily="50" charset="-128"/>
              </a:rPr>
              <a:t>社会医学の存在価値はますます高まる</a:t>
            </a:r>
            <a:endParaRPr kumimoji="1" lang="ja-JP" altLang="en-US" sz="2800" b="1" i="1" dirty="0">
              <a:latin typeface="Meiryo UI" panose="020B0604030504040204" pitchFamily="50" charset="-128"/>
              <a:ea typeface="Meiryo UI" panose="020B0604030504040204" pitchFamily="50" charset="-128"/>
            </a:endParaRPr>
          </a:p>
        </p:txBody>
      </p:sp>
      <p:sp>
        <p:nvSpPr>
          <p:cNvPr id="4" name="テキスト ボックス 3">
            <a:extLst>
              <a:ext uri="{FF2B5EF4-FFF2-40B4-BE49-F238E27FC236}">
                <a16:creationId xmlns:a16="http://schemas.microsoft.com/office/drawing/2014/main" id="{179E5432-A48E-3193-7F16-1C132327BCCF}"/>
              </a:ext>
            </a:extLst>
          </p:cNvPr>
          <p:cNvSpPr txBox="1"/>
          <p:nvPr/>
        </p:nvSpPr>
        <p:spPr>
          <a:xfrm>
            <a:off x="525443" y="4635304"/>
            <a:ext cx="8093113" cy="584775"/>
          </a:xfrm>
          <a:prstGeom prst="rect">
            <a:avLst/>
          </a:prstGeom>
          <a:noFill/>
        </p:spPr>
        <p:txBody>
          <a:bodyPr wrap="none" rtlCol="0">
            <a:spAutoFit/>
          </a:bodyPr>
          <a:lstStyle/>
          <a:p>
            <a:r>
              <a:rPr kumimoji="1" lang="ja-JP" altLang="en-US" sz="1600" dirty="0">
                <a:latin typeface="Meiryo UI" panose="020B0604030504040204" pitchFamily="34" charset="-128"/>
                <a:ea typeface="Meiryo UI" panose="020B0604030504040204" pitchFamily="34" charset="-128"/>
              </a:rPr>
              <a:t>（三田大介　ドクタービジョン　より引用</a:t>
            </a:r>
            <a:endParaRPr kumimoji="1" lang="en-US" altLang="ja-JP" sz="1600" dirty="0">
              <a:latin typeface="Meiryo UI" panose="020B0604030504040204" pitchFamily="34" charset="-128"/>
              <a:ea typeface="Meiryo UI" panose="020B0604030504040204" pitchFamily="34" charset="-128"/>
            </a:endParaRPr>
          </a:p>
          <a:p>
            <a:r>
              <a:rPr lang="en" altLang="ja-JP" sz="1600" dirty="0">
                <a:latin typeface="Meiryo UI" panose="020B0604030504040204" pitchFamily="34" charset="-128"/>
                <a:ea typeface="Meiryo UI" panose="020B0604030504040204" pitchFamily="34" charset="-128"/>
                <a:hlinkClick r:id="rId2"/>
              </a:rPr>
              <a:t>https://www.doctor-vision.com/dv-plus/column/career/Shakai-senmoni.php</a:t>
            </a:r>
            <a:r>
              <a:rPr lang="ja-JP" altLang="en-US" sz="1600" dirty="0">
                <a:latin typeface="Meiryo UI" panose="020B0604030504040204" pitchFamily="34" charset="-128"/>
                <a:ea typeface="Meiryo UI" panose="020B0604030504040204" pitchFamily="34" charset="-128"/>
              </a:rPr>
              <a:t>）</a:t>
            </a:r>
            <a:endParaRPr kumimoji="1" lang="ja-JP" altLang="en-US" sz="1600" dirty="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378944143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76563A1B-8769-9595-0AB1-37AE19CA3518}"/>
              </a:ext>
            </a:extLst>
          </p:cNvPr>
          <p:cNvGraphicFramePr>
            <a:graphicFrameLocks noGrp="1"/>
          </p:cNvGraphicFramePr>
          <p:nvPr/>
        </p:nvGraphicFramePr>
        <p:xfrm>
          <a:off x="-1" y="461666"/>
          <a:ext cx="9144000" cy="6396336"/>
        </p:xfrm>
        <a:graphic>
          <a:graphicData uri="http://schemas.openxmlformats.org/drawingml/2006/table">
            <a:tbl>
              <a:tblPr firstRow="1" bandRow="1">
                <a:tableStyleId>{3C2FFA5D-87B4-456A-9821-1D502468CF0F}</a:tableStyleId>
              </a:tblPr>
              <a:tblGrid>
                <a:gridCol w="3823856">
                  <a:extLst>
                    <a:ext uri="{9D8B030D-6E8A-4147-A177-3AD203B41FA5}">
                      <a16:colId xmlns:a16="http://schemas.microsoft.com/office/drawing/2014/main" val="128153701"/>
                    </a:ext>
                  </a:extLst>
                </a:gridCol>
                <a:gridCol w="2660072">
                  <a:extLst>
                    <a:ext uri="{9D8B030D-6E8A-4147-A177-3AD203B41FA5}">
                      <a16:colId xmlns:a16="http://schemas.microsoft.com/office/drawing/2014/main" val="3790514"/>
                    </a:ext>
                  </a:extLst>
                </a:gridCol>
                <a:gridCol w="2660072">
                  <a:extLst>
                    <a:ext uri="{9D8B030D-6E8A-4147-A177-3AD203B41FA5}">
                      <a16:colId xmlns:a16="http://schemas.microsoft.com/office/drawing/2014/main" val="19536615"/>
                    </a:ext>
                  </a:extLst>
                </a:gridCol>
              </a:tblGrid>
              <a:tr h="399771">
                <a:tc>
                  <a:txBody>
                    <a:bodyPr/>
                    <a:lstStyle/>
                    <a:p>
                      <a:pPr algn="ctr"/>
                      <a:r>
                        <a:rPr lang="ja-JP" altLang="en-US" b="0" i="0" dirty="0">
                          <a:ea typeface="Meiryo UI" panose="020B0604030504040204" pitchFamily="34" charset="-128"/>
                        </a:rPr>
                        <a:t>所属学会・団体名</a:t>
                      </a:r>
                      <a:endParaRPr lang="ja-JP" altLang="en-US" b="0" i="0" dirty="0">
                        <a:latin typeface="Meiryo UI" panose="020B0604030504040204" pitchFamily="34" charset="-128"/>
                        <a:ea typeface="Meiryo UI" panose="020B0604030504040204" pitchFamily="34" charset="-128"/>
                      </a:endParaRPr>
                    </a:p>
                  </a:txBody>
                  <a:tcPr marL="7620" marR="7620" marT="7620" marB="0" anchor="ctr"/>
                </a:tc>
                <a:tc>
                  <a:txBody>
                    <a:bodyPr/>
                    <a:lstStyle/>
                    <a:p>
                      <a:pPr algn="ctr"/>
                      <a:r>
                        <a:rPr lang="ja-JP" altLang="en-US" b="0" i="0" dirty="0">
                          <a:ea typeface="Meiryo UI" panose="020B0604030504040204" pitchFamily="34" charset="-128"/>
                        </a:rPr>
                        <a:t>申請者</a:t>
                      </a:r>
                      <a:endParaRPr lang="ja-JP" altLang="en-US" b="0" i="0" dirty="0">
                        <a:latin typeface="Meiryo UI" panose="020B0604030504040204" pitchFamily="34" charset="-128"/>
                        <a:ea typeface="Meiryo UI" panose="020B0604030504040204" pitchFamily="34" charset="-128"/>
                      </a:endParaRPr>
                    </a:p>
                  </a:txBody>
                  <a:tcPr marL="7620" marR="7620" marT="7620" marB="0" anchor="ctr"/>
                </a:tc>
                <a:tc>
                  <a:txBody>
                    <a:bodyPr/>
                    <a:lstStyle/>
                    <a:p>
                      <a:pPr algn="ctr"/>
                      <a:r>
                        <a:rPr lang="ja-JP" altLang="en-US" b="0" i="0" dirty="0">
                          <a:ea typeface="Meiryo UI" panose="020B0604030504040204" pitchFamily="34" charset="-128"/>
                        </a:rPr>
                        <a:t>認定者</a:t>
                      </a:r>
                      <a:endParaRPr lang="ja-JP" altLang="en-US" b="0" i="0" dirty="0">
                        <a:latin typeface="Meiryo UI" panose="020B0604030504040204" pitchFamily="34" charset="-128"/>
                        <a:ea typeface="Meiryo UI" panose="020B0604030504040204" pitchFamily="34" charset="-128"/>
                      </a:endParaRPr>
                    </a:p>
                  </a:txBody>
                  <a:tcPr marL="7620" marR="7620" marT="7620" marB="0" anchor="ctr"/>
                </a:tc>
                <a:extLst>
                  <a:ext uri="{0D108BD9-81ED-4DB2-BD59-A6C34878D82A}">
                    <a16:rowId xmlns:a16="http://schemas.microsoft.com/office/drawing/2014/main" val="208116669"/>
                  </a:ext>
                </a:extLst>
              </a:tr>
              <a:tr h="399771">
                <a:tc>
                  <a:txBody>
                    <a:bodyPr/>
                    <a:lstStyle/>
                    <a:p>
                      <a:pPr algn="l" rtl="0" fontAlgn="ctr"/>
                      <a:r>
                        <a:rPr lang="ja-JP" altLang="en-US" b="0" i="0" dirty="0">
                          <a:ea typeface="Meiryo UI" panose="020B0604030504040204" pitchFamily="34" charset="-128"/>
                        </a:rPr>
                        <a:t>日本衛生学会</a:t>
                      </a:r>
                      <a:endParaRPr lang="zh-CN" altLang="en-US" dirty="0"/>
                    </a:p>
                  </a:txBody>
                  <a:tcPr marL="5687" marR="5687" marT="5687" marB="0" anchor="ctr"/>
                </a:tc>
                <a:tc>
                  <a:txBody>
                    <a:bodyPr/>
                    <a:lstStyle/>
                    <a:p>
                      <a:pPr algn="ct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tc>
                  <a:txBody>
                    <a:bodyPr/>
                    <a:lstStyle/>
                    <a:p>
                      <a:pPr algn="ct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extLst>
                  <a:ext uri="{0D108BD9-81ED-4DB2-BD59-A6C34878D82A}">
                    <a16:rowId xmlns:a16="http://schemas.microsoft.com/office/drawing/2014/main" val="983894317"/>
                  </a:ext>
                </a:extLst>
              </a:tr>
              <a:tr h="399771">
                <a:tc>
                  <a:txBody>
                    <a:bodyPr/>
                    <a:lstStyle/>
                    <a:p>
                      <a:pPr algn="l" rtl="0" fontAlgn="ctr"/>
                      <a:r>
                        <a:rPr lang="ja-JP" altLang="en-US" b="0" i="0" dirty="0">
                          <a:ea typeface="Meiryo UI" panose="020B0604030504040204" pitchFamily="34" charset="-128"/>
                        </a:rPr>
                        <a:t>日本医療情報学会</a:t>
                      </a:r>
                      <a:endParaRPr lang="zh-CN" altLang="en-US" dirty="0"/>
                    </a:p>
                  </a:txBody>
                  <a:tcPr marL="5687" marR="5687" marT="5687" marB="0" anchor="ctr"/>
                </a:tc>
                <a:tc>
                  <a:txBody>
                    <a:bodyPr/>
                    <a:lstStyle/>
                    <a:p>
                      <a:pPr algn="ctr"/>
                      <a:r>
                        <a:rPr lang="en-US" altLang="ja-JP" sz="2400" b="0" i="0" dirty="0">
                          <a:latin typeface="Meiryo UI" panose="020B0604030504040204" pitchFamily="34" charset="-128"/>
                          <a:ea typeface="Meiryo UI" panose="020B0604030504040204" pitchFamily="34" charset="-128"/>
                        </a:rPr>
                        <a:t>1</a:t>
                      </a: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tc>
                  <a:txBody>
                    <a:bodyPr/>
                    <a:lstStyle/>
                    <a:p>
                      <a:pPr algn="ctr"/>
                      <a:r>
                        <a:rPr lang="en-US" altLang="ja-JP" sz="2400" b="0" i="0" dirty="0">
                          <a:latin typeface="Meiryo UI" panose="020B0604030504040204" pitchFamily="34" charset="-128"/>
                          <a:ea typeface="Meiryo UI" panose="020B0604030504040204" pitchFamily="34" charset="-128"/>
                        </a:rPr>
                        <a:t>1</a:t>
                      </a: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extLst>
                  <a:ext uri="{0D108BD9-81ED-4DB2-BD59-A6C34878D82A}">
                    <a16:rowId xmlns:a16="http://schemas.microsoft.com/office/drawing/2014/main" val="275611513"/>
                  </a:ext>
                </a:extLst>
              </a:tr>
              <a:tr h="399771">
                <a:tc>
                  <a:txBody>
                    <a:bodyPr/>
                    <a:lstStyle/>
                    <a:p>
                      <a:pPr algn="l" rtl="0" fontAlgn="ctr"/>
                      <a:r>
                        <a:rPr lang="ja-JP" altLang="en-US" b="0" i="0" dirty="0">
                          <a:ea typeface="Meiryo UI" panose="020B0604030504040204" pitchFamily="34" charset="-128"/>
                        </a:rPr>
                        <a:t>日本産業衛生学会</a:t>
                      </a:r>
                    </a:p>
                  </a:txBody>
                  <a:tcPr marL="5687" marR="5687" marT="5687" marB="0" anchor="ctr"/>
                </a:tc>
                <a:tc>
                  <a:txBody>
                    <a:bodyPr/>
                    <a:lstStyle/>
                    <a:p>
                      <a:pPr algn="ctr"/>
                      <a:r>
                        <a:rPr lang="en-US" altLang="ja-JP" sz="2400" b="0" i="0" dirty="0">
                          <a:latin typeface="Meiryo UI" panose="020B0604030504040204" pitchFamily="34" charset="-128"/>
                          <a:ea typeface="Meiryo UI" panose="020B0604030504040204" pitchFamily="34" charset="-128"/>
                        </a:rPr>
                        <a:t>3</a:t>
                      </a: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tc>
                  <a:txBody>
                    <a:bodyPr/>
                    <a:lstStyle/>
                    <a:p>
                      <a:pPr algn="ctr"/>
                      <a:r>
                        <a:rPr lang="en-US" altLang="ja-JP" sz="2400" b="0" i="0" dirty="0">
                          <a:latin typeface="Meiryo UI" panose="020B0604030504040204" pitchFamily="34" charset="-128"/>
                          <a:ea typeface="Meiryo UI" panose="020B0604030504040204" pitchFamily="34" charset="-128"/>
                        </a:rPr>
                        <a:t>3</a:t>
                      </a: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extLst>
                  <a:ext uri="{0D108BD9-81ED-4DB2-BD59-A6C34878D82A}">
                    <a16:rowId xmlns:a16="http://schemas.microsoft.com/office/drawing/2014/main" val="2157255014"/>
                  </a:ext>
                </a:extLst>
              </a:tr>
              <a:tr h="399771">
                <a:tc>
                  <a:txBody>
                    <a:bodyPr/>
                    <a:lstStyle/>
                    <a:p>
                      <a:pPr algn="l" rtl="0" fontAlgn="ctr"/>
                      <a:r>
                        <a:rPr lang="ja-JP" altLang="en-US" b="0" i="0" dirty="0">
                          <a:ea typeface="Meiryo UI" panose="020B0604030504040204" pitchFamily="34" charset="-128"/>
                        </a:rPr>
                        <a:t>日本疫学会</a:t>
                      </a:r>
                    </a:p>
                  </a:txBody>
                  <a:tcPr marL="5687" marR="5687" marT="5687" marB="0" anchor="ctr"/>
                </a:tc>
                <a:tc>
                  <a:txBody>
                    <a:bodyPr/>
                    <a:lstStyle/>
                    <a:p>
                      <a:pPr algn="ctr"/>
                      <a:r>
                        <a:rPr lang="en-US" altLang="ja-JP" sz="2400" b="0" i="0" dirty="0">
                          <a:latin typeface="Meiryo UI" panose="020B0604030504040204" pitchFamily="34" charset="-128"/>
                          <a:ea typeface="Meiryo UI" panose="020B0604030504040204" pitchFamily="34" charset="-128"/>
                        </a:rPr>
                        <a:t>3</a:t>
                      </a: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tc>
                  <a:txBody>
                    <a:bodyPr/>
                    <a:lstStyle/>
                    <a:p>
                      <a:pPr algn="ctr"/>
                      <a:r>
                        <a:rPr lang="en-US" altLang="ja-JP" sz="2400" b="0" i="0" dirty="0">
                          <a:latin typeface="Meiryo UI" panose="020B0604030504040204" pitchFamily="34" charset="-128"/>
                          <a:ea typeface="Meiryo UI" panose="020B0604030504040204" pitchFamily="34" charset="-128"/>
                        </a:rPr>
                        <a:t>3</a:t>
                      </a: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extLst>
                  <a:ext uri="{0D108BD9-81ED-4DB2-BD59-A6C34878D82A}">
                    <a16:rowId xmlns:a16="http://schemas.microsoft.com/office/drawing/2014/main" val="3933456933"/>
                  </a:ext>
                </a:extLst>
              </a:tr>
              <a:tr h="399771">
                <a:tc>
                  <a:txBody>
                    <a:bodyPr/>
                    <a:lstStyle/>
                    <a:p>
                      <a:pPr algn="l" rtl="0" fontAlgn="ctr"/>
                      <a:r>
                        <a:rPr lang="ja-JP" altLang="en-US" b="0" i="0" dirty="0">
                          <a:ea typeface="Meiryo UI" panose="020B0604030504040204" pitchFamily="34" charset="-128"/>
                        </a:rPr>
                        <a:t>日本公衆衛生学会</a:t>
                      </a:r>
                      <a:endParaRPr lang="zh-CN" altLang="en-US" dirty="0"/>
                    </a:p>
                  </a:txBody>
                  <a:tcPr marL="5687" marR="5687" marT="5687" marB="0" anchor="ctr"/>
                </a:tc>
                <a:tc>
                  <a:txBody>
                    <a:bodyPr/>
                    <a:lstStyle/>
                    <a:p>
                      <a:pPr algn="ctr"/>
                      <a:r>
                        <a:rPr lang="en-US" altLang="ja-JP" sz="2400" b="0" i="0" dirty="0">
                          <a:latin typeface="Meiryo UI" panose="020B0604030504040204" pitchFamily="34" charset="-128"/>
                          <a:ea typeface="Meiryo UI" panose="020B0604030504040204" pitchFamily="34" charset="-128"/>
                        </a:rPr>
                        <a:t>4</a:t>
                      </a: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tc>
                  <a:txBody>
                    <a:bodyPr/>
                    <a:lstStyle/>
                    <a:p>
                      <a:pPr algn="ctr"/>
                      <a:r>
                        <a:rPr lang="en-US" altLang="ja-JP" sz="2400" b="0" i="0" dirty="0">
                          <a:latin typeface="Meiryo UI" panose="020B0604030504040204" pitchFamily="34" charset="-128"/>
                          <a:ea typeface="Meiryo UI" panose="020B0604030504040204" pitchFamily="34" charset="-128"/>
                        </a:rPr>
                        <a:t>4</a:t>
                      </a: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extLst>
                  <a:ext uri="{0D108BD9-81ED-4DB2-BD59-A6C34878D82A}">
                    <a16:rowId xmlns:a16="http://schemas.microsoft.com/office/drawing/2014/main" val="1481937570"/>
                  </a:ext>
                </a:extLst>
              </a:tr>
              <a:tr h="399771">
                <a:tc>
                  <a:txBody>
                    <a:bodyPr/>
                    <a:lstStyle/>
                    <a:p>
                      <a:pPr algn="l" rtl="0" fontAlgn="ctr"/>
                      <a:r>
                        <a:rPr lang="ja-JP" altLang="en-US" b="0" i="0" dirty="0">
                          <a:ea typeface="Meiryo UI" panose="020B0604030504040204" pitchFamily="34" charset="-128"/>
                        </a:rPr>
                        <a:t>日本災害医学会</a:t>
                      </a:r>
                      <a:endParaRPr lang="zh-CN" altLang="en-US" dirty="0"/>
                    </a:p>
                  </a:txBody>
                  <a:tcPr marL="5687" marR="5687" marT="5687" marB="0" anchor="ctr"/>
                </a:tc>
                <a:tc>
                  <a:txBody>
                    <a:bodyPr/>
                    <a:lstStyle/>
                    <a:p>
                      <a:pPr algn="ctr"/>
                      <a:r>
                        <a:rPr lang="en-US" altLang="ja-JP" sz="2400" b="0" i="0" dirty="0">
                          <a:latin typeface="Meiryo UI" panose="020B0604030504040204" pitchFamily="34" charset="-128"/>
                          <a:ea typeface="Meiryo UI" panose="020B0604030504040204" pitchFamily="34" charset="-128"/>
                        </a:rPr>
                        <a:t>24</a:t>
                      </a: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tc>
                  <a:txBody>
                    <a:bodyPr/>
                    <a:lstStyle/>
                    <a:p>
                      <a:pPr algn="ctr"/>
                      <a:r>
                        <a:rPr lang="en-US" altLang="ja-JP" sz="2400" b="0" i="0" dirty="0">
                          <a:latin typeface="Meiryo UI" panose="020B0604030504040204" pitchFamily="34" charset="-128"/>
                          <a:ea typeface="Meiryo UI" panose="020B0604030504040204" pitchFamily="34" charset="-128"/>
                        </a:rPr>
                        <a:t>24</a:t>
                      </a: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extLst>
                  <a:ext uri="{0D108BD9-81ED-4DB2-BD59-A6C34878D82A}">
                    <a16:rowId xmlns:a16="http://schemas.microsoft.com/office/drawing/2014/main" val="1008713696"/>
                  </a:ext>
                </a:extLst>
              </a:tr>
              <a:tr h="399771">
                <a:tc>
                  <a:txBody>
                    <a:bodyPr/>
                    <a:lstStyle/>
                    <a:p>
                      <a:pPr algn="l" rtl="0" fontAlgn="ctr"/>
                      <a:r>
                        <a:rPr lang="ja-JP" altLang="en-US" b="0" i="0">
                          <a:ea typeface="Meiryo UI" panose="020B0604030504040204" pitchFamily="34" charset="-128"/>
                        </a:rPr>
                        <a:t>日本医療・病院管理学会</a:t>
                      </a:r>
                    </a:p>
                  </a:txBody>
                  <a:tcPr marL="5687" marR="5687" marT="5687" marB="0" anchor="ctr"/>
                </a:tc>
                <a:tc>
                  <a:txBody>
                    <a:bodyPr/>
                    <a:lstStyle/>
                    <a:p>
                      <a:pPr algn="ct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tc>
                  <a:txBody>
                    <a:bodyPr/>
                    <a:lstStyle/>
                    <a:p>
                      <a:pPr algn="ct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extLst>
                  <a:ext uri="{0D108BD9-81ED-4DB2-BD59-A6C34878D82A}">
                    <a16:rowId xmlns:a16="http://schemas.microsoft.com/office/drawing/2014/main" val="1440044065"/>
                  </a:ext>
                </a:extLst>
              </a:tr>
              <a:tr h="399771">
                <a:tc>
                  <a:txBody>
                    <a:bodyPr/>
                    <a:lstStyle/>
                    <a:p>
                      <a:pPr algn="l" rtl="0" fontAlgn="ctr"/>
                      <a:r>
                        <a:rPr lang="ja-JP" altLang="en-US" b="0" i="0" dirty="0">
                          <a:ea typeface="Meiryo UI" panose="020B0604030504040204" pitchFamily="34" charset="-128"/>
                        </a:rPr>
                        <a:t>日本職業・災害医学会</a:t>
                      </a:r>
                    </a:p>
                  </a:txBody>
                  <a:tcPr marL="5687" marR="5687" marT="5687" marB="0" anchor="ctr"/>
                </a:tc>
                <a:tc>
                  <a:txBody>
                    <a:bodyPr/>
                    <a:lstStyle/>
                    <a:p>
                      <a:pPr algn="ctr"/>
                      <a:r>
                        <a:rPr lang="en-US" altLang="ja-JP" sz="2400" b="0" i="0" dirty="0">
                          <a:latin typeface="Meiryo UI" panose="020B0604030504040204" pitchFamily="34" charset="-128"/>
                          <a:ea typeface="Meiryo UI" panose="020B0604030504040204" pitchFamily="34" charset="-128"/>
                        </a:rPr>
                        <a:t>2</a:t>
                      </a: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tc>
                  <a:txBody>
                    <a:bodyPr/>
                    <a:lstStyle/>
                    <a:p>
                      <a:pPr algn="ctr"/>
                      <a:r>
                        <a:rPr lang="en-US" altLang="ja-JP" sz="2400" b="0" i="0" dirty="0">
                          <a:latin typeface="Meiryo UI" panose="020B0604030504040204" pitchFamily="34" charset="-128"/>
                          <a:ea typeface="Meiryo UI" panose="020B0604030504040204" pitchFamily="34" charset="-128"/>
                        </a:rPr>
                        <a:t>2</a:t>
                      </a: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extLst>
                  <a:ext uri="{0D108BD9-81ED-4DB2-BD59-A6C34878D82A}">
                    <a16:rowId xmlns:a16="http://schemas.microsoft.com/office/drawing/2014/main" val="1705651748"/>
                  </a:ext>
                </a:extLst>
              </a:tr>
              <a:tr h="399771">
                <a:tc>
                  <a:txBody>
                    <a:bodyPr/>
                    <a:lstStyle/>
                    <a:p>
                      <a:pPr algn="l" rtl="0" fontAlgn="ctr"/>
                      <a:r>
                        <a:rPr lang="ja-JP" altLang="en-US" b="0" i="0" dirty="0">
                          <a:ea typeface="Meiryo UI" panose="020B0604030504040204" pitchFamily="34" charset="-128"/>
                        </a:rPr>
                        <a:t>全国衛生部長会</a:t>
                      </a:r>
                    </a:p>
                  </a:txBody>
                  <a:tcPr marL="5687" marR="5687" marT="5687" marB="0" anchor="ctr"/>
                </a:tc>
                <a:tc>
                  <a:txBody>
                    <a:bodyPr/>
                    <a:lstStyle/>
                    <a:p>
                      <a:pPr algn="ct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tc>
                  <a:txBody>
                    <a:bodyPr/>
                    <a:lstStyle/>
                    <a:p>
                      <a:pPr algn="ct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extLst>
                  <a:ext uri="{0D108BD9-81ED-4DB2-BD59-A6C34878D82A}">
                    <a16:rowId xmlns:a16="http://schemas.microsoft.com/office/drawing/2014/main" val="4068052102"/>
                  </a:ext>
                </a:extLst>
              </a:tr>
              <a:tr h="399771">
                <a:tc>
                  <a:txBody>
                    <a:bodyPr/>
                    <a:lstStyle/>
                    <a:p>
                      <a:pPr algn="l" rtl="0" fontAlgn="ctr"/>
                      <a:r>
                        <a:rPr lang="ja-JP" altLang="en-US" b="0" i="0" dirty="0">
                          <a:ea typeface="Meiryo UI" panose="020B0604030504040204" pitchFamily="34" charset="-128"/>
                        </a:rPr>
                        <a:t>全国保健所長会</a:t>
                      </a:r>
                    </a:p>
                  </a:txBody>
                  <a:tcPr marL="5687" marR="5687" marT="5687" marB="0" anchor="ctr"/>
                </a:tc>
                <a:tc>
                  <a:txBody>
                    <a:bodyPr/>
                    <a:lstStyle/>
                    <a:p>
                      <a:pPr algn="ct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tc>
                  <a:txBody>
                    <a:bodyPr/>
                    <a:lstStyle/>
                    <a:p>
                      <a:pPr algn="ct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extLst>
                  <a:ext uri="{0D108BD9-81ED-4DB2-BD59-A6C34878D82A}">
                    <a16:rowId xmlns:a16="http://schemas.microsoft.com/office/drawing/2014/main" val="1867311939"/>
                  </a:ext>
                </a:extLst>
              </a:tr>
              <a:tr h="399771">
                <a:tc>
                  <a:txBody>
                    <a:bodyPr/>
                    <a:lstStyle/>
                    <a:p>
                      <a:pPr algn="l" rtl="0" fontAlgn="ctr"/>
                      <a:r>
                        <a:rPr lang="ja-JP" altLang="en-US" b="0" i="0" dirty="0">
                          <a:ea typeface="Meiryo UI" panose="020B0604030504040204" pitchFamily="34" charset="-128"/>
                        </a:rPr>
                        <a:t>地方衛生研究所全国協議会</a:t>
                      </a:r>
                    </a:p>
                  </a:txBody>
                  <a:tcPr marL="5687" marR="5687" marT="5687" marB="0" anchor="ctr"/>
                </a:tc>
                <a:tc>
                  <a:txBody>
                    <a:bodyPr/>
                    <a:lstStyle/>
                    <a:p>
                      <a:pPr algn="ct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tc>
                  <a:txBody>
                    <a:bodyPr/>
                    <a:lstStyle/>
                    <a:p>
                      <a:pPr algn="ct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extLst>
                  <a:ext uri="{0D108BD9-81ED-4DB2-BD59-A6C34878D82A}">
                    <a16:rowId xmlns:a16="http://schemas.microsoft.com/office/drawing/2014/main" val="2763786049"/>
                  </a:ext>
                </a:extLst>
              </a:tr>
              <a:tr h="399771">
                <a:tc>
                  <a:txBody>
                    <a:bodyPr/>
                    <a:lstStyle/>
                    <a:p>
                      <a:pPr algn="l" rtl="0" fontAlgn="ctr"/>
                      <a:r>
                        <a:rPr lang="ja-JP" altLang="en-US" b="0" i="0" dirty="0">
                          <a:ea typeface="Meiryo UI" panose="020B0604030504040204" pitchFamily="34" charset="-128"/>
                        </a:rPr>
                        <a:t>全国衛生学公衆衛生学教育協議会</a:t>
                      </a:r>
                    </a:p>
                  </a:txBody>
                  <a:tcPr marL="5687" marR="5687" marT="5687" marB="0" anchor="ctr"/>
                </a:tc>
                <a:tc>
                  <a:txBody>
                    <a:bodyPr/>
                    <a:lstStyle/>
                    <a:p>
                      <a:pPr algn="ct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tc>
                  <a:txBody>
                    <a:bodyPr/>
                    <a:lstStyle/>
                    <a:p>
                      <a:pPr algn="ct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extLst>
                  <a:ext uri="{0D108BD9-81ED-4DB2-BD59-A6C34878D82A}">
                    <a16:rowId xmlns:a16="http://schemas.microsoft.com/office/drawing/2014/main" val="3106073055"/>
                  </a:ext>
                </a:extLst>
              </a:tr>
              <a:tr h="399771">
                <a:tc>
                  <a:txBody>
                    <a:bodyPr/>
                    <a:lstStyle/>
                    <a:p>
                      <a:pPr algn="l" rtl="0" fontAlgn="ctr"/>
                      <a:r>
                        <a:rPr lang="ja-JP" altLang="en-US" b="0" i="0" dirty="0">
                          <a:ea typeface="Meiryo UI" panose="020B0604030504040204" pitchFamily="34" charset="-128"/>
                        </a:rPr>
                        <a:t>日本医師会</a:t>
                      </a:r>
                    </a:p>
                  </a:txBody>
                  <a:tcPr marL="5687" marR="5687" marT="5687" marB="0" anchor="ctr"/>
                </a:tc>
                <a:tc>
                  <a:txBody>
                    <a:bodyPr/>
                    <a:lstStyle/>
                    <a:p>
                      <a:pPr algn="ctr"/>
                      <a:r>
                        <a:rPr lang="en-US" altLang="ja-JP" sz="2400" b="0" i="0" dirty="0">
                          <a:latin typeface="Meiryo UI" panose="020B0604030504040204" pitchFamily="34" charset="-128"/>
                          <a:ea typeface="Meiryo UI" panose="020B0604030504040204" pitchFamily="34" charset="-128"/>
                        </a:rPr>
                        <a:t>1</a:t>
                      </a: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tc>
                  <a:txBody>
                    <a:bodyPr/>
                    <a:lstStyle/>
                    <a:p>
                      <a:pPr algn="ctr"/>
                      <a:r>
                        <a:rPr lang="en-US" altLang="ja-JP" sz="2400" b="0" i="0" dirty="0">
                          <a:latin typeface="Meiryo UI" panose="020B0604030504040204" pitchFamily="34" charset="-128"/>
                          <a:ea typeface="Meiryo UI" panose="020B0604030504040204" pitchFamily="34" charset="-128"/>
                        </a:rPr>
                        <a:t>1</a:t>
                      </a: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extLst>
                  <a:ext uri="{0D108BD9-81ED-4DB2-BD59-A6C34878D82A}">
                    <a16:rowId xmlns:a16="http://schemas.microsoft.com/office/drawing/2014/main" val="4197178192"/>
                  </a:ext>
                </a:extLst>
              </a:tr>
              <a:tr h="399771">
                <a:tc>
                  <a:txBody>
                    <a:bodyPr/>
                    <a:lstStyle/>
                    <a:p>
                      <a:pPr algn="l" rtl="0" fontAlgn="ctr"/>
                      <a:r>
                        <a:rPr lang="zh-CN" altLang="en-US" b="0" i="0" dirty="0">
                          <a:ea typeface="Meiryo UI" panose="020B0604030504040204" pitchFamily="34" charset="-128"/>
                        </a:rPr>
                        <a:t>日本医学会連合</a:t>
                      </a:r>
                      <a:endParaRPr lang="ja-JP" altLang="en-US" dirty="0"/>
                    </a:p>
                  </a:txBody>
                  <a:tcPr marL="5687" marR="5687" marT="5687" marB="0" anchor="ctr"/>
                </a:tc>
                <a:tc>
                  <a:txBody>
                    <a:bodyPr/>
                    <a:lstStyle/>
                    <a:p>
                      <a:pPr algn="ctr"/>
                      <a:endParaRPr lang="ja-JP" altLang="en-US" sz="2400" b="0" i="0">
                        <a:latin typeface="Meiryo UI" panose="020B0604030504040204" pitchFamily="34" charset="-128"/>
                        <a:ea typeface="Meiryo UI" panose="020B0604030504040204" pitchFamily="34" charset="-128"/>
                      </a:endParaRPr>
                    </a:p>
                  </a:txBody>
                  <a:tcPr marL="7620" marR="7620" marT="7620" marB="0" anchor="ctr"/>
                </a:tc>
                <a:tc>
                  <a:txBody>
                    <a:bodyPr/>
                    <a:lstStyle/>
                    <a:p>
                      <a:pPr algn="ct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extLst>
                  <a:ext uri="{0D108BD9-81ED-4DB2-BD59-A6C34878D82A}">
                    <a16:rowId xmlns:a16="http://schemas.microsoft.com/office/drawing/2014/main" val="2996580763"/>
                  </a:ext>
                </a:extLst>
              </a:tr>
              <a:tr h="399771">
                <a:tc>
                  <a:txBody>
                    <a:bodyPr/>
                    <a:lstStyle/>
                    <a:p>
                      <a:pPr algn="ctr"/>
                      <a:r>
                        <a:rPr lang="ja-JP" altLang="en-US" b="0" i="0" dirty="0">
                          <a:ea typeface="Meiryo UI" panose="020B0604030504040204" pitchFamily="34" charset="-128"/>
                        </a:rPr>
                        <a:t>計</a:t>
                      </a:r>
                    </a:p>
                  </a:txBody>
                  <a:tcPr marL="7620" marR="7620" marT="7620" marB="0" anchor="ctr"/>
                </a:tc>
                <a:tc>
                  <a:txBody>
                    <a:bodyPr/>
                    <a:lstStyle/>
                    <a:p>
                      <a:pPr algn="ctr"/>
                      <a:r>
                        <a:rPr lang="en-US" altLang="ja-JP" sz="2400" b="0" i="0" dirty="0">
                          <a:latin typeface="Meiryo UI" panose="020B0604030504040204" pitchFamily="34" charset="-128"/>
                          <a:ea typeface="Meiryo UI" panose="020B0604030504040204" pitchFamily="34" charset="-128"/>
                        </a:rPr>
                        <a:t>38</a:t>
                      </a: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tc>
                  <a:txBody>
                    <a:bodyPr/>
                    <a:lstStyle/>
                    <a:p>
                      <a:pPr algn="ctr"/>
                      <a:r>
                        <a:rPr lang="en-US" altLang="ja-JP" sz="2400" b="0" i="0" dirty="0">
                          <a:latin typeface="Meiryo UI" panose="020B0604030504040204" pitchFamily="34" charset="-128"/>
                          <a:ea typeface="Meiryo UI" panose="020B0604030504040204" pitchFamily="34" charset="-128"/>
                        </a:rPr>
                        <a:t>38</a:t>
                      </a: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extLst>
                  <a:ext uri="{0D108BD9-81ED-4DB2-BD59-A6C34878D82A}">
                    <a16:rowId xmlns:a16="http://schemas.microsoft.com/office/drawing/2014/main" val="3213144934"/>
                  </a:ext>
                </a:extLst>
              </a:tr>
            </a:tbl>
          </a:graphicData>
        </a:graphic>
      </p:graphicFrame>
      <p:sp>
        <p:nvSpPr>
          <p:cNvPr id="3" name="テキスト ボックス 2">
            <a:extLst>
              <a:ext uri="{FF2B5EF4-FFF2-40B4-BE49-F238E27FC236}">
                <a16:creationId xmlns:a16="http://schemas.microsoft.com/office/drawing/2014/main" id="{554BB2AC-7D40-7B65-E6AA-8BFCA5529ED1}"/>
              </a:ext>
            </a:extLst>
          </p:cNvPr>
          <p:cNvSpPr txBox="1"/>
          <p:nvPr/>
        </p:nvSpPr>
        <p:spPr>
          <a:xfrm>
            <a:off x="0" y="0"/>
            <a:ext cx="9143999" cy="461665"/>
          </a:xfrm>
          <a:prstGeom prst="rect">
            <a:avLst/>
          </a:prstGeom>
          <a:solidFill>
            <a:srgbClr val="FFC000"/>
          </a:solidFill>
        </p:spPr>
        <p:txBody>
          <a:bodyPr wrap="square" rtlCol="0">
            <a:spAutoFit/>
          </a:bodyPr>
          <a:lstStyle/>
          <a:p>
            <a:r>
              <a:rPr lang="ja-JP" altLang="en-US" sz="2400" dirty="0">
                <a:solidFill>
                  <a:srgbClr val="000000"/>
                </a:solidFill>
                <a:latin typeface="Meiryo UI" panose="020B0604030504040204" pitchFamily="34" charset="-128"/>
                <a:ea typeface="Meiryo UI" panose="020B0604030504040204" pitchFamily="34" charset="-128"/>
              </a:rPr>
              <a:t>特例措置社会医学系専門医・指導医の申請・認定状況</a:t>
            </a:r>
            <a:r>
              <a:rPr lang="en-US" altLang="ja-JP" sz="2400" dirty="0">
                <a:solidFill>
                  <a:srgbClr val="000000"/>
                </a:solidFill>
                <a:latin typeface="Meiryo UI" panose="020B0604030504040204" pitchFamily="34" charset="-128"/>
                <a:ea typeface="Meiryo UI" panose="020B0604030504040204" pitchFamily="34" charset="-128"/>
              </a:rPr>
              <a:t>(2023</a:t>
            </a:r>
            <a:r>
              <a:rPr lang="ja-JP" altLang="en-US" sz="2400" dirty="0">
                <a:solidFill>
                  <a:srgbClr val="000000"/>
                </a:solidFill>
                <a:latin typeface="Meiryo UI" panose="020B0604030504040204" pitchFamily="34" charset="-128"/>
                <a:ea typeface="Meiryo UI" panose="020B0604030504040204" pitchFamily="34" charset="-128"/>
              </a:rPr>
              <a:t>年度</a:t>
            </a:r>
            <a:r>
              <a:rPr lang="en-US" altLang="ja-JP" sz="2400" dirty="0">
                <a:solidFill>
                  <a:srgbClr val="000000"/>
                </a:solidFill>
                <a:latin typeface="Meiryo UI" panose="020B0604030504040204" pitchFamily="34" charset="-128"/>
                <a:ea typeface="Meiryo UI" panose="020B0604030504040204" pitchFamily="34" charset="-128"/>
              </a:rPr>
              <a:t>)</a:t>
            </a:r>
            <a:endParaRPr lang="ja-JP" altLang="en-US" sz="2400" dirty="0">
              <a:solidFill>
                <a:srgbClr val="000000"/>
              </a:solidFill>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233618483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744A240-D811-D5A1-AA7A-A5C7969ED855}"/>
            </a:ext>
          </a:extLst>
        </p:cNvPr>
        <p:cNvGrpSpPr/>
        <p:nvPr/>
      </p:nvGrpSpPr>
      <p:grpSpPr>
        <a:xfrm>
          <a:off x="0" y="0"/>
          <a:ext cx="0" cy="0"/>
          <a:chOff x="0" y="0"/>
          <a:chExt cx="0" cy="0"/>
        </a:xfrm>
      </p:grpSpPr>
      <p:graphicFrame>
        <p:nvGraphicFramePr>
          <p:cNvPr id="3" name="表 2">
            <a:extLst>
              <a:ext uri="{FF2B5EF4-FFF2-40B4-BE49-F238E27FC236}">
                <a16:creationId xmlns:a16="http://schemas.microsoft.com/office/drawing/2014/main" id="{9D203AAC-B3DE-49DC-A8D0-EDAB6BDD90B4}"/>
              </a:ext>
            </a:extLst>
          </p:cNvPr>
          <p:cNvGraphicFramePr>
            <a:graphicFrameLocks noGrp="1"/>
          </p:cNvGraphicFramePr>
          <p:nvPr>
            <p:extLst>
              <p:ext uri="{D42A27DB-BD31-4B8C-83A1-F6EECF244321}">
                <p14:modId xmlns:p14="http://schemas.microsoft.com/office/powerpoint/2010/main" val="655102383"/>
              </p:ext>
            </p:extLst>
          </p:nvPr>
        </p:nvGraphicFramePr>
        <p:xfrm>
          <a:off x="-2" y="461664"/>
          <a:ext cx="9144002" cy="6396335"/>
        </p:xfrm>
        <a:graphic>
          <a:graphicData uri="http://schemas.openxmlformats.org/drawingml/2006/table">
            <a:tbl>
              <a:tblPr firstRow="1" bandRow="1">
                <a:tableStyleId>{3C2FFA5D-87B4-456A-9821-1D502468CF0F}</a:tableStyleId>
              </a:tblPr>
              <a:tblGrid>
                <a:gridCol w="3823856">
                  <a:extLst>
                    <a:ext uri="{9D8B030D-6E8A-4147-A177-3AD203B41FA5}">
                      <a16:colId xmlns:a16="http://schemas.microsoft.com/office/drawing/2014/main" val="3615295347"/>
                    </a:ext>
                  </a:extLst>
                </a:gridCol>
                <a:gridCol w="2660073">
                  <a:extLst>
                    <a:ext uri="{9D8B030D-6E8A-4147-A177-3AD203B41FA5}">
                      <a16:colId xmlns:a16="http://schemas.microsoft.com/office/drawing/2014/main" val="1747835952"/>
                    </a:ext>
                  </a:extLst>
                </a:gridCol>
                <a:gridCol w="2660073">
                  <a:extLst>
                    <a:ext uri="{9D8B030D-6E8A-4147-A177-3AD203B41FA5}">
                      <a16:colId xmlns:a16="http://schemas.microsoft.com/office/drawing/2014/main" val="1239744147"/>
                    </a:ext>
                  </a:extLst>
                </a:gridCol>
              </a:tblGrid>
              <a:tr h="369395">
                <a:tc>
                  <a:txBody>
                    <a:bodyPr/>
                    <a:lstStyle/>
                    <a:p>
                      <a:pPr algn="ctr"/>
                      <a:r>
                        <a:rPr lang="ja-JP" altLang="en-US" b="0" i="0" dirty="0">
                          <a:ea typeface="Meiryo UI" panose="020B0604030504040204" pitchFamily="34" charset="-128"/>
                        </a:rPr>
                        <a:t>所属学会・団体名</a:t>
                      </a:r>
                      <a:endParaRPr lang="ja-JP" altLang="en-US" b="0" i="0" dirty="0">
                        <a:latin typeface="Meiryo UI" panose="020B0604030504040204" pitchFamily="34" charset="-128"/>
                        <a:ea typeface="Meiryo UI" panose="020B0604030504040204" pitchFamily="34" charset="-128"/>
                      </a:endParaRPr>
                    </a:p>
                  </a:txBody>
                  <a:tcPr marL="7620" marR="7620" marT="7620" marB="0" anchor="ctr"/>
                </a:tc>
                <a:tc>
                  <a:txBody>
                    <a:bodyPr/>
                    <a:lstStyle/>
                    <a:p>
                      <a:pPr algn="ctr"/>
                      <a:r>
                        <a:rPr lang="ja-JP" altLang="en-US" b="0" i="0" dirty="0">
                          <a:ea typeface="Meiryo UI" panose="020B0604030504040204" pitchFamily="34" charset="-128"/>
                        </a:rPr>
                        <a:t>申請者</a:t>
                      </a:r>
                      <a:endParaRPr lang="ja-JP" altLang="en-US" b="0" i="0" dirty="0">
                        <a:latin typeface="Meiryo UI" panose="020B0604030504040204" pitchFamily="34" charset="-128"/>
                        <a:ea typeface="Meiryo UI" panose="020B0604030504040204" pitchFamily="34" charset="-128"/>
                      </a:endParaRPr>
                    </a:p>
                  </a:txBody>
                  <a:tcPr marL="7620" marR="7620" marT="7620" marB="0" anchor="ctr"/>
                </a:tc>
                <a:tc>
                  <a:txBody>
                    <a:bodyPr/>
                    <a:lstStyle/>
                    <a:p>
                      <a:pPr algn="ctr"/>
                      <a:r>
                        <a:rPr lang="ja-JP" altLang="en-US" b="0" i="0" dirty="0">
                          <a:ea typeface="Meiryo UI" panose="020B0604030504040204" pitchFamily="34" charset="-128"/>
                        </a:rPr>
                        <a:t>認定者</a:t>
                      </a:r>
                      <a:endParaRPr lang="ja-JP" altLang="en-US" b="0" i="0" dirty="0">
                        <a:latin typeface="Meiryo UI" panose="020B0604030504040204" pitchFamily="34" charset="-128"/>
                        <a:ea typeface="Meiryo UI" panose="020B0604030504040204" pitchFamily="34" charset="-128"/>
                      </a:endParaRPr>
                    </a:p>
                  </a:txBody>
                  <a:tcPr marL="7620" marR="7620" marT="7620" marB="0" anchor="ctr"/>
                </a:tc>
                <a:extLst>
                  <a:ext uri="{0D108BD9-81ED-4DB2-BD59-A6C34878D82A}">
                    <a16:rowId xmlns:a16="http://schemas.microsoft.com/office/drawing/2014/main" val="1496699330"/>
                  </a:ext>
                </a:extLst>
              </a:tr>
              <a:tr h="401796">
                <a:tc>
                  <a:txBody>
                    <a:bodyPr/>
                    <a:lstStyle/>
                    <a:p>
                      <a:pPr algn="l" rtl="0" fontAlgn="ctr"/>
                      <a:r>
                        <a:rPr lang="ja-JP" altLang="en-US" b="0" i="0" dirty="0">
                          <a:ea typeface="Meiryo UI" panose="020B0604030504040204" pitchFamily="34" charset="-128"/>
                        </a:rPr>
                        <a:t>日本衛生学会</a:t>
                      </a:r>
                      <a:endParaRPr lang="zh-CN" altLang="en-US" b="0" i="0" dirty="0">
                        <a:latin typeface="Meiryo UI" panose="020B0604030504040204" pitchFamily="34" charset="-128"/>
                        <a:ea typeface="Meiryo UI" panose="020B0604030504040204" pitchFamily="34" charset="-128"/>
                      </a:endParaRPr>
                    </a:p>
                  </a:txBody>
                  <a:tcPr marL="5687" marR="5687" marT="5687" marB="0" anchor="ctr"/>
                </a:tc>
                <a:tc>
                  <a:txBody>
                    <a:bodyPr/>
                    <a:lstStyle/>
                    <a:p>
                      <a:pPr algn="ct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tc>
                  <a:txBody>
                    <a:bodyPr/>
                    <a:lstStyle/>
                    <a:p>
                      <a:pPr algn="ctr"/>
                      <a:endParaRPr lang="ja-JP" altLang="en-US" b="0" i="0" dirty="0">
                        <a:latin typeface="Meiryo UI" panose="020B0604030504040204" pitchFamily="34" charset="-128"/>
                        <a:ea typeface="Meiryo UI" panose="020B0604030504040204" pitchFamily="34" charset="-128"/>
                      </a:endParaRPr>
                    </a:p>
                  </a:txBody>
                  <a:tcPr marL="7620" marR="7620" marT="7620" marB="0" anchor="ctr"/>
                </a:tc>
                <a:extLst>
                  <a:ext uri="{0D108BD9-81ED-4DB2-BD59-A6C34878D82A}">
                    <a16:rowId xmlns:a16="http://schemas.microsoft.com/office/drawing/2014/main" val="1534243069"/>
                  </a:ext>
                </a:extLst>
              </a:tr>
              <a:tr h="401796">
                <a:tc>
                  <a:txBody>
                    <a:bodyPr/>
                    <a:lstStyle/>
                    <a:p>
                      <a:pPr algn="l" rtl="0" fontAlgn="ctr"/>
                      <a:r>
                        <a:rPr lang="ja-JP" altLang="en-US" b="0" i="0" dirty="0">
                          <a:ea typeface="Meiryo UI" panose="020B0604030504040204" pitchFamily="34" charset="-128"/>
                        </a:rPr>
                        <a:t>日本医療情報学会</a:t>
                      </a:r>
                      <a:endParaRPr lang="zh-CN" altLang="en-US" b="0" i="0" dirty="0">
                        <a:latin typeface="Meiryo UI" panose="020B0604030504040204" pitchFamily="34" charset="-128"/>
                        <a:ea typeface="Meiryo UI" panose="020B0604030504040204" pitchFamily="34" charset="-128"/>
                      </a:endParaRPr>
                    </a:p>
                  </a:txBody>
                  <a:tcPr marL="5687" marR="5687" marT="5687" marB="0" anchor="ctr"/>
                </a:tc>
                <a:tc>
                  <a:txBody>
                    <a:bodyPr/>
                    <a:lstStyle/>
                    <a:p>
                      <a:pPr algn="ctr"/>
                      <a:r>
                        <a:rPr lang="en-US" altLang="ja-JP" sz="2400" b="0" i="0" dirty="0">
                          <a:latin typeface="Meiryo UI" panose="020B0604030504040204" pitchFamily="34" charset="-128"/>
                          <a:ea typeface="Meiryo UI" panose="020B0604030504040204" pitchFamily="34" charset="-128"/>
                        </a:rPr>
                        <a:t>4</a:t>
                      </a: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tc>
                  <a:txBody>
                    <a:bodyPr/>
                    <a:lstStyle/>
                    <a:p>
                      <a:pPr algn="ctr"/>
                      <a:r>
                        <a:rPr lang="en-US" altLang="ja-JP" sz="2400" b="0" i="0" dirty="0">
                          <a:latin typeface="Meiryo UI" panose="020B0604030504040204" pitchFamily="34" charset="-128"/>
                          <a:ea typeface="Meiryo UI" panose="020B0604030504040204" pitchFamily="34" charset="-128"/>
                          <a:cs typeface="Tahoma" panose="020B0604030504040204" pitchFamily="34" charset="0"/>
                        </a:rPr>
                        <a:t>4</a:t>
                      </a:r>
                      <a:endParaRPr lang="ja-JP" altLang="en-US" sz="2400" b="0" i="0" dirty="0">
                        <a:latin typeface="Meiryo UI" panose="020B0604030504040204" pitchFamily="34" charset="-128"/>
                        <a:ea typeface="Meiryo UI" panose="020B0604030504040204" pitchFamily="34" charset="-128"/>
                        <a:cs typeface="Tahoma" panose="020B0604030504040204" pitchFamily="34" charset="0"/>
                      </a:endParaRPr>
                    </a:p>
                  </a:txBody>
                  <a:tcPr marL="7620" marR="7620" marT="7620" marB="0" anchor="ctr"/>
                </a:tc>
                <a:extLst>
                  <a:ext uri="{0D108BD9-81ED-4DB2-BD59-A6C34878D82A}">
                    <a16:rowId xmlns:a16="http://schemas.microsoft.com/office/drawing/2014/main" val="522956355"/>
                  </a:ext>
                </a:extLst>
              </a:tr>
              <a:tr h="401796">
                <a:tc>
                  <a:txBody>
                    <a:bodyPr/>
                    <a:lstStyle/>
                    <a:p>
                      <a:pPr algn="l" rtl="0" fontAlgn="ctr"/>
                      <a:r>
                        <a:rPr lang="ja-JP" altLang="en-US" b="0" i="0" dirty="0">
                          <a:ea typeface="Meiryo UI" panose="020B0604030504040204" pitchFamily="34" charset="-128"/>
                        </a:rPr>
                        <a:t>日本産業衛生学会</a:t>
                      </a:r>
                      <a:endParaRPr lang="ja-JP" altLang="en-US" b="0" i="0" dirty="0">
                        <a:latin typeface="Meiryo UI" panose="020B0604030504040204" pitchFamily="34" charset="-128"/>
                        <a:ea typeface="Meiryo UI" panose="020B0604030504040204" pitchFamily="34" charset="-128"/>
                      </a:endParaRPr>
                    </a:p>
                  </a:txBody>
                  <a:tcPr marL="5687" marR="5687" marT="5687" marB="0" anchor="ctr"/>
                </a:tc>
                <a:tc>
                  <a:txBody>
                    <a:bodyPr/>
                    <a:lstStyle/>
                    <a:p>
                      <a:pPr algn="ctr"/>
                      <a:r>
                        <a:rPr lang="en-US" altLang="ja-JP" sz="2400" b="0" i="0" dirty="0">
                          <a:latin typeface="Meiryo UI" panose="020B0604030504040204" pitchFamily="34" charset="-128"/>
                          <a:ea typeface="Meiryo UI" panose="020B0604030504040204" pitchFamily="34" charset="-128"/>
                        </a:rPr>
                        <a:t>3</a:t>
                      </a: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tc>
                  <a:txBody>
                    <a:bodyPr/>
                    <a:lstStyle/>
                    <a:p>
                      <a:pPr algn="ctr"/>
                      <a:r>
                        <a:rPr lang="en-US" altLang="ja-JP" sz="2400" b="0" i="0" dirty="0">
                          <a:latin typeface="Meiryo UI" panose="020B0604030504040204" pitchFamily="34" charset="-128"/>
                          <a:ea typeface="Meiryo UI" panose="020B0604030504040204" pitchFamily="34" charset="-128"/>
                          <a:cs typeface="Tahoma" panose="020B0604030504040204" pitchFamily="34" charset="0"/>
                        </a:rPr>
                        <a:t>3</a:t>
                      </a:r>
                      <a:endParaRPr lang="ja-JP" altLang="en-US" sz="2400" b="0" i="0" dirty="0">
                        <a:latin typeface="Meiryo UI" panose="020B0604030504040204" pitchFamily="34" charset="-128"/>
                        <a:ea typeface="Meiryo UI" panose="020B0604030504040204" pitchFamily="34" charset="-128"/>
                        <a:cs typeface="Tahoma" panose="020B0604030504040204" pitchFamily="34" charset="0"/>
                      </a:endParaRPr>
                    </a:p>
                  </a:txBody>
                  <a:tcPr marL="7620" marR="7620" marT="7620" marB="0" anchor="ctr"/>
                </a:tc>
                <a:extLst>
                  <a:ext uri="{0D108BD9-81ED-4DB2-BD59-A6C34878D82A}">
                    <a16:rowId xmlns:a16="http://schemas.microsoft.com/office/drawing/2014/main" val="3355375981"/>
                  </a:ext>
                </a:extLst>
              </a:tr>
              <a:tr h="401796">
                <a:tc>
                  <a:txBody>
                    <a:bodyPr/>
                    <a:lstStyle/>
                    <a:p>
                      <a:pPr algn="l" rtl="0" fontAlgn="ctr"/>
                      <a:r>
                        <a:rPr lang="ja-JP" altLang="en-US" b="0" i="0" dirty="0">
                          <a:ea typeface="Meiryo UI" panose="020B0604030504040204" pitchFamily="34" charset="-128"/>
                        </a:rPr>
                        <a:t>日本疫学会</a:t>
                      </a:r>
                      <a:endParaRPr lang="ja-JP" altLang="en-US" b="0" i="0" dirty="0">
                        <a:latin typeface="Meiryo UI" panose="020B0604030504040204" pitchFamily="34" charset="-128"/>
                        <a:ea typeface="Meiryo UI" panose="020B0604030504040204" pitchFamily="34" charset="-128"/>
                      </a:endParaRPr>
                    </a:p>
                  </a:txBody>
                  <a:tcPr marL="5687" marR="5687" marT="5687" marB="0" anchor="ctr"/>
                </a:tc>
                <a:tc>
                  <a:txBody>
                    <a:bodyPr/>
                    <a:lstStyle/>
                    <a:p>
                      <a:pPr algn="ctr"/>
                      <a:r>
                        <a:rPr lang="en-US" altLang="ja-JP" sz="2400" b="0" i="0" dirty="0">
                          <a:latin typeface="Meiryo UI" panose="020B0604030504040204" pitchFamily="34" charset="-128"/>
                          <a:ea typeface="Meiryo UI" panose="020B0604030504040204" pitchFamily="34" charset="-128"/>
                        </a:rPr>
                        <a:t>1</a:t>
                      </a: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tc>
                  <a:txBody>
                    <a:bodyPr/>
                    <a:lstStyle/>
                    <a:p>
                      <a:pPr algn="ctr"/>
                      <a:r>
                        <a:rPr lang="en-US" altLang="ja-JP" sz="2400" b="0" i="0" dirty="0">
                          <a:latin typeface="Meiryo UI" panose="020B0604030504040204" pitchFamily="34" charset="-128"/>
                          <a:ea typeface="Meiryo UI" panose="020B0604030504040204" pitchFamily="34" charset="-128"/>
                          <a:cs typeface="Tahoma" panose="020B0604030504040204" pitchFamily="34" charset="0"/>
                        </a:rPr>
                        <a:t>1</a:t>
                      </a:r>
                      <a:endParaRPr lang="ja-JP" altLang="en-US" sz="2400" b="0" i="0" dirty="0">
                        <a:latin typeface="Meiryo UI" panose="020B0604030504040204" pitchFamily="34" charset="-128"/>
                        <a:ea typeface="Meiryo UI" panose="020B0604030504040204" pitchFamily="34" charset="-128"/>
                        <a:cs typeface="Tahoma" panose="020B0604030504040204" pitchFamily="34" charset="0"/>
                      </a:endParaRPr>
                    </a:p>
                  </a:txBody>
                  <a:tcPr marL="7620" marR="7620" marT="7620" marB="0" anchor="ctr"/>
                </a:tc>
                <a:extLst>
                  <a:ext uri="{0D108BD9-81ED-4DB2-BD59-A6C34878D82A}">
                    <a16:rowId xmlns:a16="http://schemas.microsoft.com/office/drawing/2014/main" val="1636177811"/>
                  </a:ext>
                </a:extLst>
              </a:tr>
              <a:tr h="401796">
                <a:tc>
                  <a:txBody>
                    <a:bodyPr/>
                    <a:lstStyle/>
                    <a:p>
                      <a:pPr algn="l" rtl="0" fontAlgn="ctr"/>
                      <a:r>
                        <a:rPr lang="ja-JP" altLang="en-US" b="0" i="0" dirty="0">
                          <a:ea typeface="Meiryo UI" panose="020B0604030504040204" pitchFamily="34" charset="-128"/>
                        </a:rPr>
                        <a:t>日本公衆衛生学会</a:t>
                      </a:r>
                      <a:endParaRPr lang="zh-CN" altLang="en-US" b="0" i="0" dirty="0">
                        <a:latin typeface="Meiryo UI" panose="020B0604030504040204" pitchFamily="34" charset="-128"/>
                        <a:ea typeface="Meiryo UI" panose="020B0604030504040204" pitchFamily="34" charset="-128"/>
                      </a:endParaRPr>
                    </a:p>
                  </a:txBody>
                  <a:tcPr marL="5687" marR="5687" marT="5687" marB="0" anchor="ctr"/>
                </a:tc>
                <a:tc>
                  <a:txBody>
                    <a:bodyPr/>
                    <a:lstStyle/>
                    <a:p>
                      <a:pPr algn="ctr"/>
                      <a:r>
                        <a:rPr lang="en-US" altLang="ja-JP" sz="2400" b="0" i="0" dirty="0">
                          <a:latin typeface="Meiryo UI" panose="020B0604030504040204" pitchFamily="34" charset="-128"/>
                          <a:ea typeface="Meiryo UI" panose="020B0604030504040204" pitchFamily="34" charset="-128"/>
                        </a:rPr>
                        <a:t>3</a:t>
                      </a: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tc>
                  <a:txBody>
                    <a:bodyPr/>
                    <a:lstStyle/>
                    <a:p>
                      <a:pPr algn="ctr"/>
                      <a:r>
                        <a:rPr lang="en-US" altLang="ja-JP" sz="2400" b="0" i="0" dirty="0">
                          <a:latin typeface="Meiryo UI" panose="020B0604030504040204" pitchFamily="34" charset="-128"/>
                          <a:ea typeface="Meiryo UI" panose="020B0604030504040204" pitchFamily="34" charset="-128"/>
                          <a:cs typeface="Tahoma" panose="020B0604030504040204" pitchFamily="34" charset="0"/>
                        </a:rPr>
                        <a:t>3</a:t>
                      </a:r>
                      <a:endParaRPr lang="ja-JP" altLang="en-US" sz="2400" b="0" i="0" dirty="0">
                        <a:latin typeface="Meiryo UI" panose="020B0604030504040204" pitchFamily="34" charset="-128"/>
                        <a:ea typeface="Meiryo UI" panose="020B0604030504040204" pitchFamily="34" charset="-128"/>
                        <a:cs typeface="Tahoma" panose="020B0604030504040204" pitchFamily="34" charset="0"/>
                      </a:endParaRPr>
                    </a:p>
                  </a:txBody>
                  <a:tcPr marL="7620" marR="7620" marT="7620" marB="0" anchor="ctr"/>
                </a:tc>
                <a:extLst>
                  <a:ext uri="{0D108BD9-81ED-4DB2-BD59-A6C34878D82A}">
                    <a16:rowId xmlns:a16="http://schemas.microsoft.com/office/drawing/2014/main" val="4052161907"/>
                  </a:ext>
                </a:extLst>
              </a:tr>
              <a:tr h="401796">
                <a:tc>
                  <a:txBody>
                    <a:bodyPr/>
                    <a:lstStyle/>
                    <a:p>
                      <a:pPr algn="l" rtl="0" fontAlgn="ctr"/>
                      <a:r>
                        <a:rPr lang="ja-JP" altLang="en-US" b="0" i="0" dirty="0">
                          <a:ea typeface="Meiryo UI" panose="020B0604030504040204" pitchFamily="34" charset="-128"/>
                        </a:rPr>
                        <a:t>日本災害医学会</a:t>
                      </a:r>
                      <a:endParaRPr lang="zh-CN" altLang="en-US" b="0" i="0" dirty="0">
                        <a:latin typeface="Meiryo UI" panose="020B0604030504040204" pitchFamily="34" charset="-128"/>
                        <a:ea typeface="Meiryo UI" panose="020B0604030504040204" pitchFamily="34" charset="-128"/>
                      </a:endParaRPr>
                    </a:p>
                  </a:txBody>
                  <a:tcPr marL="5687" marR="5687" marT="5687" marB="0" anchor="ctr"/>
                </a:tc>
                <a:tc>
                  <a:txBody>
                    <a:bodyPr/>
                    <a:lstStyle/>
                    <a:p>
                      <a:pPr algn="ctr"/>
                      <a:r>
                        <a:rPr lang="en-US" altLang="ja-JP" sz="2400" b="0" i="0" dirty="0">
                          <a:latin typeface="Meiryo UI" panose="020B0604030504040204" pitchFamily="34" charset="-128"/>
                          <a:ea typeface="Meiryo UI" panose="020B0604030504040204" pitchFamily="34" charset="-128"/>
                        </a:rPr>
                        <a:t>12</a:t>
                      </a: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tc>
                  <a:txBody>
                    <a:bodyPr/>
                    <a:lstStyle/>
                    <a:p>
                      <a:pPr algn="ctr"/>
                      <a:r>
                        <a:rPr lang="en-US" altLang="ja-JP" sz="2400" b="0" i="0" dirty="0">
                          <a:latin typeface="Meiryo UI" panose="020B0604030504040204" pitchFamily="34" charset="-128"/>
                          <a:ea typeface="Meiryo UI" panose="020B0604030504040204" pitchFamily="34" charset="-128"/>
                          <a:cs typeface="Tahoma" panose="020B0604030504040204" pitchFamily="34" charset="0"/>
                        </a:rPr>
                        <a:t>12</a:t>
                      </a:r>
                      <a:endParaRPr lang="ja-JP" altLang="en-US" sz="2400" b="0" i="0" dirty="0">
                        <a:latin typeface="Meiryo UI" panose="020B0604030504040204" pitchFamily="34" charset="-128"/>
                        <a:ea typeface="Meiryo UI" panose="020B0604030504040204" pitchFamily="34" charset="-128"/>
                        <a:cs typeface="Tahoma" panose="020B0604030504040204" pitchFamily="34" charset="0"/>
                      </a:endParaRPr>
                    </a:p>
                  </a:txBody>
                  <a:tcPr marL="7620" marR="7620" marT="7620" marB="0" anchor="ctr"/>
                </a:tc>
                <a:extLst>
                  <a:ext uri="{0D108BD9-81ED-4DB2-BD59-A6C34878D82A}">
                    <a16:rowId xmlns:a16="http://schemas.microsoft.com/office/drawing/2014/main" val="1475765754"/>
                  </a:ext>
                </a:extLst>
              </a:tr>
              <a:tr h="401796">
                <a:tc>
                  <a:txBody>
                    <a:bodyPr/>
                    <a:lstStyle/>
                    <a:p>
                      <a:pPr algn="l" rtl="0" fontAlgn="ctr"/>
                      <a:r>
                        <a:rPr lang="ja-JP" altLang="en-US" b="0" i="0">
                          <a:ea typeface="Meiryo UI" panose="020B0604030504040204" pitchFamily="34" charset="-128"/>
                        </a:rPr>
                        <a:t>日本医療・病院管理学会</a:t>
                      </a:r>
                      <a:endParaRPr lang="ja-JP" altLang="en-US" b="0" i="0">
                        <a:latin typeface="Meiryo UI" panose="020B0604030504040204" pitchFamily="34" charset="-128"/>
                        <a:ea typeface="Meiryo UI" panose="020B0604030504040204" pitchFamily="34" charset="-128"/>
                      </a:endParaRPr>
                    </a:p>
                  </a:txBody>
                  <a:tcPr marL="5687" marR="5687" marT="5687" marB="0" anchor="ctr"/>
                </a:tc>
                <a:tc>
                  <a:txBody>
                    <a:bodyPr/>
                    <a:lstStyle/>
                    <a:p>
                      <a:pPr algn="ct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tc>
                  <a:txBody>
                    <a:bodyPr/>
                    <a:lstStyle/>
                    <a:p>
                      <a:pPr algn="ctr"/>
                      <a:endParaRPr lang="ja-JP" altLang="en-US" sz="2400" b="0" i="0" dirty="0">
                        <a:latin typeface="Meiryo UI" panose="020B0604030504040204" pitchFamily="34" charset="-128"/>
                        <a:ea typeface="Meiryo UI" panose="020B0604030504040204" pitchFamily="34" charset="-128"/>
                        <a:cs typeface="Tahoma" panose="020B0604030504040204" pitchFamily="34" charset="0"/>
                      </a:endParaRPr>
                    </a:p>
                  </a:txBody>
                  <a:tcPr marL="7620" marR="7620" marT="7620" marB="0" anchor="ctr"/>
                </a:tc>
                <a:extLst>
                  <a:ext uri="{0D108BD9-81ED-4DB2-BD59-A6C34878D82A}">
                    <a16:rowId xmlns:a16="http://schemas.microsoft.com/office/drawing/2014/main" val="610424234"/>
                  </a:ext>
                </a:extLst>
              </a:tr>
              <a:tr h="401796">
                <a:tc>
                  <a:txBody>
                    <a:bodyPr/>
                    <a:lstStyle/>
                    <a:p>
                      <a:pPr algn="l" rtl="0" fontAlgn="ctr"/>
                      <a:r>
                        <a:rPr lang="ja-JP" altLang="en-US" b="0" i="0" dirty="0">
                          <a:ea typeface="Meiryo UI" panose="020B0604030504040204" pitchFamily="34" charset="-128"/>
                        </a:rPr>
                        <a:t>日本職業・災害医学会</a:t>
                      </a:r>
                      <a:endParaRPr lang="ja-JP" altLang="en-US" b="0" i="0" dirty="0">
                        <a:latin typeface="Meiryo UI" panose="020B0604030504040204" pitchFamily="34" charset="-128"/>
                        <a:ea typeface="Meiryo UI" panose="020B0604030504040204" pitchFamily="34" charset="-128"/>
                      </a:endParaRPr>
                    </a:p>
                  </a:txBody>
                  <a:tcPr marL="5687" marR="5687" marT="5687" marB="0" anchor="ctr"/>
                </a:tc>
                <a:tc>
                  <a:txBody>
                    <a:bodyPr/>
                    <a:lstStyle/>
                    <a:p>
                      <a:pPr algn="ctr"/>
                      <a:r>
                        <a:rPr lang="en-US" altLang="ja-JP" sz="2400" b="0" i="0" dirty="0">
                          <a:latin typeface="Meiryo UI" panose="020B0604030504040204" pitchFamily="34" charset="-128"/>
                          <a:ea typeface="Meiryo UI" panose="020B0604030504040204" pitchFamily="34" charset="-128"/>
                        </a:rPr>
                        <a:t>1</a:t>
                      </a: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tc>
                  <a:txBody>
                    <a:bodyPr/>
                    <a:lstStyle/>
                    <a:p>
                      <a:pPr algn="ctr"/>
                      <a:r>
                        <a:rPr lang="en-US" altLang="ja-JP" sz="2400" b="0" i="0" dirty="0">
                          <a:latin typeface="Meiryo UI" panose="020B0604030504040204" pitchFamily="34" charset="-128"/>
                          <a:ea typeface="Meiryo UI" panose="020B0604030504040204" pitchFamily="34" charset="-128"/>
                          <a:cs typeface="Tahoma" panose="020B0604030504040204" pitchFamily="34" charset="0"/>
                        </a:rPr>
                        <a:t>1</a:t>
                      </a:r>
                      <a:endParaRPr lang="ja-JP" altLang="en-US" sz="2400" b="0" i="0" dirty="0">
                        <a:latin typeface="Meiryo UI" panose="020B0604030504040204" pitchFamily="34" charset="-128"/>
                        <a:ea typeface="Meiryo UI" panose="020B0604030504040204" pitchFamily="34" charset="-128"/>
                        <a:cs typeface="Tahoma" panose="020B0604030504040204" pitchFamily="34" charset="0"/>
                      </a:endParaRPr>
                    </a:p>
                  </a:txBody>
                  <a:tcPr marL="7620" marR="7620" marT="7620" marB="0" anchor="ctr"/>
                </a:tc>
                <a:extLst>
                  <a:ext uri="{0D108BD9-81ED-4DB2-BD59-A6C34878D82A}">
                    <a16:rowId xmlns:a16="http://schemas.microsoft.com/office/drawing/2014/main" val="2006229136"/>
                  </a:ext>
                </a:extLst>
              </a:tr>
              <a:tr h="401796">
                <a:tc>
                  <a:txBody>
                    <a:bodyPr/>
                    <a:lstStyle/>
                    <a:p>
                      <a:pPr algn="l" rtl="0" fontAlgn="ctr"/>
                      <a:r>
                        <a:rPr lang="ja-JP" altLang="en-US" b="0" i="0" dirty="0">
                          <a:ea typeface="Meiryo UI" panose="020B0604030504040204" pitchFamily="34" charset="-128"/>
                        </a:rPr>
                        <a:t>全国衛生部長会</a:t>
                      </a:r>
                      <a:endParaRPr lang="ja-JP" altLang="en-US" b="0" i="0" dirty="0">
                        <a:latin typeface="Meiryo UI" panose="020B0604030504040204" pitchFamily="34" charset="-128"/>
                        <a:ea typeface="Meiryo UI" panose="020B0604030504040204" pitchFamily="34" charset="-128"/>
                      </a:endParaRPr>
                    </a:p>
                  </a:txBody>
                  <a:tcPr marL="5687" marR="5687" marT="5687" marB="0" anchor="ctr"/>
                </a:tc>
                <a:tc>
                  <a:txBody>
                    <a:bodyPr/>
                    <a:lstStyle/>
                    <a:p>
                      <a:pPr algn="ct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tc>
                  <a:txBody>
                    <a:bodyPr/>
                    <a:lstStyle/>
                    <a:p>
                      <a:pPr algn="ctr"/>
                      <a:endParaRPr lang="ja-JP" altLang="en-US" sz="2400" b="0" i="0" dirty="0">
                        <a:latin typeface="Meiryo UI" panose="020B0604030504040204" pitchFamily="34" charset="-128"/>
                        <a:ea typeface="Meiryo UI" panose="020B0604030504040204" pitchFamily="34" charset="-128"/>
                        <a:cs typeface="Tahoma" panose="020B0604030504040204" pitchFamily="34" charset="0"/>
                      </a:endParaRPr>
                    </a:p>
                  </a:txBody>
                  <a:tcPr marL="7620" marR="7620" marT="7620" marB="0" anchor="ctr"/>
                </a:tc>
                <a:extLst>
                  <a:ext uri="{0D108BD9-81ED-4DB2-BD59-A6C34878D82A}">
                    <a16:rowId xmlns:a16="http://schemas.microsoft.com/office/drawing/2014/main" val="929429187"/>
                  </a:ext>
                </a:extLst>
              </a:tr>
              <a:tr h="401796">
                <a:tc>
                  <a:txBody>
                    <a:bodyPr/>
                    <a:lstStyle/>
                    <a:p>
                      <a:pPr algn="l" rtl="0" fontAlgn="ctr"/>
                      <a:r>
                        <a:rPr lang="ja-JP" altLang="en-US" b="0" i="0" dirty="0">
                          <a:ea typeface="Meiryo UI" panose="020B0604030504040204" pitchFamily="34" charset="-128"/>
                        </a:rPr>
                        <a:t>全国保健所長会</a:t>
                      </a:r>
                      <a:endParaRPr lang="ja-JP" altLang="en-US" b="0" i="0" dirty="0">
                        <a:latin typeface="Meiryo UI" panose="020B0604030504040204" pitchFamily="34" charset="-128"/>
                        <a:ea typeface="Meiryo UI" panose="020B0604030504040204" pitchFamily="34" charset="-128"/>
                      </a:endParaRPr>
                    </a:p>
                  </a:txBody>
                  <a:tcPr marL="5687" marR="5687" marT="5687" marB="0" anchor="ctr"/>
                </a:tc>
                <a:tc>
                  <a:txBody>
                    <a:bodyPr/>
                    <a:lstStyle/>
                    <a:p>
                      <a:pPr algn="ct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tc>
                  <a:txBody>
                    <a:bodyPr/>
                    <a:lstStyle/>
                    <a:p>
                      <a:pPr algn="ctr"/>
                      <a:endParaRPr lang="ja-JP" altLang="en-US" sz="2400" b="0" i="0" dirty="0">
                        <a:latin typeface="Meiryo UI" panose="020B0604030504040204" pitchFamily="34" charset="-128"/>
                        <a:ea typeface="Meiryo UI" panose="020B0604030504040204" pitchFamily="34" charset="-128"/>
                        <a:cs typeface="Tahoma" panose="020B0604030504040204" pitchFamily="34" charset="0"/>
                      </a:endParaRPr>
                    </a:p>
                  </a:txBody>
                  <a:tcPr marL="7620" marR="7620" marT="7620" marB="0" anchor="ctr"/>
                </a:tc>
                <a:extLst>
                  <a:ext uri="{0D108BD9-81ED-4DB2-BD59-A6C34878D82A}">
                    <a16:rowId xmlns:a16="http://schemas.microsoft.com/office/drawing/2014/main" val="2007327264"/>
                  </a:ext>
                </a:extLst>
              </a:tr>
              <a:tr h="401796">
                <a:tc>
                  <a:txBody>
                    <a:bodyPr/>
                    <a:lstStyle/>
                    <a:p>
                      <a:pPr algn="l" rtl="0" fontAlgn="ctr"/>
                      <a:r>
                        <a:rPr lang="ja-JP" altLang="en-US" b="0" i="0" dirty="0">
                          <a:ea typeface="Meiryo UI" panose="020B0604030504040204" pitchFamily="34" charset="-128"/>
                        </a:rPr>
                        <a:t>地方衛生研究所全国協議会</a:t>
                      </a:r>
                      <a:endParaRPr lang="ja-JP" altLang="en-US" b="0" i="0" dirty="0">
                        <a:latin typeface="Meiryo UI" panose="020B0604030504040204" pitchFamily="34" charset="-128"/>
                        <a:ea typeface="Meiryo UI" panose="020B0604030504040204" pitchFamily="34" charset="-128"/>
                      </a:endParaRPr>
                    </a:p>
                  </a:txBody>
                  <a:tcPr marL="5687" marR="5687" marT="5687" marB="0" anchor="ctr"/>
                </a:tc>
                <a:tc>
                  <a:txBody>
                    <a:bodyPr/>
                    <a:lstStyle/>
                    <a:p>
                      <a:pPr algn="ct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tc>
                  <a:txBody>
                    <a:bodyPr/>
                    <a:lstStyle/>
                    <a:p>
                      <a:pPr algn="ctr"/>
                      <a:endParaRPr lang="ja-JP" altLang="en-US" sz="2400" b="0" i="0" dirty="0">
                        <a:latin typeface="Meiryo UI" panose="020B0604030504040204" pitchFamily="34" charset="-128"/>
                        <a:ea typeface="Meiryo UI" panose="020B0604030504040204" pitchFamily="34" charset="-128"/>
                        <a:cs typeface="Tahoma" panose="020B0604030504040204" pitchFamily="34" charset="0"/>
                      </a:endParaRPr>
                    </a:p>
                  </a:txBody>
                  <a:tcPr marL="7620" marR="7620" marT="7620" marB="0" anchor="ctr"/>
                </a:tc>
                <a:extLst>
                  <a:ext uri="{0D108BD9-81ED-4DB2-BD59-A6C34878D82A}">
                    <a16:rowId xmlns:a16="http://schemas.microsoft.com/office/drawing/2014/main" val="1410929211"/>
                  </a:ext>
                </a:extLst>
              </a:tr>
              <a:tr h="401796">
                <a:tc>
                  <a:txBody>
                    <a:bodyPr/>
                    <a:lstStyle/>
                    <a:p>
                      <a:pPr algn="l" rtl="0" fontAlgn="ctr"/>
                      <a:r>
                        <a:rPr lang="ja-JP" altLang="en-US" b="0" i="0" dirty="0">
                          <a:ea typeface="Meiryo UI" panose="020B0604030504040204" pitchFamily="34" charset="-128"/>
                        </a:rPr>
                        <a:t>全国衛生学公衆衛生学教育協議会</a:t>
                      </a:r>
                      <a:endParaRPr lang="ja-JP" altLang="en-US" b="0" i="0" dirty="0">
                        <a:latin typeface="Meiryo UI" panose="020B0604030504040204" pitchFamily="34" charset="-128"/>
                        <a:ea typeface="Meiryo UI" panose="020B0604030504040204" pitchFamily="34" charset="-128"/>
                      </a:endParaRPr>
                    </a:p>
                  </a:txBody>
                  <a:tcPr marL="5687" marR="5687" marT="5687" marB="0" anchor="ctr"/>
                </a:tc>
                <a:tc>
                  <a:txBody>
                    <a:bodyPr/>
                    <a:lstStyle/>
                    <a:p>
                      <a:pPr algn="ct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tc>
                  <a:txBody>
                    <a:bodyPr/>
                    <a:lstStyle/>
                    <a:p>
                      <a:pPr algn="ctr"/>
                      <a:endParaRPr lang="ja-JP" altLang="en-US" sz="2400" b="0" i="0" dirty="0">
                        <a:latin typeface="Meiryo UI" panose="020B0604030504040204" pitchFamily="34" charset="-128"/>
                        <a:ea typeface="Meiryo UI" panose="020B0604030504040204" pitchFamily="34" charset="-128"/>
                        <a:cs typeface="Tahoma" panose="020B0604030504040204" pitchFamily="34" charset="0"/>
                      </a:endParaRPr>
                    </a:p>
                  </a:txBody>
                  <a:tcPr marL="7620" marR="7620" marT="7620" marB="0" anchor="ctr"/>
                </a:tc>
                <a:extLst>
                  <a:ext uri="{0D108BD9-81ED-4DB2-BD59-A6C34878D82A}">
                    <a16:rowId xmlns:a16="http://schemas.microsoft.com/office/drawing/2014/main" val="2934204256"/>
                  </a:ext>
                </a:extLst>
              </a:tr>
              <a:tr h="401796">
                <a:tc>
                  <a:txBody>
                    <a:bodyPr/>
                    <a:lstStyle/>
                    <a:p>
                      <a:pPr algn="l" rtl="0" fontAlgn="ctr"/>
                      <a:r>
                        <a:rPr lang="ja-JP" altLang="en-US" b="0" i="0" dirty="0">
                          <a:ea typeface="Meiryo UI" panose="020B0604030504040204" pitchFamily="34" charset="-128"/>
                        </a:rPr>
                        <a:t>日本医師会</a:t>
                      </a:r>
                      <a:endParaRPr lang="ja-JP" altLang="en-US" b="0" i="0" dirty="0">
                        <a:latin typeface="Meiryo UI" panose="020B0604030504040204" pitchFamily="34" charset="-128"/>
                        <a:ea typeface="Meiryo UI" panose="020B0604030504040204" pitchFamily="34" charset="-128"/>
                      </a:endParaRPr>
                    </a:p>
                  </a:txBody>
                  <a:tcPr marL="5687" marR="5687" marT="5687" marB="0" anchor="ctr"/>
                </a:tc>
                <a:tc>
                  <a:txBody>
                    <a:bodyPr/>
                    <a:lstStyle/>
                    <a:p>
                      <a:pPr algn="ctr"/>
                      <a:r>
                        <a:rPr lang="en-US" altLang="ja-JP" sz="2400" b="0" i="0" dirty="0">
                          <a:latin typeface="Meiryo UI" panose="020B0604030504040204" pitchFamily="34" charset="-128"/>
                          <a:ea typeface="Meiryo UI" panose="020B0604030504040204" pitchFamily="34" charset="-128"/>
                        </a:rPr>
                        <a:t>4</a:t>
                      </a: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tc>
                  <a:txBody>
                    <a:bodyPr/>
                    <a:lstStyle/>
                    <a:p>
                      <a:pPr algn="ctr"/>
                      <a:r>
                        <a:rPr lang="en-US" altLang="ja-JP" sz="2400" b="0" i="0" dirty="0">
                          <a:latin typeface="Meiryo UI" panose="020B0604030504040204" pitchFamily="34" charset="-128"/>
                          <a:ea typeface="Meiryo UI" panose="020B0604030504040204" pitchFamily="34" charset="-128"/>
                          <a:cs typeface="Tahoma" panose="020B0604030504040204" pitchFamily="34" charset="0"/>
                        </a:rPr>
                        <a:t>4</a:t>
                      </a:r>
                      <a:endParaRPr lang="ja-JP" altLang="en-US" sz="2400" b="0" i="0" dirty="0">
                        <a:latin typeface="Meiryo UI" panose="020B0604030504040204" pitchFamily="34" charset="-128"/>
                        <a:ea typeface="Meiryo UI" panose="020B0604030504040204" pitchFamily="34" charset="-128"/>
                        <a:cs typeface="Tahoma" panose="020B0604030504040204" pitchFamily="34" charset="0"/>
                      </a:endParaRPr>
                    </a:p>
                  </a:txBody>
                  <a:tcPr marL="7620" marR="7620" marT="7620" marB="0" anchor="ctr"/>
                </a:tc>
                <a:extLst>
                  <a:ext uri="{0D108BD9-81ED-4DB2-BD59-A6C34878D82A}">
                    <a16:rowId xmlns:a16="http://schemas.microsoft.com/office/drawing/2014/main" val="2538574623"/>
                  </a:ext>
                </a:extLst>
              </a:tr>
              <a:tr h="401796">
                <a:tc>
                  <a:txBody>
                    <a:bodyPr/>
                    <a:lstStyle/>
                    <a:p>
                      <a:pPr algn="l" rtl="0" fontAlgn="ctr"/>
                      <a:r>
                        <a:rPr lang="zh-CN" altLang="en-US" b="0" i="0" dirty="0">
                          <a:ea typeface="Meiryo UI" panose="020B0604030504040204" pitchFamily="34" charset="-128"/>
                        </a:rPr>
                        <a:t>日本医学会連合</a:t>
                      </a:r>
                      <a:endParaRPr lang="ja-JP" altLang="en-US" b="0" i="0" dirty="0">
                        <a:latin typeface="Meiryo UI" panose="020B0604030504040204" pitchFamily="34" charset="-128"/>
                        <a:ea typeface="Meiryo UI" panose="020B0604030504040204" pitchFamily="34" charset="-128"/>
                      </a:endParaRPr>
                    </a:p>
                  </a:txBody>
                  <a:tcPr marL="5687" marR="5687" marT="5687" marB="0" anchor="ctr"/>
                </a:tc>
                <a:tc>
                  <a:txBody>
                    <a:bodyPr/>
                    <a:lstStyle/>
                    <a:p>
                      <a:pPr algn="ct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tc>
                  <a:txBody>
                    <a:bodyPr/>
                    <a:lstStyle/>
                    <a:p>
                      <a:pPr algn="ctr"/>
                      <a:endParaRPr lang="ja-JP" altLang="en-US" sz="2400" b="0" i="0" dirty="0">
                        <a:latin typeface="Meiryo UI" panose="020B0604030504040204" pitchFamily="34" charset="-128"/>
                        <a:ea typeface="Meiryo UI" panose="020B0604030504040204" pitchFamily="34" charset="-128"/>
                        <a:cs typeface="Tahoma" panose="020B0604030504040204" pitchFamily="34" charset="0"/>
                      </a:endParaRPr>
                    </a:p>
                  </a:txBody>
                  <a:tcPr marL="7620" marR="7620" marT="7620" marB="0" anchor="ctr"/>
                </a:tc>
                <a:extLst>
                  <a:ext uri="{0D108BD9-81ED-4DB2-BD59-A6C34878D82A}">
                    <a16:rowId xmlns:a16="http://schemas.microsoft.com/office/drawing/2014/main" val="253814480"/>
                  </a:ext>
                </a:extLst>
              </a:tr>
              <a:tr h="401796">
                <a:tc>
                  <a:txBody>
                    <a:bodyPr/>
                    <a:lstStyle/>
                    <a:p>
                      <a:pPr algn="ctr"/>
                      <a:r>
                        <a:rPr lang="ja-JP" altLang="en-US" b="0" i="0" dirty="0">
                          <a:ea typeface="Meiryo UI" panose="020B0604030504040204" pitchFamily="34" charset="-128"/>
                        </a:rPr>
                        <a:t>計</a:t>
                      </a:r>
                      <a:endParaRPr lang="ja-JP" altLang="en-US" b="0" i="0" dirty="0">
                        <a:latin typeface="Meiryo UI" panose="020B0604030504040204" pitchFamily="34" charset="-128"/>
                        <a:ea typeface="Meiryo UI" panose="020B0604030504040204" pitchFamily="34" charset="-128"/>
                      </a:endParaRPr>
                    </a:p>
                  </a:txBody>
                  <a:tcPr marL="7620" marR="7620" marT="7620" marB="0" anchor="ctr"/>
                </a:tc>
                <a:tc>
                  <a:txBody>
                    <a:bodyPr/>
                    <a:lstStyle/>
                    <a:p>
                      <a:pPr algn="ctr"/>
                      <a:r>
                        <a:rPr lang="en-US" altLang="ja-JP" sz="2400" b="0" i="0" dirty="0">
                          <a:latin typeface="Meiryo UI" panose="020B0604030504040204" pitchFamily="34" charset="-128"/>
                          <a:ea typeface="Meiryo UI" panose="020B0604030504040204" pitchFamily="34" charset="-128"/>
                        </a:rPr>
                        <a:t>28</a:t>
                      </a:r>
                      <a:endParaRPr lang="ja-JP" altLang="en-US" sz="2400" b="0" i="0" dirty="0">
                        <a:latin typeface="Meiryo UI" panose="020B0604030504040204" pitchFamily="34" charset="-128"/>
                        <a:ea typeface="Meiryo UI" panose="020B0604030504040204" pitchFamily="34" charset="-128"/>
                      </a:endParaRPr>
                    </a:p>
                  </a:txBody>
                  <a:tcPr marL="7620" marR="7620" marT="7620" marB="0" anchor="ctr"/>
                </a:tc>
                <a:tc>
                  <a:txBody>
                    <a:bodyPr/>
                    <a:lstStyle/>
                    <a:p>
                      <a:pPr algn="ctr"/>
                      <a:r>
                        <a:rPr lang="en-US" altLang="ja-JP" sz="2400" b="0" i="0" dirty="0">
                          <a:latin typeface="Meiryo UI" panose="020B0604030504040204" pitchFamily="34" charset="-128"/>
                          <a:ea typeface="Meiryo UI" panose="020B0604030504040204" pitchFamily="34" charset="-128"/>
                          <a:cs typeface="Tahoma" panose="020B0604030504040204" pitchFamily="34" charset="0"/>
                        </a:rPr>
                        <a:t>28</a:t>
                      </a:r>
                      <a:endParaRPr lang="ja-JP" altLang="en-US" sz="2400" b="0" i="0" dirty="0">
                        <a:latin typeface="Meiryo UI" panose="020B0604030504040204" pitchFamily="34" charset="-128"/>
                        <a:ea typeface="Meiryo UI" panose="020B0604030504040204" pitchFamily="34" charset="-128"/>
                        <a:cs typeface="Tahoma" panose="020B0604030504040204" pitchFamily="34" charset="0"/>
                      </a:endParaRPr>
                    </a:p>
                  </a:txBody>
                  <a:tcPr marL="7620" marR="7620" marT="7620" marB="0" anchor="ctr"/>
                </a:tc>
                <a:extLst>
                  <a:ext uri="{0D108BD9-81ED-4DB2-BD59-A6C34878D82A}">
                    <a16:rowId xmlns:a16="http://schemas.microsoft.com/office/drawing/2014/main" val="2436802800"/>
                  </a:ext>
                </a:extLst>
              </a:tr>
            </a:tbl>
          </a:graphicData>
        </a:graphic>
      </p:graphicFrame>
      <p:sp>
        <p:nvSpPr>
          <p:cNvPr id="5" name="テキスト ボックス 4">
            <a:extLst>
              <a:ext uri="{FF2B5EF4-FFF2-40B4-BE49-F238E27FC236}">
                <a16:creationId xmlns:a16="http://schemas.microsoft.com/office/drawing/2014/main" id="{C136801D-5D79-A2AF-5BAD-862B7E3AACD9}"/>
              </a:ext>
            </a:extLst>
          </p:cNvPr>
          <p:cNvSpPr txBox="1"/>
          <p:nvPr/>
        </p:nvSpPr>
        <p:spPr>
          <a:xfrm>
            <a:off x="0" y="0"/>
            <a:ext cx="9143999" cy="461665"/>
          </a:xfrm>
          <a:prstGeom prst="rect">
            <a:avLst/>
          </a:prstGeom>
          <a:solidFill>
            <a:srgbClr val="FFC000"/>
          </a:solidFill>
        </p:spPr>
        <p:txBody>
          <a:bodyPr wrap="square" rtlCol="0">
            <a:spAutoFit/>
          </a:bodyPr>
          <a:lstStyle/>
          <a:p>
            <a:r>
              <a:rPr lang="ja-JP" altLang="en-US" sz="2400" dirty="0">
                <a:solidFill>
                  <a:srgbClr val="000000"/>
                </a:solidFill>
                <a:latin typeface="Meiryo UI" panose="020B0604030504040204" pitchFamily="34" charset="-128"/>
                <a:ea typeface="Meiryo UI" panose="020B0604030504040204" pitchFamily="34" charset="-128"/>
              </a:rPr>
              <a:t>特例措置社会医学系専門医・指導医の申請・認定状況</a:t>
            </a:r>
            <a:r>
              <a:rPr lang="en-US" altLang="ja-JP" sz="2400" dirty="0">
                <a:solidFill>
                  <a:srgbClr val="000000"/>
                </a:solidFill>
                <a:latin typeface="Meiryo UI" panose="020B0604030504040204" pitchFamily="34" charset="-128"/>
                <a:ea typeface="Meiryo UI" panose="020B0604030504040204" pitchFamily="34" charset="-128"/>
              </a:rPr>
              <a:t>(2024</a:t>
            </a:r>
            <a:r>
              <a:rPr lang="ja-JP" altLang="en-US" sz="2400" dirty="0">
                <a:solidFill>
                  <a:srgbClr val="000000"/>
                </a:solidFill>
                <a:latin typeface="Meiryo UI" panose="020B0604030504040204" pitchFamily="34" charset="-128"/>
                <a:ea typeface="Meiryo UI" panose="020B0604030504040204" pitchFamily="34" charset="-128"/>
              </a:rPr>
              <a:t>年度</a:t>
            </a:r>
            <a:r>
              <a:rPr lang="en-US" altLang="ja-JP" sz="2400" dirty="0">
                <a:solidFill>
                  <a:srgbClr val="000000"/>
                </a:solidFill>
                <a:latin typeface="Meiryo UI" panose="020B0604030504040204" pitchFamily="34" charset="-128"/>
                <a:ea typeface="Meiryo UI" panose="020B0604030504040204" pitchFamily="34" charset="-128"/>
              </a:rPr>
              <a:t>)</a:t>
            </a:r>
            <a:endParaRPr lang="ja-JP" altLang="en-US" sz="2400" dirty="0">
              <a:solidFill>
                <a:srgbClr val="000000"/>
              </a:solidFill>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369081578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9A54D3C0-FC82-2073-A189-708AE791543C}"/>
              </a:ext>
            </a:extLst>
          </p:cNvPr>
          <p:cNvPicPr>
            <a:picLocks noChangeAspect="1"/>
          </p:cNvPicPr>
          <p:nvPr/>
        </p:nvPicPr>
        <p:blipFill>
          <a:blip r:embed="rId2"/>
          <a:stretch>
            <a:fillRect/>
          </a:stretch>
        </p:blipFill>
        <p:spPr>
          <a:xfrm>
            <a:off x="83128" y="393131"/>
            <a:ext cx="8977744" cy="6205708"/>
          </a:xfrm>
          <a:prstGeom prst="rect">
            <a:avLst/>
          </a:prstGeom>
        </p:spPr>
      </p:pic>
    </p:spTree>
    <p:extLst>
      <p:ext uri="{BB962C8B-B14F-4D97-AF65-F5344CB8AC3E}">
        <p14:creationId xmlns:p14="http://schemas.microsoft.com/office/powerpoint/2010/main" val="1271929834"/>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図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3221" y="2218705"/>
            <a:ext cx="7695548" cy="3791130"/>
          </a:xfrm>
          <a:prstGeom prst="rect">
            <a:avLst/>
          </a:prstGeom>
          <a:ln>
            <a:solidFill>
              <a:schemeClr val="accent1"/>
            </a:solidFill>
          </a:ln>
        </p:spPr>
      </p:pic>
      <p:sp>
        <p:nvSpPr>
          <p:cNvPr id="3" name="テキスト ボックス 2">
            <a:extLst>
              <a:ext uri="{FF2B5EF4-FFF2-40B4-BE49-F238E27FC236}">
                <a16:creationId xmlns:a16="http://schemas.microsoft.com/office/drawing/2014/main" id="{317BEA70-792C-40AE-B4A1-5ED917DA6BCA}"/>
              </a:ext>
            </a:extLst>
          </p:cNvPr>
          <p:cNvSpPr txBox="1"/>
          <p:nvPr/>
        </p:nvSpPr>
        <p:spPr>
          <a:xfrm>
            <a:off x="188893" y="497570"/>
            <a:ext cx="7945750" cy="603691"/>
          </a:xfrm>
          <a:prstGeom prst="rect">
            <a:avLst/>
          </a:prstGeom>
          <a:noFill/>
        </p:spPr>
        <p:txBody>
          <a:bodyPr wrap="square">
            <a:spAutoFit/>
          </a:bodyPr>
          <a:lstStyle/>
          <a:p>
            <a:r>
              <a:rPr lang="ja-JP" altLang="en-US" sz="3323" dirty="0">
                <a:latin typeface="Meiryo UI" panose="020B0604030504040204" pitchFamily="50" charset="-128"/>
                <a:ea typeface="Meiryo UI" panose="020B0604030504040204" pitchFamily="50" charset="-128"/>
                <a:cs typeface="メイリオ" panose="020B0604030504040204" pitchFamily="50" charset="-128"/>
              </a:rPr>
              <a:t>◆</a:t>
            </a:r>
            <a:r>
              <a:rPr lang="ja-JP" altLang="en-US" sz="3323" kern="100" dirty="0">
                <a:latin typeface="Meiryo UI" panose="020B0604030504040204" pitchFamily="50" charset="-128"/>
                <a:ea typeface="Meiryo UI" panose="020B0604030504040204" pitchFamily="50" charset="-128"/>
                <a:cs typeface="Times New Roman" panose="02020603050405020304" pitchFamily="18" charset="0"/>
              </a:rPr>
              <a:t>社会医学系専門医協会の</a:t>
            </a:r>
            <a:r>
              <a:rPr lang="en-US" altLang="ja-JP" sz="3323" kern="100" dirty="0">
                <a:latin typeface="Meiryo UI" panose="020B0604030504040204" pitchFamily="50" charset="-128"/>
                <a:ea typeface="Meiryo UI" panose="020B0604030504040204" pitchFamily="50" charset="-128"/>
                <a:cs typeface="Times New Roman" panose="02020603050405020304" pitchFamily="18" charset="0"/>
              </a:rPr>
              <a:t>HP</a:t>
            </a:r>
          </a:p>
        </p:txBody>
      </p:sp>
      <p:sp>
        <p:nvSpPr>
          <p:cNvPr id="5" name="テキスト ボックス 4">
            <a:extLst>
              <a:ext uri="{FF2B5EF4-FFF2-40B4-BE49-F238E27FC236}">
                <a16:creationId xmlns:a16="http://schemas.microsoft.com/office/drawing/2014/main" id="{68D67EF4-2CDF-4FEC-9BEB-F0DDEF6E9842}"/>
              </a:ext>
            </a:extLst>
          </p:cNvPr>
          <p:cNvSpPr txBox="1"/>
          <p:nvPr/>
        </p:nvSpPr>
        <p:spPr>
          <a:xfrm>
            <a:off x="4819378" y="1202818"/>
            <a:ext cx="4324622" cy="603691"/>
          </a:xfrm>
          <a:prstGeom prst="rect">
            <a:avLst/>
          </a:prstGeom>
          <a:noFill/>
        </p:spPr>
        <p:txBody>
          <a:bodyPr wrap="square">
            <a:spAutoFit/>
          </a:bodyPr>
          <a:lstStyle/>
          <a:p>
            <a:pPr algn="ctr"/>
            <a:r>
              <a:rPr lang="ja-JP" altLang="en-US" sz="3323" dirty="0">
                <a:solidFill>
                  <a:srgbClr val="0070C0"/>
                </a:solidFill>
                <a:latin typeface="Meiryo UI" panose="020B0604030504040204" pitchFamily="50" charset="-128"/>
                <a:ea typeface="Meiryo UI" panose="020B0604030504040204" pitchFamily="50" charset="-128"/>
                <a:cs typeface="メイリオ" panose="020B0604030504040204" pitchFamily="50" charset="-128"/>
              </a:rPr>
              <a:t>情報発信</a:t>
            </a:r>
            <a:endParaRPr lang="en-US" altLang="ja-JP" sz="3323" kern="100" dirty="0">
              <a:solidFill>
                <a:srgbClr val="0070C0"/>
              </a:solidFill>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6" name="直線矢印コネクタ 5">
            <a:extLst>
              <a:ext uri="{FF2B5EF4-FFF2-40B4-BE49-F238E27FC236}">
                <a16:creationId xmlns:a16="http://schemas.microsoft.com/office/drawing/2014/main" id="{F58F9963-EE5F-47E2-A2A7-10457C251094}"/>
              </a:ext>
            </a:extLst>
          </p:cNvPr>
          <p:cNvCxnSpPr>
            <a:cxnSpLocks/>
            <a:stCxn id="5" idx="2"/>
          </p:cNvCxnSpPr>
          <p:nvPr/>
        </p:nvCxnSpPr>
        <p:spPr>
          <a:xfrm flipH="1">
            <a:off x="6629400" y="1806509"/>
            <a:ext cx="352289" cy="917641"/>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08801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図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4050" y="1101261"/>
            <a:ext cx="5543550" cy="5543550"/>
          </a:xfrm>
          <a:prstGeom prst="rect">
            <a:avLst/>
          </a:prstGeom>
          <a:ln>
            <a:solidFill>
              <a:schemeClr val="accent1"/>
            </a:solidFill>
          </a:ln>
        </p:spPr>
      </p:pic>
      <p:sp>
        <p:nvSpPr>
          <p:cNvPr id="3" name="テキスト ボックス 2">
            <a:extLst>
              <a:ext uri="{FF2B5EF4-FFF2-40B4-BE49-F238E27FC236}">
                <a16:creationId xmlns:a16="http://schemas.microsoft.com/office/drawing/2014/main" id="{C881D8EB-7FF3-4C85-AEBE-669C9EE8DF2C}"/>
              </a:ext>
            </a:extLst>
          </p:cNvPr>
          <p:cNvSpPr txBox="1"/>
          <p:nvPr/>
        </p:nvSpPr>
        <p:spPr>
          <a:xfrm>
            <a:off x="188893" y="497570"/>
            <a:ext cx="7945750" cy="603691"/>
          </a:xfrm>
          <a:prstGeom prst="rect">
            <a:avLst/>
          </a:prstGeom>
          <a:noFill/>
        </p:spPr>
        <p:txBody>
          <a:bodyPr wrap="square">
            <a:spAutoFit/>
          </a:bodyPr>
          <a:lstStyle/>
          <a:p>
            <a:r>
              <a:rPr lang="ja-JP" altLang="en-US" sz="3323" dirty="0">
                <a:latin typeface="Meiryo UI" panose="020B0604030504040204" pitchFamily="50" charset="-128"/>
                <a:ea typeface="Meiryo UI" panose="020B0604030504040204" pitchFamily="50" charset="-128"/>
                <a:cs typeface="メイリオ" panose="020B0604030504040204" pitchFamily="50" charset="-128"/>
              </a:rPr>
              <a:t>◆</a:t>
            </a:r>
            <a:r>
              <a:rPr lang="en-US" altLang="ja-JP" sz="3323" kern="100" dirty="0">
                <a:latin typeface="Meiryo UI" panose="020B0604030504040204" pitchFamily="50" charset="-128"/>
                <a:ea typeface="Meiryo UI" panose="020B0604030504040204" pitchFamily="50" charset="-128"/>
                <a:cs typeface="Times New Roman" panose="02020603050405020304" pitchFamily="18" charset="0"/>
              </a:rPr>
              <a:t>Web</a:t>
            </a:r>
            <a:r>
              <a:rPr lang="ja-JP" altLang="en-US" sz="3323" kern="100" dirty="0">
                <a:latin typeface="Meiryo UI" panose="020B0604030504040204" pitchFamily="50" charset="-128"/>
                <a:ea typeface="Meiryo UI" panose="020B0604030504040204" pitchFamily="50" charset="-128"/>
                <a:cs typeface="Times New Roman" panose="02020603050405020304" pitchFamily="18" charset="0"/>
              </a:rPr>
              <a:t>コンテンツ格納</a:t>
            </a:r>
            <a:endParaRPr lang="en-US" altLang="ja-JP" sz="3323" kern="100" dirty="0">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278255199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図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1545" y="1406799"/>
            <a:ext cx="2408597" cy="3391050"/>
          </a:xfrm>
          <a:prstGeom prst="rect">
            <a:avLst/>
          </a:prstGeom>
        </p:spPr>
      </p:pic>
      <p:pic>
        <p:nvPicPr>
          <p:cNvPr id="2" name="図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59429" y="2834218"/>
            <a:ext cx="2409742" cy="3391050"/>
          </a:xfrm>
          <a:prstGeom prst="rect">
            <a:avLst/>
          </a:prstGeom>
        </p:spPr>
      </p:pic>
      <p:pic>
        <p:nvPicPr>
          <p:cNvPr id="3" name="図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90121" y="3273774"/>
            <a:ext cx="2406934" cy="3391050"/>
          </a:xfrm>
          <a:prstGeom prst="rect">
            <a:avLst/>
          </a:prstGeom>
        </p:spPr>
      </p:pic>
      <p:sp>
        <p:nvSpPr>
          <p:cNvPr id="5" name="テキスト ボックス 4">
            <a:extLst>
              <a:ext uri="{FF2B5EF4-FFF2-40B4-BE49-F238E27FC236}">
                <a16:creationId xmlns:a16="http://schemas.microsoft.com/office/drawing/2014/main" id="{0AD61163-F91C-4AED-A77E-4C9E1A66FCCE}"/>
              </a:ext>
            </a:extLst>
          </p:cNvPr>
          <p:cNvSpPr txBox="1"/>
          <p:nvPr/>
        </p:nvSpPr>
        <p:spPr>
          <a:xfrm>
            <a:off x="188893" y="497570"/>
            <a:ext cx="7945750" cy="603691"/>
          </a:xfrm>
          <a:prstGeom prst="rect">
            <a:avLst/>
          </a:prstGeom>
          <a:noFill/>
        </p:spPr>
        <p:txBody>
          <a:bodyPr wrap="square">
            <a:spAutoFit/>
          </a:bodyPr>
          <a:lstStyle/>
          <a:p>
            <a:r>
              <a:rPr lang="ja-JP" altLang="en-US" sz="3323" dirty="0">
                <a:latin typeface="Meiryo UI" panose="020B0604030504040204" pitchFamily="50" charset="-128"/>
                <a:ea typeface="Meiryo UI" panose="020B0604030504040204" pitchFamily="50" charset="-128"/>
                <a:cs typeface="メイリオ" panose="020B0604030504040204" pitchFamily="50" charset="-128"/>
              </a:rPr>
              <a:t>◆協会のニュースレター、</a:t>
            </a:r>
            <a:r>
              <a:rPr lang="en-US" altLang="ja-JP" sz="3323" dirty="0">
                <a:latin typeface="Meiryo UI" panose="020B0604030504040204" pitchFamily="50" charset="-128"/>
                <a:ea typeface="Meiryo UI" panose="020B0604030504040204" pitchFamily="50" charset="-128"/>
                <a:cs typeface="メイリオ" panose="020B0604030504040204" pitchFamily="50" charset="-128"/>
              </a:rPr>
              <a:t>HP</a:t>
            </a:r>
            <a:r>
              <a:rPr lang="ja-JP" altLang="en-US" sz="3323" dirty="0">
                <a:latin typeface="Meiryo UI" panose="020B0604030504040204" pitchFamily="50" charset="-128"/>
                <a:ea typeface="Meiryo UI" panose="020B0604030504040204" pitchFamily="50" charset="-128"/>
                <a:cs typeface="メイリオ" panose="020B0604030504040204" pitchFamily="50" charset="-128"/>
              </a:rPr>
              <a:t>の充実化</a:t>
            </a:r>
            <a:endParaRPr lang="en-US" altLang="ja-JP" sz="3323"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6" name="テキスト ボックス 5">
            <a:extLst>
              <a:ext uri="{FF2B5EF4-FFF2-40B4-BE49-F238E27FC236}">
                <a16:creationId xmlns:a16="http://schemas.microsoft.com/office/drawing/2014/main" id="{69855A32-AE26-4961-8302-1771328ABABB}"/>
              </a:ext>
            </a:extLst>
          </p:cNvPr>
          <p:cNvSpPr txBox="1"/>
          <p:nvPr/>
        </p:nvSpPr>
        <p:spPr>
          <a:xfrm>
            <a:off x="3006870" y="1109363"/>
            <a:ext cx="5991795" cy="1626407"/>
          </a:xfrm>
          <a:prstGeom prst="rect">
            <a:avLst/>
          </a:prstGeom>
          <a:noFill/>
        </p:spPr>
        <p:txBody>
          <a:bodyPr wrap="square">
            <a:spAutoFit/>
          </a:bodyPr>
          <a:lstStyle/>
          <a:p>
            <a:r>
              <a:rPr lang="ja-JP" altLang="en-US" sz="3323" dirty="0">
                <a:latin typeface="Meiryo UI" panose="020B0604030504040204" pitchFamily="50" charset="-128"/>
                <a:ea typeface="Meiryo UI" panose="020B0604030504040204" pitchFamily="50" charset="-128"/>
                <a:cs typeface="メイリオ" panose="020B0604030504040204" pitchFamily="50" charset="-128"/>
              </a:rPr>
              <a:t>構成学会の総会等の情報</a:t>
            </a:r>
            <a:endParaRPr lang="en-GB" altLang="ja-JP" sz="3323" dirty="0">
              <a:latin typeface="Meiryo UI" panose="020B0604030504040204" pitchFamily="50" charset="-128"/>
              <a:ea typeface="Meiryo UI" panose="020B0604030504040204" pitchFamily="50" charset="-128"/>
              <a:cs typeface="メイリオ" panose="020B0604030504040204" pitchFamily="50" charset="-128"/>
            </a:endParaRPr>
          </a:p>
          <a:p>
            <a:r>
              <a:rPr lang="ja-JP" altLang="en-US" sz="3323" kern="100" dirty="0">
                <a:latin typeface="Meiryo UI" panose="020B0604030504040204" pitchFamily="50" charset="-128"/>
                <a:ea typeface="Meiryo UI" panose="020B0604030504040204" pitchFamily="50" charset="-128"/>
                <a:cs typeface="Times New Roman" panose="02020603050405020304" pitchFamily="18" charset="0"/>
              </a:rPr>
              <a:t>協会からの情報を載せる</a:t>
            </a:r>
            <a:endParaRPr lang="en-US" altLang="ja-JP" sz="3323" kern="100" dirty="0">
              <a:latin typeface="Meiryo UI" panose="020B0604030504040204" pitchFamily="50" charset="-128"/>
              <a:ea typeface="Meiryo UI" panose="020B0604030504040204" pitchFamily="50" charset="-128"/>
              <a:cs typeface="Times New Roman" panose="02020603050405020304" pitchFamily="18" charset="0"/>
            </a:endParaRPr>
          </a:p>
          <a:p>
            <a:r>
              <a:rPr lang="ja-JP" altLang="en-US" sz="3323" kern="100" dirty="0">
                <a:latin typeface="Meiryo UI" panose="020B0604030504040204" pitchFamily="50" charset="-128"/>
                <a:ea typeface="Meiryo UI" panose="020B0604030504040204" pitchFamily="50" charset="-128"/>
                <a:cs typeface="Times New Roman" panose="02020603050405020304" pitchFamily="18" charset="0"/>
              </a:rPr>
              <a:t>（専門医等の更新情報など）</a:t>
            </a:r>
            <a:endParaRPr lang="en-GB" altLang="ja-JP" sz="3323" kern="100" dirty="0">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236137811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4452D807-3A01-43C2-975F-916E8DD335FD}"/>
              </a:ext>
            </a:extLst>
          </p:cNvPr>
          <p:cNvPicPr>
            <a:picLocks noChangeAspect="1"/>
          </p:cNvPicPr>
          <p:nvPr/>
        </p:nvPicPr>
        <p:blipFill>
          <a:blip r:embed="rId2"/>
          <a:stretch>
            <a:fillRect/>
          </a:stretch>
        </p:blipFill>
        <p:spPr>
          <a:xfrm>
            <a:off x="1" y="1734207"/>
            <a:ext cx="9144000" cy="5123793"/>
          </a:xfrm>
          <a:prstGeom prst="rect">
            <a:avLst/>
          </a:prstGeom>
        </p:spPr>
      </p:pic>
      <p:sp>
        <p:nvSpPr>
          <p:cNvPr id="4" name="正方形/長方形 3">
            <a:extLst>
              <a:ext uri="{FF2B5EF4-FFF2-40B4-BE49-F238E27FC236}">
                <a16:creationId xmlns:a16="http://schemas.microsoft.com/office/drawing/2014/main" id="{D4624E9A-0C3A-413A-9FF3-658C67FD5011}"/>
              </a:ext>
            </a:extLst>
          </p:cNvPr>
          <p:cNvSpPr/>
          <p:nvPr/>
        </p:nvSpPr>
        <p:spPr>
          <a:xfrm>
            <a:off x="249573" y="218858"/>
            <a:ext cx="5816016" cy="954107"/>
          </a:xfrm>
          <a:prstGeom prst="rect">
            <a:avLst/>
          </a:prstGeom>
        </p:spPr>
        <p:txBody>
          <a:bodyPr wrap="none">
            <a:spAutoFit/>
          </a:bodyPr>
          <a:lstStyle/>
          <a:p>
            <a:pPr fontAlgn="base"/>
            <a:r>
              <a:rPr lang="ja-JP" altLang="en-US" sz="2800" dirty="0">
                <a:solidFill>
                  <a:srgbClr val="3333FF"/>
                </a:solidFill>
                <a:latin typeface="小塚ゴシック Pro"/>
                <a:ea typeface="Meiryo UI" panose="020B0604030504040204" pitchFamily="34" charset="-128"/>
              </a:rPr>
              <a:t>動画</a:t>
            </a:r>
            <a:endParaRPr lang="en-US" altLang="ja-JP" sz="2800" dirty="0">
              <a:solidFill>
                <a:srgbClr val="3333FF"/>
              </a:solidFill>
              <a:latin typeface="小塚ゴシック Pro"/>
              <a:ea typeface="Meiryo UI" panose="020B0604030504040204" pitchFamily="34" charset="-128"/>
            </a:endParaRPr>
          </a:p>
          <a:p>
            <a:pPr fontAlgn="base"/>
            <a:r>
              <a:rPr lang="ja-JP" altLang="en-US" sz="2800" dirty="0">
                <a:solidFill>
                  <a:srgbClr val="000000"/>
                </a:solidFill>
                <a:latin typeface="小塚ゴシック Pro"/>
                <a:ea typeface="Meiryo UI" panose="020B0604030504040204" pitchFamily="34" charset="-128"/>
              </a:rPr>
              <a:t>社会医学系専門医について（約</a:t>
            </a:r>
            <a:r>
              <a:rPr lang="en-US" altLang="ja-JP" sz="2800" dirty="0">
                <a:solidFill>
                  <a:srgbClr val="000000"/>
                </a:solidFill>
                <a:latin typeface="小塚ゴシック Pro"/>
                <a:ea typeface="Meiryo UI" panose="020B0604030504040204" pitchFamily="34" charset="-128"/>
              </a:rPr>
              <a:t>2</a:t>
            </a:r>
            <a:r>
              <a:rPr lang="ja-JP" altLang="en-US" sz="2800" dirty="0">
                <a:solidFill>
                  <a:srgbClr val="000000"/>
                </a:solidFill>
                <a:latin typeface="小塚ゴシック Pro"/>
                <a:ea typeface="Meiryo UI" panose="020B0604030504040204" pitchFamily="34" charset="-128"/>
              </a:rPr>
              <a:t>分）</a:t>
            </a:r>
          </a:p>
        </p:txBody>
      </p:sp>
      <p:sp>
        <p:nvSpPr>
          <p:cNvPr id="6" name="正方形/長方形 5">
            <a:extLst>
              <a:ext uri="{FF2B5EF4-FFF2-40B4-BE49-F238E27FC236}">
                <a16:creationId xmlns:a16="http://schemas.microsoft.com/office/drawing/2014/main" id="{ADC1554C-5B93-48D5-A27A-A974EBEB5DA7}"/>
              </a:ext>
            </a:extLst>
          </p:cNvPr>
          <p:cNvSpPr/>
          <p:nvPr/>
        </p:nvSpPr>
        <p:spPr>
          <a:xfrm>
            <a:off x="249573" y="1172965"/>
            <a:ext cx="5824158" cy="461665"/>
          </a:xfrm>
          <a:prstGeom prst="rect">
            <a:avLst/>
          </a:prstGeom>
        </p:spPr>
        <p:txBody>
          <a:bodyPr wrap="none">
            <a:spAutoFit/>
          </a:bodyPr>
          <a:lstStyle/>
          <a:p>
            <a:r>
              <a:rPr lang="ja-JP" altLang="en-US" sz="2400" dirty="0">
                <a:latin typeface="Meiryo UI" panose="020B0604030504040204" pitchFamily="34" charset="-128"/>
                <a:ea typeface="Meiryo UI" panose="020B0604030504040204" pitchFamily="34" charset="-128"/>
                <a:cs typeface="Arial" panose="020B0604020202020204" pitchFamily="34" charset="0"/>
              </a:rPr>
              <a:t>http://shakai-senmon-i.umin.jp</a:t>
            </a:r>
            <a:r>
              <a:rPr lang="ja-JP" altLang="en-US" sz="2400" dirty="0">
                <a:solidFill>
                  <a:srgbClr val="3333FF"/>
                </a:solidFill>
                <a:latin typeface="Meiryo UI" panose="020B0604030504040204" pitchFamily="34" charset="-128"/>
                <a:ea typeface="Meiryo UI" panose="020B0604030504040204" pitchFamily="34" charset="-128"/>
                <a:cs typeface="Arial" panose="020B0604020202020204" pitchFamily="34" charset="0"/>
              </a:rPr>
              <a:t>/info</a:t>
            </a:r>
            <a:r>
              <a:rPr lang="ja-JP" altLang="en-US" sz="2400" dirty="0">
                <a:latin typeface="Meiryo UI" panose="020B0604030504040204" pitchFamily="34" charset="-128"/>
                <a:ea typeface="Meiryo UI" panose="020B0604030504040204" pitchFamily="34" charset="-128"/>
                <a:cs typeface="Arial" panose="020B0604020202020204" pitchFamily="34" charset="0"/>
              </a:rPr>
              <a:t>/</a:t>
            </a:r>
          </a:p>
        </p:txBody>
      </p:sp>
      <p:sp>
        <p:nvSpPr>
          <p:cNvPr id="7" name="正方形/長方形 6">
            <a:extLst>
              <a:ext uri="{FF2B5EF4-FFF2-40B4-BE49-F238E27FC236}">
                <a16:creationId xmlns:a16="http://schemas.microsoft.com/office/drawing/2014/main" id="{5EC1D211-BD3C-4E1E-81CC-738FAB304A93}"/>
              </a:ext>
            </a:extLst>
          </p:cNvPr>
          <p:cNvSpPr/>
          <p:nvPr/>
        </p:nvSpPr>
        <p:spPr>
          <a:xfrm>
            <a:off x="6414421" y="4362696"/>
            <a:ext cx="2270173" cy="1200329"/>
          </a:xfrm>
          <a:prstGeom prst="rect">
            <a:avLst/>
          </a:prstGeom>
          <a:solidFill>
            <a:srgbClr val="FFFF00"/>
          </a:solidFill>
        </p:spPr>
        <p:txBody>
          <a:bodyPr wrap="none">
            <a:spAutoFit/>
          </a:bodyPr>
          <a:lstStyle/>
          <a:p>
            <a:pPr fontAlgn="base"/>
            <a:r>
              <a:rPr lang="ja-JP" altLang="en-US" sz="3600" b="1" dirty="0">
                <a:latin typeface="Meiryo UI" panose="020B0604030504040204" pitchFamily="50" charset="-128"/>
                <a:ea typeface="Meiryo UI" panose="020B0604030504040204" pitchFamily="50" charset="-128"/>
              </a:rPr>
              <a:t>授業で</a:t>
            </a:r>
            <a:endParaRPr lang="en-US" altLang="ja-JP" sz="3600" b="1" dirty="0">
              <a:latin typeface="Meiryo UI" panose="020B0604030504040204" pitchFamily="50" charset="-128"/>
              <a:ea typeface="Meiryo UI" panose="020B0604030504040204" pitchFamily="50" charset="-128"/>
            </a:endParaRPr>
          </a:p>
          <a:p>
            <a:pPr fontAlgn="base"/>
            <a:r>
              <a:rPr lang="ja-JP" altLang="en-US" sz="3600" b="1" dirty="0">
                <a:latin typeface="Meiryo UI" panose="020B0604030504040204" pitchFamily="50" charset="-128"/>
                <a:ea typeface="Meiryo UI" panose="020B0604030504040204" pitchFamily="50" charset="-128"/>
              </a:rPr>
              <a:t>使えます！</a:t>
            </a:r>
            <a:endParaRPr lang="ja-JP" altLang="en-US" sz="360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3505383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A3D8F4BF-FCD1-4434-B16B-11117BD3A816}"/>
              </a:ext>
            </a:extLst>
          </p:cNvPr>
          <p:cNvPicPr>
            <a:picLocks noChangeAspect="1"/>
          </p:cNvPicPr>
          <p:nvPr/>
        </p:nvPicPr>
        <p:blipFill>
          <a:blip r:embed="rId2"/>
          <a:stretch>
            <a:fillRect/>
          </a:stretch>
        </p:blipFill>
        <p:spPr>
          <a:xfrm>
            <a:off x="4222922" y="0"/>
            <a:ext cx="4921078" cy="6858000"/>
          </a:xfrm>
          <a:prstGeom prst="rect">
            <a:avLst/>
          </a:prstGeom>
        </p:spPr>
      </p:pic>
      <p:sp>
        <p:nvSpPr>
          <p:cNvPr id="4" name="正方形/長方形 3">
            <a:extLst>
              <a:ext uri="{FF2B5EF4-FFF2-40B4-BE49-F238E27FC236}">
                <a16:creationId xmlns:a16="http://schemas.microsoft.com/office/drawing/2014/main" id="{552F6BD3-5A26-4D32-8165-EFB218F49270}"/>
              </a:ext>
            </a:extLst>
          </p:cNvPr>
          <p:cNvSpPr/>
          <p:nvPr/>
        </p:nvSpPr>
        <p:spPr>
          <a:xfrm>
            <a:off x="171727" y="781729"/>
            <a:ext cx="3890809" cy="1754326"/>
          </a:xfrm>
          <a:prstGeom prst="rect">
            <a:avLst/>
          </a:prstGeom>
        </p:spPr>
        <p:txBody>
          <a:bodyPr wrap="none">
            <a:spAutoFit/>
          </a:bodyPr>
          <a:lstStyle/>
          <a:p>
            <a:pPr fontAlgn="base"/>
            <a:r>
              <a:rPr lang="ja-JP" altLang="en-US" sz="3600" dirty="0">
                <a:solidFill>
                  <a:srgbClr val="3333FF"/>
                </a:solidFill>
                <a:latin typeface="小塚ゴシック Pro"/>
                <a:ea typeface="Meiryo UI" panose="020B0604030504040204" pitchFamily="34" charset="-128"/>
              </a:rPr>
              <a:t>まんが</a:t>
            </a:r>
            <a:endParaRPr lang="en-US" altLang="ja-JP" sz="3600" dirty="0">
              <a:solidFill>
                <a:srgbClr val="3333FF"/>
              </a:solidFill>
              <a:latin typeface="小塚ゴシック Pro"/>
              <a:ea typeface="Meiryo UI" panose="020B0604030504040204" pitchFamily="34" charset="-128"/>
            </a:endParaRPr>
          </a:p>
          <a:p>
            <a:pPr fontAlgn="base"/>
            <a:r>
              <a:rPr lang="ja-JP" altLang="en-US" sz="3600" dirty="0">
                <a:solidFill>
                  <a:srgbClr val="000000"/>
                </a:solidFill>
                <a:latin typeface="小塚ゴシック Pro"/>
                <a:ea typeface="Meiryo UI" panose="020B0604030504040204" pitchFamily="34" charset="-128"/>
              </a:rPr>
              <a:t>社会医学系専門医</a:t>
            </a:r>
            <a:endParaRPr lang="en-US" altLang="ja-JP" sz="3600" dirty="0">
              <a:solidFill>
                <a:srgbClr val="000000"/>
              </a:solidFill>
              <a:latin typeface="小塚ゴシック Pro"/>
              <a:ea typeface="Meiryo UI" panose="020B0604030504040204" pitchFamily="34" charset="-128"/>
            </a:endParaRPr>
          </a:p>
          <a:p>
            <a:pPr fontAlgn="base"/>
            <a:r>
              <a:rPr lang="ja-JP" altLang="en-US" sz="3600" dirty="0" err="1">
                <a:solidFill>
                  <a:srgbClr val="000000"/>
                </a:solidFill>
                <a:latin typeface="小塚ゴシック Pro"/>
                <a:ea typeface="Meiryo UI" panose="020B0604030504040204" pitchFamily="34" charset="-128"/>
              </a:rPr>
              <a:t>への</a:t>
            </a:r>
            <a:r>
              <a:rPr lang="ja-JP" altLang="en-US" sz="3600" dirty="0">
                <a:solidFill>
                  <a:srgbClr val="000000"/>
                </a:solidFill>
                <a:latin typeface="小塚ゴシック Pro"/>
                <a:ea typeface="Meiryo UI" panose="020B0604030504040204" pitchFamily="34" charset="-128"/>
              </a:rPr>
              <a:t>道</a:t>
            </a:r>
          </a:p>
        </p:txBody>
      </p:sp>
      <p:sp>
        <p:nvSpPr>
          <p:cNvPr id="6" name="正方形/長方形 5">
            <a:extLst>
              <a:ext uri="{FF2B5EF4-FFF2-40B4-BE49-F238E27FC236}">
                <a16:creationId xmlns:a16="http://schemas.microsoft.com/office/drawing/2014/main" id="{5F7268C2-8CBA-4DF7-82B7-E545BF174FB7}"/>
              </a:ext>
            </a:extLst>
          </p:cNvPr>
          <p:cNvSpPr/>
          <p:nvPr/>
        </p:nvSpPr>
        <p:spPr>
          <a:xfrm>
            <a:off x="328253" y="4321946"/>
            <a:ext cx="2316660" cy="1754326"/>
          </a:xfrm>
          <a:prstGeom prst="rect">
            <a:avLst/>
          </a:prstGeom>
          <a:solidFill>
            <a:srgbClr val="FFFF00"/>
          </a:solidFill>
        </p:spPr>
        <p:txBody>
          <a:bodyPr wrap="none">
            <a:spAutoFit/>
          </a:bodyPr>
          <a:lstStyle/>
          <a:p>
            <a:pPr fontAlgn="base"/>
            <a:r>
              <a:rPr lang="ja-JP" altLang="en-US" sz="3600" b="1" dirty="0">
                <a:latin typeface="Meiryo UI" panose="020B0604030504040204" pitchFamily="50" charset="-128"/>
                <a:ea typeface="Meiryo UI" panose="020B0604030504040204" pitchFamily="50" charset="-128"/>
              </a:rPr>
              <a:t>ＰＤＦ</a:t>
            </a:r>
            <a:endParaRPr lang="en-US" altLang="ja-JP" sz="3600" b="1" dirty="0">
              <a:latin typeface="Meiryo UI" panose="020B0604030504040204" pitchFamily="50" charset="-128"/>
              <a:ea typeface="Meiryo UI" panose="020B0604030504040204" pitchFamily="50" charset="-128"/>
            </a:endParaRPr>
          </a:p>
          <a:p>
            <a:pPr fontAlgn="base"/>
            <a:r>
              <a:rPr lang="ja-JP" altLang="en-US" sz="3600" dirty="0">
                <a:solidFill>
                  <a:srgbClr val="3333FF"/>
                </a:solidFill>
                <a:latin typeface="Meiryo UI" panose="020B0604030504040204" pitchFamily="50" charset="-128"/>
                <a:ea typeface="Meiryo UI" panose="020B0604030504040204" pitchFamily="50" charset="-128"/>
              </a:rPr>
              <a:t>ダウンロード</a:t>
            </a:r>
          </a:p>
          <a:p>
            <a:pPr fontAlgn="base"/>
            <a:r>
              <a:rPr lang="ja-JP" altLang="en-US" sz="3600" dirty="0">
                <a:solidFill>
                  <a:srgbClr val="000000"/>
                </a:solidFill>
                <a:latin typeface="Meiryo UI" panose="020B0604030504040204" pitchFamily="50" charset="-128"/>
                <a:ea typeface="Meiryo UI" panose="020B0604030504040204" pitchFamily="50" charset="-128"/>
              </a:rPr>
              <a:t>できます</a:t>
            </a:r>
            <a:r>
              <a:rPr lang="ja-JP" altLang="en-US" sz="3600" b="1" dirty="0">
                <a:latin typeface="Meiryo UI" panose="020B0604030504040204" pitchFamily="50" charset="-128"/>
                <a:ea typeface="Meiryo UI" panose="020B0604030504040204" pitchFamily="50" charset="-128"/>
              </a:rPr>
              <a:t>！</a:t>
            </a:r>
            <a:endParaRPr lang="ja-JP" altLang="en-US" sz="3600" dirty="0">
              <a:solidFill>
                <a:srgbClr val="00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86366313"/>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BA25AE8A-9216-4453-854A-4A538E12CE64}"/>
              </a:ext>
            </a:extLst>
          </p:cNvPr>
          <p:cNvSpPr>
            <a:spLocks noGrp="1"/>
          </p:cNvSpPr>
          <p:nvPr>
            <p:ph type="sldNum" sz="quarter" idx="10"/>
          </p:nvPr>
        </p:nvSpPr>
        <p:spPr>
          <a:xfrm>
            <a:off x="1128673" y="6176963"/>
            <a:ext cx="1905000" cy="2016000"/>
          </a:xfrm>
        </p:spPr>
        <p:txBody>
          <a:bodyPr/>
          <a:lstStyle/>
          <a:p>
            <a:fld id="{EA5EC17D-F703-4881-93CF-F08B6BA608A6}" type="slidenum">
              <a:rPr lang="en-US" altLang="ja-JP" smtClean="0"/>
              <a:pPr/>
              <a:t>98</a:t>
            </a:fld>
            <a:endParaRPr lang="en-US" altLang="ja-JP" dirty="0"/>
          </a:p>
        </p:txBody>
      </p:sp>
      <p:pic>
        <p:nvPicPr>
          <p:cNvPr id="3" name="図 2">
            <a:extLst>
              <a:ext uri="{FF2B5EF4-FFF2-40B4-BE49-F238E27FC236}">
                <a16:creationId xmlns:a16="http://schemas.microsoft.com/office/drawing/2014/main" id="{547DF7F4-82F4-4DD6-9D88-BC1326932087}"/>
              </a:ext>
            </a:extLst>
          </p:cNvPr>
          <p:cNvPicPr>
            <a:picLocks noChangeAspect="1"/>
          </p:cNvPicPr>
          <p:nvPr/>
        </p:nvPicPr>
        <p:blipFill>
          <a:blip r:embed="rId2"/>
          <a:stretch>
            <a:fillRect/>
          </a:stretch>
        </p:blipFill>
        <p:spPr>
          <a:xfrm>
            <a:off x="-4995" y="696213"/>
            <a:ext cx="3017739" cy="2016000"/>
          </a:xfrm>
          <a:prstGeom prst="rect">
            <a:avLst/>
          </a:prstGeom>
        </p:spPr>
      </p:pic>
      <p:pic>
        <p:nvPicPr>
          <p:cNvPr id="4" name="図 3">
            <a:extLst>
              <a:ext uri="{FF2B5EF4-FFF2-40B4-BE49-F238E27FC236}">
                <a16:creationId xmlns:a16="http://schemas.microsoft.com/office/drawing/2014/main" id="{C2C9B50F-A728-4702-96B9-31087CCD87B9}"/>
              </a:ext>
            </a:extLst>
          </p:cNvPr>
          <p:cNvPicPr>
            <a:picLocks noChangeAspect="1"/>
          </p:cNvPicPr>
          <p:nvPr/>
        </p:nvPicPr>
        <p:blipFill>
          <a:blip r:embed="rId3"/>
          <a:stretch>
            <a:fillRect/>
          </a:stretch>
        </p:blipFill>
        <p:spPr>
          <a:xfrm>
            <a:off x="3060633" y="688789"/>
            <a:ext cx="3017739" cy="2016000"/>
          </a:xfrm>
          <a:prstGeom prst="rect">
            <a:avLst/>
          </a:prstGeom>
        </p:spPr>
      </p:pic>
      <p:pic>
        <p:nvPicPr>
          <p:cNvPr id="5" name="図 4">
            <a:extLst>
              <a:ext uri="{FF2B5EF4-FFF2-40B4-BE49-F238E27FC236}">
                <a16:creationId xmlns:a16="http://schemas.microsoft.com/office/drawing/2014/main" id="{9F7D875E-8D07-4DF0-BA6C-878B8C7DA1B6}"/>
              </a:ext>
            </a:extLst>
          </p:cNvPr>
          <p:cNvPicPr>
            <a:picLocks noChangeAspect="1"/>
          </p:cNvPicPr>
          <p:nvPr/>
        </p:nvPicPr>
        <p:blipFill>
          <a:blip r:embed="rId4"/>
          <a:stretch>
            <a:fillRect/>
          </a:stretch>
        </p:blipFill>
        <p:spPr>
          <a:xfrm>
            <a:off x="6126261" y="688789"/>
            <a:ext cx="3017739" cy="2016000"/>
          </a:xfrm>
          <a:prstGeom prst="rect">
            <a:avLst/>
          </a:prstGeom>
        </p:spPr>
      </p:pic>
      <p:pic>
        <p:nvPicPr>
          <p:cNvPr id="6" name="図 5">
            <a:extLst>
              <a:ext uri="{FF2B5EF4-FFF2-40B4-BE49-F238E27FC236}">
                <a16:creationId xmlns:a16="http://schemas.microsoft.com/office/drawing/2014/main" id="{D3315750-781F-4E38-8F3B-F0873751C8C6}"/>
              </a:ext>
            </a:extLst>
          </p:cNvPr>
          <p:cNvPicPr>
            <a:picLocks noChangeAspect="1"/>
          </p:cNvPicPr>
          <p:nvPr/>
        </p:nvPicPr>
        <p:blipFill>
          <a:blip r:embed="rId5"/>
          <a:stretch>
            <a:fillRect/>
          </a:stretch>
        </p:blipFill>
        <p:spPr>
          <a:xfrm>
            <a:off x="-4995" y="2769106"/>
            <a:ext cx="3017739" cy="2016000"/>
          </a:xfrm>
          <a:prstGeom prst="rect">
            <a:avLst/>
          </a:prstGeom>
        </p:spPr>
      </p:pic>
      <p:pic>
        <p:nvPicPr>
          <p:cNvPr id="7" name="図 6">
            <a:extLst>
              <a:ext uri="{FF2B5EF4-FFF2-40B4-BE49-F238E27FC236}">
                <a16:creationId xmlns:a16="http://schemas.microsoft.com/office/drawing/2014/main" id="{3232DB25-50B3-485D-8A54-F899F808E7B9}"/>
              </a:ext>
            </a:extLst>
          </p:cNvPr>
          <p:cNvPicPr>
            <a:picLocks noChangeAspect="1"/>
          </p:cNvPicPr>
          <p:nvPr/>
        </p:nvPicPr>
        <p:blipFill>
          <a:blip r:embed="rId6"/>
          <a:stretch>
            <a:fillRect/>
          </a:stretch>
        </p:blipFill>
        <p:spPr>
          <a:xfrm>
            <a:off x="3064443" y="2765394"/>
            <a:ext cx="3017740" cy="2016000"/>
          </a:xfrm>
          <a:prstGeom prst="rect">
            <a:avLst/>
          </a:prstGeom>
        </p:spPr>
      </p:pic>
      <p:pic>
        <p:nvPicPr>
          <p:cNvPr id="8" name="図 7">
            <a:extLst>
              <a:ext uri="{FF2B5EF4-FFF2-40B4-BE49-F238E27FC236}">
                <a16:creationId xmlns:a16="http://schemas.microsoft.com/office/drawing/2014/main" id="{0D6884E0-9DDB-4A6D-A628-4F982BFC457D}"/>
              </a:ext>
            </a:extLst>
          </p:cNvPr>
          <p:cNvPicPr>
            <a:picLocks noChangeAspect="1"/>
          </p:cNvPicPr>
          <p:nvPr/>
        </p:nvPicPr>
        <p:blipFill>
          <a:blip r:embed="rId7"/>
          <a:stretch>
            <a:fillRect/>
          </a:stretch>
        </p:blipFill>
        <p:spPr>
          <a:xfrm>
            <a:off x="6133883" y="2777239"/>
            <a:ext cx="3017740" cy="2016000"/>
          </a:xfrm>
          <a:prstGeom prst="rect">
            <a:avLst/>
          </a:prstGeom>
        </p:spPr>
      </p:pic>
      <p:pic>
        <p:nvPicPr>
          <p:cNvPr id="9" name="図 8">
            <a:extLst>
              <a:ext uri="{FF2B5EF4-FFF2-40B4-BE49-F238E27FC236}">
                <a16:creationId xmlns:a16="http://schemas.microsoft.com/office/drawing/2014/main" id="{14EB488D-FA7B-4EC5-888E-5F5A785525D9}"/>
              </a:ext>
            </a:extLst>
          </p:cNvPr>
          <p:cNvPicPr>
            <a:picLocks noChangeAspect="1"/>
          </p:cNvPicPr>
          <p:nvPr/>
        </p:nvPicPr>
        <p:blipFill>
          <a:blip r:embed="rId8"/>
          <a:stretch>
            <a:fillRect/>
          </a:stretch>
        </p:blipFill>
        <p:spPr>
          <a:xfrm>
            <a:off x="0" y="4842000"/>
            <a:ext cx="3017738" cy="2016000"/>
          </a:xfrm>
          <a:prstGeom prst="rect">
            <a:avLst/>
          </a:prstGeom>
        </p:spPr>
      </p:pic>
      <p:pic>
        <p:nvPicPr>
          <p:cNvPr id="10" name="図 9">
            <a:extLst>
              <a:ext uri="{FF2B5EF4-FFF2-40B4-BE49-F238E27FC236}">
                <a16:creationId xmlns:a16="http://schemas.microsoft.com/office/drawing/2014/main" id="{61F51442-8F29-4F2E-9FDD-A14682AEA5DE}"/>
              </a:ext>
            </a:extLst>
          </p:cNvPr>
          <p:cNvPicPr>
            <a:picLocks noChangeAspect="1"/>
          </p:cNvPicPr>
          <p:nvPr/>
        </p:nvPicPr>
        <p:blipFill>
          <a:blip r:embed="rId9"/>
          <a:stretch>
            <a:fillRect/>
          </a:stretch>
        </p:blipFill>
        <p:spPr>
          <a:xfrm>
            <a:off x="3055670" y="4842000"/>
            <a:ext cx="3017740" cy="2016000"/>
          </a:xfrm>
          <a:prstGeom prst="rect">
            <a:avLst/>
          </a:prstGeom>
        </p:spPr>
      </p:pic>
      <p:sp>
        <p:nvSpPr>
          <p:cNvPr id="11" name="正方形/長方形 10">
            <a:extLst>
              <a:ext uri="{FF2B5EF4-FFF2-40B4-BE49-F238E27FC236}">
                <a16:creationId xmlns:a16="http://schemas.microsoft.com/office/drawing/2014/main" id="{3D208742-9DDA-44E2-8EC7-A18E2F7841DC}"/>
              </a:ext>
            </a:extLst>
          </p:cNvPr>
          <p:cNvSpPr/>
          <p:nvPr/>
        </p:nvSpPr>
        <p:spPr>
          <a:xfrm>
            <a:off x="404037" y="81256"/>
            <a:ext cx="8462853" cy="461665"/>
          </a:xfrm>
          <a:prstGeom prst="rect">
            <a:avLst/>
          </a:prstGeom>
        </p:spPr>
        <p:txBody>
          <a:bodyPr wrap="square">
            <a:spAutoFit/>
          </a:bodyPr>
          <a:lstStyle/>
          <a:p>
            <a:pPr fontAlgn="base"/>
            <a:r>
              <a:rPr lang="ja-JP" altLang="en-US" sz="2400" dirty="0">
                <a:solidFill>
                  <a:srgbClr val="000000"/>
                </a:solidFill>
                <a:latin typeface="小塚ゴシック Pro"/>
                <a:ea typeface="Meiryo UI" panose="020B0604030504040204" pitchFamily="34" charset="-128"/>
              </a:rPr>
              <a:t>連載インタビュー記事</a:t>
            </a:r>
            <a:r>
              <a:rPr lang="en-US" altLang="ja-JP" sz="2400" dirty="0">
                <a:solidFill>
                  <a:srgbClr val="000000"/>
                </a:solidFill>
                <a:latin typeface="小塚ゴシック Pro"/>
                <a:ea typeface="Meiryo UI" panose="020B0604030504040204" pitchFamily="34" charset="-128"/>
              </a:rPr>
              <a:t>【</a:t>
            </a:r>
            <a:r>
              <a:rPr lang="ja-JP" altLang="en-US" sz="2400" dirty="0">
                <a:solidFill>
                  <a:srgbClr val="000000"/>
                </a:solidFill>
                <a:latin typeface="小塚ゴシック Pro"/>
                <a:ea typeface="Meiryo UI" panose="020B0604030504040204" pitchFamily="34" charset="-128"/>
              </a:rPr>
              <a:t>連載</a:t>
            </a:r>
            <a:r>
              <a:rPr lang="en-US" altLang="ja-JP" sz="2400" dirty="0">
                <a:solidFill>
                  <a:srgbClr val="000000"/>
                </a:solidFill>
                <a:latin typeface="小塚ゴシック Pro"/>
                <a:ea typeface="Meiryo UI" panose="020B0604030504040204" pitchFamily="34" charset="-128"/>
              </a:rPr>
              <a:t>】</a:t>
            </a:r>
            <a:r>
              <a:rPr lang="ja-JP" altLang="en-US" sz="2400" dirty="0">
                <a:solidFill>
                  <a:srgbClr val="000000"/>
                </a:solidFill>
                <a:latin typeface="小塚ゴシック Pro"/>
                <a:ea typeface="Meiryo UI" panose="020B0604030504040204" pitchFamily="34" charset="-128"/>
              </a:rPr>
              <a:t>社会医学系専門医の「いま・未来」</a:t>
            </a:r>
            <a:endParaRPr lang="ja-JP" altLang="en-US" dirty="0">
              <a:ea typeface="Meiryo UI" panose="020B0604030504040204" pitchFamily="34" charset="-128"/>
            </a:endParaRPr>
          </a:p>
        </p:txBody>
      </p:sp>
      <p:pic>
        <p:nvPicPr>
          <p:cNvPr id="13" name="図 12">
            <a:extLst>
              <a:ext uri="{FF2B5EF4-FFF2-40B4-BE49-F238E27FC236}">
                <a16:creationId xmlns:a16="http://schemas.microsoft.com/office/drawing/2014/main" id="{CD861EED-7263-43C0-8B03-4D5B18185D33}"/>
              </a:ext>
            </a:extLst>
          </p:cNvPr>
          <p:cNvPicPr>
            <a:picLocks noChangeAspect="1"/>
          </p:cNvPicPr>
          <p:nvPr/>
        </p:nvPicPr>
        <p:blipFill>
          <a:blip r:embed="rId10"/>
          <a:stretch>
            <a:fillRect/>
          </a:stretch>
        </p:blipFill>
        <p:spPr>
          <a:xfrm>
            <a:off x="6133883" y="4842000"/>
            <a:ext cx="3017740" cy="2016000"/>
          </a:xfrm>
          <a:prstGeom prst="rect">
            <a:avLst/>
          </a:prstGeom>
        </p:spPr>
      </p:pic>
    </p:spTree>
    <p:extLst>
      <p:ext uri="{BB962C8B-B14F-4D97-AF65-F5344CB8AC3E}">
        <p14:creationId xmlns:p14="http://schemas.microsoft.com/office/powerpoint/2010/main" val="410447660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9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CF45E5D-0D72-88F9-A4B8-7278740AA523}"/>
            </a:ext>
          </a:extLst>
        </p:cNvPr>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BFD3F80D-36A1-D046-62C3-250DB8433524}"/>
              </a:ext>
            </a:extLst>
          </p:cNvPr>
          <p:cNvSpPr/>
          <p:nvPr/>
        </p:nvSpPr>
        <p:spPr>
          <a:xfrm>
            <a:off x="404037" y="81256"/>
            <a:ext cx="8462853" cy="461665"/>
          </a:xfrm>
          <a:prstGeom prst="rect">
            <a:avLst/>
          </a:prstGeom>
        </p:spPr>
        <p:txBody>
          <a:bodyPr wrap="square">
            <a:spAutoFit/>
          </a:bodyPr>
          <a:lstStyle/>
          <a:p>
            <a:pPr fontAlgn="base"/>
            <a:r>
              <a:rPr lang="ja-JP" altLang="en-US" sz="2400" dirty="0">
                <a:solidFill>
                  <a:srgbClr val="000000"/>
                </a:solidFill>
                <a:latin typeface="Meiryo UI" panose="020B0604030504040204" pitchFamily="50" charset="-128"/>
                <a:ea typeface="Meiryo UI" panose="020B0604030504040204" pitchFamily="50" charset="-128"/>
              </a:rPr>
              <a:t>連載インタビュー記事</a:t>
            </a:r>
            <a:r>
              <a:rPr lang="en-US" altLang="ja-JP" sz="2400" dirty="0">
                <a:solidFill>
                  <a:srgbClr val="000000"/>
                </a:solidFill>
                <a:latin typeface="Meiryo UI" panose="020B0604030504040204" pitchFamily="50" charset="-128"/>
                <a:ea typeface="Meiryo UI" panose="020B0604030504040204" pitchFamily="50" charset="-128"/>
              </a:rPr>
              <a:t>【</a:t>
            </a:r>
            <a:r>
              <a:rPr lang="ja-JP" altLang="en-US" sz="2400" dirty="0">
                <a:solidFill>
                  <a:srgbClr val="000000"/>
                </a:solidFill>
                <a:latin typeface="Meiryo UI" panose="020B0604030504040204" pitchFamily="50" charset="-128"/>
                <a:ea typeface="Meiryo UI" panose="020B0604030504040204" pitchFamily="50" charset="-128"/>
              </a:rPr>
              <a:t>連載</a:t>
            </a:r>
            <a:r>
              <a:rPr lang="en-US" altLang="ja-JP" sz="2400" dirty="0">
                <a:solidFill>
                  <a:srgbClr val="000000"/>
                </a:solidFill>
                <a:latin typeface="Meiryo UI" panose="020B0604030504040204" pitchFamily="50" charset="-128"/>
                <a:ea typeface="Meiryo UI" panose="020B0604030504040204" pitchFamily="50" charset="-128"/>
              </a:rPr>
              <a:t>】</a:t>
            </a:r>
            <a:r>
              <a:rPr lang="ja-JP" altLang="en-US" sz="2400" dirty="0">
                <a:solidFill>
                  <a:srgbClr val="000000"/>
                </a:solidFill>
                <a:latin typeface="Meiryo UI" panose="020B0604030504040204" pitchFamily="50" charset="-128"/>
                <a:ea typeface="Meiryo UI" panose="020B0604030504040204" pitchFamily="50" charset="-128"/>
              </a:rPr>
              <a:t>社会医学系専門医の「いま・未来」</a:t>
            </a:r>
            <a:endParaRPr lang="ja-JP" altLang="en-US" dirty="0">
              <a:latin typeface="Meiryo UI" panose="020B0604030504040204" pitchFamily="50" charset="-128"/>
              <a:ea typeface="Meiryo UI" panose="020B0604030504040204" pitchFamily="50" charset="-128"/>
            </a:endParaRPr>
          </a:p>
        </p:txBody>
      </p:sp>
      <p:pic>
        <p:nvPicPr>
          <p:cNvPr id="14" name="図 13">
            <a:extLst>
              <a:ext uri="{FF2B5EF4-FFF2-40B4-BE49-F238E27FC236}">
                <a16:creationId xmlns:a16="http://schemas.microsoft.com/office/drawing/2014/main" id="{63A7C74C-5737-172C-3C57-37EBDA85448B}"/>
              </a:ext>
            </a:extLst>
          </p:cNvPr>
          <p:cNvPicPr>
            <a:picLocks noChangeAspect="1"/>
          </p:cNvPicPr>
          <p:nvPr/>
        </p:nvPicPr>
        <p:blipFill>
          <a:blip r:embed="rId2"/>
          <a:stretch>
            <a:fillRect/>
          </a:stretch>
        </p:blipFill>
        <p:spPr>
          <a:xfrm>
            <a:off x="-1495" y="645500"/>
            <a:ext cx="3041644" cy="2023200"/>
          </a:xfrm>
          <a:prstGeom prst="rect">
            <a:avLst/>
          </a:prstGeom>
        </p:spPr>
      </p:pic>
      <p:pic>
        <p:nvPicPr>
          <p:cNvPr id="15" name="図 14">
            <a:extLst>
              <a:ext uri="{FF2B5EF4-FFF2-40B4-BE49-F238E27FC236}">
                <a16:creationId xmlns:a16="http://schemas.microsoft.com/office/drawing/2014/main" id="{B2178877-42E3-B78A-90B7-66B6A791EBBD}"/>
              </a:ext>
            </a:extLst>
          </p:cNvPr>
          <p:cNvPicPr>
            <a:picLocks noChangeAspect="1"/>
          </p:cNvPicPr>
          <p:nvPr/>
        </p:nvPicPr>
        <p:blipFill>
          <a:blip r:embed="rId3"/>
          <a:stretch>
            <a:fillRect/>
          </a:stretch>
        </p:blipFill>
        <p:spPr>
          <a:xfrm>
            <a:off x="3054700" y="593422"/>
            <a:ext cx="3031200" cy="2075278"/>
          </a:xfrm>
          <a:prstGeom prst="rect">
            <a:avLst/>
          </a:prstGeom>
        </p:spPr>
      </p:pic>
      <p:pic>
        <p:nvPicPr>
          <p:cNvPr id="1026" name="Picture 2" descr="社会医学系専門医の「いま・未来」Vol.12">
            <a:extLst>
              <a:ext uri="{FF2B5EF4-FFF2-40B4-BE49-F238E27FC236}">
                <a16:creationId xmlns:a16="http://schemas.microsoft.com/office/drawing/2014/main" id="{EBB7D3A4-A348-DB99-D35C-75FC77444C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1658" y="637461"/>
            <a:ext cx="3043171" cy="20232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愛知医科大学災害医療研究センター講師　高橋礼子先生">
            <a:extLst>
              <a:ext uri="{FF2B5EF4-FFF2-40B4-BE49-F238E27FC236}">
                <a16:creationId xmlns:a16="http://schemas.microsoft.com/office/drawing/2014/main" id="{AA6B3C24-7CDD-A95F-2E72-40135544396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8" y="2719201"/>
            <a:ext cx="3043171" cy="20232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東京大学大学院医学系研究科・国際保健学専攻・国際保健政策学教授 橋爪真弘先生">
            <a:extLst>
              <a:ext uri="{FF2B5EF4-FFF2-40B4-BE49-F238E27FC236}">
                <a16:creationId xmlns:a16="http://schemas.microsoft.com/office/drawing/2014/main" id="{E9BEAEEB-43A1-9912-171B-38336E41731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8715" y="2719201"/>
            <a:ext cx="3043171" cy="20232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国立国際医療研究センター・グローバルヘルス政策研究センター センター長 磯博康先生">
            <a:extLst>
              <a:ext uri="{FF2B5EF4-FFF2-40B4-BE49-F238E27FC236}">
                <a16:creationId xmlns:a16="http://schemas.microsoft.com/office/drawing/2014/main" id="{A876C4B5-28E4-55E8-F10B-AEBB841DC1E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11658" y="2719201"/>
            <a:ext cx="3043171" cy="2023200"/>
          </a:xfrm>
          <a:prstGeom prst="rect">
            <a:avLst/>
          </a:prstGeom>
          <a:noFill/>
          <a:extLst>
            <a:ext uri="{909E8E84-426E-40DD-AFC4-6F175D3DCCD1}">
              <a14:hiddenFill xmlns:a14="http://schemas.microsoft.com/office/drawing/2010/main">
                <a:solidFill>
                  <a:srgbClr val="FFFFFF"/>
                </a:solidFill>
              </a14:hiddenFill>
            </a:ext>
          </a:extLst>
        </p:spPr>
      </p:pic>
      <p:sp>
        <p:nvSpPr>
          <p:cNvPr id="3" name="正方形/長方形 2">
            <a:extLst>
              <a:ext uri="{FF2B5EF4-FFF2-40B4-BE49-F238E27FC236}">
                <a16:creationId xmlns:a16="http://schemas.microsoft.com/office/drawing/2014/main" id="{47654CC8-510D-CC27-F47A-911241F44E52}"/>
              </a:ext>
            </a:extLst>
          </p:cNvPr>
          <p:cNvSpPr/>
          <p:nvPr/>
        </p:nvSpPr>
        <p:spPr>
          <a:xfrm>
            <a:off x="2443901" y="5340610"/>
            <a:ext cx="4383123" cy="400110"/>
          </a:xfrm>
          <a:prstGeom prst="rect">
            <a:avLst/>
          </a:prstGeom>
        </p:spPr>
        <p:txBody>
          <a:bodyPr wrap="none">
            <a:spAutoFit/>
          </a:bodyPr>
          <a:lstStyle/>
          <a:p>
            <a:r>
              <a:rPr lang="en-US" altLang="ja-JP" dirty="0">
                <a:latin typeface="Meiryo UI" panose="020B0604030504040204" pitchFamily="34" charset="-128"/>
                <a:ea typeface="Meiryo UI" panose="020B0604030504040204" pitchFamily="34" charset="-128"/>
                <a:cs typeface="Times New Roman" panose="02020603050405020304" pitchFamily="18" charset="0"/>
              </a:rPr>
              <a:t>http://shakai-senmon-i.site/rinji/</a:t>
            </a:r>
            <a:endParaRPr lang="ja-JP" altLang="en-US" dirty="0">
              <a:ea typeface="Meiryo UI" panose="020B0604030504040204" pitchFamily="34" charset="-128"/>
            </a:endParaRPr>
          </a:p>
        </p:txBody>
      </p:sp>
    </p:spTree>
    <p:extLst>
      <p:ext uri="{BB962C8B-B14F-4D97-AF65-F5344CB8AC3E}">
        <p14:creationId xmlns:p14="http://schemas.microsoft.com/office/powerpoint/2010/main" val="2446397648"/>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PLEXMETADATA" val="&lt;?xml version=&quot;1.0&quot; encoding=&quot;utf-16&quot;?&gt;&#10;&lt;PresentationMetadata xmlns:xsi=&quot;http://www.w3.org/2001/XMLSchema-instance&quot; xmlns:xsd=&quot;http://www.w3.org/2001/XMLSchema&quot;&gt;&#10;  &lt;TransitionType&gt;Bounce&lt;/TransitionType&gt;&#10;  &lt;UniqueID&gt;0&lt;/UniqueID&gt;&#10;  &lt;ShowPreviews&gt;true&lt;/ShowPreviews&gt;&#10;  &lt;ShowReviews&gt;true&lt;/ShowReviews&gt;&#10;  &lt;ShowHeaderTitle&gt;true&lt;/ShowHeaderTitle&gt;&#10;  &lt;ShowHeaderNumber&gt;true&lt;/ShowHeaderNumber&gt;&#10;  &lt;SectionTemplate&gt;Template6&lt;/SectionTemplate&gt;&#10;  &lt;SectionTemplateColor&gt;&#10;    &lt;A&gt;255&lt;/A&gt;&#10;    &lt;R&gt;0&lt;/R&gt;&#10;    &lt;G&gt;0&lt;/G&gt;&#10;    &lt;B&gt;139&lt;/B&gt;&#10;    &lt;ScA&gt;1&lt;/ScA&gt;&#10;    &lt;ScR&gt;0&lt;/ScR&gt;&#10;    &lt;ScG&gt;0&lt;/ScG&gt;&#10;    &lt;ScB&gt;0.258182853&lt;/ScB&gt;&#10;  &lt;/SectionTemplateColor&gt;&#10;  &lt;SectionArrangement&gt;ZigZag&lt;/SectionArrangement&gt;&#10;&lt;/PresentationMetadata&gt;"/>
</p:tagLst>
</file>

<file path=ppt/tags/tag2.xml><?xml version="1.0" encoding="utf-8"?>
<p:tagLst xmlns:a="http://schemas.openxmlformats.org/drawingml/2006/main" xmlns:r="http://schemas.openxmlformats.org/officeDocument/2006/relationships" xmlns:p="http://schemas.openxmlformats.org/presentationml/2006/main">
  <p:tag name="TIMING" val="|3.1|3.9"/>
</p:tagLst>
</file>

<file path=ppt/theme/theme1.xml><?xml version="1.0" encoding="utf-8"?>
<a:theme xmlns:a="http://schemas.openxmlformats.org/drawingml/2006/main" name="2_Blends">
  <a:themeElements>
    <a:clrScheme name="2_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2_Blends">
      <a:majorFont>
        <a:latin typeface="Tahoma"/>
        <a:ea typeface="ＭＳ Ｐゴシック"/>
        <a:cs typeface=""/>
      </a:majorFont>
      <a:minorFont>
        <a:latin typeface="Tahom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2_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2_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2_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2_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2_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ＭＳ Ｐゴシック"/>
        <a:cs typeface=""/>
      </a:majorFont>
      <a:minorFont>
        <a:latin typeface="Tahom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001713" rtl="0" eaLnBrk="1" fontAlgn="base" latinLnBrk="0" hangingPunct="1">
          <a:lnSpc>
            <a:spcPct val="100000"/>
          </a:lnSpc>
          <a:spcBef>
            <a:spcPct val="0"/>
          </a:spcBef>
          <a:spcAft>
            <a:spcPct val="0"/>
          </a:spcAft>
          <a:buClrTx/>
          <a:buSzTx/>
          <a:buFontTx/>
          <a:buNone/>
          <a:tabLst/>
          <a:defRPr kumimoji="1" lang="ja-JP" altLang="en-US" sz="2000" b="0" i="0" u="none" strike="noStrike" cap="none" normalizeH="0" baseline="0" smtClean="0">
            <a:ln>
              <a:noFill/>
            </a:ln>
            <a:solidFill>
              <a:schemeClr val="tx1"/>
            </a:solidFill>
            <a:effectLst/>
            <a:latin typeface="Tahoma" pitchFamily="34" charset="0"/>
            <a:ea typeface="ＭＳ Ｐゴシック"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001713" rtl="0" eaLnBrk="1" fontAlgn="base" latinLnBrk="0" hangingPunct="1">
          <a:lnSpc>
            <a:spcPct val="100000"/>
          </a:lnSpc>
          <a:spcBef>
            <a:spcPct val="0"/>
          </a:spcBef>
          <a:spcAft>
            <a:spcPct val="0"/>
          </a:spcAft>
          <a:buClrTx/>
          <a:buSzTx/>
          <a:buFontTx/>
          <a:buNone/>
          <a:tabLst/>
          <a:defRPr kumimoji="1" lang="ja-JP" altLang="en-US" sz="2000" b="0" i="0" u="none" strike="noStrike" cap="none" normalizeH="0" baseline="0" smtClean="0">
            <a:ln>
              <a:noFill/>
            </a:ln>
            <a:solidFill>
              <a:schemeClr val="tx1"/>
            </a:solidFill>
            <a:effectLst/>
            <a:latin typeface="Tahoma" pitchFamily="34" charset="0"/>
            <a:ea typeface="ＭＳ Ｐゴシック" pitchFamily="50" charset="-128"/>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標準デザイン">
      <a:majorFont>
        <a:latin typeface="Times New Roman"/>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3600" b="0" i="0" u="none" strike="noStrike" cap="none" normalizeH="0" baseline="0" smtClean="0">
            <a:ln>
              <a:noFill/>
            </a:ln>
            <a:solidFill>
              <a:srgbClr val="FFFF00"/>
            </a:solidFill>
            <a:effectLst/>
            <a:latin typeface="HG丸ｺﾞｼｯｸM-PRO" pitchFamily="49" charset="-128"/>
            <a:ea typeface="HG丸ｺﾞｼｯｸM-PRO" pitchFamily="49"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3600" b="0" i="0" u="none" strike="noStrike" cap="none" normalizeH="0" baseline="0" smtClean="0">
            <a:ln>
              <a:noFill/>
            </a:ln>
            <a:solidFill>
              <a:srgbClr val="FFFF00"/>
            </a:solidFill>
            <a:effectLst/>
            <a:latin typeface="HG丸ｺﾞｼｯｸM-PRO" pitchFamily="49" charset="-128"/>
            <a:ea typeface="HG丸ｺﾞｼｯｸM-PRO" pitchFamily="49" charset="-128"/>
          </a:defRPr>
        </a:defPPr>
      </a:lstStyle>
    </a:lnDef>
  </a:objectDefaults>
  <a:extraClrSchemeLst>
    <a:extraClrScheme>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2388</TotalTime>
  <Words>12219</Words>
  <Application>Microsoft Macintosh PowerPoint</Application>
  <PresentationFormat>画面に合わせる (4:3)</PresentationFormat>
  <Paragraphs>2176</Paragraphs>
  <Slides>101</Slides>
  <Notes>13</Notes>
  <HiddenSlides>0</HiddenSlides>
  <MMClips>0</MMClips>
  <ScaleCrop>false</ScaleCrop>
  <HeadingPairs>
    <vt:vector size="6" baseType="variant">
      <vt:variant>
        <vt:lpstr>使用されているフォント</vt:lpstr>
      </vt:variant>
      <vt:variant>
        <vt:i4>12</vt:i4>
      </vt:variant>
      <vt:variant>
        <vt:lpstr>テーマ</vt:lpstr>
      </vt:variant>
      <vt:variant>
        <vt:i4>4</vt:i4>
      </vt:variant>
      <vt:variant>
        <vt:lpstr>スライド タイトル</vt:lpstr>
      </vt:variant>
      <vt:variant>
        <vt:i4>101</vt:i4>
      </vt:variant>
    </vt:vector>
  </HeadingPairs>
  <TitlesOfParts>
    <vt:vector size="117" baseType="lpstr">
      <vt:lpstr>ＤＨＰ特太ゴシック体</vt:lpstr>
      <vt:lpstr>Hiragino Kaku Gothic Std W8</vt:lpstr>
      <vt:lpstr>Meiryo UI</vt:lpstr>
      <vt:lpstr>ＭＳ ゴシック</vt:lpstr>
      <vt:lpstr>メイリオ</vt:lpstr>
      <vt:lpstr>小塚ゴシック Pro</vt:lpstr>
      <vt:lpstr>游ゴシック</vt:lpstr>
      <vt:lpstr>游ゴシック Light</vt:lpstr>
      <vt:lpstr>Arial</vt:lpstr>
      <vt:lpstr>Tahoma</vt:lpstr>
      <vt:lpstr>Times New Roman</vt:lpstr>
      <vt:lpstr>Wingdings</vt:lpstr>
      <vt:lpstr>2_Blends</vt:lpstr>
      <vt:lpstr>1_Blends</vt:lpstr>
      <vt:lpstr>デザインの設定</vt:lpstr>
      <vt:lpstr>標準デザイン</vt:lpstr>
      <vt:lpstr>社会医学系専門医制度 説 明 資 料</vt:lpstr>
      <vt:lpstr>PowerPoint プレゼンテーション</vt:lpstr>
      <vt:lpstr>社会医学系専門医制度の経緯</vt:lpstr>
      <vt:lpstr>一般社団法人　社会医学系専門医協会 （Japan Board of Public Health and Social Medicine）</vt:lpstr>
      <vt:lpstr>一般社団法人　社会医学系専門医協会 （Japan Board of Public Health and Social Medicine）</vt:lpstr>
      <vt:lpstr>PowerPoint プレゼンテーション</vt:lpstr>
      <vt:lpstr>社会医学系専門医制度の理念</vt:lpstr>
      <vt:lpstr>社会医学系専門医の使命</vt:lpstr>
      <vt:lpstr>PowerPoint プレゼンテーション</vt:lpstr>
      <vt:lpstr>本領域の専門医のコア・コンピテンシーと 有すべき専門知識</vt:lpstr>
      <vt:lpstr>社会医学系専門医制度 　研修の概要</vt:lpstr>
      <vt:lpstr>社会医学系専門医制度のねらい</vt:lpstr>
      <vt:lpstr>専門研修制度の構成</vt:lpstr>
      <vt:lpstr>専門医・指導医・更新制度など</vt:lpstr>
      <vt:lpstr>専門医・指導医等の登録・認定料等</vt:lpstr>
      <vt:lpstr>専門研修施設群</vt:lpstr>
      <vt:lpstr>研修施設の要件</vt:lpstr>
      <vt:lpstr>研修プログラム管理委員会</vt:lpstr>
      <vt:lpstr>研修プログラム統括責任者</vt:lpstr>
      <vt:lpstr>専門研修プログラム整備基準とは？</vt:lpstr>
      <vt:lpstr>専門研修の目標 　経験目標（経験すべき課題）</vt:lpstr>
      <vt:lpstr>経験目標(課題解決のためのプロセス) ⇒到達目標・専門技能、医師としての倫理性等</vt:lpstr>
      <vt:lpstr>到達目標（専門技能）</vt:lpstr>
      <vt:lpstr>到達目標（専門知識）</vt:lpstr>
      <vt:lpstr>到達目標（専門知識）</vt:lpstr>
      <vt:lpstr>専門研修後の成果(コア・コンピテンシー)</vt:lpstr>
      <vt:lpstr>専門医研修の流れ</vt:lpstr>
      <vt:lpstr>研修の登録・契約と研修計画立案</vt:lpstr>
      <vt:lpstr>専攻医は順次受付</vt:lpstr>
      <vt:lpstr>専門研修の方法</vt:lpstr>
      <vt:lpstr>専門研修実績記録システム</vt:lpstr>
      <vt:lpstr>基本プログラムの認定</vt:lpstr>
      <vt:lpstr>専攻医によるフィードバック</vt:lpstr>
      <vt:lpstr>研修の休止・中断 プログラム移動／プログラム外研修</vt:lpstr>
      <vt:lpstr>評価・修了認定（各プログラムが実施）</vt:lpstr>
      <vt:lpstr>社会医学系専門医研修プログラム認定一覧</vt:lpstr>
      <vt:lpstr>PowerPoint プレゼンテーション</vt:lpstr>
      <vt:lpstr>指導医、専門医、専攻医の登録状況について </vt:lpstr>
      <vt:lpstr>社会医学系専門医受験資格には 2種類あります</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専門医・指導医の更新</vt:lpstr>
      <vt:lpstr>2026年度 更新対象者</vt:lpstr>
      <vt:lpstr>更新に必要な書類</vt:lpstr>
      <vt:lpstr>更新の手続き</vt:lpstr>
      <vt:lpstr>更新の時期と延長届</vt:lpstr>
      <vt:lpstr>更新の際の留意事項</vt:lpstr>
      <vt:lpstr>更新のスケジュール</vt:lpstr>
      <vt:lpstr>今後の更新のロードマップ</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(1) WEBフォームに入力</vt:lpstr>
      <vt:lpstr>PowerPoint プレゼンテーション</vt:lpstr>
      <vt:lpstr>PowerPoint プレゼンテーション</vt:lpstr>
      <vt:lpstr>(2)社会医学系分野での活動実績の申告 　その１</vt:lpstr>
      <vt:lpstr>PowerPoint プレゼンテーション</vt:lpstr>
      <vt:lpstr>PowerPoint プレゼンテーション</vt:lpstr>
      <vt:lpstr>(3)社会医学系分野に関連する講習の受講</vt:lpstr>
      <vt:lpstr>PowerPoint プレゼンテーション</vt:lpstr>
      <vt:lpstr>PowerPoint プレゼンテーション</vt:lpstr>
      <vt:lpstr>(4)社会医学系分野に関連する学会・団体活動の実績等</vt:lpstr>
      <vt:lpstr>学会・団体活動等の実績の単位(クレジット)</vt:lpstr>
      <vt:lpstr>学会・団体活動等の実績の単位(クレジット)</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社会医学系専門医制度 説 明 資 料</dc:title>
  <cp:revision>248</cp:revision>
  <dcterms:modified xsi:type="dcterms:W3CDTF">2026-09-02T01:39:30Z</dcterms:modified>
</cp:coreProperties>
</file>